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6.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7.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theme/themeOverride8.xml" ContentType="application/vnd.openxmlformats-officedocument.themeOverr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bookmarkIdSeed="47">
  <p:sldMasterIdLst>
    <p:sldMasterId id="2147483648" r:id="rId1"/>
  </p:sldMasterIdLst>
  <p:notesMasterIdLst>
    <p:notesMasterId r:id="rId59"/>
  </p:notesMasterIdLst>
  <p:sldIdLst>
    <p:sldId id="270" r:id="rId2"/>
    <p:sldId id="274" r:id="rId3"/>
    <p:sldId id="427" r:id="rId4"/>
    <p:sldId id="273" r:id="rId5"/>
    <p:sldId id="298" r:id="rId6"/>
    <p:sldId id="303" r:id="rId7"/>
    <p:sldId id="430" r:id="rId8"/>
    <p:sldId id="431" r:id="rId9"/>
    <p:sldId id="432" r:id="rId10"/>
    <p:sldId id="353" r:id="rId11"/>
    <p:sldId id="304" r:id="rId12"/>
    <p:sldId id="433" r:id="rId13"/>
    <p:sldId id="434" r:id="rId14"/>
    <p:sldId id="435" r:id="rId15"/>
    <p:sldId id="299" r:id="rId16"/>
    <p:sldId id="318" r:id="rId17"/>
    <p:sldId id="437" r:id="rId18"/>
    <p:sldId id="321" r:id="rId19"/>
    <p:sldId id="438" r:id="rId20"/>
    <p:sldId id="439" r:id="rId21"/>
    <p:sldId id="440" r:id="rId22"/>
    <p:sldId id="441" r:id="rId23"/>
    <p:sldId id="300" r:id="rId24"/>
    <p:sldId id="330" r:id="rId25"/>
    <p:sldId id="442" r:id="rId26"/>
    <p:sldId id="443" r:id="rId27"/>
    <p:sldId id="336" r:id="rId28"/>
    <p:sldId id="338" r:id="rId29"/>
    <p:sldId id="444" r:id="rId30"/>
    <p:sldId id="445" r:id="rId31"/>
    <p:sldId id="447" r:id="rId32"/>
    <p:sldId id="448" r:id="rId33"/>
    <p:sldId id="341" r:id="rId34"/>
    <p:sldId id="449" r:id="rId35"/>
    <p:sldId id="450" r:id="rId36"/>
    <p:sldId id="451" r:id="rId37"/>
    <p:sldId id="452" r:id="rId38"/>
    <p:sldId id="453" r:id="rId39"/>
    <p:sldId id="454" r:id="rId40"/>
    <p:sldId id="455" r:id="rId41"/>
    <p:sldId id="456" r:id="rId42"/>
    <p:sldId id="457" r:id="rId43"/>
    <p:sldId id="458" r:id="rId44"/>
    <p:sldId id="459" r:id="rId45"/>
    <p:sldId id="460" r:id="rId46"/>
    <p:sldId id="461" r:id="rId47"/>
    <p:sldId id="462" r:id="rId48"/>
    <p:sldId id="463" r:id="rId49"/>
    <p:sldId id="464" r:id="rId50"/>
    <p:sldId id="465" r:id="rId51"/>
    <p:sldId id="466" r:id="rId52"/>
    <p:sldId id="467" r:id="rId53"/>
    <p:sldId id="469" r:id="rId54"/>
    <p:sldId id="470" r:id="rId55"/>
    <p:sldId id="471" r:id="rId56"/>
    <p:sldId id="472" r:id="rId57"/>
    <p:sldId id="275" r:id="rId58"/>
  </p:sldIdLst>
  <p:sldSz cx="12192000" cy="6858000"/>
  <p:notesSz cx="6858000" cy="9144000"/>
  <p:custDataLst>
    <p:tags r:id="rId6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5">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65" autoAdjust="0"/>
    <p:restoredTop sz="73458" autoAdjust="0"/>
  </p:normalViewPr>
  <p:slideViewPr>
    <p:cSldViewPr snapToGrid="0" showGuides="1">
      <p:cViewPr varScale="1">
        <p:scale>
          <a:sx n="87" d="100"/>
          <a:sy n="87" d="100"/>
        </p:scale>
        <p:origin x="1408" y="192"/>
      </p:cViewPr>
      <p:guideLst>
        <p:guide orient="horz" pos="2495"/>
        <p:guide pos="3838"/>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8C84A4-F042-44A4-9603-70D35EAAE72A}" type="datetimeFigureOut">
              <a:rPr lang="zh-CN" altLang="en-US" smtClean="0"/>
              <a:pPr/>
              <a:t>2024/3/24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C5940D-D737-4FCE-813A-57E44B16420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baidu.com/s?wd=%E5%86%85%E5%AD%98%E5%9C%B0%E5%9D%80&amp;tn=SE_PcZhidaonwhc_ngpagmjz&amp;rsv_dl=gh_pc_zhidao"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baike.baidu.com/item/%E9%A2%91%E6%95%B0"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b="1" kern="1200" dirty="0">
                <a:solidFill>
                  <a:schemeClr val="tx1"/>
                </a:solidFill>
                <a:effectLst/>
                <a:latin typeface="+mn-lt"/>
                <a:ea typeface="+mn-ea"/>
                <a:cs typeface="+mn-cs"/>
              </a:rPr>
              <a:t>表</a:t>
            </a:r>
            <a:r>
              <a:rPr lang="en-US" altLang="zh-CN" sz="1200" b="1" kern="1200" dirty="0">
                <a:solidFill>
                  <a:schemeClr val="tx1"/>
                </a:solidFill>
                <a:effectLst/>
                <a:latin typeface="+mn-lt"/>
                <a:ea typeface="+mn-ea"/>
                <a:cs typeface="+mn-cs"/>
              </a:rPr>
              <a:t>2-1 Python</a:t>
            </a:r>
            <a:r>
              <a:rPr lang="zh-CN" altLang="zh-CN" sz="1200" b="1" kern="1200" dirty="0">
                <a:solidFill>
                  <a:schemeClr val="tx1"/>
                </a:solidFill>
                <a:effectLst/>
                <a:latin typeface="+mn-lt"/>
                <a:ea typeface="+mn-ea"/>
                <a:cs typeface="+mn-cs"/>
              </a:rPr>
              <a:t>关键字</a:t>
            </a:r>
          </a:p>
          <a:p>
            <a:r>
              <a:rPr lang="zh-CN" altLang="zh-CN" sz="1200" kern="1200" dirty="0">
                <a:solidFill>
                  <a:schemeClr val="tx1"/>
                </a:solidFill>
                <a:effectLst/>
                <a:latin typeface="+mn-lt"/>
                <a:ea typeface="+mn-ea"/>
                <a:cs typeface="+mn-cs"/>
              </a:rPr>
              <a:t>关键字</a:t>
            </a:r>
          </a:p>
          <a:p>
            <a:r>
              <a:rPr lang="zh-CN" altLang="zh-CN" sz="1200" kern="1200" dirty="0">
                <a:solidFill>
                  <a:schemeClr val="tx1"/>
                </a:solidFill>
                <a:effectLst/>
                <a:latin typeface="+mn-lt"/>
                <a:ea typeface="+mn-ea"/>
                <a:cs typeface="+mn-cs"/>
              </a:rPr>
              <a:t>描述</a:t>
            </a:r>
          </a:p>
          <a:p>
            <a:r>
              <a:rPr lang="en-US" altLang="zh-CN" sz="1200" kern="1200" dirty="0">
                <a:solidFill>
                  <a:schemeClr val="tx1"/>
                </a:solidFill>
                <a:effectLst/>
                <a:latin typeface="+mn-lt"/>
                <a:ea typeface="+mn-ea"/>
                <a:cs typeface="+mn-cs"/>
              </a:rPr>
              <a:t>False</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True</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布尔类型，</a:t>
            </a:r>
            <a:r>
              <a:rPr lang="en-US" altLang="zh-CN" sz="1200" kern="1200" dirty="0">
                <a:solidFill>
                  <a:schemeClr val="tx1"/>
                </a:solidFill>
                <a:effectLst/>
                <a:latin typeface="+mn-lt"/>
                <a:ea typeface="+mn-ea"/>
                <a:cs typeface="+mn-cs"/>
              </a:rPr>
              <a:t>False</a:t>
            </a:r>
            <a:r>
              <a:rPr lang="zh-CN" altLang="zh-CN" sz="1200" kern="1200" dirty="0">
                <a:solidFill>
                  <a:schemeClr val="tx1"/>
                </a:solidFill>
                <a:effectLst/>
                <a:latin typeface="+mn-lt"/>
                <a:ea typeface="+mn-ea"/>
                <a:cs typeface="+mn-cs"/>
              </a:rPr>
              <a:t>表示假，</a:t>
            </a:r>
            <a:r>
              <a:rPr lang="en-US" altLang="zh-CN" sz="1200" kern="1200" dirty="0">
                <a:solidFill>
                  <a:schemeClr val="tx1"/>
                </a:solidFill>
                <a:effectLst/>
                <a:latin typeface="+mn-lt"/>
                <a:ea typeface="+mn-ea"/>
                <a:cs typeface="+mn-cs"/>
              </a:rPr>
              <a:t>True</a:t>
            </a:r>
            <a:r>
              <a:rPr lang="zh-CN" altLang="zh-CN" sz="1200" kern="1200" dirty="0">
                <a:solidFill>
                  <a:schemeClr val="tx1"/>
                </a:solidFill>
                <a:effectLst/>
                <a:latin typeface="+mn-lt"/>
                <a:ea typeface="+mn-ea"/>
                <a:cs typeface="+mn-cs"/>
              </a:rPr>
              <a:t>表示真</a:t>
            </a:r>
          </a:p>
          <a:p>
            <a:r>
              <a:rPr lang="en-US" altLang="zh-CN" sz="1200" kern="1200" dirty="0">
                <a:solidFill>
                  <a:schemeClr val="tx1"/>
                </a:solidFill>
                <a:effectLst/>
                <a:latin typeface="+mn-lt"/>
                <a:ea typeface="+mn-ea"/>
                <a:cs typeface="+mn-cs"/>
              </a:rPr>
              <a:t>None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中一切皆可看作对象，</a:t>
            </a:r>
            <a:r>
              <a:rPr lang="en-US" altLang="zh-CN" sz="1200" kern="1200" dirty="0">
                <a:solidFill>
                  <a:schemeClr val="tx1"/>
                </a:solidFill>
                <a:effectLst/>
                <a:latin typeface="+mn-lt"/>
                <a:ea typeface="+mn-ea"/>
                <a:cs typeface="+mn-cs"/>
              </a:rPr>
              <a:t>“None”</a:t>
            </a:r>
            <a:r>
              <a:rPr lang="zh-CN" altLang="zh-CN" sz="1200" kern="1200" dirty="0">
                <a:solidFill>
                  <a:schemeClr val="tx1"/>
                </a:solidFill>
                <a:effectLst/>
                <a:latin typeface="+mn-lt"/>
                <a:ea typeface="+mn-ea"/>
                <a:cs typeface="+mn-cs"/>
              </a:rPr>
              <a:t>表示</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空对象</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and</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not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or</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逻辑与、逻辑非和逻辑或</a:t>
            </a:r>
          </a:p>
          <a:p>
            <a:r>
              <a:rPr lang="en-US" altLang="zh-CN" sz="1200" kern="1200" dirty="0">
                <a:solidFill>
                  <a:schemeClr val="tx1"/>
                </a:solidFill>
                <a:effectLst/>
                <a:latin typeface="+mn-lt"/>
                <a:ea typeface="+mn-ea"/>
                <a:cs typeface="+mn-cs"/>
              </a:rPr>
              <a:t>as</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with</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as</a:t>
            </a:r>
            <a:r>
              <a:rPr lang="zh-CN" altLang="zh-CN" sz="1200" kern="1200" dirty="0">
                <a:solidFill>
                  <a:schemeClr val="tx1"/>
                </a:solidFill>
                <a:effectLst/>
                <a:latin typeface="+mn-lt"/>
                <a:ea typeface="+mn-ea"/>
                <a:cs typeface="+mn-cs"/>
              </a:rPr>
              <a:t>起别称作用；</a:t>
            </a:r>
            <a:r>
              <a:rPr lang="en-US" altLang="zh-CN" sz="1200" kern="1200" dirty="0">
                <a:solidFill>
                  <a:schemeClr val="tx1"/>
                </a:solidFill>
                <a:effectLst/>
                <a:latin typeface="+mn-lt"/>
                <a:ea typeface="+mn-ea"/>
                <a:cs typeface="+mn-cs"/>
              </a:rPr>
              <a:t>as</a:t>
            </a:r>
            <a:r>
              <a:rPr lang="zh-CN" altLang="zh-CN" sz="1200" kern="1200" dirty="0">
                <a:solidFill>
                  <a:schemeClr val="tx1"/>
                </a:solidFill>
                <a:effectLst/>
                <a:latin typeface="+mn-lt"/>
                <a:ea typeface="+mn-ea"/>
                <a:cs typeface="+mn-cs"/>
              </a:rPr>
              <a:t>与</a:t>
            </a:r>
            <a:r>
              <a:rPr lang="en-US" altLang="zh-CN" sz="1200" kern="1200" dirty="0">
                <a:solidFill>
                  <a:schemeClr val="tx1"/>
                </a:solidFill>
                <a:effectLst/>
                <a:latin typeface="+mn-lt"/>
                <a:ea typeface="+mn-ea"/>
                <a:cs typeface="+mn-cs"/>
              </a:rPr>
              <a:t>except</a:t>
            </a:r>
            <a:r>
              <a:rPr lang="zh-CN" altLang="zh-CN" sz="1200" kern="1200" dirty="0">
                <a:solidFill>
                  <a:schemeClr val="tx1"/>
                </a:solidFill>
                <a:effectLst/>
                <a:latin typeface="+mn-lt"/>
                <a:ea typeface="+mn-ea"/>
                <a:cs typeface="+mn-cs"/>
              </a:rPr>
              <a:t>组合使用与；</a:t>
            </a:r>
            <a:r>
              <a:rPr lang="en-US" altLang="zh-CN" sz="1200" kern="1200" dirty="0">
                <a:solidFill>
                  <a:schemeClr val="tx1"/>
                </a:solidFill>
                <a:effectLst/>
                <a:latin typeface="+mn-lt"/>
                <a:ea typeface="+mn-ea"/>
                <a:cs typeface="+mn-cs"/>
              </a:rPr>
              <a:t>as</a:t>
            </a:r>
            <a:r>
              <a:rPr lang="zh-CN" altLang="zh-CN" sz="1200" kern="1200" dirty="0">
                <a:solidFill>
                  <a:schemeClr val="tx1"/>
                </a:solidFill>
                <a:effectLst/>
                <a:latin typeface="+mn-lt"/>
                <a:ea typeface="+mn-ea"/>
                <a:cs typeface="+mn-cs"/>
              </a:rPr>
              <a:t>与</a:t>
            </a:r>
            <a:r>
              <a:rPr lang="en-US" altLang="zh-CN" sz="1200" kern="1200" dirty="0">
                <a:solidFill>
                  <a:schemeClr val="tx1"/>
                </a:solidFill>
                <a:effectLst/>
                <a:latin typeface="+mn-lt"/>
                <a:ea typeface="+mn-ea"/>
                <a:cs typeface="+mn-cs"/>
              </a:rPr>
              <a:t>with</a:t>
            </a:r>
            <a:r>
              <a:rPr lang="zh-CN" altLang="zh-CN" sz="1200" kern="1200" dirty="0">
                <a:solidFill>
                  <a:schemeClr val="tx1"/>
                </a:solidFill>
                <a:effectLst/>
                <a:latin typeface="+mn-lt"/>
                <a:ea typeface="+mn-ea"/>
                <a:cs typeface="+mn-cs"/>
              </a:rPr>
              <a:t>组合使用</a:t>
            </a:r>
          </a:p>
          <a:p>
            <a:r>
              <a:rPr lang="en-US" altLang="zh-CN" sz="1200" kern="1200" dirty="0">
                <a:solidFill>
                  <a:schemeClr val="tx1"/>
                </a:solidFill>
                <a:effectLst/>
                <a:latin typeface="+mn-lt"/>
                <a:ea typeface="+mn-ea"/>
                <a:cs typeface="+mn-cs"/>
              </a:rPr>
              <a:t>assert</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断言，用于判断变量或条件表达式是否为真</a:t>
            </a:r>
          </a:p>
          <a:p>
            <a:r>
              <a:rPr lang="en-US" altLang="zh-CN" sz="1200" kern="1200" dirty="0" err="1">
                <a:solidFill>
                  <a:schemeClr val="tx1"/>
                </a:solidFill>
                <a:effectLst/>
                <a:latin typeface="+mn-lt"/>
                <a:ea typeface="+mn-ea"/>
                <a:cs typeface="+mn-cs"/>
              </a:rPr>
              <a:t>async</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await</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async</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声明一个函数为协程，</a:t>
            </a:r>
            <a:r>
              <a:rPr lang="en-US" altLang="zh-CN" sz="1200" kern="1200" dirty="0">
                <a:solidFill>
                  <a:schemeClr val="tx1"/>
                </a:solidFill>
                <a:effectLst/>
                <a:latin typeface="+mn-lt"/>
                <a:ea typeface="+mn-ea"/>
                <a:cs typeface="+mn-cs"/>
              </a:rPr>
              <a:t> await</a:t>
            </a:r>
            <a:r>
              <a:rPr lang="zh-CN" altLang="zh-CN" sz="1200" kern="1200" dirty="0">
                <a:solidFill>
                  <a:schemeClr val="tx1"/>
                </a:solidFill>
                <a:effectLst/>
                <a:latin typeface="+mn-lt"/>
                <a:ea typeface="+mn-ea"/>
                <a:cs typeface="+mn-cs"/>
              </a:rPr>
              <a:t>调用这个协程</a:t>
            </a:r>
          </a:p>
          <a:p>
            <a:r>
              <a:rPr lang="en-US" altLang="zh-CN" sz="1200" kern="1200" dirty="0">
                <a:solidFill>
                  <a:schemeClr val="tx1"/>
                </a:solidFill>
                <a:effectLst/>
                <a:latin typeface="+mn-lt"/>
                <a:ea typeface="+mn-ea"/>
                <a:cs typeface="+mn-cs"/>
              </a:rPr>
              <a:t>break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continue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Break</a:t>
            </a:r>
            <a:r>
              <a:rPr lang="zh-CN" altLang="zh-CN" sz="1200" kern="1200" dirty="0">
                <a:solidFill>
                  <a:schemeClr val="tx1"/>
                </a:solidFill>
                <a:effectLst/>
                <a:latin typeface="+mn-lt"/>
                <a:ea typeface="+mn-ea"/>
                <a:cs typeface="+mn-cs"/>
              </a:rPr>
              <a:t>跳出循环，</a:t>
            </a:r>
            <a:r>
              <a:rPr lang="en-US" altLang="zh-CN" sz="1200" kern="1200" dirty="0">
                <a:solidFill>
                  <a:schemeClr val="tx1"/>
                </a:solidFill>
                <a:effectLst/>
                <a:latin typeface="+mn-lt"/>
                <a:ea typeface="+mn-ea"/>
                <a:cs typeface="+mn-cs"/>
              </a:rPr>
              <a:t>continue</a:t>
            </a:r>
            <a:r>
              <a:rPr lang="zh-CN" altLang="zh-CN" sz="1200" kern="1200" dirty="0">
                <a:solidFill>
                  <a:schemeClr val="tx1"/>
                </a:solidFill>
                <a:effectLst/>
                <a:latin typeface="+mn-lt"/>
                <a:ea typeface="+mn-ea"/>
                <a:cs typeface="+mn-cs"/>
              </a:rPr>
              <a:t>结束本轮循环，进入下一轮循环</a:t>
            </a:r>
          </a:p>
          <a:p>
            <a:r>
              <a:rPr lang="en-US" altLang="zh-CN" sz="1200" kern="1200" dirty="0">
                <a:solidFill>
                  <a:schemeClr val="tx1"/>
                </a:solidFill>
                <a:effectLst/>
                <a:latin typeface="+mn-lt"/>
                <a:ea typeface="+mn-ea"/>
                <a:cs typeface="+mn-cs"/>
              </a:rPr>
              <a:t>class</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定义类</a:t>
            </a:r>
          </a:p>
          <a:p>
            <a:r>
              <a:rPr lang="en-US" altLang="zh-CN" sz="1200" kern="1200" dirty="0" err="1">
                <a:solidFill>
                  <a:schemeClr val="tx1"/>
                </a:solidFill>
                <a:effectLst/>
                <a:latin typeface="+mn-lt"/>
                <a:ea typeface="+mn-ea"/>
                <a:cs typeface="+mn-cs"/>
              </a:rPr>
              <a:t>def</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定义函数或方法</a:t>
            </a:r>
          </a:p>
          <a:p>
            <a:r>
              <a:rPr lang="en-US" altLang="zh-CN" sz="1200" kern="1200" dirty="0">
                <a:solidFill>
                  <a:schemeClr val="tx1"/>
                </a:solidFill>
                <a:effectLst/>
                <a:latin typeface="+mn-lt"/>
                <a:ea typeface="+mn-ea"/>
                <a:cs typeface="+mn-cs"/>
              </a:rPr>
              <a:t>del</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作用于变量，删除变量与对象间引用关系</a:t>
            </a:r>
          </a:p>
          <a:p>
            <a:r>
              <a:rPr lang="en-US" altLang="zh-CN" sz="1200" kern="1200" dirty="0" err="1">
                <a:solidFill>
                  <a:schemeClr val="tx1"/>
                </a:solidFill>
                <a:effectLst/>
                <a:latin typeface="+mn-lt"/>
                <a:ea typeface="+mn-ea"/>
                <a:cs typeface="+mn-cs"/>
              </a:rPr>
              <a:t>if,elif,else</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条件分支语句</a:t>
            </a:r>
          </a:p>
          <a:p>
            <a:r>
              <a:rPr lang="en-US" altLang="zh-CN" sz="1200" kern="1200" dirty="0">
                <a:solidFill>
                  <a:schemeClr val="tx1"/>
                </a:solidFill>
                <a:effectLst/>
                <a:latin typeface="+mn-lt"/>
                <a:ea typeface="+mn-ea"/>
                <a:cs typeface="+mn-cs"/>
              </a:rPr>
              <a:t>try ,except, finally</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异常处理语句</a:t>
            </a:r>
          </a:p>
          <a:p>
            <a:r>
              <a:rPr lang="en-US" altLang="zh-CN" sz="1200" kern="1200" dirty="0">
                <a:solidFill>
                  <a:schemeClr val="tx1"/>
                </a:solidFill>
                <a:effectLst/>
                <a:latin typeface="+mn-lt"/>
                <a:ea typeface="+mn-ea"/>
                <a:cs typeface="+mn-cs"/>
              </a:rPr>
              <a:t>for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while</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循环语句</a:t>
            </a:r>
          </a:p>
          <a:p>
            <a:r>
              <a:rPr lang="en-US" altLang="zh-CN" sz="1200" kern="1200" dirty="0">
                <a:solidFill>
                  <a:schemeClr val="tx1"/>
                </a:solidFill>
                <a:effectLst/>
                <a:latin typeface="+mn-lt"/>
                <a:ea typeface="+mn-ea"/>
                <a:cs typeface="+mn-cs"/>
              </a:rPr>
              <a:t>from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import </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模块导入与库引用</a:t>
            </a:r>
          </a:p>
          <a:p>
            <a:r>
              <a:rPr lang="en-US" altLang="zh-CN" sz="1200" kern="1200" dirty="0">
                <a:solidFill>
                  <a:schemeClr val="tx1"/>
                </a:solidFill>
                <a:effectLst/>
                <a:latin typeface="+mn-lt"/>
                <a:ea typeface="+mn-ea"/>
                <a:cs typeface="+mn-cs"/>
              </a:rPr>
              <a:t>global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nonlocal</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global</a:t>
            </a:r>
            <a:r>
              <a:rPr lang="zh-CN" altLang="zh-CN" sz="1200" kern="1200" dirty="0">
                <a:solidFill>
                  <a:schemeClr val="tx1"/>
                </a:solidFill>
                <a:effectLst/>
                <a:latin typeface="+mn-lt"/>
                <a:ea typeface="+mn-ea"/>
                <a:cs typeface="+mn-cs"/>
              </a:rPr>
              <a:t>声明全局变量，</a:t>
            </a:r>
            <a:r>
              <a:rPr lang="en-US" altLang="zh-CN" sz="1200" kern="1200" dirty="0">
                <a:solidFill>
                  <a:schemeClr val="tx1"/>
                </a:solidFill>
                <a:effectLst/>
                <a:latin typeface="+mn-lt"/>
                <a:ea typeface="+mn-ea"/>
                <a:cs typeface="+mn-cs"/>
              </a:rPr>
              <a:t>nonlocal</a:t>
            </a:r>
            <a:r>
              <a:rPr lang="zh-CN" altLang="zh-CN" sz="1200" kern="1200" dirty="0">
                <a:solidFill>
                  <a:schemeClr val="tx1"/>
                </a:solidFill>
                <a:effectLst/>
                <a:latin typeface="+mn-lt"/>
                <a:ea typeface="+mn-ea"/>
                <a:cs typeface="+mn-cs"/>
              </a:rPr>
              <a:t>声明外层嵌套函数的变量</a:t>
            </a:r>
          </a:p>
          <a:p>
            <a:r>
              <a:rPr lang="en-US" altLang="zh-CN" sz="1200" kern="1200" dirty="0">
                <a:solidFill>
                  <a:schemeClr val="tx1"/>
                </a:solidFill>
                <a:effectLst/>
                <a:latin typeface="+mn-lt"/>
                <a:ea typeface="+mn-ea"/>
                <a:cs typeface="+mn-cs"/>
              </a:rPr>
              <a:t>in</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配套</a:t>
            </a:r>
            <a:r>
              <a:rPr lang="en-US" altLang="zh-CN" sz="1200" kern="1200" dirty="0">
                <a:solidFill>
                  <a:schemeClr val="tx1"/>
                </a:solidFill>
                <a:effectLst/>
                <a:latin typeface="+mn-lt"/>
                <a:ea typeface="+mn-ea"/>
                <a:cs typeface="+mn-cs"/>
              </a:rPr>
              <a:t>for</a:t>
            </a:r>
            <a:r>
              <a:rPr lang="zh-CN" altLang="zh-CN" sz="1200" kern="1200" dirty="0">
                <a:solidFill>
                  <a:schemeClr val="tx1"/>
                </a:solidFill>
                <a:effectLst/>
                <a:latin typeface="+mn-lt"/>
                <a:ea typeface="+mn-ea"/>
                <a:cs typeface="+mn-cs"/>
              </a:rPr>
              <a:t>循环，也可也判断变量是否在可迭代对象中</a:t>
            </a:r>
          </a:p>
          <a:p>
            <a:r>
              <a:rPr lang="en-US" altLang="zh-CN" sz="1200" kern="1200" dirty="0">
                <a:solidFill>
                  <a:schemeClr val="tx1"/>
                </a:solidFill>
                <a:effectLst/>
                <a:latin typeface="+mn-lt"/>
                <a:ea typeface="+mn-ea"/>
                <a:cs typeface="+mn-cs"/>
              </a:rPr>
              <a:t>is</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判断对象是否为某个类的实例</a:t>
            </a:r>
          </a:p>
          <a:p>
            <a:r>
              <a:rPr lang="en-US" altLang="zh-CN" sz="1200" kern="1200" dirty="0">
                <a:solidFill>
                  <a:schemeClr val="tx1"/>
                </a:solidFill>
                <a:effectLst/>
                <a:latin typeface="+mn-lt"/>
                <a:ea typeface="+mn-ea"/>
                <a:cs typeface="+mn-cs"/>
              </a:rPr>
              <a:t>lambda</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定义匿名函数</a:t>
            </a:r>
          </a:p>
          <a:p>
            <a:r>
              <a:rPr lang="en-US" altLang="zh-CN" sz="1200" kern="1200" dirty="0">
                <a:solidFill>
                  <a:schemeClr val="tx1"/>
                </a:solidFill>
                <a:effectLst/>
                <a:latin typeface="+mn-lt"/>
                <a:ea typeface="+mn-ea"/>
                <a:cs typeface="+mn-cs"/>
              </a:rPr>
              <a:t>pass</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空的类、方法或函数的占位符，方便后期完善代码</a:t>
            </a:r>
          </a:p>
          <a:p>
            <a:r>
              <a:rPr lang="en-US" altLang="zh-CN" sz="1200" kern="1200" dirty="0">
                <a:solidFill>
                  <a:schemeClr val="tx1"/>
                </a:solidFill>
                <a:effectLst/>
                <a:latin typeface="+mn-lt"/>
                <a:ea typeface="+mn-ea"/>
                <a:cs typeface="+mn-cs"/>
              </a:rPr>
              <a:t>raise</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手动抛出异常</a:t>
            </a:r>
          </a:p>
          <a:p>
            <a:r>
              <a:rPr lang="en-US" altLang="zh-CN" sz="1200" kern="1200" dirty="0">
                <a:solidFill>
                  <a:schemeClr val="tx1"/>
                </a:solidFill>
                <a:effectLst/>
                <a:latin typeface="+mn-lt"/>
                <a:ea typeface="+mn-ea"/>
                <a:cs typeface="+mn-cs"/>
              </a:rPr>
              <a:t>return</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用于函数返回计算结果</a:t>
            </a:r>
          </a:p>
          <a:p>
            <a:r>
              <a:rPr lang="en-US" altLang="zh-CN" sz="1200" kern="1200" dirty="0">
                <a:solidFill>
                  <a:schemeClr val="tx1"/>
                </a:solidFill>
                <a:effectLst/>
                <a:latin typeface="+mn-lt"/>
                <a:ea typeface="+mn-ea"/>
                <a:cs typeface="+mn-cs"/>
              </a:rPr>
              <a:t>yield</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用与创造生成器</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a:t> Python</a:t>
            </a:r>
            <a:r>
              <a:rPr lang="zh-CN" altLang="zh-CN" sz="1200" dirty="0"/>
              <a:t>中的注释分为两种，一种以“</a:t>
            </a:r>
            <a:r>
              <a:rPr lang="en-US" altLang="zh-CN" sz="1200" dirty="0"/>
              <a:t>#</a:t>
            </a:r>
            <a:r>
              <a:rPr lang="zh-CN" altLang="zh-CN" sz="1200" dirty="0"/>
              <a:t>”开始的单行注释，另一种式用</a:t>
            </a:r>
            <a:r>
              <a:rPr lang="en-US" altLang="zh-CN" sz="1200" dirty="0"/>
              <a:t>3</a:t>
            </a:r>
            <a:r>
              <a:rPr lang="zh-CN" altLang="zh-CN" sz="1200" dirty="0"/>
              <a:t>对双（单）引号也引起的文档字符串（</a:t>
            </a:r>
            <a:r>
              <a:rPr lang="en-US" altLang="zh-CN" sz="1200" dirty="0" err="1"/>
              <a:t>DocStrings</a:t>
            </a:r>
            <a:r>
              <a:rPr lang="zh-CN" altLang="zh-CN" sz="1200" dirty="0"/>
              <a:t>）。单行注释一般用于说明当前选择行为与当前实现的原理与难点；文档字符串一般用来说明使用的包、模块、类和函数（方法）等，有时还包括示例和单元测试。</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第一个注释</a:t>
            </a: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Hello,Python</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第二个注释</a:t>
            </a:r>
          </a:p>
          <a:p>
            <a:r>
              <a:rPr lang="zh-CN" altLang="zh-CN" sz="1200" kern="1200" dirty="0">
                <a:solidFill>
                  <a:schemeClr val="tx1"/>
                </a:solidFill>
                <a:effectLst/>
                <a:latin typeface="+mn-lt"/>
                <a:ea typeface="+mn-ea"/>
                <a:cs typeface="+mn-cs"/>
              </a:rPr>
              <a:t>在“</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”右边的文字仅被作为说明文字，并非可执行的代码。为了提升可读性</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号的后面通常会增加一个空格，如果紧跟在代码后方，与代码之间至少保留两个空格位。一般建议注释信息独占一行，成为注释行。</a:t>
            </a:r>
          </a:p>
          <a:p>
            <a:r>
              <a:rPr lang="zh-CN" altLang="zh-CN" sz="1200" kern="1200" dirty="0">
                <a:solidFill>
                  <a:schemeClr val="tx1"/>
                </a:solidFill>
                <a:effectLst/>
                <a:latin typeface="+mn-lt"/>
                <a:ea typeface="+mn-ea"/>
                <a:cs typeface="+mn-cs"/>
              </a:rPr>
              <a:t>例如：</a:t>
            </a:r>
          </a:p>
          <a:p>
            <a:r>
              <a:rPr lang="en-US" altLang="zh-CN" sz="1200" kern="1200" dirty="0" err="1">
                <a:solidFill>
                  <a:schemeClr val="tx1"/>
                </a:solidFill>
                <a:effectLst/>
                <a:latin typeface="+mn-lt"/>
                <a:ea typeface="+mn-ea"/>
                <a:cs typeface="+mn-cs"/>
              </a:rPr>
              <a:t>def</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first_pro</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这是第一个</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程序</a:t>
            </a:r>
          </a:p>
          <a:p>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a:t>
            </a:r>
            <a:r>
              <a:rPr lang="en-US" altLang="zh-CN" sz="1200" kern="1200" dirty="0" err="1">
                <a:solidFill>
                  <a:schemeClr val="tx1"/>
                </a:solidFill>
                <a:effectLst/>
                <a:latin typeface="+mn-lt"/>
                <a:ea typeface="+mn-ea"/>
                <a:cs typeface="+mn-cs"/>
              </a:rPr>
              <a:t>Hello,Python</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help(</a:t>
            </a:r>
            <a:r>
              <a:rPr lang="en-US" altLang="zh-CN" sz="1200" kern="1200" dirty="0" err="1">
                <a:solidFill>
                  <a:schemeClr val="tx1"/>
                </a:solidFill>
                <a:effectLst/>
                <a:latin typeface="+mn-lt"/>
                <a:ea typeface="+mn-ea"/>
                <a:cs typeface="+mn-cs"/>
              </a:rPr>
              <a:t>first_pro</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上述代码的前</a:t>
            </a:r>
            <a:r>
              <a:rPr lang="en-US" altLang="zh-CN" sz="1200" kern="1200" dirty="0">
                <a:solidFill>
                  <a:schemeClr val="tx1"/>
                </a:solidFill>
                <a:effectLst/>
                <a:latin typeface="+mn-lt"/>
                <a:ea typeface="+mn-ea"/>
                <a:cs typeface="+mn-cs"/>
              </a:rPr>
              <a:t>5</a:t>
            </a:r>
            <a:r>
              <a:rPr lang="zh-CN" altLang="zh-CN" sz="1200" kern="1200" dirty="0">
                <a:solidFill>
                  <a:schemeClr val="tx1"/>
                </a:solidFill>
                <a:effectLst/>
                <a:latin typeface="+mn-lt"/>
                <a:ea typeface="+mn-ea"/>
                <a:cs typeface="+mn-cs"/>
              </a:rPr>
              <a:t>行定义了函数</a:t>
            </a:r>
            <a:r>
              <a:rPr lang="en-US" altLang="zh-CN" sz="1200" kern="1200" dirty="0" err="1">
                <a:solidFill>
                  <a:schemeClr val="tx1"/>
                </a:solidFill>
                <a:effectLst/>
                <a:latin typeface="+mn-lt"/>
                <a:ea typeface="+mn-ea"/>
                <a:cs typeface="+mn-cs"/>
              </a:rPr>
              <a:t>def</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first_pro</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，并通过</a:t>
            </a:r>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对双引号添加了文档字符串对该函数进行了说明，其缩进必须和函数体的缩进策略保持一致。通过调用最后一行代码中的</a:t>
            </a:r>
            <a:r>
              <a:rPr lang="en-US" altLang="zh-CN" sz="1200" kern="1200" dirty="0">
                <a:solidFill>
                  <a:schemeClr val="tx1"/>
                </a:solidFill>
                <a:effectLst/>
                <a:latin typeface="+mn-lt"/>
                <a:ea typeface="+mn-ea"/>
                <a:cs typeface="+mn-cs"/>
              </a:rPr>
              <a:t>help</a:t>
            </a:r>
            <a:r>
              <a:rPr lang="zh-CN" altLang="zh-CN" sz="1200" kern="1200" dirty="0">
                <a:solidFill>
                  <a:schemeClr val="tx1"/>
                </a:solidFill>
                <a:effectLst/>
                <a:latin typeface="+mn-lt"/>
                <a:ea typeface="+mn-ea"/>
                <a:cs typeface="+mn-cs"/>
              </a:rPr>
              <a:t>函数可以显示文档字符串中的内容。第二种方式一般也可以用于多行注释。</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12</a:t>
            </a:fld>
            <a:endParaRPr lang="zh-CN" altLang="en-US"/>
          </a:p>
        </p:txBody>
      </p:sp>
    </p:spTree>
    <p:extLst>
      <p:ext uri="{BB962C8B-B14F-4D97-AF65-F5344CB8AC3E}">
        <p14:creationId xmlns:p14="http://schemas.microsoft.com/office/powerpoint/2010/main" val="15948704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Python </a:t>
            </a:r>
            <a:r>
              <a:rPr lang="zh-CN" altLang="zh-CN" sz="1200" kern="1200" dirty="0">
                <a:solidFill>
                  <a:schemeClr val="tx1"/>
                </a:solidFill>
                <a:effectLst/>
                <a:latin typeface="+mn-lt"/>
                <a:ea typeface="+mn-ea"/>
                <a:cs typeface="+mn-cs"/>
              </a:rPr>
              <a:t>建议每行代码不超过</a:t>
            </a:r>
            <a:r>
              <a:rPr lang="en-US" altLang="zh-CN" sz="1200" kern="1200" dirty="0">
                <a:solidFill>
                  <a:schemeClr val="tx1"/>
                </a:solidFill>
                <a:effectLst/>
                <a:latin typeface="+mn-lt"/>
                <a:ea typeface="+mn-ea"/>
                <a:cs typeface="+mn-cs"/>
              </a:rPr>
              <a:t>79</a:t>
            </a:r>
            <a:r>
              <a:rPr lang="zh-CN" altLang="zh-CN" sz="1200" kern="1200" dirty="0">
                <a:solidFill>
                  <a:schemeClr val="tx1"/>
                </a:solidFill>
                <a:effectLst/>
                <a:latin typeface="+mn-lt"/>
                <a:ea typeface="+mn-ea"/>
                <a:cs typeface="+mn-cs"/>
              </a:rPr>
              <a:t>个字符，这主要受到早期显示器每行</a:t>
            </a:r>
            <a:r>
              <a:rPr lang="en-US" altLang="zh-CN" sz="1200" kern="1200" dirty="0">
                <a:solidFill>
                  <a:schemeClr val="tx1"/>
                </a:solidFill>
                <a:effectLst/>
                <a:latin typeface="+mn-lt"/>
                <a:ea typeface="+mn-ea"/>
                <a:cs typeface="+mn-cs"/>
              </a:rPr>
              <a:t>80</a:t>
            </a:r>
            <a:r>
              <a:rPr lang="zh-CN" altLang="zh-CN" sz="1200" kern="1200" dirty="0">
                <a:solidFill>
                  <a:schemeClr val="tx1"/>
                </a:solidFill>
                <a:effectLst/>
                <a:latin typeface="+mn-lt"/>
                <a:ea typeface="+mn-ea"/>
                <a:cs typeface="+mn-cs"/>
              </a:rPr>
              <a:t>个字符的限制，因此也有编程者建议每行</a:t>
            </a:r>
            <a:r>
              <a:rPr lang="en-US" altLang="zh-CN" sz="1200" kern="1200" dirty="0">
                <a:solidFill>
                  <a:schemeClr val="tx1"/>
                </a:solidFill>
                <a:effectLst/>
                <a:latin typeface="+mn-lt"/>
                <a:ea typeface="+mn-ea"/>
                <a:cs typeface="+mn-cs"/>
              </a:rPr>
              <a:t>120</a:t>
            </a:r>
            <a:r>
              <a:rPr lang="zh-CN" altLang="zh-CN" sz="1200" kern="1200" dirty="0">
                <a:solidFill>
                  <a:schemeClr val="tx1"/>
                </a:solidFill>
                <a:effectLst/>
                <a:latin typeface="+mn-lt"/>
                <a:ea typeface="+mn-ea"/>
                <a:cs typeface="+mn-cs"/>
              </a:rPr>
              <a:t>个字符限定为宜。</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str_google_1="This is goooooooooooooooooooooooooo\</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oooooooogle!"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str_google_2=("This is goooooooooooooooooooooooooo"</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"oooooooogle!")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income=(</a:t>
            </a:r>
            <a:r>
              <a:rPr lang="en-US" altLang="zh-CN" sz="1200" kern="1200" dirty="0" err="1">
                <a:solidFill>
                  <a:schemeClr val="tx1"/>
                </a:solidFill>
                <a:effectLst/>
                <a:latin typeface="+mn-lt"/>
                <a:ea typeface="+mn-ea"/>
                <a:cs typeface="+mn-cs"/>
              </a:rPr>
              <a:t>gross_wages</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tax_interest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student_loan_interest</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testlist</a:t>
            </a:r>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we','are</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'students']</a:t>
            </a:r>
            <a:endParaRPr lang="zh-CN" altLang="zh-CN"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latin typeface="+mn-lt"/>
                <a:ea typeface="+mn-ea"/>
                <a:cs typeface="+mn-cs"/>
              </a:rPr>
              <a:t>以上第</a:t>
            </a:r>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句与</a:t>
            </a:r>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句作用相同。需要注意的是在以上代码第一物理行续行符后不能添加注释，而第三物理行引号后可以添加注释。第二物理行开始处如添加空格会影响程序结果，而第四个物理行开始处添加空格不会影响程序的结果。</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&gt;&gt;&gt; a=8;b=9;c=a*</a:t>
            </a:r>
            <a:r>
              <a:rPr lang="en-US" altLang="zh-CN" sz="1200" kern="1200" dirty="0" err="1">
                <a:solidFill>
                  <a:schemeClr val="tx1"/>
                </a:solidFill>
                <a:effectLst/>
                <a:latin typeface="+mn-lt"/>
                <a:ea typeface="+mn-ea"/>
                <a:cs typeface="+mn-cs"/>
              </a:rPr>
              <a:t>b;print</a:t>
            </a:r>
            <a:r>
              <a:rPr lang="en-US" altLang="zh-CN" sz="1200" kern="1200" dirty="0">
                <a:solidFill>
                  <a:schemeClr val="tx1"/>
                </a:solidFill>
                <a:effectLst/>
                <a:latin typeface="+mn-lt"/>
                <a:ea typeface="+mn-ea"/>
                <a:cs typeface="+mn-cs"/>
              </a:rPr>
              <a: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72</a:t>
            </a:r>
            <a:endParaRPr lang="zh-CN" altLang="zh-CN"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13</a:t>
            </a:fld>
            <a:endParaRPr lang="zh-CN" altLang="en-US"/>
          </a:p>
        </p:txBody>
      </p:sp>
    </p:spTree>
    <p:extLst>
      <p:ext uri="{BB962C8B-B14F-4D97-AF65-F5344CB8AC3E}">
        <p14:creationId xmlns:p14="http://schemas.microsoft.com/office/powerpoint/2010/main" val="34821713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dirty="0"/>
              <a:t>表达式或语句内的空白通常会被忽略，但空白的存在将使得程序代码含义更加清晰，如把空格放在运算符的两侧或逗号后面，很多编辑器都自带格式化处理， 自动添加空格以提升代码的可读性。</a:t>
            </a:r>
            <a:endParaRPr lang="en-US" altLang="zh-CN"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dirty="0"/>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dirty="0"/>
              <a:t>例如：</a:t>
            </a:r>
            <a:r>
              <a:rPr lang="zh-CN" altLang="zh-CN" dirty="0">
                <a:solidFill>
                  <a:srgbClr val="FF0000"/>
                </a:solidFill>
              </a:rPr>
              <a:t>函数和类的定义，代码前后都要用两个恐慌进行分隔；类中的各个方法</a:t>
            </a:r>
            <a:r>
              <a:rPr lang="zh-CN" altLang="zh-CN" dirty="0"/>
              <a:t>之间也用一个空行进行分隔。</a:t>
            </a:r>
            <a:endParaRPr lang="en-US" altLang="zh-CN"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dirty="0"/>
          </a:p>
          <a:p>
            <a:endParaRPr lang="en-US" altLang="zh-CN" dirty="0"/>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dirty="0"/>
              <a:t>缩进是指每行语句前的空白部分，缩进是代码编辑的一种手段，正确的缩进可以显示代码和控制语句之间的逻辑关系，这对可读性是非常重要的。</a:t>
            </a:r>
            <a:endParaRPr lang="en-US" altLang="zh-CN" dirty="0"/>
          </a:p>
          <a:p>
            <a:r>
              <a:rPr lang="zh-CN" altLang="zh-CN" dirty="0"/>
              <a:t>从编辑缩进及格式对齐中可以直接看清楚程序的控制结构，这对程序理解是非常重要的，否则大量的时间将花在人工字符查找和匹配上，而现在通过缩进格式直接从排版上就可以一目了然。</a:t>
            </a:r>
          </a:p>
          <a:p>
            <a:endParaRPr lang="en-US" altLang="zh-CN" dirty="0"/>
          </a:p>
          <a:p>
            <a:endParaRPr lang="en-US" altLang="zh-CN" dirty="0"/>
          </a:p>
          <a:p>
            <a:r>
              <a:rPr lang="en-US" altLang="zh-CN" dirty="0"/>
              <a:t>Python</a:t>
            </a:r>
            <a:r>
              <a:rPr lang="zh-CN" altLang="zh-CN" dirty="0"/>
              <a:t>的缩进可以通过制表符（</a:t>
            </a:r>
            <a:r>
              <a:rPr lang="en-US" altLang="zh-CN" dirty="0"/>
              <a:t>Tab</a:t>
            </a:r>
            <a:r>
              <a:rPr lang="zh-CN" altLang="zh-CN" dirty="0"/>
              <a:t>）或空格（</a:t>
            </a:r>
            <a:r>
              <a:rPr lang="en-US" altLang="zh-CN" dirty="0"/>
              <a:t>Space</a:t>
            </a:r>
            <a:r>
              <a:rPr lang="zh-CN" altLang="zh-CN" dirty="0"/>
              <a:t>）来实现，同一层次的语句必须具备相同的缩进量。一般不建议使用</a:t>
            </a:r>
            <a:r>
              <a:rPr lang="en-US" altLang="zh-CN" dirty="0"/>
              <a:t>Tab</a:t>
            </a:r>
            <a:r>
              <a:rPr lang="zh-CN" altLang="zh-CN" dirty="0"/>
              <a:t>键实现缩进，</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14</a:t>
            </a:fld>
            <a:endParaRPr lang="zh-CN" altLang="en-US"/>
          </a:p>
        </p:txBody>
      </p:sp>
    </p:spTree>
    <p:extLst>
      <p:ext uri="{BB962C8B-B14F-4D97-AF65-F5344CB8AC3E}">
        <p14:creationId xmlns:p14="http://schemas.microsoft.com/office/powerpoint/2010/main" val="3980653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a:t>。如图</a:t>
            </a:r>
            <a:r>
              <a:rPr lang="en-US" altLang="zh-CN" dirty="0"/>
              <a:t>2-1</a:t>
            </a:r>
            <a:r>
              <a:rPr lang="zh-CN" altLang="zh-CN" dirty="0"/>
              <a:t>所示，以整型变量为例，变量本质上代表了一段可操作的内存，是内存的符号化表示。在程序中，定义变量可以在内存中申请相应的存储空间，变量</a:t>
            </a:r>
            <a:r>
              <a:rPr lang="en-US" altLang="zh-CN" dirty="0"/>
              <a:t>a</a:t>
            </a:r>
            <a:r>
              <a:rPr lang="zh-CN" altLang="zh-CN" dirty="0"/>
              <a:t>代表的是内存中一段连续存储空间</a:t>
            </a:r>
            <a:r>
              <a:rPr lang="en-US" altLang="zh-CN" dirty="0"/>
              <a:t>0X8000ff07~0X8000ff0a</a:t>
            </a:r>
            <a:r>
              <a:rPr lang="zh-CN" altLang="zh-CN" dirty="0"/>
              <a:t>的名字，这段空间内存放的值为整数</a:t>
            </a:r>
            <a:r>
              <a:rPr lang="en-US" altLang="zh-CN" dirty="0"/>
              <a:t>10</a:t>
            </a:r>
            <a:r>
              <a:rPr lang="zh-CN" altLang="zh-CN" dirty="0"/>
              <a:t>，是名字和值的关联。变量的类型决定数据存放的方式，通过变量名调用则可以使用这段存储的空间。</a:t>
            </a:r>
          </a:p>
          <a:p>
            <a:r>
              <a:rPr lang="zh-CN" altLang="zh-CN" dirty="0"/>
              <a:t>变量对于代码编写而言，变量可以保存程序运行时用户输入的数据，特定运算的中间或最终结果以及最后在交互界面显示的数据等。</a:t>
            </a:r>
            <a:endParaRPr lang="zh-CN" altLang="zh-CN" sz="1600" dirty="0">
              <a:latin typeface="宋体" panose="02010600030101010101" pitchFamily="2" charset="-122"/>
              <a:ea typeface="宋体" panose="02010600030101010101" pitchFamily="2" charset="-122"/>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⑴先定义，后使用，</a:t>
            </a:r>
          </a:p>
          <a:p>
            <a:r>
              <a:rPr lang="zh-CN" altLang="zh-CN" sz="1200" kern="1200" dirty="0">
                <a:solidFill>
                  <a:schemeClr val="tx1"/>
                </a:solidFill>
                <a:effectLst/>
                <a:latin typeface="+mn-lt"/>
                <a:ea typeface="+mn-ea"/>
                <a:cs typeface="+mn-cs"/>
              </a:rPr>
              <a:t>在程序设计中，使用数据需要首先定义变量，因为变量是程序运行中数据的存储与运输载体。“变量定义”其首要的含义就是告诉编译器，程序运行过程中需要哪些变量，并为处理的数据对象分配内存空间。磨刀不误砍柴工，</a:t>
            </a:r>
            <a:r>
              <a:rPr lang="zh-CN" altLang="zh-CN" sz="1200" b="1" kern="1200" dirty="0">
                <a:solidFill>
                  <a:schemeClr val="tx1"/>
                </a:solidFill>
                <a:effectLst/>
                <a:latin typeface="+mn-lt"/>
                <a:ea typeface="+mn-ea"/>
                <a:cs typeface="+mn-cs"/>
              </a:rPr>
              <a:t>先定义后使用</a:t>
            </a:r>
            <a:r>
              <a:rPr lang="zh-CN" altLang="zh-CN" sz="1200" kern="1200" dirty="0">
                <a:solidFill>
                  <a:schemeClr val="tx1"/>
                </a:solidFill>
                <a:effectLst/>
                <a:latin typeface="+mn-lt"/>
                <a:ea typeface="+mn-ea"/>
                <a:cs typeface="+mn-cs"/>
              </a:rPr>
              <a:t>是符合计算思维的程序编写方式，是良好的编程习惯。</a:t>
            </a:r>
          </a:p>
          <a:p>
            <a:r>
              <a:rPr lang="zh-CN" altLang="zh-CN" sz="1200" kern="1200" dirty="0">
                <a:solidFill>
                  <a:schemeClr val="tx1"/>
                </a:solidFill>
                <a:effectLst/>
                <a:latin typeface="+mn-lt"/>
                <a:ea typeface="+mn-ea"/>
                <a:cs typeface="+mn-cs"/>
              </a:rPr>
              <a:t>在</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中通常采用直接赋值的方法来创建变量，变量类型由赋值数据的类型决定，无需事先定义，这显示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与其他高级语言的不同。</a:t>
            </a:r>
          </a:p>
          <a:p>
            <a:r>
              <a:rPr lang="zh-CN" altLang="zh-CN" sz="1200" kern="1200" dirty="0">
                <a:solidFill>
                  <a:schemeClr val="tx1"/>
                </a:solidFill>
                <a:effectLst/>
                <a:latin typeface="+mn-lt"/>
                <a:ea typeface="+mn-ea"/>
                <a:cs typeface="+mn-cs"/>
              </a:rPr>
              <a:t>⑵变量使用规范的命名方式</a:t>
            </a:r>
          </a:p>
          <a:p>
            <a:r>
              <a:rPr lang="zh-CN" altLang="zh-CN" sz="1200" kern="1200" dirty="0">
                <a:solidFill>
                  <a:schemeClr val="tx1"/>
                </a:solidFill>
                <a:effectLst/>
                <a:latin typeface="+mn-lt"/>
                <a:ea typeface="+mn-ea"/>
                <a:cs typeface="+mn-cs"/>
              </a:rPr>
              <a:t>如同通过姓名来区分不同的人一样，也可以通过不同的变量名来区分不同的数据。如同取名需要遵循一定的规范外，变量名的命名也应该遵循规范的命名方式。其基本的原则就是直观而不产生歧义，如可以直接从变量名称中获知该变量代表的数据含义，具体的存储类型，同时不能和系统固有关键词重名，防止语义混淆。变量命名规范参考标识符命名规范。变量通常有唯一的名字，但如</a:t>
            </a:r>
            <a:r>
              <a:rPr lang="en-US" altLang="zh-CN" sz="1200" kern="1200" dirty="0">
                <a:solidFill>
                  <a:schemeClr val="tx1"/>
                </a:solidFill>
                <a:effectLst/>
                <a:latin typeface="+mn-lt"/>
                <a:ea typeface="+mn-ea"/>
                <a:cs typeface="+mn-cs"/>
              </a:rPr>
              <a:t>C++</a:t>
            </a:r>
            <a:r>
              <a:rPr lang="zh-CN" altLang="zh-CN" sz="1200" kern="1200" dirty="0">
                <a:solidFill>
                  <a:schemeClr val="tx1"/>
                </a:solidFill>
                <a:effectLst/>
                <a:latin typeface="+mn-lt"/>
                <a:ea typeface="+mn-ea"/>
                <a:cs typeface="+mn-cs"/>
              </a:rPr>
              <a:t>等计算机语言可以给一个变量取别名。</a:t>
            </a:r>
          </a:p>
          <a:p>
            <a:r>
              <a:rPr lang="zh-CN" altLang="zh-CN" sz="1200" kern="1200" dirty="0">
                <a:solidFill>
                  <a:schemeClr val="tx1"/>
                </a:solidFill>
                <a:effectLst/>
                <a:latin typeface="+mn-lt"/>
                <a:ea typeface="+mn-ea"/>
                <a:cs typeface="+mn-cs"/>
              </a:rPr>
              <a:t>⑶变量的类型</a:t>
            </a:r>
          </a:p>
          <a:p>
            <a:r>
              <a:rPr lang="zh-CN" altLang="zh-CN" sz="1200" kern="1200" dirty="0">
                <a:solidFill>
                  <a:schemeClr val="tx1"/>
                </a:solidFill>
                <a:effectLst/>
                <a:latin typeface="+mn-lt"/>
                <a:ea typeface="+mn-ea"/>
                <a:cs typeface="+mn-cs"/>
              </a:rPr>
              <a:t>变量是一个容器，不同类型的数据应选择不同大小的容器。错误的容器选择往往会带来极大的资源浪费或产生重大的计算错误。例如用客车运送旅客，显然比用卡车运送来得效率更高也更安全。在变量定义时选择正确的存储方式可以优化程序的执行效率，在</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中由编译器根据赋值对象类型来自动处理。</a:t>
            </a:r>
          </a:p>
          <a:p>
            <a:r>
              <a:rPr lang="zh-CN" altLang="zh-CN" sz="1200" kern="1200" dirty="0">
                <a:solidFill>
                  <a:schemeClr val="tx1"/>
                </a:solidFill>
                <a:effectLst/>
                <a:latin typeface="+mn-lt"/>
                <a:ea typeface="+mn-ea"/>
                <a:cs typeface="+mn-cs"/>
              </a:rPr>
              <a:t>⑷变量的作用域</a:t>
            </a:r>
          </a:p>
          <a:p>
            <a:r>
              <a:rPr lang="zh-CN" altLang="zh-CN" sz="1200" kern="1200" dirty="0">
                <a:solidFill>
                  <a:schemeClr val="tx1"/>
                </a:solidFill>
                <a:effectLst/>
                <a:latin typeface="+mn-lt"/>
                <a:ea typeface="+mn-ea"/>
                <a:cs typeface="+mn-cs"/>
              </a:rPr>
              <a:t>变量的作用域（</a:t>
            </a:r>
            <a:r>
              <a:rPr lang="en-US" altLang="zh-CN" sz="1200" kern="1200" dirty="0">
                <a:solidFill>
                  <a:schemeClr val="tx1"/>
                </a:solidFill>
                <a:effectLst/>
                <a:latin typeface="+mn-lt"/>
                <a:ea typeface="+mn-ea"/>
                <a:cs typeface="+mn-cs"/>
              </a:rPr>
              <a:t>scope</a:t>
            </a:r>
            <a:r>
              <a:rPr lang="zh-CN" altLang="zh-CN" sz="1200" kern="1200" dirty="0">
                <a:solidFill>
                  <a:schemeClr val="tx1"/>
                </a:solidFill>
                <a:effectLst/>
                <a:latin typeface="+mn-lt"/>
                <a:ea typeface="+mn-ea"/>
                <a:cs typeface="+mn-cs"/>
              </a:rPr>
              <a:t>），简单的说就是变量在什么范围内可操作，有意义。在这里引入全局变量（</a:t>
            </a:r>
            <a:r>
              <a:rPr lang="en-US" altLang="zh-CN" sz="1200" kern="1200" dirty="0">
                <a:solidFill>
                  <a:schemeClr val="tx1"/>
                </a:solidFill>
                <a:effectLst/>
                <a:latin typeface="+mn-lt"/>
                <a:ea typeface="+mn-ea"/>
                <a:cs typeface="+mn-cs"/>
              </a:rPr>
              <a:t>global</a:t>
            </a:r>
            <a:r>
              <a:rPr lang="zh-CN" altLang="zh-CN" sz="1200" kern="1200" dirty="0">
                <a:solidFill>
                  <a:schemeClr val="tx1"/>
                </a:solidFill>
                <a:effectLst/>
                <a:latin typeface="+mn-lt"/>
                <a:ea typeface="+mn-ea"/>
                <a:cs typeface="+mn-cs"/>
              </a:rPr>
              <a:t>）和局部变量（</a:t>
            </a:r>
            <a:r>
              <a:rPr lang="en-US" altLang="zh-CN" sz="1200" kern="1200" dirty="0">
                <a:solidFill>
                  <a:schemeClr val="tx1"/>
                </a:solidFill>
                <a:effectLst/>
                <a:latin typeface="+mn-lt"/>
                <a:ea typeface="+mn-ea"/>
                <a:cs typeface="+mn-cs"/>
              </a:rPr>
              <a:t>local</a:t>
            </a:r>
            <a:r>
              <a:rPr lang="zh-CN" altLang="zh-CN" sz="1200" kern="1200" dirty="0">
                <a:solidFill>
                  <a:schemeClr val="tx1"/>
                </a:solidFill>
                <a:effectLst/>
                <a:latin typeface="+mn-lt"/>
                <a:ea typeface="+mn-ea"/>
                <a:cs typeface="+mn-cs"/>
              </a:rPr>
              <a:t>）的概念。例如校园道路、教室、供水供电等公共设施属于大学这个全局的附属资源，这些资源可以供全校各下属学院或行政单位所使用。但是下属学院作为全局中的局部，自有资源一般情况下是不能外借其他单位使用的，仅可在内部被使用。</a:t>
            </a:r>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全局变量可用于不同局部区域之间数据的交换，但减少全局变量的使用是程序设计的一个基本原则。全局变量优点：全局可视，任何一个函数都可以访问和更改变量值；</a:t>
            </a:r>
            <a:r>
              <a:rPr lang="en-US" altLang="zh-CN" sz="1200" u="none" strike="noStrike" kern="1200" dirty="0" err="1">
                <a:solidFill>
                  <a:schemeClr val="tx1"/>
                </a:solidFill>
                <a:effectLst/>
                <a:latin typeface="+mn-lt"/>
                <a:ea typeface="+mn-ea"/>
                <a:cs typeface="+mn-cs"/>
                <a:hlinkClick r:id="rId3"/>
              </a:rPr>
              <a:t>内存地址</a:t>
            </a:r>
            <a:r>
              <a:rPr lang="zh-CN" altLang="zh-CN" sz="1200" kern="1200" dirty="0">
                <a:solidFill>
                  <a:schemeClr val="tx1"/>
                </a:solidFill>
                <a:effectLst/>
                <a:latin typeface="+mn-lt"/>
                <a:ea typeface="+mn-ea"/>
                <a:cs typeface="+mn-cs"/>
              </a:rPr>
              <a:t>固定，读写效率高。缺点：容易造成命名冲突；当值不正确或者出错时，难以确定是哪个函数更改过这个变量；不支持多线程。</a:t>
            </a:r>
          </a:p>
          <a:p>
            <a:r>
              <a:rPr lang="zh-CN" altLang="zh-CN" sz="1200" kern="1200" dirty="0">
                <a:solidFill>
                  <a:schemeClr val="tx1"/>
                </a:solidFill>
                <a:effectLst/>
                <a:latin typeface="+mn-lt"/>
                <a:ea typeface="+mn-ea"/>
                <a:cs typeface="+mn-cs"/>
              </a:rPr>
              <a:t>变量搜索路径：本地变量→全局变量。</a:t>
            </a:r>
          </a:p>
          <a:p>
            <a:r>
              <a:rPr lang="zh-CN" altLang="zh-CN" sz="1200" kern="1200" dirty="0">
                <a:solidFill>
                  <a:schemeClr val="tx1"/>
                </a:solidFill>
                <a:effectLst/>
                <a:latin typeface="+mn-lt"/>
                <a:ea typeface="+mn-ea"/>
                <a:cs typeface="+mn-cs"/>
              </a:rPr>
              <a:t>⑸变量的生命周期</a:t>
            </a:r>
          </a:p>
          <a:p>
            <a:r>
              <a:rPr lang="zh-CN" altLang="zh-CN" sz="1200" kern="1200" dirty="0">
                <a:solidFill>
                  <a:schemeClr val="tx1"/>
                </a:solidFill>
                <a:effectLst/>
                <a:latin typeface="+mn-lt"/>
                <a:ea typeface="+mn-ea"/>
                <a:cs typeface="+mn-cs"/>
              </a:rPr>
              <a:t>在程序运行中通过变量来保存和处理程序，变量定义方式影响着对应内存的使用方式。所谓使用方式是指：程序在什么范围和什么时间可以使用该变量，也即变量的作用范围和生命周期。当一个变量生命周期结束时，也就意味着这个变量对应分配的内存空间被释放，并可以被分配做其实工作。</a:t>
            </a:r>
          </a:p>
          <a:p>
            <a:r>
              <a:rPr lang="zh-CN" altLang="zh-CN" sz="1200" kern="1200" dirty="0">
                <a:solidFill>
                  <a:schemeClr val="tx1"/>
                </a:solidFill>
                <a:effectLst/>
                <a:latin typeface="+mn-lt"/>
                <a:ea typeface="+mn-ea"/>
                <a:cs typeface="+mn-cs"/>
              </a:rPr>
              <a:t>⑹作为常量使用</a:t>
            </a:r>
          </a:p>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与其他高级语言有所不同，没有专门用于定义常量的语法与关键字，即</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中没有常量，因此使用变量作为常量使用。约定俗成的方法是将变量名全部大写，从而标识为一个常量，例如：</a:t>
            </a:r>
            <a:r>
              <a:rPr lang="en-US" altLang="zh-CN" sz="1200" kern="1200" dirty="0">
                <a:solidFill>
                  <a:schemeClr val="tx1"/>
                </a:solidFill>
                <a:effectLst/>
                <a:latin typeface="+mn-lt"/>
                <a:ea typeface="+mn-ea"/>
                <a:cs typeface="+mn-cs"/>
              </a:rPr>
              <a:t> NORMAL_BODY_TEMPERATURE=36.5</a:t>
            </a:r>
            <a:r>
              <a:rPr lang="zh-CN" altLang="zh-CN" sz="1200" kern="1200" dirty="0">
                <a:solidFill>
                  <a:schemeClr val="tx1"/>
                </a:solidFill>
                <a:effectLst/>
                <a:latin typeface="+mn-lt"/>
                <a:ea typeface="+mn-ea"/>
                <a:cs typeface="+mn-cs"/>
              </a:rPr>
              <a:t>。注意，这种方式仅从视觉感官上默认提示是常量，在实际使用中仍然可以改变其值。</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17</a:t>
            </a:fld>
            <a:endParaRPr lang="zh-CN" altLang="en-US"/>
          </a:p>
        </p:txBody>
      </p:sp>
    </p:spTree>
    <p:extLst>
      <p:ext uri="{BB962C8B-B14F-4D97-AF65-F5344CB8AC3E}">
        <p14:creationId xmlns:p14="http://schemas.microsoft.com/office/powerpoint/2010/main" val="40535276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执行语句①，变量名称</a:t>
            </a:r>
            <a:r>
              <a:rPr lang="en-US" altLang="zh-CN" sz="1200" kern="1200" dirty="0" err="1">
                <a:solidFill>
                  <a:schemeClr val="tx1"/>
                </a:solidFill>
                <a:effectLst/>
                <a:latin typeface="+mn-lt"/>
                <a:ea typeface="+mn-ea"/>
                <a:cs typeface="+mn-cs"/>
              </a:rPr>
              <a:t>str_var</a:t>
            </a:r>
            <a:r>
              <a:rPr lang="zh-CN" altLang="zh-CN" sz="1200" kern="1200" dirty="0">
                <a:solidFill>
                  <a:schemeClr val="tx1"/>
                </a:solidFill>
                <a:effectLst/>
                <a:latin typeface="+mn-lt"/>
                <a:ea typeface="+mn-ea"/>
                <a:cs typeface="+mn-cs"/>
              </a:rPr>
              <a:t>就指向内存中的字符串类型数据 “</a:t>
            </a:r>
            <a:r>
              <a:rPr lang="en-US" altLang="zh-CN" sz="1200" kern="1200" dirty="0" err="1">
                <a:solidFill>
                  <a:schemeClr val="tx1"/>
                </a:solidFill>
                <a:effectLst/>
                <a:latin typeface="+mn-lt"/>
                <a:ea typeface="+mn-ea"/>
                <a:cs typeface="+mn-cs"/>
              </a:rPr>
              <a:t>Hello,World</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”；执行语句②，变量名称</a:t>
            </a:r>
            <a:r>
              <a:rPr lang="en-US" altLang="zh-CN" sz="1200" kern="1200" dirty="0" err="1">
                <a:solidFill>
                  <a:schemeClr val="tx1"/>
                </a:solidFill>
                <a:effectLst/>
                <a:latin typeface="+mn-lt"/>
                <a:ea typeface="+mn-ea"/>
                <a:cs typeface="+mn-cs"/>
              </a:rPr>
              <a:t>str_var</a:t>
            </a:r>
            <a:r>
              <a:rPr lang="zh-CN" altLang="zh-CN" sz="1200" kern="1200" dirty="0">
                <a:solidFill>
                  <a:schemeClr val="tx1"/>
                </a:solidFill>
                <a:effectLst/>
                <a:latin typeface="+mn-lt"/>
                <a:ea typeface="+mn-ea"/>
                <a:cs typeface="+mn-cs"/>
              </a:rPr>
              <a:t>就指向内存中的字符串类型数据 “</a:t>
            </a:r>
            <a:r>
              <a:rPr lang="en-US" altLang="zh-CN" sz="1200" kern="1200" dirty="0" err="1">
                <a:solidFill>
                  <a:schemeClr val="tx1"/>
                </a:solidFill>
                <a:effectLst/>
                <a:latin typeface="+mn-lt"/>
                <a:ea typeface="+mn-ea"/>
                <a:cs typeface="+mn-cs"/>
              </a:rPr>
              <a:t>Hello,Python</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”，原数据“</a:t>
            </a:r>
            <a:r>
              <a:rPr lang="en-US" altLang="zh-CN" sz="1200" kern="1200" dirty="0" err="1">
                <a:solidFill>
                  <a:schemeClr val="tx1"/>
                </a:solidFill>
                <a:effectLst/>
                <a:latin typeface="+mn-lt"/>
                <a:ea typeface="+mn-ea"/>
                <a:cs typeface="+mn-cs"/>
              </a:rPr>
              <a:t>Hello,World</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不再被程序使用时，会自动将其销毁，释放所占用的内存空间；执行语句③，变量名称</a:t>
            </a:r>
            <a:r>
              <a:rPr lang="en-US" altLang="zh-CN" sz="1200" kern="1200" dirty="0">
                <a:solidFill>
                  <a:schemeClr val="tx1"/>
                </a:solidFill>
                <a:effectLst/>
                <a:latin typeface="+mn-lt"/>
                <a:ea typeface="+mn-ea"/>
                <a:cs typeface="+mn-cs"/>
              </a:rPr>
              <a:t>a</a:t>
            </a:r>
            <a:r>
              <a:rPr lang="zh-CN" altLang="zh-CN" sz="1200" kern="1200" dirty="0">
                <a:solidFill>
                  <a:schemeClr val="tx1"/>
                </a:solidFill>
                <a:effectLst/>
                <a:latin typeface="+mn-lt"/>
                <a:ea typeface="+mn-ea"/>
                <a:cs typeface="+mn-cs"/>
              </a:rPr>
              <a:t>就指向内存中的整数类型数据 “</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”；执行语句④，变量名称</a:t>
            </a:r>
            <a:r>
              <a:rPr lang="en-US" altLang="zh-CN" sz="1200" kern="1200" dirty="0">
                <a:solidFill>
                  <a:schemeClr val="tx1"/>
                </a:solidFill>
                <a:effectLst/>
                <a:latin typeface="+mn-lt"/>
                <a:ea typeface="+mn-ea"/>
                <a:cs typeface="+mn-cs"/>
              </a:rPr>
              <a:t>b</a:t>
            </a:r>
            <a:r>
              <a:rPr lang="zh-CN" altLang="zh-CN" sz="1200" kern="1200" dirty="0">
                <a:solidFill>
                  <a:schemeClr val="tx1"/>
                </a:solidFill>
                <a:effectLst/>
                <a:latin typeface="+mn-lt"/>
                <a:ea typeface="+mn-ea"/>
                <a:cs typeface="+mn-cs"/>
              </a:rPr>
              <a:t>指向与变量名称</a:t>
            </a:r>
            <a:r>
              <a:rPr lang="en-US" altLang="zh-CN" sz="1200" kern="1200" dirty="0">
                <a:solidFill>
                  <a:schemeClr val="tx1"/>
                </a:solidFill>
                <a:effectLst/>
                <a:latin typeface="+mn-lt"/>
                <a:ea typeface="+mn-ea"/>
                <a:cs typeface="+mn-cs"/>
              </a:rPr>
              <a:t>a</a:t>
            </a:r>
            <a:r>
              <a:rPr lang="zh-CN" altLang="zh-CN" sz="1200" kern="1200" dirty="0">
                <a:solidFill>
                  <a:schemeClr val="tx1"/>
                </a:solidFill>
                <a:effectLst/>
                <a:latin typeface="+mn-lt"/>
                <a:ea typeface="+mn-ea"/>
                <a:cs typeface="+mn-cs"/>
              </a:rPr>
              <a:t>共同的内存区域，而不是为</a:t>
            </a:r>
            <a:r>
              <a:rPr lang="en-US" altLang="zh-CN" sz="1200" kern="1200" dirty="0">
                <a:solidFill>
                  <a:schemeClr val="tx1"/>
                </a:solidFill>
                <a:effectLst/>
                <a:latin typeface="+mn-lt"/>
                <a:ea typeface="+mn-ea"/>
                <a:cs typeface="+mn-cs"/>
              </a:rPr>
              <a:t>b</a:t>
            </a:r>
            <a:r>
              <a:rPr lang="zh-CN" altLang="zh-CN" sz="1200" kern="1200" dirty="0">
                <a:solidFill>
                  <a:schemeClr val="tx1"/>
                </a:solidFill>
                <a:effectLst/>
                <a:latin typeface="+mn-lt"/>
                <a:ea typeface="+mn-ea"/>
                <a:cs typeface="+mn-cs"/>
              </a:rPr>
              <a:t>在内存中创建一个新的整数类型数据 “</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”；执行语句⑤，变量名称</a:t>
            </a:r>
            <a:r>
              <a:rPr lang="en-US" altLang="zh-CN" sz="1200" kern="1200" dirty="0">
                <a:solidFill>
                  <a:schemeClr val="tx1"/>
                </a:solidFill>
                <a:effectLst/>
                <a:latin typeface="+mn-lt"/>
                <a:ea typeface="+mn-ea"/>
                <a:cs typeface="+mn-cs"/>
              </a:rPr>
              <a:t>a</a:t>
            </a:r>
            <a:r>
              <a:rPr lang="zh-CN" altLang="zh-CN" sz="1200" kern="1200" dirty="0">
                <a:solidFill>
                  <a:schemeClr val="tx1"/>
                </a:solidFill>
                <a:effectLst/>
                <a:latin typeface="+mn-lt"/>
                <a:ea typeface="+mn-ea"/>
                <a:cs typeface="+mn-cs"/>
              </a:rPr>
              <a:t>将指向内存中新的整数类型数据 “</a:t>
            </a:r>
            <a:r>
              <a:rPr lang="en-US" altLang="zh-CN" sz="1200" kern="1200" dirty="0">
                <a:solidFill>
                  <a:schemeClr val="tx1"/>
                </a:solidFill>
                <a:effectLst/>
                <a:latin typeface="+mn-lt"/>
                <a:ea typeface="+mn-ea"/>
                <a:cs typeface="+mn-cs"/>
              </a:rPr>
              <a:t>20</a:t>
            </a:r>
            <a:r>
              <a:rPr lang="zh-CN" altLang="zh-CN" sz="1200" kern="1200" dirty="0">
                <a:solidFill>
                  <a:schemeClr val="tx1"/>
                </a:solidFill>
                <a:effectLst/>
                <a:latin typeface="+mn-lt"/>
                <a:ea typeface="+mn-ea"/>
                <a:cs typeface="+mn-cs"/>
              </a:rPr>
              <a:t>”</a:t>
            </a: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19</a:t>
            </a:fld>
            <a:endParaRPr lang="zh-CN" altLang="en-US"/>
          </a:p>
        </p:txBody>
      </p:sp>
    </p:spTree>
    <p:extLst>
      <p:ext uri="{BB962C8B-B14F-4D97-AF65-F5344CB8AC3E}">
        <p14:creationId xmlns:p14="http://schemas.microsoft.com/office/powerpoint/2010/main" val="1001988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20</a:t>
            </a:fld>
            <a:endParaRPr lang="zh-CN" altLang="en-US"/>
          </a:p>
        </p:txBody>
      </p:sp>
    </p:spTree>
    <p:extLst>
      <p:ext uri="{BB962C8B-B14F-4D97-AF65-F5344CB8AC3E}">
        <p14:creationId xmlns:p14="http://schemas.microsoft.com/office/powerpoint/2010/main" val="2810540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count= count+1</a:t>
            </a:r>
            <a:r>
              <a:rPr lang="zh-CN" altLang="zh-CN" sz="1200" kern="1200" dirty="0">
                <a:solidFill>
                  <a:schemeClr val="tx1"/>
                </a:solidFill>
                <a:effectLst/>
                <a:latin typeface="+mn-lt"/>
                <a:ea typeface="+mn-ea"/>
                <a:cs typeface="+mn-cs"/>
              </a:rPr>
              <a:t>”这个表达式，初学编程者在这里通常会产生疑惑，因为“自己”加上一个数再赋值给自己，从数学的角度难以理解，主要的原因就是对变量的二重属性不理解。前面已经提到变量既代表值的抽象，也代表存储空间的抽象。假设，赋值符号“</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”右侧“</a:t>
            </a:r>
            <a:r>
              <a:rPr lang="en-US" altLang="zh-CN" sz="1200" kern="1200" dirty="0">
                <a:solidFill>
                  <a:schemeClr val="tx1"/>
                </a:solidFill>
                <a:effectLst/>
                <a:latin typeface="+mn-lt"/>
                <a:ea typeface="+mn-ea"/>
                <a:cs typeface="+mn-cs"/>
              </a:rPr>
              <a:t>count+1</a:t>
            </a:r>
            <a:r>
              <a:rPr lang="zh-CN" altLang="zh-CN" sz="1200" kern="1200" dirty="0">
                <a:solidFill>
                  <a:schemeClr val="tx1"/>
                </a:solidFill>
                <a:effectLst/>
                <a:latin typeface="+mn-lt"/>
                <a:ea typeface="+mn-ea"/>
                <a:cs typeface="+mn-cs"/>
              </a:rPr>
              <a:t>”中的</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是数值“</a:t>
            </a:r>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”的抽象，因此右侧的表达式结果为“</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”，整个语句的含义是把“</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”赋值给“</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”符号左侧的“</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”，而这个“</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”代表的是变量</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所对应的内存存储空间的抽象表示。因此“</a:t>
            </a:r>
            <a:r>
              <a:rPr lang="en-US" altLang="zh-CN" sz="1200" kern="1200" dirty="0">
                <a:solidFill>
                  <a:schemeClr val="tx1"/>
                </a:solidFill>
                <a:effectLst/>
                <a:latin typeface="+mn-lt"/>
                <a:ea typeface="+mn-ea"/>
                <a:cs typeface="+mn-cs"/>
              </a:rPr>
              <a:t>count=count+1</a:t>
            </a:r>
            <a:r>
              <a:rPr lang="zh-CN" altLang="zh-CN" sz="1200" kern="1200" dirty="0">
                <a:solidFill>
                  <a:schemeClr val="tx1"/>
                </a:solidFill>
                <a:effectLst/>
                <a:latin typeface="+mn-lt"/>
                <a:ea typeface="+mn-ea"/>
                <a:cs typeface="+mn-cs"/>
              </a:rPr>
              <a:t>”的完整含义是指：将变量“</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”的内容取出来进行“</a:t>
            </a:r>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”运算，得到结果“</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”，此时变量“</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”抛弃指向原“</a:t>
            </a:r>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”所在内存区域，同时系统将该区域内存释放，变量“</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”重新指向内存中“</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”所在的区域，完成重新贴标签的过程，此时可以用“</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”来表示结果“</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”。所以该语句不是表示一个静止的恒等状态，而是表示一个状态的转化过程，“</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”符号右侧的“</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”表示变量</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指向前一个旧的状态，“</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”符号左侧的“</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”则表示变量</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指向运算后的一个新的状态，是状态的更新过程。变量指向的值（内容）在程序运行中根据需要可以随时变化，但永远只能指向当前状态的值，先前状态的值都会被抛弃，如需要保留旧的状态，就需要另外再定义一个变量来指向。</a:t>
            </a:r>
          </a:p>
          <a:p>
            <a:r>
              <a:rPr lang="zh-CN" altLang="zh-CN" sz="1200" kern="1200" dirty="0">
                <a:solidFill>
                  <a:schemeClr val="tx1"/>
                </a:solidFill>
                <a:effectLst/>
                <a:latin typeface="+mn-lt"/>
                <a:ea typeface="+mn-ea"/>
                <a:cs typeface="+mn-cs"/>
              </a:rPr>
              <a:t>理解“</a:t>
            </a:r>
            <a:r>
              <a:rPr lang="en-US" altLang="zh-CN" sz="1200" kern="1200" dirty="0">
                <a:solidFill>
                  <a:schemeClr val="tx1"/>
                </a:solidFill>
                <a:effectLst/>
                <a:latin typeface="+mn-lt"/>
                <a:ea typeface="+mn-ea"/>
                <a:cs typeface="+mn-cs"/>
              </a:rPr>
              <a:t>count=count+1</a:t>
            </a:r>
            <a:r>
              <a:rPr lang="zh-CN" altLang="zh-CN" sz="1200" kern="1200" dirty="0">
                <a:solidFill>
                  <a:schemeClr val="tx1"/>
                </a:solidFill>
                <a:effectLst/>
                <a:latin typeface="+mn-lt"/>
                <a:ea typeface="+mn-ea"/>
                <a:cs typeface="+mn-cs"/>
              </a:rPr>
              <a:t>”中“</a:t>
            </a:r>
            <a:r>
              <a:rPr lang="en-US" altLang="zh-CN" sz="1200" kern="1200" dirty="0">
                <a:solidFill>
                  <a:schemeClr val="tx1"/>
                </a:solidFill>
                <a:effectLst/>
                <a:latin typeface="+mn-lt"/>
                <a:ea typeface="+mn-ea"/>
                <a:cs typeface="+mn-cs"/>
              </a:rPr>
              <a:t>count</a:t>
            </a:r>
            <a:r>
              <a:rPr lang="zh-CN" altLang="zh-CN" sz="1200" kern="1200" dirty="0">
                <a:solidFill>
                  <a:schemeClr val="tx1"/>
                </a:solidFill>
                <a:effectLst/>
                <a:latin typeface="+mn-lt"/>
                <a:ea typeface="+mn-ea"/>
                <a:cs typeface="+mn-cs"/>
              </a:rPr>
              <a:t>”变量不同的属性，也就理解了变量的本质。</a:t>
            </a:r>
          </a:p>
          <a:p>
            <a:r>
              <a:rPr lang="zh-CN" altLang="zh-CN" sz="1200" kern="1200" dirty="0">
                <a:solidFill>
                  <a:schemeClr val="tx1"/>
                </a:solidFill>
                <a:effectLst/>
                <a:latin typeface="+mn-lt"/>
                <a:ea typeface="+mn-ea"/>
                <a:cs typeface="+mn-cs"/>
              </a:rPr>
              <a:t>需要特别指出的是“</a:t>
            </a:r>
            <a:r>
              <a:rPr lang="en-US" altLang="zh-CN" sz="1200" kern="1200" dirty="0">
                <a:solidFill>
                  <a:schemeClr val="tx1"/>
                </a:solidFill>
                <a:effectLst/>
                <a:latin typeface="+mn-lt"/>
                <a:ea typeface="+mn-ea"/>
                <a:cs typeface="+mn-cs"/>
              </a:rPr>
              <a:t>count=count+1</a:t>
            </a:r>
            <a:r>
              <a:rPr lang="zh-CN" altLang="zh-CN" sz="1200" kern="1200" dirty="0">
                <a:solidFill>
                  <a:schemeClr val="tx1"/>
                </a:solidFill>
                <a:effectLst/>
                <a:latin typeface="+mn-lt"/>
                <a:ea typeface="+mn-ea"/>
                <a:cs typeface="+mn-cs"/>
              </a:rPr>
              <a:t>”语句本身还有一个含义是指计数器，理解计数器的概念，并将计数器运用到程序运行控制中去，对后面程序语言的学习大有裨益。</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21</a:t>
            </a:fld>
            <a:endParaRPr lang="zh-CN" altLang="en-US"/>
          </a:p>
        </p:txBody>
      </p:sp>
    </p:spTree>
    <p:extLst>
      <p:ext uri="{BB962C8B-B14F-4D97-AF65-F5344CB8AC3E}">
        <p14:creationId xmlns:p14="http://schemas.microsoft.com/office/powerpoint/2010/main" val="29249994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&gt;&gt;&gt; a,b=100,200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a,b=b,a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print("a=",</a:t>
            </a:r>
            <a:r>
              <a:rPr lang="en-US" altLang="zh-CN" sz="1200" kern="1200" dirty="0" err="1">
                <a:solidFill>
                  <a:schemeClr val="tx1"/>
                </a:solidFill>
                <a:effectLst/>
                <a:latin typeface="+mn-lt"/>
                <a:ea typeface="+mn-ea"/>
                <a:cs typeface="+mn-cs"/>
              </a:rPr>
              <a:t>a,"b</a:t>
            </a:r>
            <a:r>
              <a:rPr lang="en-US" altLang="zh-CN" sz="1200" kern="1200" dirty="0">
                <a:solidFill>
                  <a:schemeClr val="tx1"/>
                </a:solidFill>
                <a:effectLst/>
                <a:latin typeface="+mn-lt"/>
                <a:ea typeface="+mn-ea"/>
                <a:cs typeface="+mn-cs"/>
              </a:rPr>
              <a:t>=",b)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200 b= 100</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以上代码等同于：</a:t>
            </a:r>
          </a:p>
          <a:p>
            <a:r>
              <a:rPr lang="en-US" altLang="zh-CN" sz="1200" kern="1200" dirty="0">
                <a:solidFill>
                  <a:schemeClr val="tx1"/>
                </a:solidFill>
                <a:effectLst/>
                <a:latin typeface="+mn-lt"/>
                <a:ea typeface="+mn-ea"/>
                <a:cs typeface="+mn-cs"/>
              </a:rPr>
              <a:t>&gt;&gt;&gt; a,b=100,200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c=a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b=c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print("a=",</a:t>
            </a:r>
            <a:r>
              <a:rPr lang="en-US" altLang="zh-CN" sz="1200" kern="1200" dirty="0" err="1">
                <a:solidFill>
                  <a:schemeClr val="tx1"/>
                </a:solidFill>
                <a:effectLst/>
                <a:latin typeface="+mn-lt"/>
                <a:ea typeface="+mn-ea"/>
                <a:cs typeface="+mn-cs"/>
              </a:rPr>
              <a:t>a,"b</a:t>
            </a:r>
            <a:r>
              <a:rPr lang="en-US" altLang="zh-CN" sz="1200" kern="1200" dirty="0">
                <a:solidFill>
                  <a:schemeClr val="tx1"/>
                </a:solidFill>
                <a:effectLst/>
                <a:latin typeface="+mn-lt"/>
                <a:ea typeface="+mn-ea"/>
                <a:cs typeface="+mn-cs"/>
              </a:rPr>
              <a:t>=",b)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200 b= 100</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22</a:t>
            </a:fld>
            <a:endParaRPr lang="zh-CN" altLang="en-US"/>
          </a:p>
        </p:txBody>
      </p:sp>
    </p:spTree>
    <p:extLst>
      <p:ext uri="{BB962C8B-B14F-4D97-AF65-F5344CB8AC3E}">
        <p14:creationId xmlns:p14="http://schemas.microsoft.com/office/powerpoint/2010/main" val="20980662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①类型确定了值在内存中的存储方式与存储空间的大小。</a:t>
            </a:r>
          </a:p>
          <a:p>
            <a:r>
              <a:rPr lang="zh-CN" altLang="zh-CN" sz="1200" kern="1200" dirty="0">
                <a:solidFill>
                  <a:schemeClr val="tx1"/>
                </a:solidFill>
                <a:effectLst/>
                <a:latin typeface="+mn-lt"/>
                <a:ea typeface="+mn-ea"/>
                <a:cs typeface="+mn-cs"/>
              </a:rPr>
              <a:t>数据输入计算机，不同类型的数据因其二进制描述方式的不同在内存中存储方式与占用的存储空间大小也不同。如数</a:t>
            </a:r>
            <a:r>
              <a:rPr lang="en-US" altLang="zh-CN" sz="1200" kern="1200" dirty="0">
                <a:solidFill>
                  <a:schemeClr val="tx1"/>
                </a:solidFill>
                <a:effectLst/>
                <a:latin typeface="+mn-lt"/>
                <a:ea typeface="+mn-ea"/>
                <a:cs typeface="+mn-cs"/>
              </a:rPr>
              <a:t>“12”</a:t>
            </a:r>
            <a:r>
              <a:rPr lang="zh-CN" altLang="zh-CN" sz="1200" kern="1200" dirty="0">
                <a:solidFill>
                  <a:schemeClr val="tx1"/>
                </a:solidFill>
                <a:effectLst/>
                <a:latin typeface="+mn-lt"/>
                <a:ea typeface="+mn-ea"/>
                <a:cs typeface="+mn-cs"/>
              </a:rPr>
              <a:t>，在以二进制整型存储时可表示为：</a:t>
            </a:r>
            <a:r>
              <a:rPr lang="en-US" altLang="zh-CN" sz="1200" kern="1200" dirty="0">
                <a:solidFill>
                  <a:schemeClr val="tx1"/>
                </a:solidFill>
                <a:effectLst/>
                <a:latin typeface="+mn-lt"/>
                <a:ea typeface="+mn-ea"/>
                <a:cs typeface="+mn-cs"/>
              </a:rPr>
              <a:t>000C</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16</a:t>
            </a:r>
            <a:r>
              <a:rPr lang="zh-CN" altLang="zh-CN" sz="1200" kern="1200" dirty="0">
                <a:solidFill>
                  <a:schemeClr val="tx1"/>
                </a:solidFill>
                <a:effectLst/>
                <a:latin typeface="+mn-lt"/>
                <a:ea typeface="+mn-ea"/>
                <a:cs typeface="+mn-cs"/>
              </a:rPr>
              <a:t>进制表示），占两个字节；用单精度浮点型存储时可表示为：</a:t>
            </a:r>
            <a:r>
              <a:rPr lang="en-US" altLang="zh-CN" sz="1200" kern="1200" dirty="0">
                <a:solidFill>
                  <a:schemeClr val="tx1"/>
                </a:solidFill>
                <a:effectLst/>
                <a:latin typeface="+mn-lt"/>
                <a:ea typeface="+mn-ea"/>
                <a:cs typeface="+mn-cs"/>
              </a:rPr>
              <a:t>41400000</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16</a:t>
            </a:r>
            <a:r>
              <a:rPr lang="zh-CN" altLang="zh-CN" sz="1200" kern="1200" dirty="0">
                <a:solidFill>
                  <a:schemeClr val="tx1"/>
                </a:solidFill>
                <a:effectLst/>
                <a:latin typeface="+mn-lt"/>
                <a:ea typeface="+mn-ea"/>
                <a:cs typeface="+mn-cs"/>
              </a:rPr>
              <a:t>进制表示）占</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个字节。根据不同类型数据使用二进制表示位数的多寡，分配不同的大小的空间。这就像金鱼观赏只需要一个玻璃鱼缸，而海豚表演则需要一个深水游泳池。</a:t>
            </a:r>
          </a:p>
          <a:p>
            <a:r>
              <a:rPr lang="zh-CN" altLang="zh-CN" sz="1200" kern="1200" dirty="0">
                <a:solidFill>
                  <a:schemeClr val="tx1"/>
                </a:solidFill>
                <a:effectLst/>
                <a:latin typeface="+mn-lt"/>
                <a:ea typeface="+mn-ea"/>
                <a:cs typeface="+mn-cs"/>
              </a:rPr>
              <a:t>②类型确定了值描述的范围。</a:t>
            </a:r>
          </a:p>
          <a:p>
            <a:r>
              <a:rPr lang="zh-CN" altLang="zh-CN" sz="1200" kern="1200" dirty="0">
                <a:solidFill>
                  <a:schemeClr val="tx1"/>
                </a:solidFill>
                <a:effectLst/>
                <a:latin typeface="+mn-lt"/>
                <a:ea typeface="+mn-ea"/>
                <a:cs typeface="+mn-cs"/>
              </a:rPr>
              <a:t>由于二进制描述方式的不同，值在内存中存储方式和存储空间大小的不同，决定的不同类型的数据其描述的取值范围是不同的。如整形的取值范围是</a:t>
            </a:r>
            <a:r>
              <a:rPr lang="en-US" altLang="zh-CN" sz="1200" kern="1200" dirty="0">
                <a:solidFill>
                  <a:schemeClr val="tx1"/>
                </a:solidFill>
                <a:effectLst/>
                <a:latin typeface="+mn-lt"/>
                <a:ea typeface="+mn-ea"/>
                <a:cs typeface="+mn-cs"/>
              </a:rPr>
              <a:t>-32768~32767</a:t>
            </a:r>
            <a:r>
              <a:rPr lang="zh-CN" altLang="zh-CN" sz="1200" kern="1200" dirty="0">
                <a:solidFill>
                  <a:schemeClr val="tx1"/>
                </a:solidFill>
                <a:effectLst/>
                <a:latin typeface="+mn-lt"/>
                <a:ea typeface="+mn-ea"/>
                <a:cs typeface="+mn-cs"/>
              </a:rPr>
              <a:t>，长整型的取值范围则是</a:t>
            </a:r>
            <a:r>
              <a:rPr lang="en-US" altLang="zh-CN" sz="1200" kern="1200" dirty="0">
                <a:solidFill>
                  <a:schemeClr val="tx1"/>
                </a:solidFill>
                <a:effectLst/>
                <a:latin typeface="+mn-lt"/>
                <a:ea typeface="+mn-ea"/>
                <a:cs typeface="+mn-cs"/>
              </a:rPr>
              <a:t>-2147483648~2147483647</a:t>
            </a:r>
            <a:r>
              <a:rPr lang="zh-CN" altLang="zh-CN" sz="1200" kern="1200" dirty="0">
                <a:solidFill>
                  <a:schemeClr val="tx1"/>
                </a:solidFill>
                <a:effectLst/>
                <a:latin typeface="+mn-lt"/>
                <a:ea typeface="+mn-ea"/>
                <a:cs typeface="+mn-cs"/>
              </a:rPr>
              <a:t>。需要说明的是因机器软硬件系统的差异，同一种数据类型其存储空间所占的字节会有所差异，如常整型在</a:t>
            </a:r>
            <a:r>
              <a:rPr lang="en-US" altLang="zh-CN" sz="1200" kern="1200" dirty="0">
                <a:solidFill>
                  <a:schemeClr val="tx1"/>
                </a:solidFill>
                <a:effectLst/>
                <a:latin typeface="+mn-lt"/>
                <a:ea typeface="+mn-ea"/>
                <a:cs typeface="+mn-cs"/>
              </a:rPr>
              <a:t>32</a:t>
            </a:r>
            <a:r>
              <a:rPr lang="zh-CN" altLang="zh-CN" sz="1200" kern="1200" dirty="0">
                <a:solidFill>
                  <a:schemeClr val="tx1"/>
                </a:solidFill>
                <a:effectLst/>
                <a:latin typeface="+mn-lt"/>
                <a:ea typeface="+mn-ea"/>
                <a:cs typeface="+mn-cs"/>
              </a:rPr>
              <a:t>位系统中占</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个字节，而在</a:t>
            </a:r>
            <a:r>
              <a:rPr lang="en-US" altLang="zh-CN" sz="1200" kern="1200" dirty="0">
                <a:solidFill>
                  <a:schemeClr val="tx1"/>
                </a:solidFill>
                <a:effectLst/>
                <a:latin typeface="+mn-lt"/>
                <a:ea typeface="+mn-ea"/>
                <a:cs typeface="+mn-cs"/>
              </a:rPr>
              <a:t>64</a:t>
            </a:r>
            <a:r>
              <a:rPr lang="zh-CN" altLang="zh-CN" sz="1200" kern="1200" dirty="0">
                <a:solidFill>
                  <a:schemeClr val="tx1"/>
                </a:solidFill>
                <a:effectLst/>
                <a:latin typeface="+mn-lt"/>
                <a:ea typeface="+mn-ea"/>
                <a:cs typeface="+mn-cs"/>
              </a:rPr>
              <a:t>为系统中可以占</a:t>
            </a:r>
            <a:r>
              <a:rPr lang="en-US" altLang="zh-CN" sz="1200" kern="1200" dirty="0">
                <a:solidFill>
                  <a:schemeClr val="tx1"/>
                </a:solidFill>
                <a:effectLst/>
                <a:latin typeface="+mn-lt"/>
                <a:ea typeface="+mn-ea"/>
                <a:cs typeface="+mn-cs"/>
              </a:rPr>
              <a:t>8</a:t>
            </a:r>
            <a:r>
              <a:rPr lang="zh-CN" altLang="zh-CN" sz="1200" kern="1200" dirty="0">
                <a:solidFill>
                  <a:schemeClr val="tx1"/>
                </a:solidFill>
                <a:effectLst/>
                <a:latin typeface="+mn-lt"/>
                <a:ea typeface="+mn-ea"/>
                <a:cs typeface="+mn-cs"/>
              </a:rPr>
              <a:t>个字节，相应表示的数的范围也就产生了大小差异。</a:t>
            </a:r>
          </a:p>
          <a:p>
            <a:r>
              <a:rPr lang="zh-CN" altLang="zh-CN" sz="1200" kern="1200" dirty="0">
                <a:solidFill>
                  <a:schemeClr val="tx1"/>
                </a:solidFill>
                <a:effectLst/>
                <a:latin typeface="+mn-lt"/>
                <a:ea typeface="+mn-ea"/>
                <a:cs typeface="+mn-cs"/>
              </a:rPr>
              <a:t>③类型决定值得操作</a:t>
            </a:r>
          </a:p>
          <a:p>
            <a:r>
              <a:rPr lang="zh-CN" altLang="zh-CN" sz="1200" kern="1200" dirty="0">
                <a:solidFill>
                  <a:schemeClr val="tx1"/>
                </a:solidFill>
                <a:effectLst/>
                <a:latin typeface="+mn-lt"/>
                <a:ea typeface="+mn-ea"/>
                <a:cs typeface="+mn-cs"/>
              </a:rPr>
              <a:t>不同类型的数据支持不同的操作。如整型有取余操作，而实型则没有。</a:t>
            </a:r>
            <a:r>
              <a:rPr lang="en-US" altLang="zh-CN" sz="1200" kern="1200" dirty="0">
                <a:solidFill>
                  <a:schemeClr val="tx1"/>
                </a:solidFill>
                <a:effectLst/>
                <a:latin typeface="+mn-lt"/>
                <a:ea typeface="+mn-ea"/>
                <a:cs typeface="+mn-cs"/>
              </a:rPr>
              <a:t>1+1</a:t>
            </a:r>
            <a:r>
              <a:rPr lang="zh-CN" altLang="zh-CN" sz="1200" kern="1200" dirty="0">
                <a:solidFill>
                  <a:schemeClr val="tx1"/>
                </a:solidFill>
                <a:effectLst/>
                <a:latin typeface="+mn-lt"/>
                <a:ea typeface="+mn-ea"/>
                <a:cs typeface="+mn-cs"/>
              </a:rPr>
              <a:t>表示两个整型数相加，结果为整型数</a:t>
            </a: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1.0+1.0</a:t>
            </a:r>
            <a:r>
              <a:rPr lang="zh-CN" altLang="zh-CN" sz="1200" kern="1200" dirty="0">
                <a:solidFill>
                  <a:schemeClr val="tx1"/>
                </a:solidFill>
                <a:effectLst/>
                <a:latin typeface="+mn-lt"/>
                <a:ea typeface="+mn-ea"/>
                <a:cs typeface="+mn-cs"/>
              </a:rPr>
              <a:t>则是表示两个浮点数相加，结果为浮点数</a:t>
            </a: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"1"+"1"</a:t>
            </a:r>
            <a:r>
              <a:rPr lang="zh-CN" altLang="zh-CN" sz="1200" kern="1200" dirty="0">
                <a:solidFill>
                  <a:schemeClr val="tx1"/>
                </a:solidFill>
                <a:effectLst/>
                <a:latin typeface="+mn-lt"/>
                <a:ea typeface="+mn-ea"/>
                <a:cs typeface="+mn-cs"/>
              </a:rPr>
              <a:t>则表示两个字符串连接，结果为</a:t>
            </a:r>
            <a:r>
              <a:rPr lang="en-US" altLang="zh-CN" sz="1200" kern="1200" dirty="0">
                <a:solidFill>
                  <a:schemeClr val="tx1"/>
                </a:solidFill>
                <a:effectLst/>
                <a:latin typeface="+mn-lt"/>
                <a:ea typeface="+mn-ea"/>
                <a:cs typeface="+mn-cs"/>
              </a:rPr>
              <a:t>"11"</a:t>
            </a:r>
            <a:r>
              <a:rPr lang="zh-CN" altLang="zh-CN" sz="1200" kern="1200" dirty="0">
                <a:solidFill>
                  <a:schemeClr val="tx1"/>
                </a:solidFill>
                <a:effectLst/>
                <a:latin typeface="+mn-lt"/>
                <a:ea typeface="+mn-ea"/>
                <a:cs typeface="+mn-cs"/>
              </a:rPr>
              <a:t>。都是</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运算符，但在计算机内部其运算方式时完全不同的。</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25</a:t>
            </a:fld>
            <a:endParaRPr lang="zh-CN" altLang="en-US"/>
          </a:p>
        </p:txBody>
      </p:sp>
    </p:spTree>
    <p:extLst>
      <p:ext uri="{BB962C8B-B14F-4D97-AF65-F5344CB8AC3E}">
        <p14:creationId xmlns:p14="http://schemas.microsoft.com/office/powerpoint/2010/main" val="17688846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&gt;&gt;&gt; id(123)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2574235406384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a=123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id(a)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2574235406384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type(a)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&lt;class '</a:t>
            </a:r>
            <a:r>
              <a:rPr lang="en-US" altLang="zh-CN" sz="1200" kern="1200" dirty="0" err="1">
                <a:solidFill>
                  <a:schemeClr val="tx1"/>
                </a:solidFill>
                <a:effectLst/>
                <a:latin typeface="+mn-lt"/>
                <a:ea typeface="+mn-ea"/>
                <a:cs typeface="+mn-cs"/>
              </a:rPr>
              <a:t>int</a:t>
            </a:r>
            <a:r>
              <a:rPr lang="en-US" altLang="zh-CN" sz="1200" kern="1200" dirty="0">
                <a:solidFill>
                  <a:schemeClr val="tx1"/>
                </a:solidFill>
                <a:effectLst/>
                <a:latin typeface="+mn-lt"/>
                <a:ea typeface="+mn-ea"/>
                <a:cs typeface="+mn-cs"/>
              </a:rPr>
              <a:t>'&gt;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123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del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 </a:t>
            </a:r>
            <a:r>
              <a:rPr lang="zh-CN" altLang="zh-CN" sz="1200" kern="1200" dirty="0">
                <a:solidFill>
                  <a:schemeClr val="tx1"/>
                </a:solidFill>
                <a:effectLst/>
                <a:latin typeface="+mn-lt"/>
                <a:ea typeface="+mn-ea"/>
                <a:cs typeface="+mn-cs"/>
              </a:rPr>
              <a:t>变量名</a:t>
            </a:r>
            <a:r>
              <a:rPr lang="en-US" altLang="zh-CN" sz="1200" kern="1200" dirty="0">
                <a:solidFill>
                  <a:schemeClr val="tx1"/>
                </a:solidFill>
                <a:effectLst/>
                <a:latin typeface="+mn-lt"/>
                <a:ea typeface="+mn-ea"/>
                <a:cs typeface="+mn-cs"/>
              </a:rPr>
              <a:t>a</a:t>
            </a:r>
            <a:r>
              <a:rPr lang="zh-CN" altLang="zh-CN" sz="1200" kern="1200" dirty="0">
                <a:solidFill>
                  <a:schemeClr val="tx1"/>
                </a:solidFill>
                <a:effectLst/>
                <a:latin typeface="+mn-lt"/>
                <a:ea typeface="+mn-ea"/>
                <a:cs typeface="+mn-cs"/>
              </a:rPr>
              <a:t>已经不存在，报错</a:t>
            </a:r>
          </a:p>
          <a:p>
            <a:r>
              <a:rPr lang="en-US" altLang="zh-CN" sz="1200" kern="1200" dirty="0">
                <a:solidFill>
                  <a:schemeClr val="tx1"/>
                </a:solidFill>
                <a:effectLst/>
                <a:latin typeface="+mn-lt"/>
                <a:ea typeface="+mn-ea"/>
                <a:cs typeface="+mn-cs"/>
              </a:rPr>
              <a:t>Traceback (most recent call last):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File "&lt;pyshell#13&gt;", line 1, in &lt;module&gt;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NameError</a:t>
            </a:r>
            <a:r>
              <a:rPr lang="en-US" altLang="zh-CN" sz="1200" kern="1200" dirty="0">
                <a:solidFill>
                  <a:schemeClr val="tx1"/>
                </a:solidFill>
                <a:effectLst/>
                <a:latin typeface="+mn-lt"/>
                <a:ea typeface="+mn-ea"/>
                <a:cs typeface="+mn-cs"/>
              </a:rPr>
              <a:t>: name 'a' is not defined</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26</a:t>
            </a:fld>
            <a:endParaRPr lang="zh-CN" altLang="en-US"/>
          </a:p>
        </p:txBody>
      </p:sp>
    </p:spTree>
    <p:extLst>
      <p:ext uri="{BB962C8B-B14F-4D97-AF65-F5344CB8AC3E}">
        <p14:creationId xmlns:p14="http://schemas.microsoft.com/office/powerpoint/2010/main" val="20428266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⑴定类数据。这是数据的最低层。它将数据按照类别属性进行分类，各类别之间是平等并列关系。这种数据不带数量信息，并且不能在各类别间进行排序。例如人类按性别分为男性和女性也属于定类数据。虽然定类数据表现为类别，但为了便于统计处理，可以对不同的类别用不同的数字或编码来表示。如</a:t>
            </a:r>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表示女性，</a:t>
            </a: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表示男性，但这些数码不代表着这些数字可以区分大小或进行数学运算。不论用何种编码，其所包含的信息都没有任何损失。对定类数据执行的主要数值运算是计算每一类别中的项目的</a:t>
            </a:r>
            <a:r>
              <a:rPr lang="en-US" altLang="zh-CN" sz="1200" u="none" strike="noStrike" kern="1200" dirty="0" err="1">
                <a:solidFill>
                  <a:schemeClr val="tx1"/>
                </a:solidFill>
                <a:effectLst/>
                <a:latin typeface="+mn-lt"/>
                <a:ea typeface="+mn-ea"/>
                <a:cs typeface="+mn-cs"/>
                <a:hlinkClick r:id="rId3"/>
              </a:rPr>
              <a:t>频数</a:t>
            </a:r>
            <a:r>
              <a:rPr lang="zh-CN" altLang="zh-CN" sz="1200" kern="1200" dirty="0">
                <a:solidFill>
                  <a:schemeClr val="tx1"/>
                </a:solidFill>
                <a:effectLst/>
                <a:latin typeface="+mn-lt"/>
                <a:ea typeface="+mn-ea"/>
                <a:cs typeface="+mn-cs"/>
              </a:rPr>
              <a:t>和频率。</a:t>
            </a:r>
          </a:p>
          <a:p>
            <a:r>
              <a:rPr lang="zh-CN" altLang="zh-CN" sz="1200" kern="1200" dirty="0">
                <a:solidFill>
                  <a:schemeClr val="tx1"/>
                </a:solidFill>
                <a:effectLst/>
                <a:latin typeface="+mn-lt"/>
                <a:ea typeface="+mn-ea"/>
                <a:cs typeface="+mn-cs"/>
              </a:rPr>
              <a:t>⑵定序数据。这是数据的中间级别。定序数据不仅可以将数据分成不同的类别，而且各类别之间还可以通过排序来比较优劣。也就是说，定序数据与定类数据最主要的区别是定序数据之间还是可以比较顺序的。例如，人的受教育程度就属于定序数据。仍可以采用数字编码表示不同的类别：文盲半文盲</a:t>
            </a:r>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，小学</a:t>
            </a: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，初中</a:t>
            </a:r>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，高中</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，大学</a:t>
            </a:r>
            <a:r>
              <a:rPr lang="en-US" altLang="zh-CN" sz="1200" kern="1200" dirty="0">
                <a:solidFill>
                  <a:schemeClr val="tx1"/>
                </a:solidFill>
                <a:effectLst/>
                <a:latin typeface="+mn-lt"/>
                <a:ea typeface="+mn-ea"/>
                <a:cs typeface="+mn-cs"/>
              </a:rPr>
              <a:t>=5</a:t>
            </a:r>
            <a:r>
              <a:rPr lang="zh-CN" altLang="zh-CN" sz="1200" kern="1200" dirty="0">
                <a:solidFill>
                  <a:schemeClr val="tx1"/>
                </a:solidFill>
                <a:effectLst/>
                <a:latin typeface="+mn-lt"/>
                <a:ea typeface="+mn-ea"/>
                <a:cs typeface="+mn-cs"/>
              </a:rPr>
              <a:t>，硕士</a:t>
            </a:r>
            <a:r>
              <a:rPr lang="en-US" altLang="zh-CN" sz="1200" kern="1200" dirty="0">
                <a:solidFill>
                  <a:schemeClr val="tx1"/>
                </a:solidFill>
                <a:effectLst/>
                <a:latin typeface="+mn-lt"/>
                <a:ea typeface="+mn-ea"/>
                <a:cs typeface="+mn-cs"/>
              </a:rPr>
              <a:t>=6</a:t>
            </a:r>
            <a:r>
              <a:rPr lang="zh-CN" altLang="zh-CN" sz="1200" kern="1200" dirty="0">
                <a:solidFill>
                  <a:schemeClr val="tx1"/>
                </a:solidFill>
                <a:effectLst/>
                <a:latin typeface="+mn-lt"/>
                <a:ea typeface="+mn-ea"/>
                <a:cs typeface="+mn-cs"/>
              </a:rPr>
              <a:t>，博士</a:t>
            </a:r>
            <a:r>
              <a:rPr lang="en-US" altLang="zh-CN" sz="1200" kern="1200" dirty="0">
                <a:solidFill>
                  <a:schemeClr val="tx1"/>
                </a:solidFill>
                <a:effectLst/>
                <a:latin typeface="+mn-lt"/>
                <a:ea typeface="+mn-ea"/>
                <a:cs typeface="+mn-cs"/>
              </a:rPr>
              <a:t>=7</a:t>
            </a:r>
            <a:r>
              <a:rPr lang="zh-CN" altLang="zh-CN" sz="1200" kern="1200" dirty="0">
                <a:solidFill>
                  <a:schemeClr val="tx1"/>
                </a:solidFill>
                <a:effectLst/>
                <a:latin typeface="+mn-lt"/>
                <a:ea typeface="+mn-ea"/>
                <a:cs typeface="+mn-cs"/>
              </a:rPr>
              <a:t>。通过将编码进行排序，可以明显地表示出受教育程度之间的高低差异。虽然这种差异程度不能通过编码之间的差异进行准确的度量，但是可以确定其高低顺序，即可以通过编码数值进行不等式的运算。</a:t>
            </a:r>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⑶定距数据。定距数据是具有一定单位的实际测量值（如摄氏温度、考试成绩等）。此时不仅可以知道两个变量之间存在差异，还可以通过加、减法运算准确的计算出各变量之间的实际差距是多少。可以说，定距数据的精确性比定类数据和定序数据前进了一大步，它可以对事物类别或次序之间的实际距离进行测量。例如，甲的英语成绩为</a:t>
            </a:r>
            <a:r>
              <a:rPr lang="en-US" altLang="zh-CN" sz="1200" kern="1200" dirty="0">
                <a:solidFill>
                  <a:schemeClr val="tx1"/>
                </a:solidFill>
                <a:effectLst/>
                <a:latin typeface="+mn-lt"/>
                <a:ea typeface="+mn-ea"/>
                <a:cs typeface="+mn-cs"/>
              </a:rPr>
              <a:t>80</a:t>
            </a:r>
            <a:r>
              <a:rPr lang="zh-CN" altLang="zh-CN" sz="1200" kern="1200" dirty="0">
                <a:solidFill>
                  <a:schemeClr val="tx1"/>
                </a:solidFill>
                <a:effectLst/>
                <a:latin typeface="+mn-lt"/>
                <a:ea typeface="+mn-ea"/>
                <a:cs typeface="+mn-cs"/>
              </a:rPr>
              <a:t>分，乙的英语成绩为</a:t>
            </a:r>
            <a:r>
              <a:rPr lang="en-US" altLang="zh-CN" sz="1200" kern="1200" dirty="0">
                <a:solidFill>
                  <a:schemeClr val="tx1"/>
                </a:solidFill>
                <a:effectLst/>
                <a:latin typeface="+mn-lt"/>
                <a:ea typeface="+mn-ea"/>
                <a:cs typeface="+mn-cs"/>
              </a:rPr>
              <a:t>85</a:t>
            </a:r>
            <a:r>
              <a:rPr lang="zh-CN" altLang="zh-CN" sz="1200" kern="1200" dirty="0">
                <a:solidFill>
                  <a:schemeClr val="tx1"/>
                </a:solidFill>
                <a:effectLst/>
                <a:latin typeface="+mn-lt"/>
                <a:ea typeface="+mn-ea"/>
                <a:cs typeface="+mn-cs"/>
              </a:rPr>
              <a:t>分，可知乙的英语成绩比甲的高</a:t>
            </a:r>
            <a:r>
              <a:rPr lang="en-US" altLang="zh-CN" sz="1200" kern="1200" dirty="0">
                <a:solidFill>
                  <a:schemeClr val="tx1"/>
                </a:solidFill>
                <a:effectLst/>
                <a:latin typeface="+mn-lt"/>
                <a:ea typeface="+mn-ea"/>
                <a:cs typeface="+mn-cs"/>
              </a:rPr>
              <a:t>5</a:t>
            </a:r>
            <a:r>
              <a:rPr lang="zh-CN" altLang="zh-CN" sz="1200" kern="1200" dirty="0">
                <a:solidFill>
                  <a:schemeClr val="tx1"/>
                </a:solidFill>
                <a:effectLst/>
                <a:latin typeface="+mn-lt"/>
                <a:ea typeface="+mn-ea"/>
                <a:cs typeface="+mn-cs"/>
              </a:rPr>
              <a:t>分。</a:t>
            </a:r>
          </a:p>
          <a:p>
            <a:r>
              <a:rPr lang="zh-CN" altLang="zh-CN" sz="1200" kern="1200" dirty="0">
                <a:solidFill>
                  <a:schemeClr val="tx1"/>
                </a:solidFill>
                <a:effectLst/>
                <a:latin typeface="+mn-lt"/>
                <a:ea typeface="+mn-ea"/>
                <a:cs typeface="+mn-cs"/>
              </a:rPr>
              <a:t>⑷定比数据。这是数据的最高等级。它的数据表现形式同定距数据一样，均为实际的测量值。定比数据与定距数据唯一的区别是：在定比数据中是存在绝对零点的，而定距数据中是不存在绝对零点的（零点是人为制定的）。因此定比数据间不仅可以比较大小，进行加、减运算，还可以进行乘、除运算。例如，月工资收入，子弹的飞行速度等。</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latin typeface="+mn-lt"/>
                <a:ea typeface="+mn-ea"/>
                <a:cs typeface="+mn-cs"/>
              </a:rPr>
              <a:t>计算机中采用存储器存储的整数类型与数学中整数是一致的，众所周知，整数的取值范围是［</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］。这里，只要计算机内存能够存储的，</a:t>
            </a:r>
            <a:r>
              <a:rPr lang="en-US" altLang="zh-CN" sz="1200" kern="1200" dirty="0">
                <a:solidFill>
                  <a:schemeClr val="tx1"/>
                </a:solidFill>
                <a:effectLst/>
                <a:latin typeface="+mn-lt"/>
                <a:ea typeface="+mn-ea"/>
                <a:cs typeface="+mn-cs"/>
              </a:rPr>
              <a:t>Python </a:t>
            </a:r>
            <a:r>
              <a:rPr lang="zh-CN" altLang="zh-CN" sz="1200" kern="1200" dirty="0">
                <a:solidFill>
                  <a:schemeClr val="tx1"/>
                </a:solidFill>
                <a:effectLst/>
                <a:latin typeface="+mn-lt"/>
                <a:ea typeface="+mn-ea"/>
                <a:cs typeface="+mn-cs"/>
              </a:rPr>
              <a:t>程序就可以使用任意大小的整数。即可以认为整数类型的取值范围很大，这与其他语言如</a:t>
            </a:r>
            <a:r>
              <a:rPr lang="en-US" altLang="zh-CN" sz="1200" kern="1200" dirty="0">
                <a:solidFill>
                  <a:schemeClr val="tx1"/>
                </a:solidFill>
                <a:effectLst/>
                <a:latin typeface="+mn-lt"/>
                <a:ea typeface="+mn-ea"/>
                <a:cs typeface="+mn-cs"/>
              </a:rPr>
              <a:t>VB,C</a:t>
            </a:r>
            <a:r>
              <a:rPr lang="zh-CN" altLang="zh-CN" sz="1200" kern="1200" dirty="0">
                <a:solidFill>
                  <a:schemeClr val="tx1"/>
                </a:solidFill>
                <a:effectLst/>
                <a:latin typeface="+mn-lt"/>
                <a:ea typeface="+mn-ea"/>
                <a:cs typeface="+mn-cs"/>
              </a:rPr>
              <a:t>等不同，</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使用内存更为灵活，用户在使用时，不需要考虑整数所占的位数。</a:t>
            </a:r>
            <a:endParaRPr lang="en-US" altLang="zh-CN"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不同进制的整数之间可以直接运算或比较。计算机内部存储和计算数值与数值采用何种进制描述无关，初学者一般采用</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进制表示，但是也要注意不同进制之间的关系。可以用函数将十进制数转成二进制。</a:t>
            </a:r>
          </a:p>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&gt;&gt;&gt; 0x1bc+100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544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0o34-10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18</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0b11111-129</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-98</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type(0x1bc)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&lt;class '</a:t>
            </a:r>
            <a:r>
              <a:rPr lang="en-US" altLang="zh-CN" sz="1200" kern="1200" dirty="0" err="1">
                <a:solidFill>
                  <a:schemeClr val="tx1"/>
                </a:solidFill>
                <a:effectLst/>
                <a:latin typeface="+mn-lt"/>
                <a:ea typeface="+mn-ea"/>
                <a:cs typeface="+mn-cs"/>
              </a:rPr>
              <a:t>int</a:t>
            </a:r>
            <a:r>
              <a:rPr lang="en-US" altLang="zh-CN" sz="1200" kern="1200" dirty="0">
                <a:solidFill>
                  <a:schemeClr val="tx1"/>
                </a:solidFill>
                <a:effectLst/>
                <a:latin typeface="+mn-lt"/>
                <a:ea typeface="+mn-ea"/>
                <a:cs typeface="+mn-cs"/>
              </a:rPr>
              <a:t>'&gt;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bin(256)      # </a:t>
            </a:r>
            <a:r>
              <a:rPr lang="zh-CN" altLang="zh-CN" sz="1200" kern="1200" dirty="0">
                <a:solidFill>
                  <a:schemeClr val="tx1"/>
                </a:solidFill>
                <a:effectLst/>
                <a:latin typeface="+mn-lt"/>
                <a:ea typeface="+mn-ea"/>
                <a:cs typeface="+mn-cs"/>
              </a:rPr>
              <a:t>将十进制数</a:t>
            </a:r>
            <a:r>
              <a:rPr lang="en-US" altLang="zh-CN" sz="1200" kern="1200" dirty="0">
                <a:solidFill>
                  <a:schemeClr val="tx1"/>
                </a:solidFill>
                <a:effectLst/>
                <a:latin typeface="+mn-lt"/>
                <a:ea typeface="+mn-ea"/>
                <a:cs typeface="+mn-cs"/>
              </a:rPr>
              <a:t>256</a:t>
            </a:r>
            <a:r>
              <a:rPr lang="zh-CN" altLang="zh-CN" sz="1200" kern="1200" dirty="0">
                <a:solidFill>
                  <a:schemeClr val="tx1"/>
                </a:solidFill>
                <a:effectLst/>
                <a:latin typeface="+mn-lt"/>
                <a:ea typeface="+mn-ea"/>
                <a:cs typeface="+mn-cs"/>
              </a:rPr>
              <a:t>转化为二进制</a:t>
            </a:r>
          </a:p>
          <a:p>
            <a:r>
              <a:rPr lang="en-US" altLang="zh-CN" sz="1200" kern="1200" dirty="0">
                <a:solidFill>
                  <a:schemeClr val="tx1"/>
                </a:solidFill>
                <a:effectLst/>
                <a:latin typeface="+mn-lt"/>
                <a:ea typeface="+mn-ea"/>
                <a:cs typeface="+mn-cs"/>
              </a:rPr>
              <a:t>'0b100000000'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oct</a:t>
            </a:r>
            <a:r>
              <a:rPr lang="en-US" altLang="zh-CN" sz="1200" kern="1200" dirty="0">
                <a:solidFill>
                  <a:schemeClr val="tx1"/>
                </a:solidFill>
                <a:effectLst/>
                <a:latin typeface="+mn-lt"/>
                <a:ea typeface="+mn-ea"/>
                <a:cs typeface="+mn-cs"/>
              </a:rPr>
              <a:t>(256)      # </a:t>
            </a:r>
            <a:r>
              <a:rPr lang="zh-CN" altLang="zh-CN" sz="1200" kern="1200" dirty="0">
                <a:solidFill>
                  <a:schemeClr val="tx1"/>
                </a:solidFill>
                <a:effectLst/>
                <a:latin typeface="+mn-lt"/>
                <a:ea typeface="+mn-ea"/>
                <a:cs typeface="+mn-cs"/>
              </a:rPr>
              <a:t>将十进制数</a:t>
            </a:r>
            <a:r>
              <a:rPr lang="en-US" altLang="zh-CN" sz="1200" kern="1200" dirty="0">
                <a:solidFill>
                  <a:schemeClr val="tx1"/>
                </a:solidFill>
                <a:effectLst/>
                <a:latin typeface="+mn-lt"/>
                <a:ea typeface="+mn-ea"/>
                <a:cs typeface="+mn-cs"/>
              </a:rPr>
              <a:t>256</a:t>
            </a:r>
            <a:r>
              <a:rPr lang="zh-CN" altLang="zh-CN" sz="1200" kern="1200" dirty="0">
                <a:solidFill>
                  <a:schemeClr val="tx1"/>
                </a:solidFill>
                <a:effectLst/>
                <a:latin typeface="+mn-lt"/>
                <a:ea typeface="+mn-ea"/>
                <a:cs typeface="+mn-cs"/>
              </a:rPr>
              <a:t>转化为二八进制</a:t>
            </a:r>
          </a:p>
          <a:p>
            <a:r>
              <a:rPr lang="en-US" altLang="zh-CN" sz="1200" kern="1200" dirty="0">
                <a:solidFill>
                  <a:schemeClr val="tx1"/>
                </a:solidFill>
                <a:effectLst/>
                <a:latin typeface="+mn-lt"/>
                <a:ea typeface="+mn-ea"/>
                <a:cs typeface="+mn-cs"/>
              </a:rPr>
              <a:t>'0o400'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hex(256)      # </a:t>
            </a:r>
            <a:r>
              <a:rPr lang="zh-CN" altLang="zh-CN" sz="1200" kern="1200" dirty="0">
                <a:solidFill>
                  <a:schemeClr val="tx1"/>
                </a:solidFill>
                <a:effectLst/>
                <a:latin typeface="+mn-lt"/>
                <a:ea typeface="+mn-ea"/>
                <a:cs typeface="+mn-cs"/>
              </a:rPr>
              <a:t>将十进制数</a:t>
            </a:r>
            <a:r>
              <a:rPr lang="en-US" altLang="zh-CN" sz="1200" kern="1200" dirty="0">
                <a:solidFill>
                  <a:schemeClr val="tx1"/>
                </a:solidFill>
                <a:effectLst/>
                <a:latin typeface="+mn-lt"/>
                <a:ea typeface="+mn-ea"/>
                <a:cs typeface="+mn-cs"/>
              </a:rPr>
              <a:t>256</a:t>
            </a:r>
            <a:r>
              <a:rPr lang="zh-CN" altLang="zh-CN" sz="1200" kern="1200" dirty="0">
                <a:solidFill>
                  <a:schemeClr val="tx1"/>
                </a:solidFill>
                <a:effectLst/>
                <a:latin typeface="+mn-lt"/>
                <a:ea typeface="+mn-ea"/>
                <a:cs typeface="+mn-cs"/>
              </a:rPr>
              <a:t>转化为十六进制</a:t>
            </a:r>
          </a:p>
          <a:p>
            <a:r>
              <a:rPr lang="en-US" altLang="zh-CN" sz="1200" kern="1200" dirty="0">
                <a:solidFill>
                  <a:schemeClr val="tx1"/>
                </a:solidFill>
                <a:effectLst/>
                <a:latin typeface="+mn-lt"/>
                <a:ea typeface="+mn-ea"/>
                <a:cs typeface="+mn-cs"/>
              </a:rPr>
              <a:t>'0x100'</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可以看出计算时，计算机自动转换，并用</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进制呈现。</a:t>
            </a: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&gt;&gt;&gt; 1.2222+3.454545</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4.676745</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999999999999.999+99999999999.999</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1099999999999.998</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999999999999999999.999+9999999999999999999.999</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1.1e+19</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1.1e10*2.11</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23210000000.0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-1.8e308    # </a:t>
            </a:r>
            <a:r>
              <a:rPr lang="zh-CN" altLang="zh-CN" sz="1200" kern="1200" dirty="0">
                <a:solidFill>
                  <a:schemeClr val="tx1"/>
                </a:solidFill>
                <a:effectLst/>
                <a:latin typeface="+mn-lt"/>
                <a:ea typeface="+mn-ea"/>
                <a:cs typeface="+mn-cs"/>
              </a:rPr>
              <a:t>超出可表示范围</a:t>
            </a:r>
          </a:p>
          <a:p>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inf</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1.8e308    # </a:t>
            </a:r>
            <a:r>
              <a:rPr lang="zh-CN" altLang="zh-CN" sz="1200" kern="1200" dirty="0">
                <a:solidFill>
                  <a:schemeClr val="tx1"/>
                </a:solidFill>
                <a:effectLst/>
                <a:latin typeface="+mn-lt"/>
                <a:ea typeface="+mn-ea"/>
                <a:cs typeface="+mn-cs"/>
              </a:rPr>
              <a:t>超出可表示范围</a:t>
            </a:r>
          </a:p>
          <a:p>
            <a:r>
              <a:rPr lang="en-US" altLang="zh-CN" sz="1200" kern="1200" dirty="0" err="1">
                <a:solidFill>
                  <a:schemeClr val="tx1"/>
                </a:solidFill>
                <a:effectLst/>
                <a:latin typeface="+mn-lt"/>
                <a:ea typeface="+mn-ea"/>
                <a:cs typeface="+mn-cs"/>
              </a:rPr>
              <a:t>inf</a:t>
            </a:r>
            <a:endParaRPr lang="zh-CN" altLang="zh-CN"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29</a:t>
            </a:fld>
            <a:endParaRPr lang="zh-CN" altLang="en-US"/>
          </a:p>
        </p:txBody>
      </p:sp>
    </p:spTree>
    <p:extLst>
      <p:ext uri="{BB962C8B-B14F-4D97-AF65-F5344CB8AC3E}">
        <p14:creationId xmlns:p14="http://schemas.microsoft.com/office/powerpoint/2010/main" val="1200383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&gt;&gt;&gt; a=1+1j</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&gt;&gt;&gt; a</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    (1+1j)</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1200" kern="100" dirty="0" err="1">
                <a:latin typeface="Times New Roman" panose="02020603050405020304" pitchFamily="18" charset="0"/>
                <a:ea typeface="宋体" panose="02010600030101010101" pitchFamily="2" charset="-122"/>
                <a:cs typeface="Times New Roman" panose="02020603050405020304" pitchFamily="18" charset="0"/>
              </a:rPr>
              <a:t>a.real</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    1.0</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&gt;&gt;&gt; type(</a:t>
            </a:r>
            <a:r>
              <a:rPr lang="en-US" altLang="zh-CN" sz="1200" kern="100" dirty="0" err="1">
                <a:latin typeface="Times New Roman" panose="02020603050405020304" pitchFamily="18" charset="0"/>
                <a:ea typeface="宋体" panose="02010600030101010101" pitchFamily="2" charset="-122"/>
                <a:cs typeface="Times New Roman" panose="02020603050405020304" pitchFamily="18" charset="0"/>
              </a:rPr>
              <a:t>a.real</a:t>
            </a: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    &lt;class 'float'&gt;</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&gt;&gt;&gt; b=1+0j</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&gt;&gt;&gt; type(b)</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1200" kern="100" dirty="0">
                <a:latin typeface="Times New Roman" panose="02020603050405020304" pitchFamily="18" charset="0"/>
                <a:ea typeface="宋体" panose="02010600030101010101" pitchFamily="2" charset="-122"/>
                <a:cs typeface="Times New Roman" panose="02020603050405020304" pitchFamily="18" charset="0"/>
              </a:rPr>
              <a:t>   &lt;class 'complex'&gt;</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30</a:t>
            </a:fld>
            <a:endParaRPr lang="zh-CN" altLang="en-US"/>
          </a:p>
        </p:txBody>
      </p:sp>
    </p:spTree>
    <p:extLst>
      <p:ext uri="{BB962C8B-B14F-4D97-AF65-F5344CB8AC3E}">
        <p14:creationId xmlns:p14="http://schemas.microsoft.com/office/powerpoint/2010/main" val="11440004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&gt;&gt;&gt; True==1</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True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False==0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True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True*5+False+6</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11</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31</a:t>
            </a:fld>
            <a:endParaRPr lang="zh-CN" altLang="en-US"/>
          </a:p>
        </p:txBody>
      </p:sp>
    </p:spTree>
    <p:extLst>
      <p:ext uri="{BB962C8B-B14F-4D97-AF65-F5344CB8AC3E}">
        <p14:creationId xmlns:p14="http://schemas.microsoft.com/office/powerpoint/2010/main" val="2875438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&gt;&gt;&gt; str1="Beautiful is better than ugly!"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str2='Simple is better than complex!'</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print(str1)</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Beautiful is better than ugly!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print(str2)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Simple is better than complex!</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str</a:t>
            </a:r>
            <a:r>
              <a:rPr lang="en-US" altLang="zh-CN" sz="1200" kern="1200" dirty="0">
                <a:solidFill>
                  <a:schemeClr val="tx1"/>
                </a:solidFill>
                <a:effectLst/>
                <a:latin typeface="+mn-lt"/>
                <a:ea typeface="+mn-ea"/>
                <a:cs typeface="+mn-cs"/>
              </a:rPr>
              <a:t>="Let's go!"  #</a:t>
            </a:r>
            <a:r>
              <a:rPr lang="zh-CN" altLang="zh-CN" sz="1200" kern="1200" dirty="0">
                <a:solidFill>
                  <a:schemeClr val="tx1"/>
                </a:solidFill>
                <a:effectLst/>
                <a:latin typeface="+mn-lt"/>
                <a:ea typeface="+mn-ea"/>
                <a:cs typeface="+mn-cs"/>
              </a:rPr>
              <a:t>不会报错</a:t>
            </a:r>
          </a:p>
          <a:p>
            <a:r>
              <a:rPr lang="en-US" altLang="zh-CN" sz="1200" kern="1200" dirty="0">
                <a:solidFill>
                  <a:schemeClr val="tx1"/>
                </a:solidFill>
                <a:effectLst/>
                <a:latin typeface="+mn-lt"/>
                <a:ea typeface="+mn-ea"/>
                <a:cs typeface="+mn-cs"/>
              </a:rPr>
              <a:t>&gt;&gt;&gt; print(</a:t>
            </a:r>
            <a:r>
              <a:rPr lang="en-US" altLang="zh-CN" sz="1200" kern="1200" dirty="0" err="1">
                <a:solidFill>
                  <a:schemeClr val="tx1"/>
                </a:solidFill>
                <a:effectLst/>
                <a:latin typeface="+mn-lt"/>
                <a:ea typeface="+mn-ea"/>
                <a:cs typeface="+mn-cs"/>
              </a:rPr>
              <a:t>str</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Let's go!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str</a:t>
            </a:r>
            <a:r>
              <a:rPr lang="en-US" altLang="zh-CN" sz="1200" kern="1200" dirty="0">
                <a:solidFill>
                  <a:schemeClr val="tx1"/>
                </a:solidFill>
                <a:effectLst/>
                <a:latin typeface="+mn-lt"/>
                <a:ea typeface="+mn-ea"/>
                <a:cs typeface="+mn-cs"/>
              </a:rPr>
              <a:t>='let's go'  #</a:t>
            </a:r>
            <a:r>
              <a:rPr lang="zh-CN" altLang="zh-CN" sz="1200" kern="1200" dirty="0">
                <a:solidFill>
                  <a:schemeClr val="tx1"/>
                </a:solidFill>
                <a:effectLst/>
                <a:latin typeface="+mn-lt"/>
                <a:ea typeface="+mn-ea"/>
                <a:cs typeface="+mn-cs"/>
              </a:rPr>
              <a:t>会报错！！</a:t>
            </a:r>
          </a:p>
          <a:p>
            <a:r>
              <a:rPr lang="en-US" altLang="zh-CN" sz="1200" kern="1200" dirty="0" err="1">
                <a:solidFill>
                  <a:schemeClr val="tx1"/>
                </a:solidFill>
                <a:effectLst/>
                <a:latin typeface="+mn-lt"/>
                <a:ea typeface="+mn-ea"/>
                <a:cs typeface="+mn-cs"/>
              </a:rPr>
              <a:t>SyntaxError</a:t>
            </a:r>
            <a:r>
              <a:rPr lang="en-US" altLang="zh-CN" sz="1200" kern="1200" dirty="0">
                <a:solidFill>
                  <a:schemeClr val="tx1"/>
                </a:solidFill>
                <a:effectLst/>
                <a:latin typeface="+mn-lt"/>
                <a:ea typeface="+mn-ea"/>
                <a:cs typeface="+mn-cs"/>
              </a:rPr>
              <a:t>: invalid syntax  </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除了嵌套方式，如果字符串中包含“</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”，也可使用转义符“</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字符串以</a:t>
            </a:r>
            <a:r>
              <a:rPr lang="en-US" altLang="zh-CN" sz="1200" kern="1200" dirty="0" err="1">
                <a:solidFill>
                  <a:schemeClr val="tx1"/>
                </a:solidFill>
                <a:effectLst/>
                <a:latin typeface="+mn-lt"/>
                <a:ea typeface="+mn-ea"/>
                <a:cs typeface="+mn-cs"/>
              </a:rPr>
              <a:t>unicode</a:t>
            </a:r>
            <a:r>
              <a:rPr lang="zh-CN" altLang="zh-CN" sz="1200" kern="1200" dirty="0">
                <a:solidFill>
                  <a:schemeClr val="tx1"/>
                </a:solidFill>
                <a:effectLst/>
                <a:latin typeface="+mn-lt"/>
                <a:ea typeface="+mn-ea"/>
                <a:cs typeface="+mn-cs"/>
              </a:rPr>
              <a:t>编码，支持包括中文内的多种语言。字符串支持使用加法运算符和乘法操作，其中加法运算符只能拼贴纯字符串或使用内置函数</a:t>
            </a:r>
            <a:r>
              <a:rPr lang="en-US" altLang="zh-CN" sz="1200" kern="1200" dirty="0" err="1">
                <a:solidFill>
                  <a:schemeClr val="tx1"/>
                </a:solidFill>
                <a:effectLst/>
                <a:latin typeface="+mn-lt"/>
                <a:ea typeface="+mn-ea"/>
                <a:cs typeface="+mn-cs"/>
              </a:rPr>
              <a:t>str</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进行类型转换后连接。例如：</a:t>
            </a:r>
          </a:p>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&gt;&gt;&gt; name="\"</a:t>
            </a:r>
            <a:r>
              <a:rPr lang="zh-CN" altLang="zh-CN" sz="1200" kern="1200" dirty="0">
                <a:solidFill>
                  <a:schemeClr val="tx1"/>
                </a:solidFill>
                <a:effectLst/>
                <a:latin typeface="+mn-lt"/>
                <a:ea typeface="+mn-ea"/>
                <a:cs typeface="+mn-cs"/>
              </a:rPr>
              <a:t>张山</a:t>
            </a:r>
            <a:r>
              <a:rPr lang="en-US" altLang="zh-CN" sz="1200" kern="1200" dirty="0">
                <a:solidFill>
                  <a:schemeClr val="tx1"/>
                </a:solidFill>
                <a:effectLst/>
                <a:latin typeface="+mn-lt"/>
                <a:ea typeface="+mn-ea"/>
                <a:cs typeface="+mn-cs"/>
              </a:rPr>
              <a:t>\""  # </a:t>
            </a:r>
            <a:r>
              <a:rPr lang="zh-CN" altLang="zh-CN" sz="1200" kern="1200" dirty="0">
                <a:solidFill>
                  <a:schemeClr val="tx1"/>
                </a:solidFill>
                <a:effectLst/>
                <a:latin typeface="+mn-lt"/>
                <a:ea typeface="+mn-ea"/>
                <a:cs typeface="+mn-cs"/>
              </a:rPr>
              <a:t>使用转义符</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print(name)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张山</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x = "Hello,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y = "Python!"</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x + 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'Hello, Python!'</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"Hello"+</a:t>
            </a:r>
            <a:r>
              <a:rPr lang="en-US" altLang="zh-CN" sz="1200" kern="1200" dirty="0" err="1">
                <a:solidFill>
                  <a:schemeClr val="tx1"/>
                </a:solidFill>
                <a:effectLst/>
                <a:latin typeface="+mn-lt"/>
                <a:ea typeface="+mn-ea"/>
                <a:cs typeface="+mn-cs"/>
              </a:rPr>
              <a:t>str</a:t>
            </a:r>
            <a:r>
              <a:rPr lang="en-US" altLang="zh-CN" sz="1200" kern="1200" dirty="0">
                <a:solidFill>
                  <a:schemeClr val="tx1"/>
                </a:solidFill>
                <a:effectLst/>
                <a:latin typeface="+mn-lt"/>
                <a:ea typeface="+mn-ea"/>
                <a:cs typeface="+mn-cs"/>
              </a:rPr>
              <a:t>(2022)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'Hello2022'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3*"123"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'123123123'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str2="Now is better than never.\</a:t>
            </a:r>
            <a:r>
              <a:rPr lang="en-US" altLang="zh-CN" sz="1200" kern="1200" dirty="0" err="1">
                <a:solidFill>
                  <a:schemeClr val="tx1"/>
                </a:solidFill>
                <a:effectLst/>
                <a:latin typeface="+mn-lt"/>
                <a:ea typeface="+mn-ea"/>
                <a:cs typeface="+mn-cs"/>
              </a:rPr>
              <a:t>nAlthough</a:t>
            </a:r>
            <a:r>
              <a:rPr lang="en-US" altLang="zh-CN" sz="1200" kern="1200" dirty="0">
                <a:solidFill>
                  <a:schemeClr val="tx1"/>
                </a:solidFill>
                <a:effectLst/>
                <a:latin typeface="+mn-lt"/>
                <a:ea typeface="+mn-ea"/>
                <a:cs typeface="+mn-cs"/>
              </a:rPr>
              <a:t> never is often better than 'right' now."</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print(str2)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Now is better than never.</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Although never is often better than 'right' now.</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32</a:t>
            </a:fld>
            <a:endParaRPr lang="zh-CN" altLang="en-US"/>
          </a:p>
        </p:txBody>
      </p:sp>
    </p:spTree>
    <p:extLst>
      <p:ext uri="{BB962C8B-B14F-4D97-AF65-F5344CB8AC3E}">
        <p14:creationId xmlns:p14="http://schemas.microsoft.com/office/powerpoint/2010/main" val="27493956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34</a:t>
            </a:fld>
            <a:endParaRPr lang="zh-CN" altLang="en-US"/>
          </a:p>
        </p:txBody>
      </p:sp>
    </p:spTree>
    <p:extLst>
      <p:ext uri="{BB962C8B-B14F-4D97-AF65-F5344CB8AC3E}">
        <p14:creationId xmlns:p14="http://schemas.microsoft.com/office/powerpoint/2010/main" val="21997389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35</a:t>
            </a:fld>
            <a:endParaRPr lang="zh-CN" altLang="en-US"/>
          </a:p>
        </p:txBody>
      </p:sp>
    </p:spTree>
    <p:extLst>
      <p:ext uri="{BB962C8B-B14F-4D97-AF65-F5344CB8AC3E}">
        <p14:creationId xmlns:p14="http://schemas.microsoft.com/office/powerpoint/2010/main" val="6598967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int</a:t>
            </a:r>
            <a:r>
              <a:rPr lang="en-US" altLang="zh-CN" sz="1200" kern="1200" dirty="0">
                <a:solidFill>
                  <a:schemeClr val="tx1"/>
                </a:solidFill>
                <a:effectLst/>
                <a:latin typeface="+mn-lt"/>
                <a:ea typeface="+mn-ea"/>
                <a:cs typeface="+mn-cs"/>
              </a:rPr>
              <a:t>(-5.5)</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-5</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float("12.34")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12.34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str</a:t>
            </a:r>
            <a:r>
              <a:rPr lang="en-US" altLang="zh-CN" sz="1200" kern="1200" dirty="0">
                <a:solidFill>
                  <a:schemeClr val="tx1"/>
                </a:solidFill>
                <a:effectLst/>
                <a:latin typeface="+mn-lt"/>
                <a:ea typeface="+mn-ea"/>
                <a:cs typeface="+mn-cs"/>
              </a:rPr>
              <a:t>(3.1415)</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'3.1415'</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bool(0)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bool("0")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True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ord</a:t>
            </a:r>
            <a:r>
              <a:rPr lang="en-US" altLang="zh-CN" sz="1200" kern="1200" dirty="0">
                <a:solidFill>
                  <a:schemeClr val="tx1"/>
                </a:solidFill>
                <a:effectLst/>
                <a:latin typeface="+mn-lt"/>
                <a:ea typeface="+mn-ea"/>
                <a:cs typeface="+mn-cs"/>
              </a:rPr>
              <a:t>('A')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65</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chr</a:t>
            </a:r>
            <a:r>
              <a:rPr lang="en-US" altLang="zh-CN" sz="1200" kern="1200" dirty="0">
                <a:solidFill>
                  <a:schemeClr val="tx1"/>
                </a:solidFill>
                <a:effectLst/>
                <a:latin typeface="+mn-lt"/>
                <a:ea typeface="+mn-ea"/>
                <a:cs typeface="+mn-cs"/>
              </a:rPr>
              <a:t>(97)</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eval</a:t>
            </a:r>
            <a:r>
              <a:rPr lang="en-US" altLang="zh-CN" sz="1200" kern="1200" dirty="0">
                <a:solidFill>
                  <a:schemeClr val="tx1"/>
                </a:solidFill>
                <a:effectLst/>
                <a:latin typeface="+mn-lt"/>
                <a:ea typeface="+mn-ea"/>
                <a:cs typeface="+mn-cs"/>
              </a:rPr>
              <a:t>('5*3+1')</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16</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36</a:t>
            </a:fld>
            <a:endParaRPr lang="zh-CN" altLang="en-US"/>
          </a:p>
        </p:txBody>
      </p:sp>
    </p:spTree>
    <p:extLst>
      <p:ext uri="{BB962C8B-B14F-4D97-AF65-F5344CB8AC3E}">
        <p14:creationId xmlns:p14="http://schemas.microsoft.com/office/powerpoint/2010/main" val="25658813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&gt;&gt;&gt; import math</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help(</a:t>
            </a:r>
            <a:r>
              <a:rPr lang="en-US" altLang="zh-CN" sz="1200" kern="1200" dirty="0" err="1">
                <a:solidFill>
                  <a:schemeClr val="tx1"/>
                </a:solidFill>
                <a:effectLst/>
                <a:latin typeface="+mn-lt"/>
                <a:ea typeface="+mn-ea"/>
                <a:cs typeface="+mn-cs"/>
              </a:rPr>
              <a:t>math.cos</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Help on built-in function cos in module math:</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cos(x,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Return the cosine of x (measured in radians).</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dir</a:t>
            </a:r>
            <a:r>
              <a:rPr lang="en-US" altLang="zh-CN" sz="1200" kern="1200" dirty="0">
                <a:solidFill>
                  <a:schemeClr val="tx1"/>
                </a:solidFill>
                <a:effectLst/>
                <a:latin typeface="+mn-lt"/>
                <a:ea typeface="+mn-ea"/>
                <a:cs typeface="+mn-cs"/>
              </a:rPr>
              <a:t>(math)</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['__doc__', '__loader__', '__name__', '__package__', '__spec__', '</a:t>
            </a:r>
            <a:r>
              <a:rPr lang="en-US" altLang="zh-CN" sz="1200" kern="1200" dirty="0" err="1">
                <a:solidFill>
                  <a:schemeClr val="tx1"/>
                </a:solidFill>
                <a:effectLst/>
                <a:latin typeface="+mn-lt"/>
                <a:ea typeface="+mn-ea"/>
                <a:cs typeface="+mn-cs"/>
              </a:rPr>
              <a:t>acos</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acosh</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asin</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asinh</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atan</a:t>
            </a:r>
            <a:r>
              <a:rPr lang="en-US" altLang="zh-CN" sz="1200" kern="1200" dirty="0">
                <a:solidFill>
                  <a:schemeClr val="tx1"/>
                </a:solidFill>
                <a:effectLst/>
                <a:latin typeface="+mn-lt"/>
                <a:ea typeface="+mn-ea"/>
                <a:cs typeface="+mn-cs"/>
              </a:rPr>
              <a:t>', 'atan2', '</a:t>
            </a:r>
            <a:r>
              <a:rPr lang="en-US" altLang="zh-CN" sz="1200" kern="1200" dirty="0" err="1">
                <a:solidFill>
                  <a:schemeClr val="tx1"/>
                </a:solidFill>
                <a:effectLst/>
                <a:latin typeface="+mn-lt"/>
                <a:ea typeface="+mn-ea"/>
                <a:cs typeface="+mn-cs"/>
              </a:rPr>
              <a:t>atanh</a:t>
            </a:r>
            <a:r>
              <a:rPr lang="en-US" altLang="zh-CN" sz="1200" kern="1200" dirty="0">
                <a:solidFill>
                  <a:schemeClr val="tx1"/>
                </a:solidFill>
                <a:effectLst/>
                <a:latin typeface="+mn-lt"/>
                <a:ea typeface="+mn-ea"/>
                <a:cs typeface="+mn-cs"/>
              </a:rPr>
              <a:t>', 'ceil', 'comb', '</a:t>
            </a:r>
            <a:r>
              <a:rPr lang="en-US" altLang="zh-CN" sz="1200" kern="1200" dirty="0" err="1">
                <a:solidFill>
                  <a:schemeClr val="tx1"/>
                </a:solidFill>
                <a:effectLst/>
                <a:latin typeface="+mn-lt"/>
                <a:ea typeface="+mn-ea"/>
                <a:cs typeface="+mn-cs"/>
              </a:rPr>
              <a:t>copysign</a:t>
            </a:r>
            <a:r>
              <a:rPr lang="en-US" altLang="zh-CN" sz="1200" kern="1200" dirty="0">
                <a:solidFill>
                  <a:schemeClr val="tx1"/>
                </a:solidFill>
                <a:effectLst/>
                <a:latin typeface="+mn-lt"/>
                <a:ea typeface="+mn-ea"/>
                <a:cs typeface="+mn-cs"/>
              </a:rPr>
              <a:t>', 'cos', '</a:t>
            </a:r>
            <a:r>
              <a:rPr lang="en-US" altLang="zh-CN" sz="1200" kern="1200" dirty="0" err="1">
                <a:solidFill>
                  <a:schemeClr val="tx1"/>
                </a:solidFill>
                <a:effectLst/>
                <a:latin typeface="+mn-lt"/>
                <a:ea typeface="+mn-ea"/>
                <a:cs typeface="+mn-cs"/>
              </a:rPr>
              <a:t>cosh</a:t>
            </a:r>
            <a:r>
              <a:rPr lang="en-US" altLang="zh-CN" sz="1200" kern="1200" dirty="0">
                <a:solidFill>
                  <a:schemeClr val="tx1"/>
                </a:solidFill>
                <a:effectLst/>
                <a:latin typeface="+mn-lt"/>
                <a:ea typeface="+mn-ea"/>
                <a:cs typeface="+mn-cs"/>
              </a:rPr>
              <a:t>', 'degrees', '</a:t>
            </a:r>
            <a:r>
              <a:rPr lang="en-US" altLang="zh-CN" sz="1200" kern="1200" dirty="0" err="1">
                <a:solidFill>
                  <a:schemeClr val="tx1"/>
                </a:solidFill>
                <a:effectLst/>
                <a:latin typeface="+mn-lt"/>
                <a:ea typeface="+mn-ea"/>
                <a:cs typeface="+mn-cs"/>
              </a:rPr>
              <a:t>dist</a:t>
            </a:r>
            <a:r>
              <a:rPr lang="en-US" altLang="zh-CN" sz="1200" kern="1200" dirty="0">
                <a:solidFill>
                  <a:schemeClr val="tx1"/>
                </a:solidFill>
                <a:effectLst/>
                <a:latin typeface="+mn-lt"/>
                <a:ea typeface="+mn-ea"/>
                <a:cs typeface="+mn-cs"/>
              </a:rPr>
              <a:t>', 'e', 'erf',</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erfc</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exp</a:t>
            </a:r>
            <a:r>
              <a:rPr lang="en-US" altLang="zh-CN" sz="1200" kern="1200" dirty="0">
                <a:solidFill>
                  <a:schemeClr val="tx1"/>
                </a:solidFill>
                <a:effectLst/>
                <a:latin typeface="+mn-lt"/>
                <a:ea typeface="+mn-ea"/>
                <a:cs typeface="+mn-cs"/>
              </a:rPr>
              <a:t>', 'expm1', '</a:t>
            </a:r>
            <a:r>
              <a:rPr lang="en-US" altLang="zh-CN" sz="1200" kern="1200" dirty="0" err="1">
                <a:solidFill>
                  <a:schemeClr val="tx1"/>
                </a:solidFill>
                <a:effectLst/>
                <a:latin typeface="+mn-lt"/>
                <a:ea typeface="+mn-ea"/>
                <a:cs typeface="+mn-cs"/>
              </a:rPr>
              <a:t>fabs</a:t>
            </a:r>
            <a:r>
              <a:rPr lang="en-US" altLang="zh-CN" sz="1200" kern="1200" dirty="0">
                <a:solidFill>
                  <a:schemeClr val="tx1"/>
                </a:solidFill>
                <a:effectLst/>
                <a:latin typeface="+mn-lt"/>
                <a:ea typeface="+mn-ea"/>
                <a:cs typeface="+mn-cs"/>
              </a:rPr>
              <a:t>', 'factorial', 'floor', '</a:t>
            </a:r>
            <a:r>
              <a:rPr lang="en-US" altLang="zh-CN" sz="1200" kern="1200" dirty="0" err="1">
                <a:solidFill>
                  <a:schemeClr val="tx1"/>
                </a:solidFill>
                <a:effectLst/>
                <a:latin typeface="+mn-lt"/>
                <a:ea typeface="+mn-ea"/>
                <a:cs typeface="+mn-cs"/>
              </a:rPr>
              <a:t>fmod</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frexp</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fsum</a:t>
            </a:r>
            <a:r>
              <a:rPr lang="en-US" altLang="zh-CN" sz="1200" kern="1200" dirty="0">
                <a:solidFill>
                  <a:schemeClr val="tx1"/>
                </a:solidFill>
                <a:effectLst/>
                <a:latin typeface="+mn-lt"/>
                <a:ea typeface="+mn-ea"/>
                <a:cs typeface="+mn-cs"/>
              </a:rPr>
              <a:t>', 'gamma', '</a:t>
            </a:r>
            <a:r>
              <a:rPr lang="en-US" altLang="zh-CN" sz="1200" kern="1200" dirty="0" err="1">
                <a:solidFill>
                  <a:schemeClr val="tx1"/>
                </a:solidFill>
                <a:effectLst/>
                <a:latin typeface="+mn-lt"/>
                <a:ea typeface="+mn-ea"/>
                <a:cs typeface="+mn-cs"/>
              </a:rPr>
              <a:t>gcd</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hypot</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inf</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isclose</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isfinite</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isinf</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isnan</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isqrt</a:t>
            </a:r>
            <a:r>
              <a:rPr lang="en-US" altLang="zh-CN" sz="1200" kern="1200" dirty="0">
                <a:solidFill>
                  <a:schemeClr val="tx1"/>
                </a:solidFill>
                <a:effectLst/>
                <a:latin typeface="+mn-lt"/>
                <a:ea typeface="+mn-ea"/>
                <a:cs typeface="+mn-cs"/>
              </a:rPr>
              <a:t>', 'lcm', '</a:t>
            </a:r>
            <a:r>
              <a:rPr lang="en-US" altLang="zh-CN" sz="1200" kern="1200" dirty="0" err="1">
                <a:solidFill>
                  <a:schemeClr val="tx1"/>
                </a:solidFill>
                <a:effectLst/>
                <a:latin typeface="+mn-lt"/>
                <a:ea typeface="+mn-ea"/>
                <a:cs typeface="+mn-cs"/>
              </a:rPr>
              <a:t>ldexp</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lgamma</a:t>
            </a:r>
            <a:r>
              <a:rPr lang="en-US" altLang="zh-CN" sz="1200" kern="1200" dirty="0">
                <a:solidFill>
                  <a:schemeClr val="tx1"/>
                </a:solidFill>
                <a:effectLst/>
                <a:latin typeface="+mn-lt"/>
                <a:ea typeface="+mn-ea"/>
                <a:cs typeface="+mn-cs"/>
              </a:rPr>
              <a:t>', 'log', 'log10', 'log1p',</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'log2', '</a:t>
            </a:r>
            <a:r>
              <a:rPr lang="en-US" altLang="zh-CN" sz="1200" kern="1200" dirty="0" err="1">
                <a:solidFill>
                  <a:schemeClr val="tx1"/>
                </a:solidFill>
                <a:effectLst/>
                <a:latin typeface="+mn-lt"/>
                <a:ea typeface="+mn-ea"/>
                <a:cs typeface="+mn-cs"/>
              </a:rPr>
              <a:t>modf</a:t>
            </a:r>
            <a:r>
              <a:rPr lang="en-US" altLang="zh-CN" sz="1200" kern="1200" dirty="0">
                <a:solidFill>
                  <a:schemeClr val="tx1"/>
                </a:solidFill>
                <a:effectLst/>
                <a:latin typeface="+mn-lt"/>
                <a:ea typeface="+mn-ea"/>
                <a:cs typeface="+mn-cs"/>
              </a:rPr>
              <a:t>', 'nan', '</a:t>
            </a:r>
            <a:r>
              <a:rPr lang="en-US" altLang="zh-CN" sz="1200" kern="1200" dirty="0" err="1">
                <a:solidFill>
                  <a:schemeClr val="tx1"/>
                </a:solidFill>
                <a:effectLst/>
                <a:latin typeface="+mn-lt"/>
                <a:ea typeface="+mn-ea"/>
                <a:cs typeface="+mn-cs"/>
              </a:rPr>
              <a:t>nextafter</a:t>
            </a:r>
            <a:r>
              <a:rPr lang="en-US" altLang="zh-CN" sz="1200" kern="1200" dirty="0">
                <a:solidFill>
                  <a:schemeClr val="tx1"/>
                </a:solidFill>
                <a:effectLst/>
                <a:latin typeface="+mn-lt"/>
                <a:ea typeface="+mn-ea"/>
                <a:cs typeface="+mn-cs"/>
              </a:rPr>
              <a:t>', 'perm', 'pi', 'pow', 'prod', 'radians', 'remainder', 'sin', '</a:t>
            </a:r>
            <a:r>
              <a:rPr lang="en-US" altLang="zh-CN" sz="1200" kern="1200" dirty="0" err="1">
                <a:solidFill>
                  <a:schemeClr val="tx1"/>
                </a:solidFill>
                <a:effectLst/>
                <a:latin typeface="+mn-lt"/>
                <a:ea typeface="+mn-ea"/>
                <a:cs typeface="+mn-cs"/>
              </a:rPr>
              <a:t>sinh</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sqrt</a:t>
            </a:r>
            <a:r>
              <a:rPr lang="en-US" altLang="zh-CN" sz="1200" kern="1200" dirty="0">
                <a:solidFill>
                  <a:schemeClr val="tx1"/>
                </a:solidFill>
                <a:effectLst/>
                <a:latin typeface="+mn-lt"/>
                <a:ea typeface="+mn-ea"/>
                <a:cs typeface="+mn-cs"/>
              </a:rPr>
              <a:t>', 'tan', '</a:t>
            </a:r>
            <a:r>
              <a:rPr lang="en-US" altLang="zh-CN" sz="1200" kern="1200" dirty="0" err="1">
                <a:solidFill>
                  <a:schemeClr val="tx1"/>
                </a:solidFill>
                <a:effectLst/>
                <a:latin typeface="+mn-lt"/>
                <a:ea typeface="+mn-ea"/>
                <a:cs typeface="+mn-cs"/>
              </a:rPr>
              <a:t>tanh</a:t>
            </a:r>
            <a:r>
              <a:rPr lang="en-US" altLang="zh-CN" sz="1200" kern="1200" dirty="0">
                <a:solidFill>
                  <a:schemeClr val="tx1"/>
                </a:solidFill>
                <a:effectLst/>
                <a:latin typeface="+mn-lt"/>
                <a:ea typeface="+mn-ea"/>
                <a:cs typeface="+mn-cs"/>
              </a:rPr>
              <a:t>', 'tau', '</a:t>
            </a:r>
            <a:r>
              <a:rPr lang="en-US" altLang="zh-CN" sz="1200" kern="1200" dirty="0" err="1">
                <a:solidFill>
                  <a:schemeClr val="tx1"/>
                </a:solidFill>
                <a:effectLst/>
                <a:latin typeface="+mn-lt"/>
                <a:ea typeface="+mn-ea"/>
                <a:cs typeface="+mn-cs"/>
              </a:rPr>
              <a:t>trunc</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ulp</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type(math)</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&lt;class 'module'&gt;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len</a:t>
            </a:r>
            <a:r>
              <a:rPr lang="en-US" altLang="zh-CN" sz="1200" kern="1200" dirty="0">
                <a:solidFill>
                  <a:schemeClr val="tx1"/>
                </a:solidFill>
                <a:effectLst/>
                <a:latin typeface="+mn-lt"/>
                <a:ea typeface="+mn-ea"/>
                <a:cs typeface="+mn-cs"/>
              </a:rPr>
              <a:t>("Python")</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6</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37</a:t>
            </a:fld>
            <a:endParaRPr lang="zh-CN" altLang="en-US"/>
          </a:p>
        </p:txBody>
      </p:sp>
    </p:spTree>
    <p:extLst>
      <p:ext uri="{BB962C8B-B14F-4D97-AF65-F5344CB8AC3E}">
        <p14:creationId xmlns:p14="http://schemas.microsoft.com/office/powerpoint/2010/main" val="22866102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38</a:t>
            </a:fld>
            <a:endParaRPr lang="zh-CN" altLang="en-US"/>
          </a:p>
        </p:txBody>
      </p:sp>
    </p:spTree>
    <p:extLst>
      <p:ext uri="{BB962C8B-B14F-4D97-AF65-F5344CB8AC3E}">
        <p14:creationId xmlns:p14="http://schemas.microsoft.com/office/powerpoint/2010/main" val="3777197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39</a:t>
            </a:fld>
            <a:endParaRPr lang="zh-CN" altLang="en-US"/>
          </a:p>
        </p:txBody>
      </p:sp>
    </p:spTree>
    <p:extLst>
      <p:ext uri="{BB962C8B-B14F-4D97-AF65-F5344CB8AC3E}">
        <p14:creationId xmlns:p14="http://schemas.microsoft.com/office/powerpoint/2010/main" val="59954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2-01  </a:t>
            </a:r>
            <a:r>
              <a:rPr lang="zh-CN" altLang="zh-CN" sz="1200" kern="1200" dirty="0">
                <a:solidFill>
                  <a:schemeClr val="tx1"/>
                </a:solidFill>
                <a:effectLst/>
                <a:latin typeface="+mn-lt"/>
                <a:ea typeface="+mn-ea"/>
                <a:cs typeface="+mn-cs"/>
              </a:rPr>
              <a:t>使用</a:t>
            </a:r>
            <a:r>
              <a:rPr lang="en-US" altLang="zh-CN" sz="1200" kern="1200" dirty="0">
                <a:solidFill>
                  <a:schemeClr val="tx1"/>
                </a:solidFill>
                <a:effectLst/>
                <a:latin typeface="+mn-lt"/>
                <a:ea typeface="+mn-ea"/>
                <a:cs typeface="+mn-cs"/>
              </a:rPr>
              <a:t>turtle</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time</a:t>
            </a:r>
            <a:r>
              <a:rPr lang="zh-CN" altLang="zh-CN" sz="1200" kern="1200" dirty="0">
                <a:solidFill>
                  <a:schemeClr val="tx1"/>
                </a:solidFill>
                <a:effectLst/>
                <a:latin typeface="+mn-lt"/>
                <a:ea typeface="+mn-ea"/>
                <a:cs typeface="+mn-cs"/>
              </a:rPr>
              <a:t>模块，动态绘制太阳花（此程序可以自行演示）。代码如下所示：</a:t>
            </a:r>
          </a:p>
          <a:p>
            <a:r>
              <a:rPr lang="en-US" altLang="zh-CN" sz="1200" kern="1200" dirty="0">
                <a:solidFill>
                  <a:schemeClr val="tx1"/>
                </a:solidFill>
                <a:effectLst/>
                <a:latin typeface="+mn-lt"/>
                <a:ea typeface="+mn-ea"/>
                <a:cs typeface="+mn-cs"/>
              </a:rPr>
              <a:t>import turtle as 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import time</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t.screensize</a:t>
            </a:r>
            <a:r>
              <a:rPr lang="en-US" altLang="zh-CN" sz="1200" kern="1200" dirty="0">
                <a:solidFill>
                  <a:schemeClr val="tx1"/>
                </a:solidFill>
                <a:effectLst/>
                <a:latin typeface="+mn-lt"/>
                <a:ea typeface="+mn-ea"/>
                <a:cs typeface="+mn-cs"/>
              </a:rPr>
              <a:t>(300,300)</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t.goto</a:t>
            </a:r>
            <a:r>
              <a:rPr lang="en-US" altLang="zh-CN" sz="1200" kern="1200" dirty="0">
                <a:solidFill>
                  <a:schemeClr val="tx1"/>
                </a:solidFill>
                <a:effectLst/>
                <a:latin typeface="+mn-lt"/>
                <a:ea typeface="+mn-ea"/>
                <a:cs typeface="+mn-cs"/>
              </a:rPr>
              <a:t>(-150,0)  # </a:t>
            </a:r>
            <a:r>
              <a:rPr lang="zh-CN" altLang="zh-CN" sz="1200" kern="1200" dirty="0">
                <a:solidFill>
                  <a:schemeClr val="tx1"/>
                </a:solidFill>
                <a:effectLst/>
                <a:latin typeface="+mn-lt"/>
                <a:ea typeface="+mn-ea"/>
                <a:cs typeface="+mn-cs"/>
              </a:rPr>
              <a:t>让绘制图案整体向左移动</a:t>
            </a:r>
            <a:r>
              <a:rPr lang="en-US" altLang="zh-CN" sz="1200" kern="1200" dirty="0">
                <a:solidFill>
                  <a:schemeClr val="tx1"/>
                </a:solidFill>
                <a:effectLst/>
                <a:latin typeface="+mn-lt"/>
                <a:ea typeface="+mn-ea"/>
                <a:cs typeface="+mn-cs"/>
              </a:rPr>
              <a:t>150</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t.color</a:t>
            </a:r>
            <a:r>
              <a:rPr lang="en-US" altLang="zh-CN" sz="1200" kern="1200" dirty="0">
                <a:solidFill>
                  <a:schemeClr val="tx1"/>
                </a:solidFill>
                <a:effectLst/>
                <a:latin typeface="+mn-lt"/>
                <a:ea typeface="+mn-ea"/>
                <a:cs typeface="+mn-cs"/>
              </a:rPr>
              <a:t>("red", "yellow")</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t.speed</a:t>
            </a:r>
            <a:r>
              <a:rPr lang="en-US" altLang="zh-CN" sz="1200" kern="1200" dirty="0">
                <a:solidFill>
                  <a:schemeClr val="tx1"/>
                </a:solidFill>
                <a:effectLst/>
                <a:latin typeface="+mn-lt"/>
                <a:ea typeface="+mn-ea"/>
                <a:cs typeface="+mn-cs"/>
              </a:rPr>
              <a:t>(100)  # </a:t>
            </a:r>
            <a:r>
              <a:rPr lang="zh-CN" altLang="zh-CN" sz="1200" kern="1200" dirty="0">
                <a:solidFill>
                  <a:schemeClr val="tx1"/>
                </a:solidFill>
                <a:effectLst/>
                <a:latin typeface="+mn-lt"/>
                <a:ea typeface="+mn-ea"/>
                <a:cs typeface="+mn-cs"/>
              </a:rPr>
              <a:t>速度</a:t>
            </a:r>
            <a:r>
              <a:rPr lang="en-US" altLang="zh-CN" sz="1200" kern="1200" dirty="0">
                <a:solidFill>
                  <a:schemeClr val="tx1"/>
                </a:solidFill>
                <a:effectLst/>
                <a:latin typeface="+mn-lt"/>
                <a:ea typeface="+mn-ea"/>
                <a:cs typeface="+mn-cs"/>
              </a:rPr>
              <a:t>10</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t.begin_fill</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for _ in range(50):  # </a:t>
            </a:r>
            <a:r>
              <a:rPr lang="zh-CN" altLang="zh-CN" sz="1200" kern="1200" dirty="0">
                <a:solidFill>
                  <a:schemeClr val="tx1"/>
                </a:solidFill>
                <a:effectLst/>
                <a:latin typeface="+mn-lt"/>
                <a:ea typeface="+mn-ea"/>
                <a:cs typeface="+mn-cs"/>
              </a:rPr>
              <a:t>循环</a:t>
            </a:r>
            <a:r>
              <a:rPr lang="en-US" altLang="zh-CN" sz="1200" kern="1200" dirty="0">
                <a:solidFill>
                  <a:schemeClr val="tx1"/>
                </a:solidFill>
                <a:effectLst/>
                <a:latin typeface="+mn-lt"/>
                <a:ea typeface="+mn-ea"/>
                <a:cs typeface="+mn-cs"/>
              </a:rPr>
              <a:t>50</a:t>
            </a:r>
            <a:r>
              <a:rPr lang="zh-CN" altLang="zh-CN" sz="1200" kern="1200" dirty="0">
                <a:solidFill>
                  <a:schemeClr val="tx1"/>
                </a:solidFill>
                <a:effectLst/>
                <a:latin typeface="+mn-lt"/>
                <a:ea typeface="+mn-ea"/>
                <a:cs typeface="+mn-cs"/>
              </a:rPr>
              <a:t>次</a:t>
            </a:r>
          </a:p>
          <a:p>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t.forward</a:t>
            </a:r>
            <a:r>
              <a:rPr lang="en-US" altLang="zh-CN" sz="1200" kern="1200" dirty="0">
                <a:solidFill>
                  <a:schemeClr val="tx1"/>
                </a:solidFill>
                <a:effectLst/>
                <a:latin typeface="+mn-lt"/>
                <a:ea typeface="+mn-ea"/>
                <a:cs typeface="+mn-cs"/>
              </a:rPr>
              <a:t>(300)  # </a:t>
            </a:r>
            <a:r>
              <a:rPr lang="zh-CN" altLang="zh-CN" sz="1200" kern="1200" dirty="0">
                <a:solidFill>
                  <a:schemeClr val="tx1"/>
                </a:solidFill>
                <a:effectLst/>
                <a:latin typeface="+mn-lt"/>
                <a:ea typeface="+mn-ea"/>
                <a:cs typeface="+mn-cs"/>
              </a:rPr>
              <a:t>前进</a:t>
            </a:r>
            <a:r>
              <a:rPr lang="en-US" altLang="zh-CN" sz="1200" kern="1200" dirty="0">
                <a:solidFill>
                  <a:schemeClr val="tx1"/>
                </a:solidFill>
                <a:effectLst/>
                <a:latin typeface="+mn-lt"/>
                <a:ea typeface="+mn-ea"/>
                <a:cs typeface="+mn-cs"/>
              </a:rPr>
              <a:t>300</a:t>
            </a:r>
            <a:r>
              <a:rPr lang="zh-CN" altLang="zh-CN" sz="1200" kern="1200" dirty="0">
                <a:solidFill>
                  <a:schemeClr val="tx1"/>
                </a:solidFill>
                <a:effectLst/>
                <a:latin typeface="+mn-lt"/>
                <a:ea typeface="+mn-ea"/>
                <a:cs typeface="+mn-cs"/>
              </a:rPr>
              <a:t>步</a:t>
            </a:r>
          </a:p>
          <a:p>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t.left</a:t>
            </a:r>
            <a:r>
              <a:rPr lang="en-US" altLang="zh-CN" sz="1200" kern="1200" dirty="0">
                <a:solidFill>
                  <a:schemeClr val="tx1"/>
                </a:solidFill>
                <a:effectLst/>
                <a:latin typeface="+mn-lt"/>
                <a:ea typeface="+mn-ea"/>
                <a:cs typeface="+mn-cs"/>
              </a:rPr>
              <a:t>(170)  # </a:t>
            </a:r>
            <a:r>
              <a:rPr lang="zh-CN" altLang="zh-CN" sz="1200" kern="1200" dirty="0">
                <a:solidFill>
                  <a:schemeClr val="tx1"/>
                </a:solidFill>
                <a:effectLst/>
                <a:latin typeface="+mn-lt"/>
                <a:ea typeface="+mn-ea"/>
                <a:cs typeface="+mn-cs"/>
              </a:rPr>
              <a:t>左转</a:t>
            </a:r>
            <a:r>
              <a:rPr lang="en-US" altLang="zh-CN" sz="1200" kern="1200" dirty="0">
                <a:solidFill>
                  <a:schemeClr val="tx1"/>
                </a:solidFill>
                <a:effectLst/>
                <a:latin typeface="+mn-lt"/>
                <a:ea typeface="+mn-ea"/>
                <a:cs typeface="+mn-cs"/>
              </a:rPr>
              <a:t>170</a:t>
            </a:r>
            <a:r>
              <a:rPr lang="zh-CN" altLang="zh-CN" sz="1200" kern="1200" dirty="0">
                <a:solidFill>
                  <a:schemeClr val="tx1"/>
                </a:solidFill>
                <a:effectLst/>
                <a:latin typeface="+mn-lt"/>
                <a:ea typeface="+mn-ea"/>
                <a:cs typeface="+mn-cs"/>
              </a:rPr>
              <a:t>度</a:t>
            </a:r>
          </a:p>
          <a:p>
            <a:r>
              <a:rPr lang="en-US" altLang="zh-CN" sz="1200" kern="1200" dirty="0" err="1">
                <a:solidFill>
                  <a:schemeClr val="tx1"/>
                </a:solidFill>
                <a:effectLst/>
                <a:latin typeface="+mn-lt"/>
                <a:ea typeface="+mn-ea"/>
                <a:cs typeface="+mn-cs"/>
              </a:rPr>
              <a:t>time.sleep</a:t>
            </a:r>
            <a:r>
              <a:rPr lang="en-US" altLang="zh-CN" sz="1200" kern="1200" dirty="0">
                <a:solidFill>
                  <a:schemeClr val="tx1"/>
                </a:solidFill>
                <a:effectLst/>
                <a:latin typeface="+mn-lt"/>
                <a:ea typeface="+mn-ea"/>
                <a:cs typeface="+mn-cs"/>
              </a:rPr>
              <a:t>(1)</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40</a:t>
            </a:fld>
            <a:endParaRPr lang="zh-CN" altLang="en-US"/>
          </a:p>
        </p:txBody>
      </p:sp>
    </p:spTree>
    <p:extLst>
      <p:ext uri="{BB962C8B-B14F-4D97-AF65-F5344CB8AC3E}">
        <p14:creationId xmlns:p14="http://schemas.microsoft.com/office/powerpoint/2010/main" val="40896211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41</a:t>
            </a:fld>
            <a:endParaRPr lang="zh-CN" altLang="en-US"/>
          </a:p>
        </p:txBody>
      </p:sp>
    </p:spTree>
    <p:extLst>
      <p:ext uri="{BB962C8B-B14F-4D97-AF65-F5344CB8AC3E}">
        <p14:creationId xmlns:p14="http://schemas.microsoft.com/office/powerpoint/2010/main" val="13615950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2-02   Python</a:t>
            </a:r>
            <a:r>
              <a:rPr lang="zh-CN" altLang="zh-CN" sz="1200" kern="1200" dirty="0">
                <a:solidFill>
                  <a:schemeClr val="tx1"/>
                </a:solidFill>
                <a:effectLst/>
                <a:latin typeface="+mn-lt"/>
                <a:ea typeface="+mn-ea"/>
                <a:cs typeface="+mn-cs"/>
              </a:rPr>
              <a:t>数值运算操作符应用，创建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文件，代码如下所示：</a:t>
            </a:r>
          </a:p>
          <a:p>
            <a:r>
              <a:rPr lang="en-US" altLang="zh-CN" sz="1200" kern="1200" dirty="0">
                <a:solidFill>
                  <a:schemeClr val="tx1"/>
                </a:solidFill>
                <a:effectLst/>
                <a:latin typeface="+mn-lt"/>
                <a:ea typeface="+mn-ea"/>
                <a:cs typeface="+mn-cs"/>
              </a:rPr>
              <a:t>a = 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b = 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 b  #a = a +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print("a1 =",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 b  #a = a -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print("a2 =",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 b  #a = a *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print("a3 =",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 b  #a = a /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print("a4 =",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 b  #a = a %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print("a5 =",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 b #a = a **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print("a6 =",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 //= b #a = a //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print("a7 =",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list1=[0,2,4]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list2=[1,3,5]</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print(list1+list2)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print(list1*3)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list1+a1</a:t>
            </a:r>
          </a:p>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&gt;&gt;&gt; f=12+12.0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type(f)</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&lt;class 'float'&gt;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12+True-False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13</a:t>
            </a:r>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42</a:t>
            </a:fld>
            <a:endParaRPr lang="zh-CN" altLang="en-US"/>
          </a:p>
        </p:txBody>
      </p:sp>
    </p:spTree>
    <p:extLst>
      <p:ext uri="{BB962C8B-B14F-4D97-AF65-F5344CB8AC3E}">
        <p14:creationId xmlns:p14="http://schemas.microsoft.com/office/powerpoint/2010/main" val="40375475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2-03  Python</a:t>
            </a:r>
            <a:r>
              <a:rPr lang="zh-CN" altLang="zh-CN" sz="1200" kern="1200" dirty="0">
                <a:solidFill>
                  <a:schemeClr val="tx1"/>
                </a:solidFill>
                <a:effectLst/>
                <a:latin typeface="+mn-lt"/>
                <a:ea typeface="+mn-ea"/>
                <a:cs typeface="+mn-cs"/>
              </a:rPr>
              <a:t>关系运算，为了便于描述和说明，假设变量</a:t>
            </a:r>
            <a:r>
              <a:rPr lang="en-US" altLang="zh-CN" sz="1200" kern="1200" dirty="0">
                <a:solidFill>
                  <a:schemeClr val="tx1"/>
                </a:solidFill>
                <a:effectLst/>
                <a:latin typeface="+mn-lt"/>
                <a:ea typeface="+mn-ea"/>
                <a:cs typeface="+mn-cs"/>
              </a:rPr>
              <a:t>a</a:t>
            </a:r>
            <a:r>
              <a:rPr lang="zh-CN" altLang="zh-CN" sz="1200" kern="1200" dirty="0">
                <a:solidFill>
                  <a:schemeClr val="tx1"/>
                </a:solidFill>
                <a:effectLst/>
                <a:latin typeface="+mn-lt"/>
                <a:ea typeface="+mn-ea"/>
                <a:cs typeface="+mn-cs"/>
              </a:rPr>
              <a:t>为</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，变量</a:t>
            </a:r>
            <a:r>
              <a:rPr lang="en-US" altLang="zh-CN" sz="1200" kern="1200" dirty="0">
                <a:solidFill>
                  <a:schemeClr val="tx1"/>
                </a:solidFill>
                <a:effectLst/>
                <a:latin typeface="+mn-lt"/>
                <a:ea typeface="+mn-ea"/>
                <a:cs typeface="+mn-cs"/>
              </a:rPr>
              <a:t>b</a:t>
            </a:r>
            <a:r>
              <a:rPr lang="zh-CN" altLang="zh-CN" sz="1200" kern="1200" dirty="0">
                <a:solidFill>
                  <a:schemeClr val="tx1"/>
                </a:solidFill>
                <a:effectLst/>
                <a:latin typeface="+mn-lt"/>
                <a:ea typeface="+mn-ea"/>
                <a:cs typeface="+mn-cs"/>
              </a:rPr>
              <a:t>为</a:t>
            </a:r>
            <a:r>
              <a:rPr lang="en-US" altLang="zh-CN" sz="1200" kern="1200" dirty="0">
                <a:solidFill>
                  <a:schemeClr val="tx1"/>
                </a:solidFill>
                <a:effectLst/>
                <a:latin typeface="+mn-lt"/>
                <a:ea typeface="+mn-ea"/>
                <a:cs typeface="+mn-cs"/>
              </a:rPr>
              <a:t>20</a:t>
            </a:r>
            <a:r>
              <a:rPr lang="zh-CN" altLang="zh-CN" sz="1200" kern="1200" dirty="0">
                <a:solidFill>
                  <a:schemeClr val="tx1"/>
                </a:solidFill>
                <a:effectLst/>
                <a:latin typeface="+mn-lt"/>
                <a:ea typeface="+mn-ea"/>
                <a:cs typeface="+mn-cs"/>
              </a:rPr>
              <a:t>。创建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文件，代码如下所示：</a:t>
            </a:r>
          </a:p>
          <a:p>
            <a:r>
              <a:rPr lang="en-US" altLang="zh-CN" sz="1200" kern="1200" dirty="0">
                <a:solidFill>
                  <a:schemeClr val="tx1"/>
                </a:solidFill>
                <a:effectLst/>
                <a:latin typeface="+mn-lt"/>
                <a:ea typeface="+mn-ea"/>
                <a:cs typeface="+mn-cs"/>
              </a:rPr>
              <a:t>a=10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b=20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print('&lt;&gt;</a:t>
            </a:r>
            <a:r>
              <a:rPr lang="zh-CN" altLang="zh-CN" sz="1200" kern="1200" dirty="0">
                <a:solidFill>
                  <a:schemeClr val="tx1"/>
                </a:solidFill>
                <a:effectLst/>
                <a:latin typeface="+mn-lt"/>
                <a:ea typeface="+mn-ea"/>
                <a:cs typeface="+mn-cs"/>
              </a:rPr>
              <a:t>符号</a:t>
            </a:r>
            <a:r>
              <a:rPr lang="en-US" altLang="zh-CN" sz="1200" kern="1200" dirty="0">
                <a:solidFill>
                  <a:schemeClr val="tx1"/>
                </a:solidFill>
                <a:effectLst/>
                <a:latin typeface="+mn-lt"/>
                <a:ea typeface="+mn-ea"/>
                <a:cs typeface="+mn-cs"/>
              </a:rPr>
              <a:t>Python3</a:t>
            </a:r>
            <a:r>
              <a:rPr lang="zh-CN" altLang="zh-CN" sz="1200" kern="1200" dirty="0">
                <a:solidFill>
                  <a:schemeClr val="tx1"/>
                </a:solidFill>
                <a:effectLst/>
                <a:latin typeface="+mn-lt"/>
                <a:ea typeface="+mn-ea"/>
                <a:cs typeface="+mn-cs"/>
              </a:rPr>
              <a:t>已不用！</a:t>
            </a:r>
            <a:r>
              <a:rPr lang="en-US" altLang="zh-CN" sz="1200" kern="1200" dirty="0">
                <a:solidFill>
                  <a:schemeClr val="tx1"/>
                </a:solidFill>
                <a:effectLst/>
                <a:latin typeface="+mn-lt"/>
                <a:ea typeface="+mn-ea"/>
                <a:cs typeface="+mn-cs"/>
              </a:rPr>
              <a:t>')  #c=a&lt;&gt;b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 &gt;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 &lt;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 &gt;=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 &lt;=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43</a:t>
            </a:fld>
            <a:endParaRPr lang="zh-CN" altLang="en-US"/>
          </a:p>
        </p:txBody>
      </p:sp>
    </p:spTree>
    <p:extLst>
      <p:ext uri="{BB962C8B-B14F-4D97-AF65-F5344CB8AC3E}">
        <p14:creationId xmlns:p14="http://schemas.microsoft.com/office/powerpoint/2010/main" val="4775804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2-04  Python</a:t>
            </a:r>
            <a:r>
              <a:rPr lang="zh-CN" altLang="zh-CN" sz="1200" kern="1200" dirty="0">
                <a:solidFill>
                  <a:schemeClr val="tx1"/>
                </a:solidFill>
                <a:effectLst/>
                <a:latin typeface="+mn-lt"/>
                <a:ea typeface="+mn-ea"/>
                <a:cs typeface="+mn-cs"/>
              </a:rPr>
              <a:t>逻辑运算。创建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文件，代码如下所示：</a:t>
            </a:r>
          </a:p>
          <a:p>
            <a:r>
              <a:rPr lang="en-US" altLang="zh-CN" sz="1200" kern="1200" dirty="0">
                <a:solidFill>
                  <a:schemeClr val="tx1"/>
                </a:solidFill>
                <a:effectLst/>
                <a:latin typeface="+mn-lt"/>
                <a:ea typeface="+mn-ea"/>
                <a:cs typeface="+mn-cs"/>
              </a:rPr>
              <a:t>a=10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b=20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print('&lt;&gt;</a:t>
            </a:r>
            <a:r>
              <a:rPr lang="zh-CN" altLang="zh-CN" sz="1200" kern="1200" dirty="0">
                <a:solidFill>
                  <a:schemeClr val="tx1"/>
                </a:solidFill>
                <a:effectLst/>
                <a:latin typeface="+mn-lt"/>
                <a:ea typeface="+mn-ea"/>
                <a:cs typeface="+mn-cs"/>
              </a:rPr>
              <a:t>符号</a:t>
            </a:r>
            <a:r>
              <a:rPr lang="en-US" altLang="zh-CN" sz="1200" kern="1200" dirty="0">
                <a:solidFill>
                  <a:schemeClr val="tx1"/>
                </a:solidFill>
                <a:effectLst/>
                <a:latin typeface="+mn-lt"/>
                <a:ea typeface="+mn-ea"/>
                <a:cs typeface="+mn-cs"/>
              </a:rPr>
              <a:t>Python3</a:t>
            </a:r>
            <a:r>
              <a:rPr lang="zh-CN" altLang="zh-CN" sz="1200" kern="1200" dirty="0">
                <a:solidFill>
                  <a:schemeClr val="tx1"/>
                </a:solidFill>
                <a:effectLst/>
                <a:latin typeface="+mn-lt"/>
                <a:ea typeface="+mn-ea"/>
                <a:cs typeface="+mn-cs"/>
              </a:rPr>
              <a:t>已不用！</a:t>
            </a:r>
            <a:r>
              <a:rPr lang="en-US" altLang="zh-CN" sz="1200" kern="1200" dirty="0">
                <a:solidFill>
                  <a:schemeClr val="tx1"/>
                </a:solidFill>
                <a:effectLst/>
                <a:latin typeface="+mn-lt"/>
                <a:ea typeface="+mn-ea"/>
                <a:cs typeface="+mn-cs"/>
              </a:rPr>
              <a:t>')  # c=a&lt;&gt;b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 &gt;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 &lt;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 &gt;=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c=False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c=a &lt;=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44</a:t>
            </a:fld>
            <a:endParaRPr lang="zh-CN" altLang="en-US"/>
          </a:p>
        </p:txBody>
      </p:sp>
    </p:spTree>
    <p:extLst>
      <p:ext uri="{BB962C8B-B14F-4D97-AF65-F5344CB8AC3E}">
        <p14:creationId xmlns:p14="http://schemas.microsoft.com/office/powerpoint/2010/main" val="35359202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45</a:t>
            </a:fld>
            <a:endParaRPr lang="zh-CN" altLang="en-US"/>
          </a:p>
        </p:txBody>
      </p:sp>
    </p:spTree>
    <p:extLst>
      <p:ext uri="{BB962C8B-B14F-4D97-AF65-F5344CB8AC3E}">
        <p14:creationId xmlns:p14="http://schemas.microsoft.com/office/powerpoint/2010/main" val="27541718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2-05  Python</a:t>
            </a:r>
            <a:r>
              <a:rPr lang="zh-CN" altLang="zh-CN" sz="1200" kern="1200" dirty="0">
                <a:solidFill>
                  <a:schemeClr val="tx1"/>
                </a:solidFill>
                <a:effectLst/>
                <a:latin typeface="+mn-lt"/>
                <a:ea typeface="+mn-ea"/>
                <a:cs typeface="+mn-cs"/>
              </a:rPr>
              <a:t>赋值运算，为了便于描述和说明，假设变量</a:t>
            </a:r>
            <a:r>
              <a:rPr lang="en-US" altLang="zh-CN" sz="1200" kern="1200" dirty="0">
                <a:solidFill>
                  <a:schemeClr val="tx1"/>
                </a:solidFill>
                <a:effectLst/>
                <a:latin typeface="+mn-lt"/>
                <a:ea typeface="+mn-ea"/>
                <a:cs typeface="+mn-cs"/>
              </a:rPr>
              <a:t>a</a:t>
            </a:r>
            <a:r>
              <a:rPr lang="zh-CN" altLang="zh-CN" sz="1200" kern="1200" dirty="0">
                <a:solidFill>
                  <a:schemeClr val="tx1"/>
                </a:solidFill>
                <a:effectLst/>
                <a:latin typeface="+mn-lt"/>
                <a:ea typeface="+mn-ea"/>
                <a:cs typeface="+mn-cs"/>
              </a:rPr>
              <a:t>为</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，变量</a:t>
            </a:r>
            <a:r>
              <a:rPr lang="en-US" altLang="zh-CN" sz="1200" kern="1200" dirty="0">
                <a:solidFill>
                  <a:schemeClr val="tx1"/>
                </a:solidFill>
                <a:effectLst/>
                <a:latin typeface="+mn-lt"/>
                <a:ea typeface="+mn-ea"/>
                <a:cs typeface="+mn-cs"/>
              </a:rPr>
              <a:t>b</a:t>
            </a:r>
            <a:r>
              <a:rPr lang="zh-CN" altLang="zh-CN" sz="1200" kern="1200" dirty="0">
                <a:solidFill>
                  <a:schemeClr val="tx1"/>
                </a:solidFill>
                <a:effectLst/>
                <a:latin typeface="+mn-lt"/>
                <a:ea typeface="+mn-ea"/>
                <a:cs typeface="+mn-cs"/>
              </a:rPr>
              <a:t>为</a:t>
            </a:r>
            <a:r>
              <a:rPr lang="en-US" altLang="zh-CN" sz="1200" kern="1200" dirty="0">
                <a:solidFill>
                  <a:schemeClr val="tx1"/>
                </a:solidFill>
                <a:effectLst/>
                <a:latin typeface="+mn-lt"/>
                <a:ea typeface="+mn-ea"/>
                <a:cs typeface="+mn-cs"/>
              </a:rPr>
              <a:t>20</a:t>
            </a:r>
            <a:r>
              <a:rPr lang="zh-CN" altLang="zh-CN" sz="1200" kern="1200" dirty="0">
                <a:solidFill>
                  <a:schemeClr val="tx1"/>
                </a:solidFill>
                <a:effectLst/>
                <a:latin typeface="+mn-lt"/>
                <a:ea typeface="+mn-ea"/>
                <a:cs typeface="+mn-cs"/>
              </a:rPr>
              <a:t>。创建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文件，代码如下所示：</a:t>
            </a:r>
          </a:p>
          <a:p>
            <a:r>
              <a:rPr lang="en-US" altLang="zh-CN" sz="1200" kern="1200" dirty="0">
                <a:solidFill>
                  <a:schemeClr val="tx1"/>
                </a:solidFill>
                <a:effectLst/>
                <a:latin typeface="+mn-lt"/>
                <a:ea typeface="+mn-ea"/>
                <a:cs typeface="+mn-cs"/>
              </a:rPr>
              <a:t>a = 10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b = 20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 = a + b</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 +=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 *=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a=7</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c//= 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print(c)</a:t>
            </a:r>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46</a:t>
            </a:fld>
            <a:endParaRPr lang="zh-CN" altLang="en-US"/>
          </a:p>
        </p:txBody>
      </p:sp>
    </p:spTree>
    <p:extLst>
      <p:ext uri="{BB962C8B-B14F-4D97-AF65-F5344CB8AC3E}">
        <p14:creationId xmlns:p14="http://schemas.microsoft.com/office/powerpoint/2010/main" val="253879096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2-06  Python</a:t>
            </a:r>
            <a:r>
              <a:rPr lang="zh-CN" altLang="zh-CN" sz="1200" kern="1200" dirty="0">
                <a:solidFill>
                  <a:schemeClr val="tx1"/>
                </a:solidFill>
                <a:effectLst/>
                <a:latin typeface="+mn-lt"/>
                <a:ea typeface="+mn-ea"/>
                <a:cs typeface="+mn-cs"/>
              </a:rPr>
              <a:t>位运算。创建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文件，代码如下所示：</a:t>
            </a:r>
          </a:p>
          <a:p>
            <a:r>
              <a:rPr lang="en-US" altLang="zh-CN" sz="1200" kern="1200" dirty="0">
                <a:solidFill>
                  <a:schemeClr val="tx1"/>
                </a:solidFill>
                <a:effectLst/>
                <a:latin typeface="+mn-lt"/>
                <a:ea typeface="+mn-ea"/>
                <a:cs typeface="+mn-cs"/>
              </a:rPr>
              <a:t>x = input("</a:t>
            </a:r>
            <a:r>
              <a:rPr lang="zh-CN" altLang="zh-CN" sz="1200" kern="1200" dirty="0">
                <a:solidFill>
                  <a:schemeClr val="tx1"/>
                </a:solidFill>
                <a:effectLst/>
                <a:latin typeface="+mn-lt"/>
                <a:ea typeface="+mn-ea"/>
                <a:cs typeface="+mn-cs"/>
              </a:rPr>
              <a:t>请输入十进制整数：</a:t>
            </a:r>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y = input("</a:t>
            </a:r>
            <a:r>
              <a:rPr lang="zh-CN" altLang="zh-CN" sz="1200" kern="1200" dirty="0">
                <a:solidFill>
                  <a:schemeClr val="tx1"/>
                </a:solidFill>
                <a:effectLst/>
                <a:latin typeface="+mn-lt"/>
                <a:ea typeface="+mn-ea"/>
                <a:cs typeface="+mn-cs"/>
              </a:rPr>
              <a:t>请输入二进制整数：</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x=</a:t>
            </a:r>
            <a:r>
              <a:rPr lang="en-US" altLang="zh-CN" sz="1200" kern="1200" dirty="0" err="1">
                <a:solidFill>
                  <a:schemeClr val="tx1"/>
                </a:solidFill>
                <a:effectLst/>
                <a:latin typeface="+mn-lt"/>
                <a:ea typeface="+mn-ea"/>
                <a:cs typeface="+mn-cs"/>
              </a:rPr>
              <a:t>int</a:t>
            </a:r>
            <a:r>
              <a:rPr lang="en-US" altLang="zh-CN" sz="1200" kern="1200" dirty="0">
                <a:solidFill>
                  <a:schemeClr val="tx1"/>
                </a:solidFill>
                <a:effectLst/>
                <a:latin typeface="+mn-lt"/>
                <a:ea typeface="+mn-ea"/>
                <a:cs typeface="+mn-cs"/>
              </a:rPr>
              <a:t>(x)</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y=</a:t>
            </a:r>
            <a:r>
              <a:rPr lang="en-US" altLang="zh-CN" sz="1200" kern="1200" dirty="0" err="1">
                <a:solidFill>
                  <a:schemeClr val="tx1"/>
                </a:solidFill>
                <a:effectLst/>
                <a:latin typeface="+mn-lt"/>
                <a:ea typeface="+mn-ea"/>
                <a:cs typeface="+mn-cs"/>
              </a:rPr>
              <a:t>int</a:t>
            </a:r>
            <a:r>
              <a:rPr lang="en-US" altLang="zh-CN" sz="1200" kern="1200" dirty="0">
                <a:solidFill>
                  <a:schemeClr val="tx1"/>
                </a:solidFill>
                <a:effectLst/>
                <a:latin typeface="+mn-lt"/>
                <a:ea typeface="+mn-ea"/>
                <a:cs typeface="+mn-cs"/>
              </a:rPr>
              <a:t>(y)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 &amp; 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print(bin(x &amp; 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 | y')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print(bin(x | 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 ^ 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print(bin(x ^ 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print(bin(~x))</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 &lt;&lt; 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print(bin(x &lt;&lt; 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 &gt;&gt; 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print(bin(x &gt;&gt; 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print(x&lt;&lt;4)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print(bin(y))</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print(y&gt;&gt;2)</a:t>
            </a:r>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47</a:t>
            </a:fld>
            <a:endParaRPr lang="zh-CN" altLang="en-US"/>
          </a:p>
        </p:txBody>
      </p:sp>
    </p:spTree>
    <p:extLst>
      <p:ext uri="{BB962C8B-B14F-4D97-AF65-F5344CB8AC3E}">
        <p14:creationId xmlns:p14="http://schemas.microsoft.com/office/powerpoint/2010/main" val="2906184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2-07</a:t>
            </a:r>
            <a:r>
              <a:rPr lang="zh-CN" altLang="zh-CN" sz="1200" kern="1200" dirty="0">
                <a:solidFill>
                  <a:schemeClr val="tx1"/>
                </a:solidFill>
                <a:effectLst/>
                <a:latin typeface="+mn-lt"/>
                <a:ea typeface="+mn-ea"/>
                <a:cs typeface="+mn-cs"/>
              </a:rPr>
              <a:t>，成员运算符运算。创建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文件，代码如下所示：</a:t>
            </a:r>
          </a:p>
          <a:p>
            <a:r>
              <a:rPr lang="en-US" altLang="zh-CN" sz="1200" kern="1200" dirty="0">
                <a:solidFill>
                  <a:schemeClr val="tx1"/>
                </a:solidFill>
                <a:effectLst/>
                <a:latin typeface="+mn-lt"/>
                <a:ea typeface="+mn-ea"/>
                <a:cs typeface="+mn-cs"/>
              </a:rPr>
              <a:t>a = 5;b=50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list = [1, 2, 3, 4, 5 ]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if ( a in list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 ("1 - </a:t>
            </a:r>
            <a:r>
              <a:rPr lang="zh-CN" altLang="zh-CN" sz="1200" kern="1200" dirty="0">
                <a:solidFill>
                  <a:schemeClr val="tx1"/>
                </a:solidFill>
                <a:effectLst/>
                <a:latin typeface="+mn-lt"/>
                <a:ea typeface="+mn-ea"/>
                <a:cs typeface="+mn-cs"/>
              </a:rPr>
              <a:t>变量</a:t>
            </a:r>
            <a:r>
              <a:rPr lang="en-US" altLang="zh-CN" sz="1200" kern="1200" dirty="0">
                <a:solidFill>
                  <a:schemeClr val="tx1"/>
                </a:solidFill>
                <a:effectLst/>
                <a:latin typeface="+mn-lt"/>
                <a:ea typeface="+mn-ea"/>
                <a:cs typeface="+mn-cs"/>
              </a:rPr>
              <a:t> a </a:t>
            </a:r>
            <a:r>
              <a:rPr lang="zh-CN" altLang="zh-CN" sz="1200" kern="1200" dirty="0">
                <a:solidFill>
                  <a:schemeClr val="tx1"/>
                </a:solidFill>
                <a:effectLst/>
                <a:latin typeface="+mn-lt"/>
                <a:ea typeface="+mn-ea"/>
                <a:cs typeface="+mn-cs"/>
              </a:rPr>
              <a:t>在给定的列表中</a:t>
            </a:r>
            <a:r>
              <a:rPr lang="en-US" altLang="zh-CN" sz="1200" kern="1200" dirty="0">
                <a:solidFill>
                  <a:schemeClr val="tx1"/>
                </a:solidFill>
                <a:effectLst/>
                <a:latin typeface="+mn-lt"/>
                <a:ea typeface="+mn-ea"/>
                <a:cs typeface="+mn-cs"/>
              </a:rPr>
              <a:t> list </a:t>
            </a:r>
            <a:r>
              <a:rPr lang="zh-CN" altLang="zh-CN" sz="1200" kern="1200" dirty="0">
                <a:solidFill>
                  <a:schemeClr val="tx1"/>
                </a:solidFill>
                <a:effectLst/>
                <a:latin typeface="+mn-lt"/>
                <a:ea typeface="+mn-ea"/>
                <a:cs typeface="+mn-cs"/>
              </a:rPr>
              <a:t>中</a:t>
            </a:r>
            <a:r>
              <a:rPr lang="en-US" altLang="zh-CN" sz="1200" kern="1200" dirty="0">
                <a:solidFill>
                  <a:schemeClr val="tx1"/>
                </a:solidFill>
                <a:effectLst/>
                <a:latin typeface="+mn-lt"/>
                <a:ea typeface="+mn-ea"/>
                <a:cs typeface="+mn-cs"/>
              </a:rPr>
              <a:t>",( a in list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else: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 ("1 - </a:t>
            </a:r>
            <a:r>
              <a:rPr lang="zh-CN" altLang="zh-CN" sz="1200" kern="1200" dirty="0">
                <a:solidFill>
                  <a:schemeClr val="tx1"/>
                </a:solidFill>
                <a:effectLst/>
                <a:latin typeface="+mn-lt"/>
                <a:ea typeface="+mn-ea"/>
                <a:cs typeface="+mn-cs"/>
              </a:rPr>
              <a:t>变量</a:t>
            </a:r>
            <a:r>
              <a:rPr lang="en-US" altLang="zh-CN" sz="1200" kern="1200" dirty="0">
                <a:solidFill>
                  <a:schemeClr val="tx1"/>
                </a:solidFill>
                <a:effectLst/>
                <a:latin typeface="+mn-lt"/>
                <a:ea typeface="+mn-ea"/>
                <a:cs typeface="+mn-cs"/>
              </a:rPr>
              <a:t> a </a:t>
            </a:r>
            <a:r>
              <a:rPr lang="zh-CN" altLang="zh-CN" sz="1200" kern="1200" dirty="0">
                <a:solidFill>
                  <a:schemeClr val="tx1"/>
                </a:solidFill>
                <a:effectLst/>
                <a:latin typeface="+mn-lt"/>
                <a:ea typeface="+mn-ea"/>
                <a:cs typeface="+mn-cs"/>
              </a:rPr>
              <a:t>不在给定的列表中</a:t>
            </a:r>
            <a:r>
              <a:rPr lang="en-US" altLang="zh-CN" sz="1200" kern="1200" dirty="0">
                <a:solidFill>
                  <a:schemeClr val="tx1"/>
                </a:solidFill>
                <a:effectLst/>
                <a:latin typeface="+mn-lt"/>
                <a:ea typeface="+mn-ea"/>
                <a:cs typeface="+mn-cs"/>
              </a:rPr>
              <a:t> list </a:t>
            </a:r>
            <a:r>
              <a:rPr lang="zh-CN" altLang="zh-CN" sz="1200" kern="1200" dirty="0">
                <a:solidFill>
                  <a:schemeClr val="tx1"/>
                </a:solidFill>
                <a:effectLst/>
                <a:latin typeface="+mn-lt"/>
                <a:ea typeface="+mn-ea"/>
                <a:cs typeface="+mn-cs"/>
              </a:rPr>
              <a:t>中</a:t>
            </a:r>
            <a:r>
              <a:rPr lang="en-US" altLang="zh-CN" sz="1200" kern="1200" dirty="0">
                <a:solidFill>
                  <a:schemeClr val="tx1"/>
                </a:solidFill>
                <a:effectLst/>
                <a:latin typeface="+mn-lt"/>
                <a:ea typeface="+mn-ea"/>
                <a:cs typeface="+mn-cs"/>
              </a:rPr>
              <a:t>",not( a in list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if ( b not in list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 ("2 - </a:t>
            </a:r>
            <a:r>
              <a:rPr lang="zh-CN" altLang="zh-CN" sz="1200" kern="1200" dirty="0">
                <a:solidFill>
                  <a:schemeClr val="tx1"/>
                </a:solidFill>
                <a:effectLst/>
                <a:latin typeface="+mn-lt"/>
                <a:ea typeface="+mn-ea"/>
                <a:cs typeface="+mn-cs"/>
              </a:rPr>
              <a:t>变量</a:t>
            </a:r>
            <a:r>
              <a:rPr lang="en-US" altLang="zh-CN" sz="1200" kern="1200" dirty="0">
                <a:solidFill>
                  <a:schemeClr val="tx1"/>
                </a:solidFill>
                <a:effectLst/>
                <a:latin typeface="+mn-lt"/>
                <a:ea typeface="+mn-ea"/>
                <a:cs typeface="+mn-cs"/>
              </a:rPr>
              <a:t> b </a:t>
            </a:r>
            <a:r>
              <a:rPr lang="zh-CN" altLang="zh-CN" sz="1200" kern="1200" dirty="0">
                <a:solidFill>
                  <a:schemeClr val="tx1"/>
                </a:solidFill>
                <a:effectLst/>
                <a:latin typeface="+mn-lt"/>
                <a:ea typeface="+mn-ea"/>
                <a:cs typeface="+mn-cs"/>
              </a:rPr>
              <a:t>不在给定的列表中</a:t>
            </a:r>
            <a:r>
              <a:rPr lang="en-US" altLang="zh-CN" sz="1200" kern="1200" dirty="0">
                <a:solidFill>
                  <a:schemeClr val="tx1"/>
                </a:solidFill>
                <a:effectLst/>
                <a:latin typeface="+mn-lt"/>
                <a:ea typeface="+mn-ea"/>
                <a:cs typeface="+mn-cs"/>
              </a:rPr>
              <a:t> list </a:t>
            </a:r>
            <a:r>
              <a:rPr lang="zh-CN" altLang="zh-CN" sz="1200" kern="1200" dirty="0">
                <a:solidFill>
                  <a:schemeClr val="tx1"/>
                </a:solidFill>
                <a:effectLst/>
                <a:latin typeface="+mn-lt"/>
                <a:ea typeface="+mn-ea"/>
                <a:cs typeface="+mn-cs"/>
              </a:rPr>
              <a:t>中</a:t>
            </a:r>
            <a:r>
              <a:rPr lang="en-US" altLang="zh-CN" sz="1200" kern="1200" dirty="0">
                <a:solidFill>
                  <a:schemeClr val="tx1"/>
                </a:solidFill>
                <a:effectLst/>
                <a:latin typeface="+mn-lt"/>
                <a:ea typeface="+mn-ea"/>
                <a:cs typeface="+mn-cs"/>
              </a:rPr>
              <a:t>",( b not in list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else: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 ("2 - </a:t>
            </a:r>
            <a:r>
              <a:rPr lang="zh-CN" altLang="zh-CN" sz="1200" kern="1200" dirty="0">
                <a:solidFill>
                  <a:schemeClr val="tx1"/>
                </a:solidFill>
                <a:effectLst/>
                <a:latin typeface="+mn-lt"/>
                <a:ea typeface="+mn-ea"/>
                <a:cs typeface="+mn-cs"/>
              </a:rPr>
              <a:t>变量</a:t>
            </a:r>
            <a:r>
              <a:rPr lang="en-US" altLang="zh-CN" sz="1200" kern="1200" dirty="0">
                <a:solidFill>
                  <a:schemeClr val="tx1"/>
                </a:solidFill>
                <a:effectLst/>
                <a:latin typeface="+mn-lt"/>
                <a:ea typeface="+mn-ea"/>
                <a:cs typeface="+mn-cs"/>
              </a:rPr>
              <a:t> b </a:t>
            </a:r>
            <a:r>
              <a:rPr lang="zh-CN" altLang="zh-CN" sz="1200" kern="1200" dirty="0">
                <a:solidFill>
                  <a:schemeClr val="tx1"/>
                </a:solidFill>
                <a:effectLst/>
                <a:latin typeface="+mn-lt"/>
                <a:ea typeface="+mn-ea"/>
                <a:cs typeface="+mn-cs"/>
              </a:rPr>
              <a:t>在给定的列表中</a:t>
            </a:r>
            <a:r>
              <a:rPr lang="en-US" altLang="zh-CN" sz="1200" kern="1200" dirty="0">
                <a:solidFill>
                  <a:schemeClr val="tx1"/>
                </a:solidFill>
                <a:effectLst/>
                <a:latin typeface="+mn-lt"/>
                <a:ea typeface="+mn-ea"/>
                <a:cs typeface="+mn-cs"/>
              </a:rPr>
              <a:t> list </a:t>
            </a:r>
            <a:r>
              <a:rPr lang="zh-CN" altLang="zh-CN" sz="1200" kern="1200" dirty="0">
                <a:solidFill>
                  <a:schemeClr val="tx1"/>
                </a:solidFill>
                <a:effectLst/>
                <a:latin typeface="+mn-lt"/>
                <a:ea typeface="+mn-ea"/>
                <a:cs typeface="+mn-cs"/>
              </a:rPr>
              <a:t>中</a:t>
            </a:r>
            <a:r>
              <a:rPr lang="en-US" altLang="zh-CN" sz="1200" kern="1200" dirty="0">
                <a:solidFill>
                  <a:schemeClr val="tx1"/>
                </a:solidFill>
                <a:effectLst/>
                <a:latin typeface="+mn-lt"/>
                <a:ea typeface="+mn-ea"/>
                <a:cs typeface="+mn-cs"/>
              </a:rPr>
              <a:t>",( b in list ))</a:t>
            </a:r>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48</a:t>
            </a:fld>
            <a:endParaRPr lang="zh-CN" altLang="en-US"/>
          </a:p>
        </p:txBody>
      </p:sp>
    </p:spTree>
    <p:extLst>
      <p:ext uri="{BB962C8B-B14F-4D97-AF65-F5344CB8AC3E}">
        <p14:creationId xmlns:p14="http://schemas.microsoft.com/office/powerpoint/2010/main" val="39663493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2-08  </a:t>
            </a:r>
            <a:r>
              <a:rPr lang="zh-CN" altLang="zh-CN" sz="1200" kern="1200" dirty="0">
                <a:solidFill>
                  <a:schemeClr val="tx1"/>
                </a:solidFill>
                <a:effectLst/>
                <a:latin typeface="+mn-lt"/>
                <a:ea typeface="+mn-ea"/>
                <a:cs typeface="+mn-cs"/>
              </a:rPr>
              <a:t>身份运算符运算。创建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文件，代码如下所示：</a:t>
            </a:r>
          </a:p>
          <a:p>
            <a:r>
              <a:rPr lang="en-US" altLang="zh-CN" sz="1200" kern="1200" dirty="0">
                <a:solidFill>
                  <a:schemeClr val="tx1"/>
                </a:solidFill>
                <a:effectLst/>
                <a:latin typeface="+mn-lt"/>
                <a:ea typeface="+mn-ea"/>
                <a:cs typeface="+mn-cs"/>
              </a:rPr>
              <a:t>str1 = "abc";str2 = "ABC";str3 = str1</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if ( str2 is str1 ):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 ("str2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str1 </a:t>
            </a:r>
            <a:r>
              <a:rPr lang="zh-CN" altLang="zh-CN" sz="1200" kern="1200" dirty="0">
                <a:solidFill>
                  <a:schemeClr val="tx1"/>
                </a:solidFill>
                <a:effectLst/>
                <a:latin typeface="+mn-lt"/>
                <a:ea typeface="+mn-ea"/>
                <a:cs typeface="+mn-cs"/>
              </a:rPr>
              <a:t>相同</a:t>
            </a:r>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else: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 ("str2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str1 </a:t>
            </a:r>
            <a:r>
              <a:rPr lang="zh-CN" altLang="zh-CN" sz="1200" kern="1200" dirty="0">
                <a:solidFill>
                  <a:schemeClr val="tx1"/>
                </a:solidFill>
                <a:effectLst/>
                <a:latin typeface="+mn-lt"/>
                <a:ea typeface="+mn-ea"/>
                <a:cs typeface="+mn-cs"/>
              </a:rPr>
              <a:t>不相同</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if ( str3 is str1 ):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 ("str3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str1 </a:t>
            </a:r>
            <a:r>
              <a:rPr lang="zh-CN" altLang="zh-CN" sz="1200" kern="1200" dirty="0">
                <a:solidFill>
                  <a:schemeClr val="tx1"/>
                </a:solidFill>
                <a:effectLst/>
                <a:latin typeface="+mn-lt"/>
                <a:ea typeface="+mn-ea"/>
                <a:cs typeface="+mn-cs"/>
              </a:rPr>
              <a:t>相同</a:t>
            </a:r>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else: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 ("str3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str1 </a:t>
            </a:r>
            <a:r>
              <a:rPr lang="zh-CN" altLang="zh-CN" sz="1200" kern="1200" dirty="0">
                <a:solidFill>
                  <a:schemeClr val="tx1"/>
                </a:solidFill>
                <a:effectLst/>
                <a:latin typeface="+mn-lt"/>
                <a:ea typeface="+mn-ea"/>
                <a:cs typeface="+mn-cs"/>
              </a:rPr>
              <a:t>不相同</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49</a:t>
            </a:fld>
            <a:endParaRPr lang="zh-CN" altLang="en-US"/>
          </a:p>
        </p:txBody>
      </p:sp>
    </p:spTree>
    <p:extLst>
      <p:ext uri="{BB962C8B-B14F-4D97-AF65-F5344CB8AC3E}">
        <p14:creationId xmlns:p14="http://schemas.microsoft.com/office/powerpoint/2010/main" val="1804884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a:p>
          <a:p>
            <a:r>
              <a:rPr lang="en-US" altLang="zh-CN" sz="1200" b="0" kern="1200" dirty="0">
                <a:solidFill>
                  <a:schemeClr val="tx1"/>
                </a:solidFill>
                <a:effectLst/>
                <a:latin typeface="+mn-lt"/>
                <a:ea typeface="+mn-ea"/>
                <a:cs typeface="+mn-cs"/>
              </a:rPr>
              <a:t>1.</a:t>
            </a:r>
            <a:r>
              <a:rPr lang="zh-CN" altLang="zh-CN" sz="1200" b="0" kern="1200" dirty="0">
                <a:solidFill>
                  <a:schemeClr val="tx1"/>
                </a:solidFill>
                <a:effectLst/>
                <a:latin typeface="+mn-lt"/>
                <a:ea typeface="+mn-ea"/>
                <a:cs typeface="+mn-cs"/>
              </a:rPr>
              <a:t>可读性</a:t>
            </a:r>
            <a:endParaRPr lang="zh-CN" altLang="zh-CN" sz="1200" b="1"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程序最重要的特点是“程序是写来供人阅读的”，写出可以让他人读明白的代码是计算机编程的崇高目标之一，而非初学者所理解的“可以在计算机上运行，能够得到正确的结果”，这如同一个人能够把所做的事解释清楚有时会比事本身更加重要。</a:t>
            </a:r>
          </a:p>
          <a:p>
            <a:r>
              <a:rPr lang="zh-CN" altLang="zh-CN" sz="1200" kern="1200" dirty="0">
                <a:solidFill>
                  <a:schemeClr val="tx1"/>
                </a:solidFill>
                <a:effectLst/>
                <a:latin typeface="+mn-lt"/>
                <a:ea typeface="+mn-ea"/>
                <a:cs typeface="+mn-cs"/>
              </a:rPr>
              <a:t>首先，程序之所以需要被易于阅读的一个重要原因是成功的程序会被持续使用。它除了是代码，更是一个文档，这个文档写得是否清晰，决定了其他人是否可以从代码中理解您解决问题的想法和思路。其次由于程序自身的复杂性，就算作者本人在经过一段不太长的时间之后也可能完全遗忘写程序时的思路和逻辑，这甚至会导致作者无法理解自己写过的代码。程序因为难以理解所来带的维护与升级的难度与工作量甚至会超过重新开发一套新程序。第三，大型软件工程项目，必须通过多人协作来完成，写出便于合作者易于理解的代码也是很重要的，否则团队协同工作无法完成。最后，一个难以阅读的代码，只能是隐藏了作者自己的思想方法，单个人往往无法确定程序全面的合理性，别人无法读懂代码，也就无法提供有效的建议和帮助。计算机发展的历史告诉我们，没有经过多双眼睛检查过的代码，往往是不安全的代码。这也从一个侧面说明一个易于读懂的代码必然是逻辑清晰和正确的代码，其隐含的错误会更少。</a:t>
            </a:r>
          </a:p>
          <a:p>
            <a:r>
              <a:rPr lang="zh-CN" altLang="zh-CN" sz="1200" kern="1200" dirty="0">
                <a:solidFill>
                  <a:schemeClr val="tx1"/>
                </a:solidFill>
                <a:effectLst/>
                <a:latin typeface="+mn-lt"/>
                <a:ea typeface="+mn-ea"/>
                <a:cs typeface="+mn-cs"/>
              </a:rPr>
              <a:t>提高代码可读性，对个人或他人都有好处。为了实现程序的可读性，有以下几点建议：直观易懂的名字、对程序进行注释和代码缩进。</a:t>
            </a:r>
          </a:p>
          <a:p>
            <a:r>
              <a:rPr lang="en-US" altLang="zh-CN" sz="1200" b="0" kern="1200" dirty="0">
                <a:solidFill>
                  <a:schemeClr val="tx1"/>
                </a:solidFill>
                <a:effectLst/>
                <a:latin typeface="+mn-lt"/>
                <a:ea typeface="+mn-ea"/>
                <a:cs typeface="+mn-cs"/>
              </a:rPr>
              <a:t>2.</a:t>
            </a:r>
            <a:r>
              <a:rPr lang="zh-CN" altLang="zh-CN" sz="1200" b="0" kern="1200" dirty="0">
                <a:solidFill>
                  <a:schemeClr val="tx1"/>
                </a:solidFill>
                <a:effectLst/>
                <a:latin typeface="+mn-lt"/>
                <a:ea typeface="+mn-ea"/>
                <a:cs typeface="+mn-cs"/>
              </a:rPr>
              <a:t>鲁棒性</a:t>
            </a:r>
            <a:endParaRPr lang="zh-CN" altLang="zh-CN" sz="1200" b="1"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程序编写完成后，能否正确地应对运行环境中出现的众多不确定性，体现了程序的鲁棒性。计算中的不确定性，例如“</a:t>
            </a:r>
            <a:r>
              <a:rPr lang="en-US" altLang="zh-CN" sz="1200" kern="1200" dirty="0">
                <a:solidFill>
                  <a:schemeClr val="tx1"/>
                </a:solidFill>
                <a:effectLst/>
                <a:latin typeface="+mn-lt"/>
                <a:ea typeface="+mn-ea"/>
                <a:cs typeface="+mn-cs"/>
              </a:rPr>
              <a:t>0</a:t>
            </a:r>
            <a:r>
              <a:rPr lang="zh-CN" altLang="zh-CN" sz="1200" kern="1200" dirty="0">
                <a:solidFill>
                  <a:schemeClr val="tx1"/>
                </a:solidFill>
                <a:effectLst/>
                <a:latin typeface="+mn-lt"/>
                <a:ea typeface="+mn-ea"/>
                <a:cs typeface="+mn-cs"/>
              </a:rPr>
              <a:t>” 被作为除数，这时就需要程序进行正确的应对，而非直接崩溃。</a:t>
            </a:r>
          </a:p>
          <a:p>
            <a:r>
              <a:rPr lang="zh-CN" altLang="zh-CN" sz="1200" kern="1200" dirty="0">
                <a:solidFill>
                  <a:schemeClr val="tx1"/>
                </a:solidFill>
                <a:effectLst/>
                <a:latin typeface="+mn-lt"/>
                <a:ea typeface="+mn-ea"/>
                <a:cs typeface="+mn-cs"/>
              </a:rPr>
              <a:t>自于编程者自身的局限性，没有人可以在问题分析的时候就得到与真实世界完全匹配的模型，只能是尽量逼近，这其中的误差就带来了不确定性。程序的鲁棒性就是指能够处理这些设计者没有考虑的情况，并能做出恰当的处理。</a:t>
            </a:r>
          </a:p>
          <a:p>
            <a:r>
              <a:rPr lang="zh-CN" altLang="zh-CN" sz="1200" kern="1200" dirty="0">
                <a:solidFill>
                  <a:schemeClr val="tx1"/>
                </a:solidFill>
                <a:effectLst/>
                <a:latin typeface="+mn-lt"/>
                <a:ea typeface="+mn-ea"/>
                <a:cs typeface="+mn-cs"/>
              </a:rPr>
              <a:t>提升程序的鲁棒性，需要考虑两点：</a:t>
            </a:r>
          </a:p>
          <a:p>
            <a:r>
              <a:rPr lang="zh-CN" altLang="zh-CN" sz="1200" kern="1200" dirty="0">
                <a:solidFill>
                  <a:schemeClr val="tx1"/>
                </a:solidFill>
                <a:effectLst/>
                <a:latin typeface="+mn-lt"/>
                <a:ea typeface="+mn-ea"/>
                <a:cs typeface="+mn-cs"/>
              </a:rPr>
              <a:t>①程序在设计之初就应该考虑到如何面对运行中产生的异常，并给出合理的应对策略和方法；</a:t>
            </a:r>
          </a:p>
          <a:p>
            <a:r>
              <a:rPr lang="zh-CN" altLang="zh-CN" sz="1200" kern="1200" dirty="0">
                <a:solidFill>
                  <a:schemeClr val="tx1"/>
                </a:solidFill>
                <a:effectLst/>
                <a:latin typeface="+mn-lt"/>
                <a:ea typeface="+mn-ea"/>
                <a:cs typeface="+mn-cs"/>
              </a:rPr>
              <a:t>②通过程序测试，及时修正设计缺陷，使之能尽量减少出错状况。</a:t>
            </a:r>
          </a:p>
          <a:p>
            <a:r>
              <a:rPr lang="en-US" altLang="zh-CN" sz="1200" b="0" kern="1200" dirty="0">
                <a:solidFill>
                  <a:schemeClr val="tx1"/>
                </a:solidFill>
                <a:effectLst/>
                <a:latin typeface="+mn-lt"/>
                <a:ea typeface="+mn-ea"/>
                <a:cs typeface="+mn-cs"/>
              </a:rPr>
              <a:t>3.</a:t>
            </a:r>
            <a:r>
              <a:rPr lang="zh-CN" altLang="zh-CN" sz="1200" b="0" kern="1200" dirty="0">
                <a:solidFill>
                  <a:schemeClr val="tx1"/>
                </a:solidFill>
                <a:effectLst/>
                <a:latin typeface="+mn-lt"/>
                <a:ea typeface="+mn-ea"/>
                <a:cs typeface="+mn-cs"/>
              </a:rPr>
              <a:t>正确性</a:t>
            </a:r>
            <a:endParaRPr lang="zh-CN" altLang="zh-CN" sz="1200" b="1"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程序应正确地解答问题求解分析时所要解决的问题。完全证明程序的正确性是不可行的，但设计可以证明在特定范围内无误运行的程序始终是编程学习者的重要目标之一。学会编程和证明程序的正确性是编程学习的两个截然不同的阶段，需要在设计者角度和测试者角度作不断的尝试，这不仅是技能更是体现了一种强大的能力，一种自我修正和不断进步的能力。对程序学习是这样，对个人发展更是这样。</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a:t>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50</a:t>
            </a:fld>
            <a:endParaRPr lang="zh-CN" altLang="en-US"/>
          </a:p>
        </p:txBody>
      </p:sp>
    </p:spTree>
    <p:extLst>
      <p:ext uri="{BB962C8B-B14F-4D97-AF65-F5344CB8AC3E}">
        <p14:creationId xmlns:p14="http://schemas.microsoft.com/office/powerpoint/2010/main" val="345227982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import math</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a=1;b=-5;c=6</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x1=(-</a:t>
            </a:r>
            <a:r>
              <a:rPr lang="en-US" altLang="zh-CN" sz="1200" kern="1200" dirty="0" err="1">
                <a:solidFill>
                  <a:schemeClr val="tx1"/>
                </a:solidFill>
                <a:effectLst/>
                <a:latin typeface="+mn-lt"/>
                <a:ea typeface="+mn-ea"/>
                <a:cs typeface="+mn-cs"/>
              </a:rPr>
              <a:t>b+math.sqrt</a:t>
            </a:r>
            <a:r>
              <a:rPr lang="en-US" altLang="zh-CN" sz="1200" kern="1200" dirty="0">
                <a:solidFill>
                  <a:schemeClr val="tx1"/>
                </a:solidFill>
                <a:effectLst/>
                <a:latin typeface="+mn-lt"/>
                <a:ea typeface="+mn-ea"/>
                <a:cs typeface="+mn-cs"/>
              </a:rPr>
              <a:t>(b**2-4*a*c))/(2*a)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x2=(-b-</a:t>
            </a:r>
            <a:r>
              <a:rPr lang="en-US" altLang="zh-CN" sz="1200" kern="1200" dirty="0" err="1">
                <a:solidFill>
                  <a:schemeClr val="tx1"/>
                </a:solidFill>
                <a:effectLst/>
                <a:latin typeface="+mn-lt"/>
                <a:ea typeface="+mn-ea"/>
                <a:cs typeface="+mn-cs"/>
              </a:rPr>
              <a:t>math.sqrt</a:t>
            </a:r>
            <a:r>
              <a:rPr lang="en-US" altLang="zh-CN" sz="1200" kern="1200" dirty="0">
                <a:solidFill>
                  <a:schemeClr val="tx1"/>
                </a:solidFill>
                <a:effectLst/>
                <a:latin typeface="+mn-lt"/>
                <a:ea typeface="+mn-ea"/>
                <a:cs typeface="+mn-cs"/>
              </a:rPr>
              <a:t>(b**2-4*a*c))/(2*a)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print("x1=",x1)</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print("x2=",x2)</a:t>
            </a:r>
            <a:endParaRPr lang="zh-CN" altLang="zh-CN" sz="1200" kern="1200" dirty="0">
              <a:solidFill>
                <a:schemeClr val="tx1"/>
              </a:solidFill>
              <a:effectLst/>
              <a:latin typeface="+mn-lt"/>
              <a:ea typeface="+mn-ea"/>
              <a:cs typeface="+mn-cs"/>
            </a:endParaRPr>
          </a:p>
          <a:p>
            <a:endParaRPr lang="en-US" altLang="zh-CN"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latin typeface="+mn-lt"/>
                <a:ea typeface="+mn-ea"/>
                <a:cs typeface="+mn-cs"/>
              </a:rPr>
              <a:t>程序中表达式书写与代数中表达式的书写基本类似，但也有明显的不同，如乘法符号“</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”不能省略，不能用数学中的“×” “• ”替代；用符号表达的运算必须改成对应的数学函数，如开平方根使用</a:t>
            </a:r>
            <a:r>
              <a:rPr lang="en-US" altLang="zh-CN" sz="1200" kern="1200" dirty="0" err="1">
                <a:solidFill>
                  <a:schemeClr val="tx1"/>
                </a:solidFill>
                <a:effectLst/>
                <a:latin typeface="+mn-lt"/>
                <a:ea typeface="+mn-ea"/>
                <a:cs typeface="+mn-cs"/>
              </a:rPr>
              <a:t>math.sqrt</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函数；分数线必须使除法运算符“</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”，同时分子分母必须用括号进行区分；在难以判断运算优先级时应使用成对的括号进行显示标注。</a:t>
            </a:r>
          </a:p>
          <a:p>
            <a:endParaRPr lang="en-US"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x=</a:t>
            </a:r>
            <a:r>
              <a:rPr lang="en-US" altLang="zh-CN" sz="1200" kern="1200" dirty="0" err="1">
                <a:solidFill>
                  <a:schemeClr val="tx1"/>
                </a:solidFill>
                <a:effectLst/>
                <a:latin typeface="+mn-lt"/>
                <a:ea typeface="+mn-ea"/>
                <a:cs typeface="+mn-cs"/>
              </a:rPr>
              <a:t>eval</a:t>
            </a:r>
            <a:r>
              <a:rPr lang="en-US" altLang="zh-CN" sz="1200" kern="1200" dirty="0">
                <a:solidFill>
                  <a:schemeClr val="tx1"/>
                </a:solidFill>
                <a:effectLst/>
                <a:latin typeface="+mn-lt"/>
                <a:ea typeface="+mn-ea"/>
                <a:cs typeface="+mn-cs"/>
              </a:rPr>
              <a:t>(input("</a:t>
            </a:r>
            <a:r>
              <a:rPr lang="zh-CN" altLang="zh-CN" sz="1200" kern="1200" dirty="0">
                <a:solidFill>
                  <a:schemeClr val="tx1"/>
                </a:solidFill>
                <a:effectLst/>
                <a:latin typeface="+mn-lt"/>
                <a:ea typeface="+mn-ea"/>
                <a:cs typeface="+mn-cs"/>
              </a:rPr>
              <a:t>请输入一个整数</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bool1=x%3 == 0 and x%2 !=0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bool2=(x % 3 == 0 ) and (x % 2 != 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bool3=(x % 2 == 1 and x % 3 == 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print(bool1)</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print(bool2)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print(bool3)</a:t>
            </a:r>
            <a:endParaRPr lang="zh-CN" altLang="zh-CN"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latin typeface="+mn-lt"/>
                <a:ea typeface="+mn-ea"/>
                <a:cs typeface="+mn-cs"/>
              </a:rPr>
              <a:t>表达式中的数字通过输入函数</a:t>
            </a:r>
            <a:r>
              <a:rPr lang="en-US" altLang="zh-CN" sz="1200" kern="1200" dirty="0">
                <a:solidFill>
                  <a:schemeClr val="tx1"/>
                </a:solidFill>
                <a:effectLst/>
                <a:latin typeface="+mn-lt"/>
                <a:ea typeface="+mn-ea"/>
                <a:cs typeface="+mn-cs"/>
              </a:rPr>
              <a:t>input()</a:t>
            </a:r>
            <a:r>
              <a:rPr lang="zh-CN" altLang="zh-CN" sz="1200" kern="1200" dirty="0">
                <a:solidFill>
                  <a:schemeClr val="tx1"/>
                </a:solidFill>
                <a:effectLst/>
                <a:latin typeface="+mn-lt"/>
                <a:ea typeface="+mn-ea"/>
                <a:cs typeface="+mn-cs"/>
              </a:rPr>
              <a:t>获取得到的是数字字符串，并不能直接参与算术运算，必须通过</a:t>
            </a:r>
            <a:r>
              <a:rPr lang="en-US" altLang="zh-CN" sz="1200" kern="1200" dirty="0" err="1">
                <a:solidFill>
                  <a:schemeClr val="tx1"/>
                </a:solidFill>
                <a:effectLst/>
                <a:latin typeface="+mn-lt"/>
                <a:ea typeface="+mn-ea"/>
                <a:cs typeface="+mn-cs"/>
              </a:rPr>
              <a:t>eval</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函数先行转化为表达式值，即数字类型，外观上一样，但本质不同。程序语言表达式书写时必须考虑运算数据的数据类型。</a:t>
            </a: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51</a:t>
            </a:fld>
            <a:endParaRPr lang="zh-CN" altLang="en-US"/>
          </a:p>
        </p:txBody>
      </p:sp>
    </p:spTree>
    <p:extLst>
      <p:ext uri="{BB962C8B-B14F-4D97-AF65-F5344CB8AC3E}">
        <p14:creationId xmlns:p14="http://schemas.microsoft.com/office/powerpoint/2010/main" val="172708376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2-11</a:t>
            </a:r>
            <a:r>
              <a:rPr lang="zh-CN" altLang="zh-CN" sz="1200" kern="1200" dirty="0">
                <a:solidFill>
                  <a:schemeClr val="tx1"/>
                </a:solidFill>
                <a:effectLst/>
                <a:latin typeface="+mn-lt"/>
                <a:ea typeface="+mn-ea"/>
                <a:cs typeface="+mn-cs"/>
              </a:rPr>
              <a:t>，演示</a:t>
            </a:r>
            <a:r>
              <a:rPr lang="en-US" altLang="zh-CN" sz="1200" kern="1200" dirty="0">
                <a:solidFill>
                  <a:schemeClr val="tx1"/>
                </a:solidFill>
                <a:effectLst/>
                <a:latin typeface="+mn-lt"/>
                <a:ea typeface="+mn-ea"/>
                <a:cs typeface="+mn-cs"/>
              </a:rPr>
              <a:t>input()</a:t>
            </a:r>
            <a:r>
              <a:rPr lang="zh-CN" altLang="zh-CN" sz="1200" kern="1200" dirty="0">
                <a:solidFill>
                  <a:schemeClr val="tx1"/>
                </a:solidFill>
                <a:effectLst/>
                <a:latin typeface="+mn-lt"/>
                <a:ea typeface="+mn-ea"/>
                <a:cs typeface="+mn-cs"/>
              </a:rPr>
              <a:t>函数与</a:t>
            </a:r>
            <a:r>
              <a:rPr lang="en-US" altLang="zh-CN" sz="1200" kern="1200" dirty="0">
                <a:solidFill>
                  <a:schemeClr val="tx1"/>
                </a:solidFill>
                <a:effectLst/>
                <a:latin typeface="+mn-lt"/>
                <a:ea typeface="+mn-ea"/>
                <a:cs typeface="+mn-cs"/>
              </a:rPr>
              <a:t>print</a:t>
            </a:r>
            <a:r>
              <a:rPr lang="zh-CN" altLang="zh-CN" sz="1200" kern="1200" dirty="0">
                <a:solidFill>
                  <a:schemeClr val="tx1"/>
                </a:solidFill>
                <a:effectLst/>
                <a:latin typeface="+mn-lt"/>
                <a:ea typeface="+mn-ea"/>
                <a:cs typeface="+mn-cs"/>
              </a:rPr>
              <a:t>函数基本功能。代码如下所示：</a:t>
            </a:r>
          </a:p>
          <a:p>
            <a:r>
              <a:rPr lang="en-US" altLang="zh-CN" sz="1200" kern="1200" dirty="0">
                <a:solidFill>
                  <a:schemeClr val="tx1"/>
                </a:solidFill>
                <a:effectLst/>
                <a:latin typeface="+mn-lt"/>
                <a:ea typeface="+mn-ea"/>
                <a:cs typeface="+mn-cs"/>
              </a:rPr>
              <a:t>x=</a:t>
            </a:r>
            <a:r>
              <a:rPr lang="en-US" altLang="zh-CN" sz="1200" kern="1200" dirty="0" err="1">
                <a:solidFill>
                  <a:schemeClr val="tx1"/>
                </a:solidFill>
                <a:effectLst/>
                <a:latin typeface="+mn-lt"/>
                <a:ea typeface="+mn-ea"/>
                <a:cs typeface="+mn-cs"/>
              </a:rPr>
              <a:t>eval</a:t>
            </a:r>
            <a:r>
              <a:rPr lang="en-US" altLang="zh-CN" sz="1200" kern="1200" dirty="0">
                <a:solidFill>
                  <a:schemeClr val="tx1"/>
                </a:solidFill>
                <a:effectLst/>
                <a:latin typeface="+mn-lt"/>
                <a:ea typeface="+mn-ea"/>
                <a:cs typeface="+mn-cs"/>
              </a:rPr>
              <a:t>(input("</a:t>
            </a:r>
            <a:r>
              <a:rPr lang="zh-CN" altLang="zh-CN" sz="1200" kern="1200" dirty="0">
                <a:solidFill>
                  <a:schemeClr val="tx1"/>
                </a:solidFill>
                <a:effectLst/>
                <a:latin typeface="+mn-lt"/>
                <a:ea typeface="+mn-ea"/>
                <a:cs typeface="+mn-cs"/>
              </a:rPr>
              <a:t>请输入</a:t>
            </a:r>
            <a:r>
              <a:rPr lang="en-US" altLang="zh-CN" sz="1200" kern="1200" dirty="0">
                <a:solidFill>
                  <a:schemeClr val="tx1"/>
                </a:solidFill>
                <a:effectLst/>
                <a:latin typeface="+mn-lt"/>
                <a:ea typeface="+mn-ea"/>
                <a:cs typeface="+mn-cs"/>
              </a:rPr>
              <a:t>x="))</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print(x**2)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print(1,2,3,4,sep='*',end=',')</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Python',end</a:t>
            </a:r>
            <a:r>
              <a:rPr lang="en-US" altLang="zh-CN" sz="1200" kern="1200" dirty="0">
                <a:solidFill>
                  <a:schemeClr val="tx1"/>
                </a:solidFill>
                <a:effectLst/>
                <a:latin typeface="+mn-lt"/>
                <a:ea typeface="+mn-ea"/>
                <a:cs typeface="+mn-cs"/>
              </a:rPr>
              <a:t>='')    #  </a:t>
            </a:r>
            <a:r>
              <a:rPr lang="zh-CN" altLang="zh-CN" sz="1200" kern="1200" dirty="0">
                <a:solidFill>
                  <a:schemeClr val="tx1"/>
                </a:solidFill>
                <a:effectLst/>
                <a:latin typeface="+mn-lt"/>
                <a:ea typeface="+mn-ea"/>
                <a:cs typeface="+mn-cs"/>
              </a:rPr>
              <a:t>续行</a:t>
            </a:r>
          </a:p>
          <a:p>
            <a:r>
              <a:rPr lang="en-US" altLang="zh-CN" sz="1200" kern="1200" dirty="0">
                <a:solidFill>
                  <a:schemeClr val="tx1"/>
                </a:solidFill>
                <a:effectLst/>
                <a:latin typeface="+mn-lt"/>
                <a:ea typeface="+mn-ea"/>
                <a:cs typeface="+mn-cs"/>
              </a:rPr>
              <a:t>print('World')</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52</a:t>
            </a:fld>
            <a:endParaRPr lang="zh-CN" altLang="en-US"/>
          </a:p>
        </p:txBody>
      </p:sp>
    </p:spTree>
    <p:extLst>
      <p:ext uri="{BB962C8B-B14F-4D97-AF65-F5344CB8AC3E}">
        <p14:creationId xmlns:p14="http://schemas.microsoft.com/office/powerpoint/2010/main" val="60646165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2-12 </a:t>
            </a:r>
            <a:r>
              <a:rPr lang="zh-CN" altLang="zh-CN" sz="1200" kern="1200" dirty="0">
                <a:solidFill>
                  <a:schemeClr val="tx1"/>
                </a:solidFill>
                <a:effectLst/>
                <a:latin typeface="+mn-lt"/>
                <a:ea typeface="+mn-ea"/>
                <a:cs typeface="+mn-cs"/>
              </a:rPr>
              <a:t>基于占位符的格式化输出示例。代码如下所示：</a:t>
            </a:r>
          </a:p>
          <a:p>
            <a:r>
              <a:rPr lang="en-US" altLang="zh-CN" sz="1200" kern="1200" dirty="0">
                <a:solidFill>
                  <a:schemeClr val="tx1"/>
                </a:solidFill>
                <a:effectLst/>
                <a:latin typeface="+mn-lt"/>
                <a:ea typeface="+mn-ea"/>
                <a:cs typeface="+mn-cs"/>
              </a:rPr>
              <a:t>sum=1000</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print("sum=%</a:t>
            </a:r>
            <a:r>
              <a:rPr lang="en-US" altLang="zh-CN" sz="1200" kern="1200" dirty="0" err="1">
                <a:solidFill>
                  <a:schemeClr val="tx1"/>
                </a:solidFill>
                <a:effectLst/>
                <a:latin typeface="+mn-lt"/>
                <a:ea typeface="+mn-ea"/>
                <a:cs typeface="+mn-cs"/>
              </a:rPr>
              <a:t>i"%sum</a:t>
            </a:r>
            <a:r>
              <a:rPr lang="en-US" altLang="zh-CN" sz="1200" kern="1200" dirty="0">
                <a:solidFill>
                  <a:schemeClr val="tx1"/>
                </a:solidFill>
                <a:effectLst/>
                <a:latin typeface="+mn-lt"/>
                <a:ea typeface="+mn-ea"/>
                <a:cs typeface="+mn-cs"/>
              </a:rPr>
              <a:t>) # </a:t>
            </a:r>
            <a:r>
              <a:rPr lang="zh-CN" altLang="zh-CN" sz="1200" kern="1200" dirty="0">
                <a:solidFill>
                  <a:schemeClr val="tx1"/>
                </a:solidFill>
                <a:effectLst/>
                <a:latin typeface="+mn-lt"/>
                <a:ea typeface="+mn-ea"/>
                <a:cs typeface="+mn-cs"/>
              </a:rPr>
              <a:t>整数显示</a:t>
            </a:r>
          </a:p>
          <a:p>
            <a:r>
              <a:rPr lang="en-US" altLang="zh-CN" sz="1200" kern="1200" dirty="0">
                <a:solidFill>
                  <a:schemeClr val="tx1"/>
                </a:solidFill>
                <a:effectLst/>
                <a:latin typeface="+mn-lt"/>
                <a:ea typeface="+mn-ea"/>
                <a:cs typeface="+mn-cs"/>
              </a:rPr>
              <a:t>year=2022;month=2;day=22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print("%4d</a:t>
            </a:r>
            <a:r>
              <a:rPr lang="zh-CN" altLang="zh-CN" sz="1200" kern="1200" dirty="0">
                <a:solidFill>
                  <a:schemeClr val="tx1"/>
                </a:solidFill>
                <a:effectLst/>
                <a:latin typeface="+mn-lt"/>
                <a:ea typeface="+mn-ea"/>
                <a:cs typeface="+mn-cs"/>
              </a:rPr>
              <a:t>年</a:t>
            </a:r>
            <a:r>
              <a:rPr lang="en-US" altLang="zh-CN" sz="1200" kern="1200" dirty="0">
                <a:solidFill>
                  <a:schemeClr val="tx1"/>
                </a:solidFill>
                <a:effectLst/>
                <a:latin typeface="+mn-lt"/>
                <a:ea typeface="+mn-ea"/>
                <a:cs typeface="+mn-cs"/>
              </a:rPr>
              <a:t>%02d</a:t>
            </a:r>
            <a:r>
              <a:rPr lang="zh-CN" altLang="zh-CN" sz="1200" kern="1200" dirty="0">
                <a:solidFill>
                  <a:schemeClr val="tx1"/>
                </a:solidFill>
                <a:effectLst/>
                <a:latin typeface="+mn-lt"/>
                <a:ea typeface="+mn-ea"/>
                <a:cs typeface="+mn-cs"/>
              </a:rPr>
              <a:t>月</a:t>
            </a:r>
            <a:r>
              <a:rPr lang="en-US" altLang="zh-CN" sz="1200" kern="1200" dirty="0">
                <a:solidFill>
                  <a:schemeClr val="tx1"/>
                </a:solidFill>
                <a:effectLst/>
                <a:latin typeface="+mn-lt"/>
                <a:ea typeface="+mn-ea"/>
                <a:cs typeface="+mn-cs"/>
              </a:rPr>
              <a:t>%02d</a:t>
            </a:r>
            <a:r>
              <a:rPr lang="zh-CN" altLang="zh-CN" sz="1200" kern="1200" dirty="0">
                <a:solidFill>
                  <a:schemeClr val="tx1"/>
                </a:solidFill>
                <a:effectLst/>
                <a:latin typeface="+mn-lt"/>
                <a:ea typeface="+mn-ea"/>
                <a:cs typeface="+mn-cs"/>
              </a:rPr>
              <a:t>日</a:t>
            </a:r>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year,month,day</a:t>
            </a:r>
            <a:r>
              <a:rPr lang="en-US" altLang="zh-CN" sz="1200" kern="1200" dirty="0">
                <a:solidFill>
                  <a:schemeClr val="tx1"/>
                </a:solidFill>
                <a:effectLst/>
                <a:latin typeface="+mn-lt"/>
                <a:ea typeface="+mn-ea"/>
                <a:cs typeface="+mn-cs"/>
              </a:rPr>
              <a:t>)) # </a:t>
            </a:r>
            <a:r>
              <a:rPr lang="zh-CN" altLang="zh-CN" sz="1200" kern="1200" dirty="0">
                <a:solidFill>
                  <a:schemeClr val="tx1"/>
                </a:solidFill>
                <a:effectLst/>
                <a:latin typeface="+mn-lt"/>
                <a:ea typeface="+mn-ea"/>
                <a:cs typeface="+mn-cs"/>
              </a:rPr>
              <a:t>使用</a:t>
            </a:r>
            <a:r>
              <a:rPr lang="en-US" altLang="zh-CN" sz="1200" kern="1200" dirty="0">
                <a:solidFill>
                  <a:schemeClr val="tx1"/>
                </a:solidFill>
                <a:effectLst/>
                <a:latin typeface="+mn-lt"/>
                <a:ea typeface="+mn-ea"/>
                <a:cs typeface="+mn-cs"/>
              </a:rPr>
              <a:t>0</a:t>
            </a:r>
            <a:r>
              <a:rPr lang="zh-CN" altLang="zh-CN" sz="1200" kern="1200" dirty="0">
                <a:solidFill>
                  <a:schemeClr val="tx1"/>
                </a:solidFill>
                <a:effectLst/>
                <a:latin typeface="+mn-lt"/>
                <a:ea typeface="+mn-ea"/>
                <a:cs typeface="+mn-cs"/>
              </a:rPr>
              <a:t>填充空位</a:t>
            </a:r>
          </a:p>
          <a:p>
            <a:r>
              <a:rPr lang="en-US" altLang="zh-CN" sz="1200" kern="1200" dirty="0">
                <a:solidFill>
                  <a:schemeClr val="tx1"/>
                </a:solidFill>
                <a:effectLst/>
                <a:latin typeface="+mn-lt"/>
                <a:ea typeface="+mn-ea"/>
                <a:cs typeface="+mn-cs"/>
              </a:rPr>
              <a:t>PI=3.1415926</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print("pi1 = %10.3f" % PI)  # </a:t>
            </a:r>
            <a:r>
              <a:rPr lang="zh-CN" altLang="zh-CN" sz="1200" kern="1200" dirty="0">
                <a:solidFill>
                  <a:schemeClr val="tx1"/>
                </a:solidFill>
                <a:effectLst/>
                <a:latin typeface="+mn-lt"/>
                <a:ea typeface="+mn-ea"/>
                <a:cs typeface="+mn-cs"/>
              </a:rPr>
              <a:t>总宽度为</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，小数位精度为</a:t>
            </a:r>
            <a:r>
              <a:rPr lang="en-US" altLang="zh-CN" sz="1200" kern="1200" dirty="0">
                <a:solidFill>
                  <a:schemeClr val="tx1"/>
                </a:solidFill>
                <a:effectLst/>
                <a:latin typeface="+mn-lt"/>
                <a:ea typeface="+mn-ea"/>
                <a:cs typeface="+mn-cs"/>
              </a:rPr>
              <a:t>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print("pi2 = %.*f" % (3, PI))  # *</a:t>
            </a:r>
            <a:r>
              <a:rPr lang="zh-CN" altLang="zh-CN" sz="1200" kern="1200" dirty="0">
                <a:solidFill>
                  <a:schemeClr val="tx1"/>
                </a:solidFill>
                <a:effectLst/>
                <a:latin typeface="+mn-lt"/>
                <a:ea typeface="+mn-ea"/>
                <a:cs typeface="+mn-cs"/>
              </a:rPr>
              <a:t>表示从后面的元组中读取</a:t>
            </a:r>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，定义精度</a:t>
            </a:r>
          </a:p>
          <a:p>
            <a:r>
              <a:rPr lang="en-US" altLang="zh-CN" sz="1200" kern="1200" dirty="0">
                <a:solidFill>
                  <a:schemeClr val="tx1"/>
                </a:solidFill>
                <a:effectLst/>
                <a:latin typeface="+mn-lt"/>
                <a:ea typeface="+mn-ea"/>
                <a:cs typeface="+mn-cs"/>
              </a:rPr>
              <a:t>print("pi3 = %010.3f" % PI)  # </a:t>
            </a:r>
            <a:r>
              <a:rPr lang="zh-CN" altLang="zh-CN" sz="1200" kern="1200" dirty="0">
                <a:solidFill>
                  <a:schemeClr val="tx1"/>
                </a:solidFill>
                <a:effectLst/>
                <a:latin typeface="+mn-lt"/>
                <a:ea typeface="+mn-ea"/>
                <a:cs typeface="+mn-cs"/>
              </a:rPr>
              <a:t>用</a:t>
            </a:r>
            <a:r>
              <a:rPr lang="en-US" altLang="zh-CN" sz="1200" kern="1200" dirty="0">
                <a:solidFill>
                  <a:schemeClr val="tx1"/>
                </a:solidFill>
                <a:effectLst/>
                <a:latin typeface="+mn-lt"/>
                <a:ea typeface="+mn-ea"/>
                <a:cs typeface="+mn-cs"/>
              </a:rPr>
              <a:t>0</a:t>
            </a:r>
            <a:r>
              <a:rPr lang="zh-CN" altLang="zh-CN" sz="1200" kern="1200" dirty="0">
                <a:solidFill>
                  <a:schemeClr val="tx1"/>
                </a:solidFill>
                <a:effectLst/>
                <a:latin typeface="+mn-lt"/>
                <a:ea typeface="+mn-ea"/>
                <a:cs typeface="+mn-cs"/>
              </a:rPr>
              <a:t>填充空位</a:t>
            </a:r>
          </a:p>
          <a:p>
            <a:r>
              <a:rPr lang="en-US" altLang="zh-CN" sz="1200" kern="1200" dirty="0">
                <a:solidFill>
                  <a:schemeClr val="tx1"/>
                </a:solidFill>
                <a:effectLst/>
                <a:latin typeface="+mn-lt"/>
                <a:ea typeface="+mn-ea"/>
                <a:cs typeface="+mn-cs"/>
              </a:rPr>
              <a:t>print("pi4 = %-10.3f" % PI)  # </a:t>
            </a:r>
            <a:r>
              <a:rPr lang="zh-CN" altLang="zh-CN" sz="1200" kern="1200" dirty="0">
                <a:solidFill>
                  <a:schemeClr val="tx1"/>
                </a:solidFill>
                <a:effectLst/>
                <a:latin typeface="+mn-lt"/>
                <a:ea typeface="+mn-ea"/>
                <a:cs typeface="+mn-cs"/>
              </a:rPr>
              <a:t>左对齐，总宽度</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个字符，小数位精度为</a:t>
            </a:r>
            <a:r>
              <a:rPr lang="en-US" altLang="zh-CN" sz="1200" kern="1200" dirty="0">
                <a:solidFill>
                  <a:schemeClr val="tx1"/>
                </a:solidFill>
                <a:effectLst/>
                <a:latin typeface="+mn-lt"/>
                <a:ea typeface="+mn-ea"/>
                <a:cs typeface="+mn-cs"/>
              </a:rPr>
              <a:t>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print("pi5 = %+f" % PI) # </a:t>
            </a:r>
            <a:r>
              <a:rPr lang="zh-CN" altLang="zh-CN" sz="1200" kern="1200" dirty="0">
                <a:solidFill>
                  <a:schemeClr val="tx1"/>
                </a:solidFill>
                <a:effectLst/>
                <a:latin typeface="+mn-lt"/>
                <a:ea typeface="+mn-ea"/>
                <a:cs typeface="+mn-cs"/>
              </a:rPr>
              <a:t>在浮点数前面显示正号</a:t>
            </a:r>
          </a:p>
          <a:p>
            <a:r>
              <a:rPr lang="en-US" altLang="zh-CN" sz="1200" kern="1200" dirty="0">
                <a:solidFill>
                  <a:schemeClr val="tx1"/>
                </a:solidFill>
                <a:effectLst/>
                <a:latin typeface="+mn-lt"/>
                <a:ea typeface="+mn-ea"/>
                <a:cs typeface="+mn-cs"/>
              </a:rPr>
              <a:t>print ("Name:%-10s Age:%08d Height:%-08.2f"%("Trump",76,1.9)) # </a:t>
            </a:r>
            <a:r>
              <a:rPr lang="zh-CN" altLang="zh-CN" sz="1200" kern="1200" dirty="0">
                <a:solidFill>
                  <a:schemeClr val="tx1"/>
                </a:solidFill>
                <a:effectLst/>
                <a:latin typeface="+mn-lt"/>
                <a:ea typeface="+mn-ea"/>
                <a:cs typeface="+mn-cs"/>
              </a:rPr>
              <a:t>显示多个数据</a:t>
            </a:r>
          </a:p>
          <a:p>
            <a:r>
              <a:rPr lang="en-US" altLang="zh-CN" sz="1200" kern="1200" dirty="0">
                <a:solidFill>
                  <a:schemeClr val="tx1"/>
                </a:solidFill>
                <a:effectLst/>
                <a:latin typeface="+mn-lt"/>
                <a:ea typeface="+mn-ea"/>
                <a:cs typeface="+mn-cs"/>
              </a:rPr>
              <a:t>per=0.36</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print("%d%%"%(per*100)) # </a:t>
            </a:r>
            <a:r>
              <a:rPr lang="zh-CN" altLang="zh-CN" sz="1200" kern="1200" dirty="0">
                <a:solidFill>
                  <a:schemeClr val="tx1"/>
                </a:solidFill>
                <a:effectLst/>
                <a:latin typeface="+mn-lt"/>
                <a:ea typeface="+mn-ea"/>
                <a:cs typeface="+mn-cs"/>
              </a:rPr>
              <a:t>显示百分数</a:t>
            </a:r>
          </a:p>
          <a:p>
            <a:r>
              <a:rPr lang="en-US" altLang="zh-CN" sz="1200" kern="1200" dirty="0">
                <a:solidFill>
                  <a:schemeClr val="tx1"/>
                </a:solidFill>
                <a:effectLst/>
                <a:latin typeface="+mn-lt"/>
                <a:ea typeface="+mn-ea"/>
                <a:cs typeface="+mn-cs"/>
              </a:rPr>
              <a:t>print("%e"%314159) # </a:t>
            </a:r>
            <a:r>
              <a:rPr lang="zh-CN" altLang="zh-CN" sz="1200" kern="1200" dirty="0">
                <a:solidFill>
                  <a:schemeClr val="tx1"/>
                </a:solidFill>
                <a:effectLst/>
                <a:latin typeface="+mn-lt"/>
                <a:ea typeface="+mn-ea"/>
                <a:cs typeface="+mn-cs"/>
              </a:rPr>
              <a:t>科学计数法</a:t>
            </a:r>
          </a:p>
          <a:p>
            <a:r>
              <a:rPr lang="en-US" altLang="zh-CN" sz="1200" kern="1200" dirty="0" err="1">
                <a:solidFill>
                  <a:schemeClr val="tx1"/>
                </a:solidFill>
                <a:effectLst/>
                <a:latin typeface="+mn-lt"/>
                <a:ea typeface="+mn-ea"/>
                <a:cs typeface="+mn-cs"/>
              </a:rPr>
              <a:t>num</a:t>
            </a:r>
            <a:r>
              <a:rPr lang="en-US" altLang="zh-CN" sz="1200" kern="1200" dirty="0">
                <a:solidFill>
                  <a:schemeClr val="tx1"/>
                </a:solidFill>
                <a:effectLst/>
                <a:latin typeface="+mn-lt"/>
                <a:ea typeface="+mn-ea"/>
                <a:cs typeface="+mn-cs"/>
              </a:rPr>
              <a:t>=0xff</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print("16</a:t>
            </a:r>
            <a:r>
              <a:rPr lang="zh-CN" altLang="zh-CN" sz="1200" kern="1200" dirty="0">
                <a:solidFill>
                  <a:schemeClr val="tx1"/>
                </a:solidFill>
                <a:effectLst/>
                <a:latin typeface="+mn-lt"/>
                <a:ea typeface="+mn-ea"/>
                <a:cs typeface="+mn-cs"/>
              </a:rPr>
              <a:t>进制</a:t>
            </a:r>
            <a:r>
              <a:rPr lang="en-US" altLang="zh-CN" sz="1200" kern="1200" dirty="0">
                <a:solidFill>
                  <a:schemeClr val="tx1"/>
                </a:solidFill>
                <a:effectLst/>
                <a:latin typeface="+mn-lt"/>
                <a:ea typeface="+mn-ea"/>
                <a:cs typeface="+mn-cs"/>
              </a:rPr>
              <a:t>:%X</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进制</a:t>
            </a:r>
            <a:r>
              <a:rPr lang="en-US" altLang="zh-CN" sz="1200" kern="1200" dirty="0">
                <a:solidFill>
                  <a:schemeClr val="tx1"/>
                </a:solidFill>
                <a:effectLst/>
                <a:latin typeface="+mn-lt"/>
                <a:ea typeface="+mn-ea"/>
                <a:cs typeface="+mn-cs"/>
              </a:rPr>
              <a:t>:%d</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8</a:t>
            </a:r>
            <a:r>
              <a:rPr lang="zh-CN" altLang="zh-CN" sz="1200" kern="1200" dirty="0">
                <a:solidFill>
                  <a:schemeClr val="tx1"/>
                </a:solidFill>
                <a:effectLst/>
                <a:latin typeface="+mn-lt"/>
                <a:ea typeface="+mn-ea"/>
                <a:cs typeface="+mn-cs"/>
              </a:rPr>
              <a:t>进制</a:t>
            </a:r>
            <a:r>
              <a:rPr lang="en-US" altLang="zh-CN" sz="1200" kern="1200" dirty="0">
                <a:solidFill>
                  <a:schemeClr val="tx1"/>
                </a:solidFill>
                <a:effectLst/>
                <a:latin typeface="+mn-lt"/>
                <a:ea typeface="+mn-ea"/>
                <a:cs typeface="+mn-cs"/>
              </a:rPr>
              <a:t>:%o"%(</a:t>
            </a:r>
            <a:r>
              <a:rPr lang="en-US" altLang="zh-CN" sz="1200" kern="1200" dirty="0" err="1">
                <a:solidFill>
                  <a:schemeClr val="tx1"/>
                </a:solidFill>
                <a:effectLst/>
                <a:latin typeface="+mn-lt"/>
                <a:ea typeface="+mn-ea"/>
                <a:cs typeface="+mn-cs"/>
              </a:rPr>
              <a:t>num,num,num</a:t>
            </a:r>
            <a:r>
              <a:rPr lang="en-US" altLang="zh-CN" sz="1200" kern="1200" dirty="0">
                <a:solidFill>
                  <a:schemeClr val="tx1"/>
                </a:solidFill>
                <a:effectLst/>
                <a:latin typeface="+mn-lt"/>
                <a:ea typeface="+mn-ea"/>
                <a:cs typeface="+mn-cs"/>
              </a:rPr>
              <a:t>)) # </a:t>
            </a:r>
            <a:r>
              <a:rPr lang="zh-CN" altLang="zh-CN" sz="1200" kern="1200" dirty="0">
                <a:solidFill>
                  <a:schemeClr val="tx1"/>
                </a:solidFill>
                <a:effectLst/>
                <a:latin typeface="+mn-lt"/>
                <a:ea typeface="+mn-ea"/>
                <a:cs typeface="+mn-cs"/>
              </a:rPr>
              <a:t>不同进制显示</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53</a:t>
            </a:fld>
            <a:endParaRPr lang="zh-CN" altLang="en-US"/>
          </a:p>
        </p:txBody>
      </p:sp>
    </p:spTree>
    <p:extLst>
      <p:ext uri="{BB962C8B-B14F-4D97-AF65-F5344CB8AC3E}">
        <p14:creationId xmlns:p14="http://schemas.microsoft.com/office/powerpoint/2010/main" val="175808811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2-13 </a:t>
            </a:r>
            <a:r>
              <a:rPr lang="zh-CN" altLang="zh-CN" sz="1200" kern="1200" dirty="0">
                <a:solidFill>
                  <a:schemeClr val="tx1"/>
                </a:solidFill>
                <a:effectLst/>
                <a:latin typeface="+mn-lt"/>
                <a:ea typeface="+mn-ea"/>
                <a:cs typeface="+mn-cs"/>
              </a:rPr>
              <a:t>基于</a:t>
            </a:r>
            <a:r>
              <a:rPr lang="en-US" altLang="zh-CN" sz="1200" kern="1200" dirty="0" err="1">
                <a:solidFill>
                  <a:schemeClr val="tx1"/>
                </a:solidFill>
                <a:effectLst/>
                <a:latin typeface="+mn-lt"/>
                <a:ea typeface="+mn-ea"/>
                <a:cs typeface="+mn-cs"/>
              </a:rPr>
              <a:t>str.format</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格式化输出示例。代码如下所示：</a:t>
            </a:r>
          </a:p>
          <a:p>
            <a:r>
              <a:rPr lang="en-US" altLang="zh-CN" sz="1200" kern="1200" dirty="0">
                <a:solidFill>
                  <a:schemeClr val="tx1"/>
                </a:solidFill>
                <a:effectLst/>
                <a:latin typeface="+mn-lt"/>
                <a:ea typeface="+mn-ea"/>
                <a:cs typeface="+mn-cs"/>
              </a:rPr>
              <a:t>print("{} {}".format("hello", "python"))   # </a:t>
            </a:r>
            <a:r>
              <a:rPr lang="zh-CN" altLang="zh-CN" sz="1200" kern="1200" dirty="0">
                <a:solidFill>
                  <a:schemeClr val="tx1"/>
                </a:solidFill>
                <a:effectLst/>
                <a:latin typeface="+mn-lt"/>
                <a:ea typeface="+mn-ea"/>
                <a:cs typeface="+mn-cs"/>
              </a:rPr>
              <a:t>不设置指定位置，按默认顺序</a:t>
            </a:r>
          </a:p>
          <a:p>
            <a:r>
              <a:rPr lang="en-US" altLang="zh-CN" sz="1200" kern="1200" dirty="0">
                <a:solidFill>
                  <a:schemeClr val="tx1"/>
                </a:solidFill>
                <a:effectLst/>
                <a:latin typeface="+mn-lt"/>
                <a:ea typeface="+mn-ea"/>
                <a:cs typeface="+mn-cs"/>
              </a:rPr>
              <a:t>print("{0} {1}".format("hello", "python"))  # </a:t>
            </a:r>
            <a:r>
              <a:rPr lang="zh-CN" altLang="zh-CN" sz="1200" kern="1200" dirty="0">
                <a:solidFill>
                  <a:schemeClr val="tx1"/>
                </a:solidFill>
                <a:effectLst/>
                <a:latin typeface="+mn-lt"/>
                <a:ea typeface="+mn-ea"/>
                <a:cs typeface="+mn-cs"/>
              </a:rPr>
              <a:t>设置指定位置</a:t>
            </a:r>
          </a:p>
          <a:p>
            <a:r>
              <a:rPr lang="en-US" altLang="zh-CN" sz="1200" kern="1200" dirty="0">
                <a:solidFill>
                  <a:schemeClr val="tx1"/>
                </a:solidFill>
                <a:effectLst/>
                <a:latin typeface="+mn-lt"/>
                <a:ea typeface="+mn-ea"/>
                <a:cs typeface="+mn-cs"/>
              </a:rPr>
              <a:t>print("{1} {0} {1}".format("hello", "python"))  # </a:t>
            </a:r>
            <a:r>
              <a:rPr lang="zh-CN" altLang="zh-CN" sz="1200" kern="1200" dirty="0">
                <a:solidFill>
                  <a:schemeClr val="tx1"/>
                </a:solidFill>
                <a:effectLst/>
                <a:latin typeface="+mn-lt"/>
                <a:ea typeface="+mn-ea"/>
                <a:cs typeface="+mn-cs"/>
              </a:rPr>
              <a:t>设置指定位置</a:t>
            </a:r>
          </a:p>
          <a:p>
            <a:r>
              <a:rPr lang="en-US" altLang="zh-CN" sz="1200" kern="1200" dirty="0">
                <a:solidFill>
                  <a:schemeClr val="tx1"/>
                </a:solidFill>
                <a:effectLst/>
                <a:latin typeface="+mn-lt"/>
                <a:ea typeface="+mn-ea"/>
                <a:cs typeface="+mn-cs"/>
              </a:rPr>
              <a:t>print("</a:t>
            </a:r>
            <a:r>
              <a:rPr lang="zh-CN" altLang="zh-CN" sz="1200" kern="1200" dirty="0">
                <a:solidFill>
                  <a:schemeClr val="tx1"/>
                </a:solidFill>
                <a:effectLst/>
                <a:latin typeface="+mn-lt"/>
                <a:ea typeface="+mn-ea"/>
                <a:cs typeface="+mn-cs"/>
              </a:rPr>
              <a:t>网站名：</a:t>
            </a:r>
            <a:r>
              <a:rPr lang="en-US" altLang="zh-CN" sz="1200" kern="1200" dirty="0">
                <a:solidFill>
                  <a:schemeClr val="tx1"/>
                </a:solidFill>
                <a:effectLst/>
                <a:latin typeface="+mn-lt"/>
                <a:ea typeface="+mn-ea"/>
                <a:cs typeface="+mn-cs"/>
              </a:rPr>
              <a:t>{name}, </a:t>
            </a:r>
            <a:r>
              <a:rPr lang="zh-CN" altLang="zh-CN" sz="1200" kern="1200" dirty="0">
                <a:solidFill>
                  <a:schemeClr val="tx1"/>
                </a:solidFill>
                <a:effectLst/>
                <a:latin typeface="+mn-lt"/>
                <a:ea typeface="+mn-ea"/>
                <a:cs typeface="+mn-cs"/>
              </a:rPr>
              <a:t>地址</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url</a:t>
            </a:r>
            <a:r>
              <a:rPr lang="en-US" altLang="zh-CN" sz="1200" kern="1200" dirty="0">
                <a:solidFill>
                  <a:schemeClr val="tx1"/>
                </a:solidFill>
                <a:effectLst/>
                <a:latin typeface="+mn-lt"/>
                <a:ea typeface="+mn-ea"/>
                <a:cs typeface="+mn-cs"/>
              </a:rPr>
              <a:t>}".format(name="</a:t>
            </a:r>
            <a:r>
              <a:rPr lang="zh-CN" altLang="zh-CN" sz="1200" kern="1200" dirty="0">
                <a:solidFill>
                  <a:schemeClr val="tx1"/>
                </a:solidFill>
                <a:effectLst/>
                <a:latin typeface="+mn-lt"/>
                <a:ea typeface="+mn-ea"/>
                <a:cs typeface="+mn-cs"/>
              </a:rPr>
              <a:t>淘宝</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url</a:t>
            </a:r>
            <a:r>
              <a:rPr lang="en-US" altLang="zh-CN" sz="1200" kern="1200" dirty="0">
                <a:solidFill>
                  <a:schemeClr val="tx1"/>
                </a:solidFill>
                <a:effectLst/>
                <a:latin typeface="+mn-lt"/>
                <a:ea typeface="+mn-ea"/>
                <a:cs typeface="+mn-cs"/>
              </a:rPr>
              <a:t>="www.taoabo.com"))</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通过字典设置参数</a:t>
            </a:r>
          </a:p>
          <a:p>
            <a:r>
              <a:rPr lang="en-US" altLang="zh-CN" sz="1200" kern="1200" dirty="0">
                <a:solidFill>
                  <a:schemeClr val="tx1"/>
                </a:solidFill>
                <a:effectLst/>
                <a:latin typeface="+mn-lt"/>
                <a:ea typeface="+mn-ea"/>
                <a:cs typeface="+mn-cs"/>
              </a:rPr>
              <a:t>site = {"name": "</a:t>
            </a:r>
            <a:r>
              <a:rPr lang="zh-CN" altLang="zh-CN" sz="1200" kern="1200" dirty="0">
                <a:solidFill>
                  <a:schemeClr val="tx1"/>
                </a:solidFill>
                <a:effectLst/>
                <a:latin typeface="+mn-lt"/>
                <a:ea typeface="+mn-ea"/>
                <a:cs typeface="+mn-cs"/>
              </a:rPr>
              <a:t>淘宝</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url</a:t>
            </a:r>
            <a:r>
              <a:rPr lang="en-US" altLang="zh-CN" sz="1200" kern="1200" dirty="0">
                <a:solidFill>
                  <a:schemeClr val="tx1"/>
                </a:solidFill>
                <a:effectLst/>
                <a:latin typeface="+mn-lt"/>
                <a:ea typeface="+mn-ea"/>
                <a:cs typeface="+mn-cs"/>
              </a:rPr>
              <a:t>": "www.taoabo.com"}</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zh-CN" altLang="zh-CN" sz="1200" kern="1200" dirty="0">
                <a:solidFill>
                  <a:schemeClr val="tx1"/>
                </a:solidFill>
                <a:effectLst/>
                <a:latin typeface="+mn-lt"/>
                <a:ea typeface="+mn-ea"/>
                <a:cs typeface="+mn-cs"/>
              </a:rPr>
              <a:t>网站名：</a:t>
            </a:r>
            <a:r>
              <a:rPr lang="en-US" altLang="zh-CN" sz="1200" kern="1200" dirty="0">
                <a:solidFill>
                  <a:schemeClr val="tx1"/>
                </a:solidFill>
                <a:effectLst/>
                <a:latin typeface="+mn-lt"/>
                <a:ea typeface="+mn-ea"/>
                <a:cs typeface="+mn-cs"/>
              </a:rPr>
              <a:t>{name}, </a:t>
            </a:r>
            <a:r>
              <a:rPr lang="zh-CN" altLang="zh-CN" sz="1200" kern="1200" dirty="0">
                <a:solidFill>
                  <a:schemeClr val="tx1"/>
                </a:solidFill>
                <a:effectLst/>
                <a:latin typeface="+mn-lt"/>
                <a:ea typeface="+mn-ea"/>
                <a:cs typeface="+mn-cs"/>
              </a:rPr>
              <a:t>地址</a:t>
            </a:r>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url</a:t>
            </a:r>
            <a:r>
              <a:rPr lang="en-US" altLang="zh-CN" sz="1200" kern="1200" dirty="0">
                <a:solidFill>
                  <a:schemeClr val="tx1"/>
                </a:solidFill>
                <a:effectLst/>
                <a:latin typeface="+mn-lt"/>
                <a:ea typeface="+mn-ea"/>
                <a:cs typeface="+mn-cs"/>
              </a:rPr>
              <a:t>}".format(**site))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通过列表索引设置参数</a:t>
            </a:r>
          </a:p>
          <a:p>
            <a:r>
              <a:rPr lang="en-US" altLang="zh-CN" sz="1200" kern="1200" dirty="0" err="1">
                <a:solidFill>
                  <a:schemeClr val="tx1"/>
                </a:solidFill>
                <a:effectLst/>
                <a:latin typeface="+mn-lt"/>
                <a:ea typeface="+mn-ea"/>
                <a:cs typeface="+mn-cs"/>
              </a:rPr>
              <a:t>my_list</a:t>
            </a:r>
            <a:r>
              <a:rPr lang="en-US" altLang="zh-CN" sz="1200" kern="1200" dirty="0">
                <a:solidFill>
                  <a:schemeClr val="tx1"/>
                </a:solidFill>
                <a:effectLst/>
                <a:latin typeface="+mn-lt"/>
                <a:ea typeface="+mn-ea"/>
                <a:cs typeface="+mn-cs"/>
              </a:rPr>
              <a:t> = ['</a:t>
            </a:r>
            <a:r>
              <a:rPr lang="zh-CN" altLang="zh-CN" sz="1200" kern="1200" dirty="0">
                <a:solidFill>
                  <a:schemeClr val="tx1"/>
                </a:solidFill>
                <a:effectLst/>
                <a:latin typeface="+mn-lt"/>
                <a:ea typeface="+mn-ea"/>
                <a:cs typeface="+mn-cs"/>
              </a:rPr>
              <a:t>淘宝</a:t>
            </a:r>
            <a:r>
              <a:rPr lang="en-US" altLang="zh-CN" sz="1200" kern="1200" dirty="0">
                <a:solidFill>
                  <a:schemeClr val="tx1"/>
                </a:solidFill>
                <a:effectLst/>
                <a:latin typeface="+mn-lt"/>
                <a:ea typeface="+mn-ea"/>
                <a:cs typeface="+mn-cs"/>
              </a:rPr>
              <a:t>', 'www.taoabo.com']</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zh-CN" altLang="zh-CN" sz="1200" kern="1200" dirty="0">
                <a:solidFill>
                  <a:schemeClr val="tx1"/>
                </a:solidFill>
                <a:effectLst/>
                <a:latin typeface="+mn-lt"/>
                <a:ea typeface="+mn-ea"/>
                <a:cs typeface="+mn-cs"/>
              </a:rPr>
              <a:t>网站名：</a:t>
            </a:r>
            <a:r>
              <a:rPr lang="en-US" altLang="zh-CN" sz="1200" kern="1200" dirty="0">
                <a:solidFill>
                  <a:schemeClr val="tx1"/>
                </a:solidFill>
                <a:effectLst/>
                <a:latin typeface="+mn-lt"/>
                <a:ea typeface="+mn-ea"/>
                <a:cs typeface="+mn-cs"/>
              </a:rPr>
              <a:t>{0[0]}, </a:t>
            </a:r>
            <a:r>
              <a:rPr lang="zh-CN" altLang="zh-CN" sz="1200" kern="1200" dirty="0">
                <a:solidFill>
                  <a:schemeClr val="tx1"/>
                </a:solidFill>
                <a:effectLst/>
                <a:latin typeface="+mn-lt"/>
                <a:ea typeface="+mn-ea"/>
                <a:cs typeface="+mn-cs"/>
              </a:rPr>
              <a:t>地址</a:t>
            </a:r>
            <a:r>
              <a:rPr lang="en-US" altLang="zh-CN" sz="1200" kern="1200" dirty="0">
                <a:solidFill>
                  <a:schemeClr val="tx1"/>
                </a:solidFill>
                <a:effectLst/>
                <a:latin typeface="+mn-lt"/>
                <a:ea typeface="+mn-ea"/>
                <a:cs typeface="+mn-cs"/>
              </a:rPr>
              <a:t> {0[1]}".format(</a:t>
            </a:r>
            <a:r>
              <a:rPr lang="en-US" altLang="zh-CN" sz="1200" kern="1200" dirty="0" err="1">
                <a:solidFill>
                  <a:schemeClr val="tx1"/>
                </a:solidFill>
                <a:effectLst/>
                <a:latin typeface="+mn-lt"/>
                <a:ea typeface="+mn-ea"/>
                <a:cs typeface="+mn-cs"/>
              </a:rPr>
              <a:t>my_list</a:t>
            </a:r>
            <a:r>
              <a:rPr lang="en-US" altLang="zh-CN" sz="1200" kern="1200" dirty="0">
                <a:solidFill>
                  <a:schemeClr val="tx1"/>
                </a:solidFill>
                <a:effectLst/>
                <a:latin typeface="+mn-lt"/>
                <a:ea typeface="+mn-ea"/>
                <a:cs typeface="+mn-cs"/>
              </a:rPr>
              <a:t>))  # "0" </a:t>
            </a:r>
            <a:r>
              <a:rPr lang="zh-CN" altLang="zh-CN" sz="1200" kern="1200" dirty="0">
                <a:solidFill>
                  <a:schemeClr val="tx1"/>
                </a:solidFill>
                <a:effectLst/>
                <a:latin typeface="+mn-lt"/>
                <a:ea typeface="+mn-ea"/>
                <a:cs typeface="+mn-cs"/>
              </a:rPr>
              <a:t>是必须的</a:t>
            </a:r>
          </a:p>
          <a:p>
            <a:r>
              <a:rPr lang="en-US" altLang="zh-CN" sz="1200" kern="1200" dirty="0">
                <a:solidFill>
                  <a:schemeClr val="tx1"/>
                </a:solidFill>
                <a:effectLst/>
                <a:latin typeface="+mn-lt"/>
                <a:ea typeface="+mn-ea"/>
                <a:cs typeface="+mn-cs"/>
              </a:rPr>
              <a:t>print ("{} </a:t>
            </a:r>
            <a:r>
              <a:rPr lang="zh-CN" altLang="zh-CN" sz="1200" kern="1200" dirty="0">
                <a:solidFill>
                  <a:schemeClr val="tx1"/>
                </a:solidFill>
                <a:effectLst/>
                <a:latin typeface="+mn-lt"/>
                <a:ea typeface="+mn-ea"/>
                <a:cs typeface="+mn-cs"/>
              </a:rPr>
              <a:t>对应的位置是</a:t>
            </a:r>
            <a:r>
              <a:rPr lang="en-US" altLang="zh-CN" sz="1200" kern="1200" dirty="0">
                <a:solidFill>
                  <a:schemeClr val="tx1"/>
                </a:solidFill>
                <a:effectLst/>
                <a:latin typeface="+mn-lt"/>
                <a:ea typeface="+mn-ea"/>
                <a:cs typeface="+mn-cs"/>
              </a:rPr>
              <a:t>{{0}}".format("</a:t>
            </a:r>
            <a:r>
              <a:rPr lang="en-US" altLang="zh-CN" sz="1200" kern="1200" dirty="0" err="1">
                <a:solidFill>
                  <a:schemeClr val="tx1"/>
                </a:solidFill>
                <a:effectLst/>
                <a:latin typeface="+mn-lt"/>
                <a:ea typeface="+mn-ea"/>
                <a:cs typeface="+mn-cs"/>
              </a:rPr>
              <a:t>Pyhon</a:t>
            </a:r>
            <a:r>
              <a:rPr lang="en-US" altLang="zh-CN" sz="1200" kern="1200" dirty="0">
                <a:solidFill>
                  <a:schemeClr val="tx1"/>
                </a:solidFill>
                <a:effectLst/>
                <a:latin typeface="+mn-lt"/>
                <a:ea typeface="+mn-ea"/>
                <a:cs typeface="+mn-cs"/>
              </a:rPr>
              <a:t>"))  # </a:t>
            </a:r>
            <a:r>
              <a:rPr lang="zh-CN" altLang="zh-CN" sz="1200" kern="1200" dirty="0">
                <a:solidFill>
                  <a:schemeClr val="tx1"/>
                </a:solidFill>
                <a:effectLst/>
                <a:latin typeface="+mn-lt"/>
                <a:ea typeface="+mn-ea"/>
                <a:cs typeface="+mn-cs"/>
              </a:rPr>
              <a:t>使用</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转义</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print("{:7.2f}".format(3.1415926))  # </a:t>
            </a:r>
            <a:r>
              <a:rPr lang="zh-CN" altLang="zh-CN" sz="1200" kern="1200" dirty="0">
                <a:solidFill>
                  <a:schemeClr val="tx1"/>
                </a:solidFill>
                <a:effectLst/>
                <a:latin typeface="+mn-lt"/>
                <a:ea typeface="+mn-ea"/>
                <a:cs typeface="+mn-cs"/>
              </a:rPr>
              <a:t>格式化显示数字</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54</a:t>
            </a:fld>
            <a:endParaRPr lang="zh-CN" altLang="en-US"/>
          </a:p>
        </p:txBody>
      </p:sp>
    </p:spTree>
    <p:extLst>
      <p:ext uri="{BB962C8B-B14F-4D97-AF65-F5344CB8AC3E}">
        <p14:creationId xmlns:p14="http://schemas.microsoft.com/office/powerpoint/2010/main" val="395864010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a:t>
            </a:r>
            <a:r>
              <a:rPr lang="en-US" altLang="zh-CN" sz="1200" kern="1200" dirty="0">
                <a:solidFill>
                  <a:schemeClr val="tx1"/>
                </a:solidFill>
                <a:effectLst/>
                <a:latin typeface="+mn-lt"/>
                <a:ea typeface="+mn-ea"/>
                <a:cs typeface="+mn-cs"/>
              </a:rPr>
              <a:t>2-14 </a:t>
            </a:r>
            <a:r>
              <a:rPr lang="zh-CN" altLang="zh-CN" sz="1200" kern="1200" dirty="0">
                <a:solidFill>
                  <a:schemeClr val="tx1"/>
                </a:solidFill>
                <a:effectLst/>
                <a:latin typeface="+mn-lt"/>
                <a:ea typeface="+mn-ea"/>
                <a:cs typeface="+mn-cs"/>
              </a:rPr>
              <a:t>基于</a:t>
            </a:r>
            <a:r>
              <a:rPr lang="en-US" altLang="zh-CN" sz="1200" kern="1200" dirty="0">
                <a:solidFill>
                  <a:schemeClr val="tx1"/>
                </a:solidFill>
                <a:effectLst/>
                <a:latin typeface="+mn-lt"/>
                <a:ea typeface="+mn-ea"/>
                <a:cs typeface="+mn-cs"/>
              </a:rPr>
              <a:t>f-string</a:t>
            </a:r>
            <a:r>
              <a:rPr lang="zh-CN" altLang="zh-CN" sz="1200" kern="1200" dirty="0">
                <a:solidFill>
                  <a:schemeClr val="tx1"/>
                </a:solidFill>
                <a:effectLst/>
                <a:latin typeface="+mn-lt"/>
                <a:ea typeface="+mn-ea"/>
                <a:cs typeface="+mn-cs"/>
              </a:rPr>
              <a:t>格式化输出示例。代码如下所示：</a:t>
            </a:r>
          </a:p>
          <a:p>
            <a:r>
              <a:rPr lang="en-US" altLang="zh-CN" sz="1200" kern="1200" dirty="0">
                <a:solidFill>
                  <a:schemeClr val="tx1"/>
                </a:solidFill>
                <a:effectLst/>
                <a:latin typeface="+mn-lt"/>
                <a:ea typeface="+mn-ea"/>
                <a:cs typeface="+mn-cs"/>
              </a:rPr>
              <a:t>country="China"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print(f"My motherland is {country}") # </a:t>
            </a:r>
            <a:r>
              <a:rPr lang="zh-CN" altLang="zh-CN" sz="1200" kern="1200" dirty="0">
                <a:solidFill>
                  <a:schemeClr val="tx1"/>
                </a:solidFill>
                <a:effectLst/>
                <a:latin typeface="+mn-lt"/>
                <a:ea typeface="+mn-ea"/>
                <a:cs typeface="+mn-cs"/>
              </a:rPr>
              <a:t>内插变量</a:t>
            </a:r>
          </a:p>
          <a:p>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内插表达式或调用函数</a:t>
            </a:r>
          </a:p>
          <a:p>
            <a:r>
              <a:rPr lang="en-US" altLang="zh-CN" sz="1200" kern="1200" dirty="0">
                <a:solidFill>
                  <a:schemeClr val="tx1"/>
                </a:solidFill>
                <a:effectLst/>
                <a:latin typeface="+mn-lt"/>
                <a:ea typeface="+mn-ea"/>
                <a:cs typeface="+mn-cs"/>
              </a:rPr>
              <a:t>import math</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radius=2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f"The</a:t>
            </a:r>
            <a:r>
              <a:rPr lang="en-US" altLang="zh-CN" sz="1200" kern="1200" dirty="0">
                <a:solidFill>
                  <a:schemeClr val="tx1"/>
                </a:solidFill>
                <a:effectLst/>
                <a:latin typeface="+mn-lt"/>
                <a:ea typeface="+mn-ea"/>
                <a:cs typeface="+mn-cs"/>
              </a:rPr>
              <a:t> area of the circle is {radius**2*</a:t>
            </a:r>
            <a:r>
              <a:rPr lang="en-US" altLang="zh-CN" sz="1200" kern="1200" dirty="0" err="1">
                <a:solidFill>
                  <a:schemeClr val="tx1"/>
                </a:solidFill>
                <a:effectLst/>
                <a:latin typeface="+mn-lt"/>
                <a:ea typeface="+mn-ea"/>
                <a:cs typeface="+mn-cs"/>
              </a:rPr>
              <a:t>math.pi</a:t>
            </a:r>
            <a:r>
              <a:rPr lang="en-US" altLang="zh-CN" sz="1200" kern="1200" dirty="0">
                <a:solidFill>
                  <a:schemeClr val="tx1"/>
                </a:solidFill>
                <a:effectLst/>
                <a:latin typeface="+mn-lt"/>
                <a:ea typeface="+mn-ea"/>
                <a:cs typeface="+mn-cs"/>
              </a:rPr>
              <a:t>} square meters")</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f"TThe</a:t>
            </a:r>
            <a:r>
              <a:rPr lang="en-US" altLang="zh-CN" sz="1200" kern="1200" dirty="0">
                <a:solidFill>
                  <a:schemeClr val="tx1"/>
                </a:solidFill>
                <a:effectLst/>
                <a:latin typeface="+mn-lt"/>
                <a:ea typeface="+mn-ea"/>
                <a:cs typeface="+mn-cs"/>
              </a:rPr>
              <a:t> square root of the 4 is {</a:t>
            </a:r>
            <a:r>
              <a:rPr lang="en-US" altLang="zh-CN" sz="1200" kern="1200" dirty="0" err="1">
                <a:solidFill>
                  <a:schemeClr val="tx1"/>
                </a:solidFill>
                <a:effectLst/>
                <a:latin typeface="+mn-lt"/>
                <a:ea typeface="+mn-ea"/>
                <a:cs typeface="+mn-cs"/>
              </a:rPr>
              <a:t>math.sqrt</a:t>
            </a:r>
            <a:r>
              <a:rPr lang="en-US" altLang="zh-CN" sz="1200" kern="1200" dirty="0">
                <a:solidFill>
                  <a:schemeClr val="tx1"/>
                </a:solidFill>
                <a:effectLst/>
                <a:latin typeface="+mn-lt"/>
                <a:ea typeface="+mn-ea"/>
                <a:cs typeface="+mn-cs"/>
              </a:rPr>
              <a:t>(4)}")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大括号内外的引号定界符冲突，灵活切换</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大括号外的引号还可以使用</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转义，但大括号内若需包含</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的内容必须用变量表示</a:t>
            </a: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f"I</a:t>
            </a:r>
            <a:r>
              <a:rPr lang="en-US" altLang="zh-CN" sz="1200" kern="1200" dirty="0">
                <a:solidFill>
                  <a:schemeClr val="tx1"/>
                </a:solidFill>
                <a:effectLst/>
                <a:latin typeface="+mn-lt"/>
                <a:ea typeface="+mn-ea"/>
                <a:cs typeface="+mn-cs"/>
              </a:rPr>
              <a:t>\'ll be {'back'}")</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print(</a:t>
            </a:r>
            <a:r>
              <a:rPr lang="en-US" altLang="zh-CN" sz="1200" kern="1200" dirty="0" err="1">
                <a:solidFill>
                  <a:schemeClr val="tx1"/>
                </a:solidFill>
                <a:effectLst/>
                <a:latin typeface="+mn-lt"/>
                <a:ea typeface="+mn-ea"/>
                <a:cs typeface="+mn-cs"/>
              </a:rPr>
              <a:t>f'I</a:t>
            </a:r>
            <a:r>
              <a:rPr lang="en-US" altLang="zh-CN" sz="1200" kern="1200" dirty="0">
                <a:solidFill>
                  <a:schemeClr val="tx1"/>
                </a:solidFill>
                <a:effectLst/>
                <a:latin typeface="+mn-lt"/>
                <a:ea typeface="+mn-ea"/>
                <a:cs typeface="+mn-cs"/>
              </a:rPr>
              <a:t>\'ll be {'back'}')  # {}</a:t>
            </a:r>
            <a:r>
              <a:rPr lang="zh-CN" altLang="zh-CN" sz="1200" kern="1200" dirty="0">
                <a:solidFill>
                  <a:schemeClr val="tx1"/>
                </a:solidFill>
                <a:effectLst/>
                <a:latin typeface="+mn-lt"/>
                <a:ea typeface="+mn-ea"/>
                <a:cs typeface="+mn-cs"/>
              </a:rPr>
              <a:t>内外引号相同，报错</a:t>
            </a: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f"""He</a:t>
            </a:r>
            <a:r>
              <a:rPr lang="en-US" altLang="zh-CN" sz="1200" kern="1200" dirty="0">
                <a:solidFill>
                  <a:schemeClr val="tx1"/>
                </a:solidFill>
                <a:effectLst/>
                <a:latin typeface="+mn-lt"/>
                <a:ea typeface="+mn-ea"/>
                <a:cs typeface="+mn-cs"/>
              </a:rPr>
              <a:t> said {"I'm the King"}""")</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大括号外如果需要显示大括号，则应输入连续两个大括号</a:t>
            </a:r>
            <a:r>
              <a:rPr lang="en-US" altLang="zh-CN" sz="1200" kern="1200" dirty="0">
                <a:solidFill>
                  <a:schemeClr val="tx1"/>
                </a:solidFill>
                <a:effectLst/>
                <a:latin typeface="+mn-lt"/>
                <a:ea typeface="+mn-ea"/>
                <a:cs typeface="+mn-cs"/>
              </a:rPr>
              <a:t> {{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print(f"{country} ranks {{'second'}} in the world in GDP")</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数字的格式化输出</a:t>
            </a:r>
          </a:p>
          <a:p>
            <a:r>
              <a:rPr lang="en-US" altLang="zh-CN" sz="1200" kern="1200" dirty="0">
                <a:solidFill>
                  <a:schemeClr val="tx1"/>
                </a:solidFill>
                <a:effectLst/>
                <a:latin typeface="+mn-lt"/>
                <a:ea typeface="+mn-ea"/>
                <a:cs typeface="+mn-cs"/>
              </a:rPr>
              <a:t>PI=3.1415926</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f"pi</a:t>
            </a:r>
            <a:r>
              <a:rPr lang="en-US" altLang="zh-CN" sz="1200" kern="1200" dirty="0">
                <a:solidFill>
                  <a:schemeClr val="tx1"/>
                </a:solidFill>
                <a:effectLst/>
                <a:latin typeface="+mn-lt"/>
                <a:ea typeface="+mn-ea"/>
                <a:cs typeface="+mn-cs"/>
              </a:rPr>
              <a:t> is {PI:8.2f}")</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f"pi</a:t>
            </a:r>
            <a:r>
              <a:rPr lang="en-US" altLang="zh-CN" sz="1200" kern="1200" dirty="0">
                <a:solidFill>
                  <a:schemeClr val="tx1"/>
                </a:solidFill>
                <a:effectLst/>
                <a:latin typeface="+mn-lt"/>
                <a:ea typeface="+mn-ea"/>
                <a:cs typeface="+mn-cs"/>
              </a:rPr>
              <a:t> is {PI:08.2f}")</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f"pi</a:t>
            </a:r>
            <a:r>
              <a:rPr lang="en-US" altLang="zh-CN" sz="1200" kern="1200" dirty="0">
                <a:solidFill>
                  <a:schemeClr val="tx1"/>
                </a:solidFill>
                <a:effectLst/>
                <a:latin typeface="+mn-lt"/>
                <a:ea typeface="+mn-ea"/>
                <a:cs typeface="+mn-cs"/>
              </a:rPr>
              <a:t> is {PI:8.2e}")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f"pi</a:t>
            </a:r>
            <a:r>
              <a:rPr lang="en-US" altLang="zh-CN" sz="1200" kern="1200" dirty="0">
                <a:solidFill>
                  <a:schemeClr val="tx1"/>
                </a:solidFill>
                <a:effectLst/>
                <a:latin typeface="+mn-lt"/>
                <a:ea typeface="+mn-ea"/>
                <a:cs typeface="+mn-cs"/>
              </a:rPr>
              <a:t> is {PI:8.2%}")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f"pi</a:t>
            </a:r>
            <a:r>
              <a:rPr lang="en-US" altLang="zh-CN" sz="1200" kern="1200" dirty="0">
                <a:solidFill>
                  <a:schemeClr val="tx1"/>
                </a:solidFill>
                <a:effectLst/>
                <a:latin typeface="+mn-lt"/>
                <a:ea typeface="+mn-ea"/>
                <a:cs typeface="+mn-cs"/>
              </a:rPr>
              <a:t> is {PI:&lt;+8.2f}")</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f"pi</a:t>
            </a:r>
            <a:r>
              <a:rPr lang="en-US" altLang="zh-CN" sz="1200" kern="1200" dirty="0">
                <a:solidFill>
                  <a:schemeClr val="tx1"/>
                </a:solidFill>
                <a:effectLst/>
                <a:latin typeface="+mn-lt"/>
                <a:ea typeface="+mn-ea"/>
                <a:cs typeface="+mn-cs"/>
              </a:rPr>
              <a:t> is {12345678:015,d}")</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x=0xee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print(f"16</a:t>
            </a:r>
            <a:r>
              <a:rPr lang="zh-CN" altLang="zh-CN" sz="1200" kern="1200" dirty="0">
                <a:solidFill>
                  <a:schemeClr val="tx1"/>
                </a:solidFill>
                <a:effectLst/>
                <a:latin typeface="+mn-lt"/>
                <a:ea typeface="+mn-ea"/>
                <a:cs typeface="+mn-cs"/>
              </a:rPr>
              <a:t>进制</a:t>
            </a:r>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x:_x</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10</a:t>
            </a:r>
            <a:r>
              <a:rPr lang="zh-CN" altLang="zh-CN" sz="1200" kern="1200" dirty="0">
                <a:solidFill>
                  <a:schemeClr val="tx1"/>
                </a:solidFill>
                <a:effectLst/>
                <a:latin typeface="+mn-lt"/>
                <a:ea typeface="+mn-ea"/>
                <a:cs typeface="+mn-cs"/>
              </a:rPr>
              <a:t>进制</a:t>
            </a:r>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x:_d</a:t>
            </a:r>
            <a:r>
              <a:rPr lang="en-US" altLang="zh-CN" sz="1200" kern="1200" dirty="0">
                <a:solidFill>
                  <a:schemeClr val="tx1"/>
                </a:solidFill>
                <a:effectLst/>
                <a:latin typeface="+mn-lt"/>
                <a:ea typeface="+mn-ea"/>
                <a:cs typeface="+mn-cs"/>
              </a:rPr>
              <a:t>},8</a:t>
            </a:r>
            <a:r>
              <a:rPr lang="zh-CN" altLang="zh-CN" sz="1200" kern="1200" dirty="0">
                <a:solidFill>
                  <a:schemeClr val="tx1"/>
                </a:solidFill>
                <a:effectLst/>
                <a:latin typeface="+mn-lt"/>
                <a:ea typeface="+mn-ea"/>
                <a:cs typeface="+mn-cs"/>
              </a:rPr>
              <a:t>进制</a:t>
            </a:r>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x:_o</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进制</a:t>
            </a:r>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x:_b</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import </a:t>
            </a:r>
            <a:r>
              <a:rPr lang="en-US" altLang="zh-CN" sz="1200" kern="1200" dirty="0" err="1">
                <a:solidFill>
                  <a:schemeClr val="tx1"/>
                </a:solidFill>
                <a:effectLst/>
                <a:latin typeface="+mn-lt"/>
                <a:ea typeface="+mn-ea"/>
                <a:cs typeface="+mn-cs"/>
              </a:rPr>
              <a:t>datetime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e = </a:t>
            </a:r>
            <a:r>
              <a:rPr lang="en-US" altLang="zh-CN" sz="1200" kern="1200" dirty="0" err="1">
                <a:solidFill>
                  <a:schemeClr val="tx1"/>
                </a:solidFill>
                <a:effectLst/>
                <a:latin typeface="+mn-lt"/>
                <a:ea typeface="+mn-ea"/>
                <a:cs typeface="+mn-cs"/>
              </a:rPr>
              <a:t>datetime.datetime.today</a:t>
            </a:r>
            <a:r>
              <a:rPr lang="en-US" altLang="zh-CN" sz="1200" kern="1200" dirty="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print(</a:t>
            </a:r>
            <a:r>
              <a:rPr lang="en-US" altLang="zh-CN" sz="1200" kern="1200" dirty="0" err="1">
                <a:solidFill>
                  <a:schemeClr val="tx1"/>
                </a:solidFill>
                <a:effectLst/>
                <a:latin typeface="+mn-lt"/>
                <a:ea typeface="+mn-ea"/>
                <a:cs typeface="+mn-cs"/>
              </a:rPr>
              <a:t>f'the</a:t>
            </a:r>
            <a:r>
              <a:rPr lang="en-US" altLang="zh-CN" sz="1200" kern="1200" dirty="0">
                <a:solidFill>
                  <a:schemeClr val="tx1"/>
                </a:solidFill>
                <a:effectLst/>
                <a:latin typeface="+mn-lt"/>
                <a:ea typeface="+mn-ea"/>
                <a:cs typeface="+mn-cs"/>
              </a:rPr>
              <a:t> time is {e:%Y-%m-%d (%a) %H:%M:%S}') # </a:t>
            </a:r>
            <a:r>
              <a:rPr lang="en-US" altLang="zh-CN" sz="1200" kern="1200" dirty="0" err="1">
                <a:solidFill>
                  <a:schemeClr val="tx1"/>
                </a:solidFill>
                <a:effectLst/>
                <a:latin typeface="+mn-lt"/>
                <a:ea typeface="+mn-ea"/>
                <a:cs typeface="+mn-cs"/>
              </a:rPr>
              <a:t>datetime</a:t>
            </a:r>
            <a:r>
              <a:rPr lang="zh-CN" altLang="zh-CN" sz="1200" kern="1200" dirty="0">
                <a:solidFill>
                  <a:schemeClr val="tx1"/>
                </a:solidFill>
                <a:effectLst/>
                <a:latin typeface="+mn-lt"/>
                <a:ea typeface="+mn-ea"/>
                <a:cs typeface="+mn-cs"/>
              </a:rPr>
              <a:t>时间格式</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55</a:t>
            </a:fld>
            <a:endParaRPr lang="zh-CN" altLang="en-US"/>
          </a:p>
        </p:txBody>
      </p:sp>
    </p:spTree>
    <p:extLst>
      <p:ext uri="{BB962C8B-B14F-4D97-AF65-F5344CB8AC3E}">
        <p14:creationId xmlns:p14="http://schemas.microsoft.com/office/powerpoint/2010/main" val="37325167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例如：</a:t>
            </a:r>
          </a:p>
          <a:p>
            <a:r>
              <a:rPr lang="en-US" altLang="zh-CN" sz="1200" kern="1200" dirty="0">
                <a:solidFill>
                  <a:schemeClr val="tx1"/>
                </a:solidFill>
                <a:effectLst/>
                <a:latin typeface="+mn-lt"/>
                <a:ea typeface="+mn-ea"/>
                <a:cs typeface="+mn-cs"/>
              </a:rPr>
              <a:t>&gt;&gt;&gt; print("Hello,\n\"Python\"!!!")</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Hello,</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"Python"!!!</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print("Hello,\t\t\"Python\"!!!")</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Hello,		"Python"!!!</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str1 = "Oct: \061\062\063"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str2 = "Hex: \x31\x32\x33\x78\x79\x7A"</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print(str1)</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Oct: 123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print(str2)</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Hex: 123xyz</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print(</a:t>
            </a:r>
            <a:r>
              <a:rPr lang="en-US" altLang="zh-CN" sz="1200" kern="1200" dirty="0" err="1">
                <a:solidFill>
                  <a:schemeClr val="tx1"/>
                </a:solidFill>
                <a:effectLst/>
                <a:latin typeface="+mn-lt"/>
                <a:ea typeface="+mn-ea"/>
                <a:cs typeface="+mn-cs"/>
              </a:rPr>
              <a:t>r"Hello</a:t>
            </a:r>
            <a:r>
              <a:rPr lang="en-US" altLang="zh-CN" sz="1200" kern="1200" dirty="0">
                <a:solidFill>
                  <a:schemeClr val="tx1"/>
                </a:solidFill>
                <a:effectLst/>
                <a:latin typeface="+mn-lt"/>
                <a:ea typeface="+mn-ea"/>
                <a:cs typeface="+mn-cs"/>
              </a:rPr>
              <a:t>,\t\t\"Python\"!!!")</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Hello,\t\t\"Python\"!!!</a:t>
            </a:r>
            <a:endParaRPr lang="zh-CN" altLang="zh-CN" sz="1200" kern="120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56</a:t>
            </a:fld>
            <a:endParaRPr lang="zh-CN" altLang="en-US"/>
          </a:p>
        </p:txBody>
      </p:sp>
    </p:spTree>
    <p:extLst>
      <p:ext uri="{BB962C8B-B14F-4D97-AF65-F5344CB8AC3E}">
        <p14:creationId xmlns:p14="http://schemas.microsoft.com/office/powerpoint/2010/main" val="37495577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latin typeface="+mn-lt"/>
                <a:ea typeface="+mn-ea"/>
                <a:cs typeface="+mn-cs"/>
              </a:rPr>
              <a:t>说明：从编程习惯和兼容性角度进行的考虑。标识符命名，以及用到的标点符号，诸如小括号 、引号 、逗号等标点符号，尽量使用英文符号，这样做可以提高程序的鲁棒性。</a:t>
            </a: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b="1" dirty="0">
              <a:solidFill>
                <a:schemeClr val="tx1">
                  <a:lumMod val="65000"/>
                  <a:lumOff val="3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a:solidFill>
                <a:schemeClr val="tx1">
                  <a:lumMod val="50000"/>
                  <a:lumOff val="50000"/>
                </a:schemeClr>
              </a:solidFill>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b="1" dirty="0">
              <a:solidFill>
                <a:schemeClr val="tx1">
                  <a:lumMod val="65000"/>
                  <a:lumOff val="3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a:solidFill>
                <a:schemeClr val="tx1">
                  <a:lumMod val="50000"/>
                  <a:lumOff val="50000"/>
                </a:schemeClr>
              </a:solidFill>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a:t>
            </a:fld>
            <a:endParaRPr lang="zh-CN" altLang="en-US"/>
          </a:p>
        </p:txBody>
      </p:sp>
    </p:spTree>
    <p:extLst>
      <p:ext uri="{BB962C8B-B14F-4D97-AF65-F5344CB8AC3E}">
        <p14:creationId xmlns:p14="http://schemas.microsoft.com/office/powerpoint/2010/main" val="120444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b="1" dirty="0">
              <a:solidFill>
                <a:schemeClr val="tx1">
                  <a:lumMod val="65000"/>
                  <a:lumOff val="3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a:solidFill>
                <a:schemeClr val="tx1">
                  <a:lumMod val="50000"/>
                  <a:lumOff val="50000"/>
                </a:schemeClr>
              </a:solidFill>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a:t>
            </a:fld>
            <a:endParaRPr lang="zh-CN" altLang="en-US"/>
          </a:p>
        </p:txBody>
      </p:sp>
    </p:spTree>
    <p:extLst>
      <p:ext uri="{BB962C8B-B14F-4D97-AF65-F5344CB8AC3E}">
        <p14:creationId xmlns:p14="http://schemas.microsoft.com/office/powerpoint/2010/main" val="1407335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b="1" dirty="0">
              <a:solidFill>
                <a:schemeClr val="tx1">
                  <a:lumMod val="65000"/>
                  <a:lumOff val="3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a:solidFill>
                <a:schemeClr val="tx1">
                  <a:lumMod val="50000"/>
                  <a:lumOff val="50000"/>
                </a:schemeClr>
              </a:solidFill>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a:t>
            </a:fld>
            <a:endParaRPr lang="zh-CN" altLang="en-US"/>
          </a:p>
        </p:txBody>
      </p:sp>
    </p:spTree>
    <p:extLst>
      <p:ext uri="{BB962C8B-B14F-4D97-AF65-F5344CB8AC3E}">
        <p14:creationId xmlns:p14="http://schemas.microsoft.com/office/powerpoint/2010/main" val="3631184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3209936" y="1923417"/>
            <a:ext cx="3002921" cy="2516531"/>
          </a:xfrm>
          <a:custGeom>
            <a:avLst/>
            <a:gdLst>
              <a:gd name="connsiteX0" fmla="*/ 1467340 w 3002921"/>
              <a:gd name="connsiteY0" fmla="*/ 260 h 2516531"/>
              <a:gd name="connsiteX1" fmla="*/ 2414810 w 3002921"/>
              <a:gd name="connsiteY1" fmla="*/ 207472 h 2516531"/>
              <a:gd name="connsiteX2" fmla="*/ 2394770 w 3002921"/>
              <a:gd name="connsiteY2" fmla="*/ 1814347 h 2516531"/>
              <a:gd name="connsiteX3" fmla="*/ 2577405 w 3002921"/>
              <a:gd name="connsiteY3" fmla="*/ 2516531 h 2516531"/>
              <a:gd name="connsiteX4" fmla="*/ 1877698 w 3002921"/>
              <a:gd name="connsiteY4" fmla="*/ 1979633 h 2516531"/>
              <a:gd name="connsiteX5" fmla="*/ 321843 w 3002921"/>
              <a:gd name="connsiteY5" fmla="*/ 1627839 h 2516531"/>
              <a:gd name="connsiteX6" fmla="*/ 874112 w 3002921"/>
              <a:gd name="connsiteY6" fmla="*/ 92103 h 2516531"/>
              <a:gd name="connsiteX7" fmla="*/ 1467340 w 3002921"/>
              <a:gd name="connsiteY7" fmla="*/ 260 h 2516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2921" h="2516531">
                <a:moveTo>
                  <a:pt x="1467340" y="260"/>
                </a:moveTo>
                <a:cubicBezTo>
                  <a:pt x="1803395" y="-4857"/>
                  <a:pt x="2138618" y="65666"/>
                  <a:pt x="2414810" y="207472"/>
                </a:cubicBezTo>
                <a:cubicBezTo>
                  <a:pt x="3207230" y="614325"/>
                  <a:pt x="3197226" y="1416423"/>
                  <a:pt x="2394770" y="1814347"/>
                </a:cubicBezTo>
                <a:lnTo>
                  <a:pt x="2577405" y="2516531"/>
                </a:lnTo>
                <a:lnTo>
                  <a:pt x="1877698" y="1979633"/>
                </a:lnTo>
                <a:cubicBezTo>
                  <a:pt x="1300835" y="2079631"/>
                  <a:pt x="690305" y="1941584"/>
                  <a:pt x="321843" y="1627839"/>
                </a:cubicBezTo>
                <a:cubicBezTo>
                  <a:pt x="-278444" y="1116694"/>
                  <a:pt x="-7760" y="363983"/>
                  <a:pt x="874112" y="92103"/>
                </a:cubicBezTo>
                <a:cubicBezTo>
                  <a:pt x="1063774" y="33631"/>
                  <a:pt x="1265707" y="3330"/>
                  <a:pt x="1467340" y="260"/>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0" name="图片占位符 9"/>
          <p:cNvSpPr>
            <a:spLocks noGrp="1"/>
          </p:cNvSpPr>
          <p:nvPr>
            <p:ph type="pic" sz="quarter" idx="11"/>
          </p:nvPr>
        </p:nvSpPr>
        <p:spPr>
          <a:xfrm>
            <a:off x="5979144" y="3311651"/>
            <a:ext cx="3002921" cy="2516530"/>
          </a:xfrm>
          <a:custGeom>
            <a:avLst/>
            <a:gdLst>
              <a:gd name="connsiteX0" fmla="*/ 425517 w 3002921"/>
              <a:gd name="connsiteY0" fmla="*/ 0 h 2516530"/>
              <a:gd name="connsiteX1" fmla="*/ 1125224 w 3002921"/>
              <a:gd name="connsiteY1" fmla="*/ 536898 h 2516530"/>
              <a:gd name="connsiteX2" fmla="*/ 2681079 w 3002921"/>
              <a:gd name="connsiteY2" fmla="*/ 888692 h 2516530"/>
              <a:gd name="connsiteX3" fmla="*/ 2128810 w 3002921"/>
              <a:gd name="connsiteY3" fmla="*/ 2424428 h 2516530"/>
              <a:gd name="connsiteX4" fmla="*/ 588112 w 3002921"/>
              <a:gd name="connsiteY4" fmla="*/ 2309059 h 2516530"/>
              <a:gd name="connsiteX5" fmla="*/ 608152 w 3002921"/>
              <a:gd name="connsiteY5" fmla="*/ 702184 h 251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02921" h="2516530">
                <a:moveTo>
                  <a:pt x="425517" y="0"/>
                </a:moveTo>
                <a:lnTo>
                  <a:pt x="1125224" y="536898"/>
                </a:lnTo>
                <a:cubicBezTo>
                  <a:pt x="1702087" y="436900"/>
                  <a:pt x="2312617" y="574947"/>
                  <a:pt x="2681079" y="888692"/>
                </a:cubicBezTo>
                <a:cubicBezTo>
                  <a:pt x="3281366" y="1399837"/>
                  <a:pt x="3010682" y="2152548"/>
                  <a:pt x="2128810" y="2424428"/>
                </a:cubicBezTo>
                <a:cubicBezTo>
                  <a:pt x="1623045" y="2580354"/>
                  <a:pt x="1030020" y="2535948"/>
                  <a:pt x="588112" y="2309059"/>
                </a:cubicBezTo>
                <a:cubicBezTo>
                  <a:pt x="-204308" y="1902206"/>
                  <a:pt x="-194304" y="1100108"/>
                  <a:pt x="608152" y="702184"/>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22152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3" name="图片占位符 12"/>
          <p:cNvSpPr>
            <a:spLocks noGrp="1"/>
          </p:cNvSpPr>
          <p:nvPr>
            <p:ph type="pic" sz="quarter" idx="11"/>
          </p:nvPr>
        </p:nvSpPr>
        <p:spPr>
          <a:xfrm>
            <a:off x="5218845" y="3943146"/>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2" name="图片占位符 11"/>
          <p:cNvSpPr>
            <a:spLocks noGrp="1"/>
          </p:cNvSpPr>
          <p:nvPr>
            <p:ph type="pic" sz="quarter" idx="12"/>
          </p:nvPr>
        </p:nvSpPr>
        <p:spPr>
          <a:xfrm>
            <a:off x="82223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1860240" y="2260472"/>
            <a:ext cx="2142667" cy="2128505"/>
          </a:xfrm>
          <a:custGeom>
            <a:avLst/>
            <a:gdLst>
              <a:gd name="connsiteX0" fmla="*/ 0 w 2142667"/>
              <a:gd name="connsiteY0" fmla="*/ 0 h 2128505"/>
              <a:gd name="connsiteX1" fmla="*/ 2142667 w 2142667"/>
              <a:gd name="connsiteY1" fmla="*/ 0 h 2128505"/>
              <a:gd name="connsiteX2" fmla="*/ 2142667 w 2142667"/>
              <a:gd name="connsiteY2" fmla="*/ 2128505 h 2128505"/>
              <a:gd name="connsiteX3" fmla="*/ 0 w 2142667"/>
              <a:gd name="connsiteY3" fmla="*/ 2128505 h 2128505"/>
            </a:gdLst>
            <a:ahLst/>
            <a:cxnLst>
              <a:cxn ang="0">
                <a:pos x="connsiteX0" y="connsiteY0"/>
              </a:cxn>
              <a:cxn ang="0">
                <a:pos x="connsiteX1" y="connsiteY1"/>
              </a:cxn>
              <a:cxn ang="0">
                <a:pos x="connsiteX2" y="connsiteY2"/>
              </a:cxn>
              <a:cxn ang="0">
                <a:pos x="connsiteX3" y="connsiteY3"/>
              </a:cxn>
            </a:cxnLst>
            <a:rect l="l" t="t" r="r" b="b"/>
            <a:pathLst>
              <a:path w="2142667" h="2128505">
                <a:moveTo>
                  <a:pt x="0" y="0"/>
                </a:moveTo>
                <a:lnTo>
                  <a:pt x="2142667" y="0"/>
                </a:lnTo>
                <a:lnTo>
                  <a:pt x="2142667" y="2128505"/>
                </a:lnTo>
                <a:lnTo>
                  <a:pt x="0" y="2128505"/>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4" name="图片占位符 13"/>
          <p:cNvSpPr>
            <a:spLocks noGrp="1"/>
          </p:cNvSpPr>
          <p:nvPr>
            <p:ph type="pic" sz="quarter" idx="11"/>
          </p:nvPr>
        </p:nvSpPr>
        <p:spPr>
          <a:xfrm>
            <a:off x="3749996" y="2814851"/>
            <a:ext cx="2826539" cy="2800237"/>
          </a:xfrm>
          <a:custGeom>
            <a:avLst/>
            <a:gdLst>
              <a:gd name="connsiteX0" fmla="*/ 0 w 2826539"/>
              <a:gd name="connsiteY0" fmla="*/ 0 h 2800237"/>
              <a:gd name="connsiteX1" fmla="*/ 2826539 w 2826539"/>
              <a:gd name="connsiteY1" fmla="*/ 0 h 2800237"/>
              <a:gd name="connsiteX2" fmla="*/ 2826539 w 2826539"/>
              <a:gd name="connsiteY2" fmla="*/ 2800237 h 2800237"/>
              <a:gd name="connsiteX3" fmla="*/ 0 w 2826539"/>
              <a:gd name="connsiteY3" fmla="*/ 2800237 h 2800237"/>
            </a:gdLst>
            <a:ahLst/>
            <a:cxnLst>
              <a:cxn ang="0">
                <a:pos x="connsiteX0" y="connsiteY0"/>
              </a:cxn>
              <a:cxn ang="0">
                <a:pos x="connsiteX1" y="connsiteY1"/>
              </a:cxn>
              <a:cxn ang="0">
                <a:pos x="connsiteX2" y="connsiteY2"/>
              </a:cxn>
              <a:cxn ang="0">
                <a:pos x="connsiteX3" y="connsiteY3"/>
              </a:cxn>
            </a:cxnLst>
            <a:rect l="l" t="t" r="r" b="b"/>
            <a:pathLst>
              <a:path w="2826539" h="2800237">
                <a:moveTo>
                  <a:pt x="0" y="0"/>
                </a:moveTo>
                <a:lnTo>
                  <a:pt x="2826539" y="0"/>
                </a:lnTo>
                <a:lnTo>
                  <a:pt x="2826539" y="2800237"/>
                </a:lnTo>
                <a:lnTo>
                  <a:pt x="0" y="2800237"/>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2"/>
          </p:nvPr>
        </p:nvSpPr>
        <p:spPr>
          <a:xfrm>
            <a:off x="6244713" y="2527547"/>
            <a:ext cx="2257996" cy="2237762"/>
          </a:xfrm>
          <a:custGeom>
            <a:avLst/>
            <a:gdLst>
              <a:gd name="connsiteX0" fmla="*/ 0 w 2257996"/>
              <a:gd name="connsiteY0" fmla="*/ 0 h 2237762"/>
              <a:gd name="connsiteX1" fmla="*/ 2257996 w 2257996"/>
              <a:gd name="connsiteY1" fmla="*/ 0 h 2237762"/>
              <a:gd name="connsiteX2" fmla="*/ 2257996 w 2257996"/>
              <a:gd name="connsiteY2" fmla="*/ 2237762 h 2237762"/>
              <a:gd name="connsiteX3" fmla="*/ 0 w 2257996"/>
              <a:gd name="connsiteY3" fmla="*/ 2237762 h 2237762"/>
            </a:gdLst>
            <a:ahLst/>
            <a:cxnLst>
              <a:cxn ang="0">
                <a:pos x="connsiteX0" y="connsiteY0"/>
              </a:cxn>
              <a:cxn ang="0">
                <a:pos x="connsiteX1" y="connsiteY1"/>
              </a:cxn>
              <a:cxn ang="0">
                <a:pos x="connsiteX2" y="connsiteY2"/>
              </a:cxn>
              <a:cxn ang="0">
                <a:pos x="connsiteX3" y="connsiteY3"/>
              </a:cxn>
            </a:cxnLst>
            <a:rect l="l" t="t" r="r" b="b"/>
            <a:pathLst>
              <a:path w="2257996" h="2237762">
                <a:moveTo>
                  <a:pt x="0" y="0"/>
                </a:moveTo>
                <a:lnTo>
                  <a:pt x="2257996" y="0"/>
                </a:lnTo>
                <a:lnTo>
                  <a:pt x="2257996" y="2237762"/>
                </a:lnTo>
                <a:lnTo>
                  <a:pt x="0" y="223776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3"/>
          </p:nvPr>
        </p:nvSpPr>
        <p:spPr>
          <a:xfrm>
            <a:off x="8308472" y="1689904"/>
            <a:ext cx="2033411" cy="2017222"/>
          </a:xfrm>
          <a:custGeom>
            <a:avLst/>
            <a:gdLst>
              <a:gd name="connsiteX0" fmla="*/ 0 w 2033411"/>
              <a:gd name="connsiteY0" fmla="*/ 0 h 2017222"/>
              <a:gd name="connsiteX1" fmla="*/ 2033411 w 2033411"/>
              <a:gd name="connsiteY1" fmla="*/ 0 h 2017222"/>
              <a:gd name="connsiteX2" fmla="*/ 2033411 w 2033411"/>
              <a:gd name="connsiteY2" fmla="*/ 2017222 h 2017222"/>
              <a:gd name="connsiteX3" fmla="*/ 0 w 2033411"/>
              <a:gd name="connsiteY3" fmla="*/ 2017222 h 2017222"/>
            </a:gdLst>
            <a:ahLst/>
            <a:cxnLst>
              <a:cxn ang="0">
                <a:pos x="connsiteX0" y="connsiteY0"/>
              </a:cxn>
              <a:cxn ang="0">
                <a:pos x="connsiteX1" y="connsiteY1"/>
              </a:cxn>
              <a:cxn ang="0">
                <a:pos x="connsiteX2" y="connsiteY2"/>
              </a:cxn>
              <a:cxn ang="0">
                <a:pos x="connsiteX3" y="connsiteY3"/>
              </a:cxn>
            </a:cxnLst>
            <a:rect l="l" t="t" r="r" b="b"/>
            <a:pathLst>
              <a:path w="2033411" h="2017222">
                <a:moveTo>
                  <a:pt x="0" y="0"/>
                </a:moveTo>
                <a:lnTo>
                  <a:pt x="2033411" y="0"/>
                </a:lnTo>
                <a:lnTo>
                  <a:pt x="2033411" y="2017222"/>
                </a:lnTo>
                <a:lnTo>
                  <a:pt x="0" y="201722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22121"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3" name="图片占位符 12"/>
          <p:cNvSpPr>
            <a:spLocks noGrp="1"/>
          </p:cNvSpPr>
          <p:nvPr>
            <p:ph type="pic" sz="quarter" idx="11"/>
          </p:nvPr>
        </p:nvSpPr>
        <p:spPr>
          <a:xfrm>
            <a:off x="3718105"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4" name="图片占位符 13"/>
          <p:cNvSpPr>
            <a:spLocks noGrp="1"/>
          </p:cNvSpPr>
          <p:nvPr>
            <p:ph type="pic" sz="quarter" idx="12"/>
          </p:nvPr>
        </p:nvSpPr>
        <p:spPr>
          <a:xfrm>
            <a:off x="6414089"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5" name="图片占位符 14"/>
          <p:cNvSpPr>
            <a:spLocks noGrp="1"/>
          </p:cNvSpPr>
          <p:nvPr>
            <p:ph type="pic" sz="quarter" idx="13"/>
          </p:nvPr>
        </p:nvSpPr>
        <p:spPr>
          <a:xfrm>
            <a:off x="9110073"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624287"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
        <p:nvSpPr>
          <p:cNvPr id="9" name="图片占位符 8"/>
          <p:cNvSpPr>
            <a:spLocks noGrp="1"/>
          </p:cNvSpPr>
          <p:nvPr>
            <p:ph type="pic" sz="quarter" idx="11"/>
          </p:nvPr>
        </p:nvSpPr>
        <p:spPr>
          <a:xfrm>
            <a:off x="6854091"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599154" y="2712860"/>
            <a:ext cx="2459320" cy="2459312"/>
          </a:xfrm>
          <a:custGeom>
            <a:avLst/>
            <a:gdLst>
              <a:gd name="connsiteX0" fmla="*/ 1229660 w 2459320"/>
              <a:gd name="connsiteY0" fmla="*/ 0 h 2459312"/>
              <a:gd name="connsiteX1" fmla="*/ 2459320 w 2459320"/>
              <a:gd name="connsiteY1" fmla="*/ 1229656 h 2459312"/>
              <a:gd name="connsiteX2" fmla="*/ 1229660 w 2459320"/>
              <a:gd name="connsiteY2" fmla="*/ 2459312 h 2459312"/>
              <a:gd name="connsiteX3" fmla="*/ 0 w 2459320"/>
              <a:gd name="connsiteY3" fmla="*/ 1229656 h 2459312"/>
              <a:gd name="connsiteX4" fmla="*/ 1229660 w 2459320"/>
              <a:gd name="connsiteY4" fmla="*/ 0 h 24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9320" h="2459312">
                <a:moveTo>
                  <a:pt x="1229660" y="0"/>
                </a:moveTo>
                <a:cubicBezTo>
                  <a:pt x="1908782" y="0"/>
                  <a:pt x="2459320" y="550536"/>
                  <a:pt x="2459320" y="1229656"/>
                </a:cubicBezTo>
                <a:cubicBezTo>
                  <a:pt x="2459320" y="1908776"/>
                  <a:pt x="1908782" y="2459312"/>
                  <a:pt x="1229660" y="2459312"/>
                </a:cubicBezTo>
                <a:cubicBezTo>
                  <a:pt x="550538" y="2459312"/>
                  <a:pt x="0" y="1908776"/>
                  <a:pt x="0" y="1229656"/>
                </a:cubicBezTo>
                <a:cubicBezTo>
                  <a:pt x="0" y="550536"/>
                  <a:pt x="550538" y="0"/>
                  <a:pt x="1229660"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16.xml.rels><?xml version="1.0" encoding="UTF-8" standalone="yes"?>
<Relationships xmlns="http://schemas.openxmlformats.org/package/2006/relationships"><Relationship Id="rId3" Type="http://schemas.openxmlformats.org/officeDocument/2006/relationships/hyperlink" Target="https://baike.baidu.com/item/%E6%95%B0%E5%AD%97/6204"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c.biancheng.net/python/"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5.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786467" y="1834208"/>
            <a:ext cx="9321799" cy="1508105"/>
          </a:xfrm>
          <a:prstGeom prst="rect">
            <a:avLst/>
          </a:prstGeom>
          <a:noFill/>
        </p:spPr>
        <p:txBody>
          <a:bodyPr wrap="square" rtlCol="0">
            <a:spAutoFit/>
            <a:scene3d>
              <a:camera prst="orthographicFront"/>
              <a:lightRig rig="threePt" dir="t"/>
            </a:scene3d>
            <a:sp3d contourW="25400"/>
          </a:bodyPr>
          <a:lstStyle/>
          <a:p>
            <a:pPr algn="ctr"/>
            <a:endParaRPr lang="zh-CN" altLang="en-US" sz="4400" dirty="0">
              <a:solidFill>
                <a:schemeClr val="tx1">
                  <a:lumMod val="75000"/>
                  <a:lumOff val="25000"/>
                </a:schemeClr>
              </a:solidFill>
              <a:latin typeface="时尚中黑简体" panose="01010104010101010101" pitchFamily="2" charset="-122"/>
              <a:ea typeface="时尚中黑简体" panose="01010104010101010101" pitchFamily="2" charset="-122"/>
            </a:endParaRPr>
          </a:p>
          <a:p>
            <a:pPr algn="ctr"/>
            <a:r>
              <a:rPr lang="zh-CN" altLang="en-US" sz="4800" dirty="0">
                <a:solidFill>
                  <a:schemeClr val="tx1">
                    <a:lumMod val="75000"/>
                    <a:lumOff val="25000"/>
                  </a:schemeClr>
                </a:solidFill>
                <a:latin typeface="时尚中黑简体" panose="01010104010101010101" pitchFamily="2" charset="-122"/>
                <a:ea typeface="时尚中黑简体" panose="01010104010101010101" pitchFamily="2" charset="-122"/>
              </a:rPr>
              <a:t>第二章 </a:t>
            </a:r>
            <a:r>
              <a:rPr lang="en-US" altLang="zh-CN" sz="4800" dirty="0">
                <a:solidFill>
                  <a:schemeClr val="tx1">
                    <a:lumMod val="75000"/>
                    <a:lumOff val="25000"/>
                  </a:schemeClr>
                </a:solidFill>
                <a:latin typeface="时尚中黑简体" panose="01010104010101010101" pitchFamily="2" charset="-122"/>
                <a:ea typeface="时尚中黑简体" panose="01010104010101010101" pitchFamily="2" charset="-122"/>
              </a:rPr>
              <a:t>Python</a:t>
            </a:r>
            <a:r>
              <a:rPr lang="zh-CN" altLang="en-US" sz="4800" dirty="0">
                <a:solidFill>
                  <a:schemeClr val="tx1">
                    <a:lumMod val="75000"/>
                    <a:lumOff val="25000"/>
                  </a:schemeClr>
                </a:solidFill>
                <a:latin typeface="时尚中黑简体" panose="01010104010101010101" pitchFamily="2" charset="-122"/>
                <a:ea typeface="时尚中黑简体" panose="01010104010101010101" pitchFamily="2" charset="-122"/>
              </a:rPr>
              <a:t>编程基础</a:t>
            </a: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780765" y="5406393"/>
            <a:ext cx="5554345" cy="531780"/>
            <a:chOff x="3780765" y="5406393"/>
            <a:chExt cx="5554345" cy="531780"/>
          </a:xfrm>
        </p:grpSpPr>
        <p:grpSp>
          <p:nvGrpSpPr>
            <p:cNvPr id="64" name="组合 63"/>
            <p:cNvGrpSpPr/>
            <p:nvPr/>
          </p:nvGrpSpPr>
          <p:grpSpPr>
            <a:xfrm>
              <a:off x="6448298" y="5406393"/>
              <a:ext cx="531780" cy="531780"/>
              <a:chOff x="1805940" y="1198245"/>
              <a:chExt cx="2011680" cy="2011680"/>
            </a:xfrm>
          </p:grpSpPr>
          <p:sp>
            <p:nvSpPr>
              <p:cNvPr id="65"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52" name="组合 51"/>
            <p:cNvGrpSpPr/>
            <p:nvPr/>
          </p:nvGrpSpPr>
          <p:grpSpPr>
            <a:xfrm>
              <a:off x="3780765" y="5406393"/>
              <a:ext cx="531780" cy="531780"/>
              <a:chOff x="1805940" y="1198245"/>
              <a:chExt cx="2011680" cy="2011680"/>
            </a:xfrm>
          </p:grpSpPr>
          <p:sp>
            <p:nvSpPr>
              <p:cNvPr id="61"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154" name="student-graduation-cap-shape_52041"/>
            <p:cNvSpPr>
              <a:spLocks noChangeAspect="1"/>
            </p:cNvSpPr>
            <p:nvPr/>
          </p:nvSpPr>
          <p:spPr bwMode="auto">
            <a:xfrm>
              <a:off x="3931133" y="5530464"/>
              <a:ext cx="219840" cy="264806"/>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chemeClr val="tx1">
                <a:lumMod val="65000"/>
                <a:lumOff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5" name="文本框 154"/>
            <p:cNvSpPr txBox="1"/>
            <p:nvPr/>
          </p:nvSpPr>
          <p:spPr>
            <a:xfrm>
              <a:off x="4305957" y="5514086"/>
              <a:ext cx="2165547" cy="3067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任课老师姓名</a:t>
              </a:r>
            </a:p>
          </p:txBody>
        </p:sp>
        <p:sp>
          <p:nvSpPr>
            <p:cNvPr id="158" name="student-graduation-cap-shape_52041"/>
            <p:cNvSpPr>
              <a:spLocks noChangeAspect="1"/>
            </p:cNvSpPr>
            <p:nvPr/>
          </p:nvSpPr>
          <p:spPr bwMode="auto">
            <a:xfrm>
              <a:off x="6582533" y="5540487"/>
              <a:ext cx="256066" cy="264808"/>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chemeClr val="tx1">
                <a:lumMod val="65000"/>
                <a:lumOff val="35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9" name="文本框 158"/>
            <p:cNvSpPr txBox="1"/>
            <p:nvPr/>
          </p:nvSpPr>
          <p:spPr>
            <a:xfrm>
              <a:off x="6975450" y="5523868"/>
              <a:ext cx="2359660" cy="3067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2022-2023</a:t>
              </a:r>
              <a:r>
                <a:rPr kumimoji="0" lang="zh-CN" altLang="en-US" sz="1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学年第一学期</a:t>
              </a:r>
            </a:p>
          </p:txBody>
        </p:sp>
      </p:grpSp>
      <p:sp>
        <p:nvSpPr>
          <p:cNvPr id="161" name="矩形 160"/>
          <p:cNvSpPr/>
          <p:nvPr/>
        </p:nvSpPr>
        <p:spPr>
          <a:xfrm>
            <a:off x="2321147" y="4712507"/>
            <a:ext cx="7582128" cy="584775"/>
          </a:xfrm>
          <a:prstGeom prst="rect">
            <a:avLst/>
          </a:prstGeom>
        </p:spPr>
        <p:txBody>
          <a:bodyPr wrap="square">
            <a:spAutoFit/>
            <a:scene3d>
              <a:camera prst="orthographicFront"/>
              <a:lightRig rig="threePt" dir="t"/>
            </a:scene3d>
            <a:sp3d contourW="6350"/>
          </a:bodyPr>
          <a:lstStyle/>
          <a:p>
            <a:pPr lvl="0" algn="ctr">
              <a:defRPr/>
            </a:pPr>
            <a:r>
              <a:rPr lang="zh-CN" altLang="en-US" sz="3200">
                <a:solidFill>
                  <a:srgbClr val="000000">
                    <a:lumMod val="50000"/>
                    <a:lumOff val="50000"/>
                  </a:srgbClr>
                </a:solidFill>
                <a:ea typeface="等线" panose="02010600030101010101" pitchFamily="2" charset="-122"/>
              </a:rPr>
              <a:t>南京农业大学   人工智能学院</a:t>
            </a:r>
            <a:r>
              <a:rPr lang="en-US" altLang="zh-CN" sz="3200" dirty="0">
                <a:solidFill>
                  <a:srgbClr val="000000">
                    <a:lumMod val="50000"/>
                    <a:lumOff val="50000"/>
                  </a:srgbClr>
                </a:solidFill>
                <a:ea typeface="等线" panose="02010600030101010101" pitchFamily="2" charset="-122"/>
              </a:rPr>
              <a:t> </a:t>
            </a:r>
          </a:p>
        </p:txBody>
      </p:sp>
      <p:pic>
        <p:nvPicPr>
          <p:cNvPr id="4" name="图片 3" descr="南京农业大学校徽(已去底)"/>
          <p:cNvPicPr>
            <a:picLocks noChangeAspect="1"/>
          </p:cNvPicPr>
          <p:nvPr/>
        </p:nvPicPr>
        <p:blipFill>
          <a:blip r:embed="rId4" cstate="print"/>
          <a:stretch>
            <a:fillRect/>
          </a:stretch>
        </p:blipFill>
        <p:spPr>
          <a:xfrm>
            <a:off x="83820" y="46990"/>
            <a:ext cx="670560" cy="6705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par>
                          <p:cTn id="9" fill="hold">
                            <p:stCondLst>
                              <p:cond delay="110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600"/>
                            </p:stCondLst>
                            <p:childTnLst>
                              <p:par>
                                <p:cTn id="14" presetID="10" presetClass="entr" presetSubtype="0" fill="hold" grpId="0" nodeType="afterEffect">
                                  <p:stCondLst>
                                    <p:cond delay="0"/>
                                  </p:stCondLst>
                                  <p:childTnLst>
                                    <p:set>
                                      <p:cBhvr>
                                        <p:cTn id="15" dur="1" fill="hold">
                                          <p:stCondLst>
                                            <p:cond delay="0"/>
                                          </p:stCondLst>
                                        </p:cTn>
                                        <p:tgtEl>
                                          <p:spTgt spid="161"/>
                                        </p:tgtEl>
                                        <p:attrNameLst>
                                          <p:attrName>style.visibility</p:attrName>
                                        </p:attrNameLst>
                                      </p:cBhvr>
                                      <p:to>
                                        <p:strVal val="visible"/>
                                      </p:to>
                                    </p:set>
                                    <p:animEffect transition="in" filter="fade">
                                      <p:cBhvr>
                                        <p:cTn id="16" dur="500"/>
                                        <p:tgtEl>
                                          <p:spTgt spid="161"/>
                                        </p:tgtEl>
                                      </p:cBhvr>
                                    </p:animEffect>
                                  </p:childTnLst>
                                </p:cTn>
                              </p:par>
                            </p:childTnLst>
                          </p:cTn>
                        </p:par>
                        <p:par>
                          <p:cTn id="17" fill="hold">
                            <p:stCondLst>
                              <p:cond delay="21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66412" y="1960107"/>
            <a:ext cx="11138263" cy="3046988"/>
          </a:xfrm>
          <a:prstGeom prst="rect">
            <a:avLst/>
          </a:prstGeom>
          <a:noFill/>
          <a:ln w="9525">
            <a:noFill/>
            <a:miter lim="800000"/>
          </a:ln>
          <a:effectLst/>
        </p:spPr>
        <p:txBody>
          <a:bodyPr vert="horz" wrap="square" lIns="91440" tIns="45720" rIns="91440" bIns="45720" numCol="1" anchor="ctr" anchorCtr="0" compatLnSpc="1">
            <a:spAutoFit/>
          </a:bodyPr>
          <a:lstStyle/>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关键字（</a:t>
            </a:r>
            <a:r>
              <a:rPr lang="en-US" altLang="zh-CN" sz="2400" dirty="0">
                <a:latin typeface="宋体" panose="02010600030101010101" pitchFamily="2" charset="-122"/>
                <a:ea typeface="宋体" panose="02010600030101010101" pitchFamily="2" charset="-122"/>
              </a:rPr>
              <a:t>key word</a:t>
            </a:r>
            <a:r>
              <a:rPr lang="zh-CN" altLang="zh-CN" sz="2400" dirty="0">
                <a:latin typeface="宋体" panose="02010600030101010101" pitchFamily="2" charset="-122"/>
                <a:ea typeface="宋体" panose="02010600030101010101" pitchFamily="2" charset="-122"/>
              </a:rPr>
              <a:t>），是</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语言中具有特定含义的字符串，通常也称为保留字（</a:t>
            </a:r>
            <a:r>
              <a:rPr lang="en-US" altLang="zh-CN" sz="2400" dirty="0">
                <a:latin typeface="宋体" panose="02010600030101010101" pitchFamily="2" charset="-122"/>
                <a:ea typeface="宋体" panose="02010600030101010101" pitchFamily="2" charset="-122"/>
              </a:rPr>
              <a:t>reserved word</a:t>
            </a:r>
            <a:r>
              <a:rPr lang="zh-CN" altLang="zh-CN" sz="2400" dirty="0">
                <a:latin typeface="宋体" panose="02010600030101010101" pitchFamily="2" charset="-122"/>
                <a:ea typeface="宋体" panose="02010600030101010101" pitchFamily="2" charset="-122"/>
              </a:rPr>
              <a:t>），是具有特殊功能的标识符，在语法环境中代表特定的语义，这也是自定义标识符不能与关键字同名的原因，会引入歧义。</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的标准库中包含</a:t>
            </a:r>
            <a:r>
              <a:rPr lang="en-US" altLang="zh-CN" sz="2400" dirty="0">
                <a:latin typeface="宋体" panose="02010600030101010101" pitchFamily="2" charset="-122"/>
                <a:ea typeface="宋体" panose="02010600030101010101" pitchFamily="2" charset="-122"/>
              </a:rPr>
              <a:t>keyword</a:t>
            </a:r>
            <a:r>
              <a:rPr lang="zh-CN" altLang="zh-CN" sz="2400" dirty="0">
                <a:latin typeface="宋体" panose="02010600030101010101" pitchFamily="2" charset="-122"/>
                <a:ea typeface="宋体" panose="02010600030101010101" pitchFamily="2" charset="-122"/>
              </a:rPr>
              <a:t>模块，在交互环境中输入如下命令，可以输出当前版本中所有的关键字</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35</a:t>
            </a:r>
            <a:r>
              <a:rPr lang="zh-CN" altLang="en-US" sz="2400" dirty="0">
                <a:latin typeface="宋体" panose="02010600030101010101" pitchFamily="2" charset="-122"/>
                <a:ea typeface="宋体" panose="02010600030101010101" pitchFamily="2" charset="-122"/>
              </a:rPr>
              <a:t>个）</a:t>
            </a:r>
            <a:r>
              <a:rPr lang="zh-CN" altLang="zh-CN" sz="2400" dirty="0">
                <a:latin typeface="宋体" panose="02010600030101010101" pitchFamily="2" charset="-122"/>
                <a:ea typeface="宋体" panose="02010600030101010101" pitchFamily="2" charset="-122"/>
              </a:rPr>
              <a:t>。</a:t>
            </a:r>
          </a:p>
          <a:p>
            <a:r>
              <a:rPr lang="zh-CN" altLang="zh-CN" sz="2400" dirty="0">
                <a:latin typeface="宋体" panose="02010600030101010101" pitchFamily="2" charset="-122"/>
                <a:ea typeface="宋体" panose="02010600030101010101" pitchFamily="2" charset="-122"/>
              </a:rPr>
              <a:t>例如：</a:t>
            </a:r>
          </a:p>
          <a:p>
            <a:r>
              <a:rPr lang="en-US" altLang="zh-CN" sz="2400" dirty="0">
                <a:latin typeface="宋体" panose="02010600030101010101" pitchFamily="2" charset="-122"/>
                <a:ea typeface="宋体" panose="02010600030101010101" pitchFamily="2" charset="-122"/>
              </a:rPr>
              <a:t>&gt;&gt;&gt; import keyword</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&gt;&gt;&gt; </a:t>
            </a:r>
            <a:r>
              <a:rPr lang="en-US" altLang="zh-CN" sz="2400" dirty="0" err="1">
                <a:latin typeface="宋体" panose="02010600030101010101" pitchFamily="2" charset="-122"/>
                <a:ea typeface="宋体" panose="02010600030101010101" pitchFamily="2" charset="-122"/>
              </a:rPr>
              <a:t>keyword.kelist</a:t>
            </a:r>
            <a:endParaRPr lang="zh-CN" altLang="zh-CN" sz="2400" dirty="0">
              <a:latin typeface="宋体" panose="02010600030101010101" pitchFamily="2" charset="-122"/>
              <a:ea typeface="宋体" panose="02010600030101010101" pitchFamily="2" charset="-122"/>
            </a:endParaRPr>
          </a:p>
        </p:txBody>
      </p:sp>
      <p:sp>
        <p:nvSpPr>
          <p:cNvPr id="14" name="矩形 13"/>
          <p:cNvSpPr/>
          <p:nvPr/>
        </p:nvSpPr>
        <p:spPr>
          <a:xfrm>
            <a:off x="181416" y="939772"/>
            <a:ext cx="3090333" cy="6093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dirty="0"/>
              <a:t>2.</a:t>
            </a:r>
            <a:r>
              <a:rPr lang="zh-CN" altLang="en-US" sz="2800" dirty="0"/>
              <a:t>关键字</a:t>
            </a:r>
            <a:endParaRPr lang="zh-CN" altLang="en-US" sz="2800" b="1" dirty="0">
              <a:solidFill>
                <a:schemeClr val="tx1">
                  <a:lumMod val="65000"/>
                  <a:lumOff val="35000"/>
                </a:schemeClr>
              </a:solidFill>
            </a:endParaRPr>
          </a:p>
        </p:txBody>
      </p:sp>
      <p:grpSp>
        <p:nvGrpSpPr>
          <p:cNvPr id="15" name="组合 14"/>
          <p:cNvGrpSpPr/>
          <p:nvPr/>
        </p:nvGrpSpPr>
        <p:grpSpPr>
          <a:xfrm>
            <a:off x="3175" y="2540"/>
            <a:ext cx="9335558" cy="677214"/>
            <a:chOff x="1805470" y="2272514"/>
            <a:chExt cx="6438482" cy="677331"/>
          </a:xfrm>
        </p:grpSpPr>
        <p:sp>
          <p:nvSpPr>
            <p:cNvPr id="16"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7" name="椭圆 16"/>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18" name="矩形 17"/>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pic>
        <p:nvPicPr>
          <p:cNvPr id="5" name="图片 4"/>
          <p:cNvPicPr>
            <a:picLocks noChangeAspect="1"/>
          </p:cNvPicPr>
          <p:nvPr/>
        </p:nvPicPr>
        <p:blipFill>
          <a:blip r:embed="rId3"/>
          <a:stretch>
            <a:fillRect/>
          </a:stretch>
        </p:blipFill>
        <p:spPr>
          <a:xfrm>
            <a:off x="2934031" y="626604"/>
            <a:ext cx="6933538" cy="61450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p:nvPr/>
        </p:nvGrpSpPr>
        <p:grpSpPr>
          <a:xfrm>
            <a:off x="129614" y="848093"/>
            <a:ext cx="784786" cy="1046807"/>
            <a:chOff x="6469453" y="2119547"/>
            <a:chExt cx="1914069" cy="2769162"/>
          </a:xfrm>
        </p:grpSpPr>
        <p:sp>
          <p:nvSpPr>
            <p:cNvPr id="74"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77"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81"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82" name="文本框 76"/>
            <p:cNvSpPr txBox="1"/>
            <p:nvPr/>
          </p:nvSpPr>
          <p:spPr>
            <a:xfrm>
              <a:off x="6507320" y="2466327"/>
              <a:ext cx="1838329" cy="1058428"/>
            </a:xfrm>
            <a:prstGeom prst="rect">
              <a:avLst/>
            </a:prstGeom>
            <a:noFill/>
          </p:spPr>
          <p:txBody>
            <a:bodyPr wrap="none" rtlCol="0">
              <a:spAutoFit/>
            </a:bodyPr>
            <a:lstStyle/>
            <a:p>
              <a:pPr algn="ctr"/>
              <a:r>
                <a:rPr lang="en-US" altLang="zh-CN" sz="2000" b="1" dirty="0">
                  <a:solidFill>
                    <a:schemeClr val="tx2">
                      <a:lumMod val="50000"/>
                    </a:schemeClr>
                  </a:solidFill>
                </a:rPr>
                <a:t>2.1.3</a:t>
              </a:r>
              <a:endParaRPr lang="zh-CN" altLang="en-US" sz="2000" b="1" dirty="0">
                <a:solidFill>
                  <a:schemeClr val="tx2">
                    <a:lumMod val="50000"/>
                  </a:schemeClr>
                </a:solidFill>
              </a:endParaRPr>
            </a:p>
          </p:txBody>
        </p:sp>
      </p:grpSp>
      <p:sp>
        <p:nvSpPr>
          <p:cNvPr id="92" name="矩形 91"/>
          <p:cNvSpPr/>
          <p:nvPr/>
        </p:nvSpPr>
        <p:spPr>
          <a:xfrm>
            <a:off x="958931" y="890474"/>
            <a:ext cx="269667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5"/>
                </a:solidFill>
              </a:rPr>
              <a:t>代码风格</a:t>
            </a:r>
          </a:p>
        </p:txBody>
      </p:sp>
      <p:grpSp>
        <p:nvGrpSpPr>
          <p:cNvPr id="18" name="组合 17"/>
          <p:cNvGrpSpPr/>
          <p:nvPr/>
        </p:nvGrpSpPr>
        <p:grpSpPr>
          <a:xfrm>
            <a:off x="3175" y="2540"/>
            <a:ext cx="9335558" cy="677214"/>
            <a:chOff x="1805470" y="2272514"/>
            <a:chExt cx="6438482" cy="677331"/>
          </a:xfrm>
        </p:grpSpPr>
        <p:sp>
          <p:nvSpPr>
            <p:cNvPr id="19"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0" name="椭圆 19"/>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21" name="矩形 20"/>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
        <p:nvSpPr>
          <p:cNvPr id="3" name="矩形 2"/>
          <p:cNvSpPr/>
          <p:nvPr/>
        </p:nvSpPr>
        <p:spPr>
          <a:xfrm>
            <a:off x="5067631" y="936124"/>
            <a:ext cx="6581030" cy="830997"/>
          </a:xfrm>
          <a:prstGeom prst="rect">
            <a:avLst/>
          </a:prstGeom>
        </p:spPr>
        <p:txBody>
          <a:bodyPr wrap="square">
            <a:spAutoFit/>
          </a:bodyPr>
          <a:lstStyle/>
          <a:p>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为了使程序拥有良好的可读性和视觉感知度，</a:t>
            </a:r>
            <a:r>
              <a:rPr lang="en-US" altLang="zh-CN" sz="2400" kern="100" dirty="0">
                <a:latin typeface="Times New Roman" panose="02020603050405020304" pitchFamily="18" charset="0"/>
                <a:ea typeface="宋体" panose="02010600030101010101" pitchFamily="2" charset="-122"/>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引入大都数软件开发者遵循的编码风格。</a:t>
            </a:r>
            <a:endParaRPr lang="zh-CN" altLang="en-US" sz="2400" dirty="0"/>
          </a:p>
        </p:txBody>
      </p:sp>
      <p:sp>
        <p:nvSpPr>
          <p:cNvPr id="4" name="矩形 3"/>
          <p:cNvSpPr/>
          <p:nvPr/>
        </p:nvSpPr>
        <p:spPr>
          <a:xfrm>
            <a:off x="264126" y="2120678"/>
            <a:ext cx="11798004" cy="3419654"/>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1.</a:t>
            </a:r>
            <a:r>
              <a:rPr lang="zh-CN" altLang="zh-CN" sz="2800" b="1" kern="100" dirty="0">
                <a:latin typeface="Cambria" panose="02040503050406030204" pitchFamily="18" charset="0"/>
                <a:ea typeface="黑体" panose="02010609060101010101" pitchFamily="49" charset="-122"/>
                <a:cs typeface="Times New Roman" panose="02020603050405020304" pitchFamily="18" charset="0"/>
              </a:rPr>
              <a:t>注释</a:t>
            </a:r>
            <a:endParaRPr lang="en-US" altLang="zh-CN" sz="2800" b="1" kern="100" dirty="0">
              <a:latin typeface="Cambria" panose="02040503050406030204" pitchFamily="18" charset="0"/>
              <a:ea typeface="黑体" panose="02010609060101010101" pitchFamily="49" charset="-122"/>
              <a:cs typeface="Times New Roman" panose="02020603050405020304" pitchFamily="18" charset="0"/>
            </a:endParaRPr>
          </a:p>
          <a:p>
            <a:r>
              <a:rPr lang="en-US" altLang="zh-CN" sz="2400" b="1" kern="100" dirty="0">
                <a:latin typeface="Cambria" panose="02040503050406030204" pitchFamily="18" charset="0"/>
                <a:ea typeface="黑体" panose="02010609060101010101" pitchFamily="49" charset="-122"/>
                <a:cs typeface="Times New Roman" panose="02020603050405020304" pitchFamily="18" charset="0"/>
              </a:rPr>
              <a:t>        </a:t>
            </a:r>
            <a:r>
              <a:rPr lang="zh-CN" altLang="zh-CN" sz="2400" dirty="0"/>
              <a:t>①在代码顶部说明代码的总体目标，也是代码的总结；</a:t>
            </a:r>
          </a:p>
          <a:p>
            <a:r>
              <a:rPr lang="en-US" altLang="zh-CN" sz="2400" dirty="0"/>
              <a:t>      </a:t>
            </a:r>
            <a:r>
              <a:rPr lang="zh-CN" altLang="zh-CN" sz="2400" dirty="0"/>
              <a:t>②说明对象的目的，如控件对象、变量等的目的；</a:t>
            </a:r>
          </a:p>
          <a:p>
            <a:r>
              <a:rPr lang="en-US" altLang="zh-CN" sz="2400" dirty="0"/>
              <a:t>      </a:t>
            </a:r>
            <a:r>
              <a:rPr lang="zh-CN" altLang="zh-CN" sz="2400" dirty="0"/>
              <a:t>③对系统中的函数，自己编写的函数，输入输出函数进行说明；</a:t>
            </a:r>
          </a:p>
          <a:p>
            <a:r>
              <a:rPr lang="en-US" altLang="zh-CN" sz="2400" dirty="0"/>
              <a:t>      </a:t>
            </a:r>
            <a:r>
              <a:rPr lang="zh-CN" altLang="zh-CN" sz="2400" dirty="0"/>
              <a:t>④一些功能特殊、设计奇特精妙、需要仔细思考、不易理解的地方应加以说明。</a:t>
            </a:r>
          </a:p>
          <a:p>
            <a:r>
              <a:rPr lang="en-US" altLang="zh-CN" sz="2400" dirty="0"/>
              <a:t>      </a:t>
            </a:r>
            <a:r>
              <a:rPr lang="zh-CN" altLang="zh-CN" sz="2400" dirty="0"/>
              <a:t>⑤在代码编写遇到困难，需要解决的问题，正在解决的问题，已经解决的问题都要加以注释</a:t>
            </a:r>
            <a:r>
              <a:rPr lang="zh-CN" altLang="zh-CN" dirty="0"/>
              <a:t>。</a:t>
            </a:r>
          </a:p>
          <a:p>
            <a:pPr>
              <a:lnSpc>
                <a:spcPct val="157000"/>
              </a:lnSpc>
              <a:spcAft>
                <a:spcPts val="0"/>
              </a:spcAft>
            </a:pPr>
            <a:endParaRPr lang="zh-CN" altLang="zh-CN" b="1" kern="100" dirty="0">
              <a:latin typeface="Cambria" panose="02040503050406030204" pitchFamily="18" charset="0"/>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50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900" decel="100000" fill="hold"/>
                                        <p:tgtEl>
                                          <p:spTgt spid="6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8"/>
                                        </p:tgtEl>
                                        <p:attrNameLst>
                                          <p:attrName>ppt_y</p:attrName>
                                        </p:attrNameLst>
                                      </p:cBhvr>
                                      <p:tavLst>
                                        <p:tav tm="0">
                                          <p:val>
                                            <p:strVal val="#ppt_y-.03"/>
                                          </p:val>
                                        </p:tav>
                                        <p:tav tm="100000">
                                          <p:val>
                                            <p:strVal val="#ppt_y"/>
                                          </p:val>
                                        </p:tav>
                                      </p:tavLst>
                                    </p:anim>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175" y="2540"/>
            <a:ext cx="9335558" cy="677214"/>
            <a:chOff x="1805470" y="2272514"/>
            <a:chExt cx="6438482" cy="677331"/>
          </a:xfrm>
        </p:grpSpPr>
        <p:sp>
          <p:nvSpPr>
            <p:cNvPr id="19"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0" name="椭圆 19"/>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21" name="矩形 20"/>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
        <p:nvSpPr>
          <p:cNvPr id="4" name="矩形 3"/>
          <p:cNvSpPr/>
          <p:nvPr/>
        </p:nvSpPr>
        <p:spPr>
          <a:xfrm>
            <a:off x="191696" y="1060013"/>
            <a:ext cx="11798004" cy="1173783"/>
          </a:xfrm>
          <a:prstGeom prst="rect">
            <a:avLst/>
          </a:prstGeom>
        </p:spPr>
        <p:txBody>
          <a:bodyPr wrap="square">
            <a:spAutoFit/>
          </a:bodyPr>
          <a:lstStyle/>
          <a:p>
            <a:pPr>
              <a:lnSpc>
                <a:spcPct val="157000"/>
              </a:lnSpc>
              <a:spcAft>
                <a:spcPts val="0"/>
              </a:spcAft>
            </a:pPr>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中的注释分为两种，一种以“</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”开始的单行注释，另一种式用</a:t>
            </a:r>
            <a:r>
              <a:rPr lang="en-US" altLang="zh-CN" sz="2400" dirty="0">
                <a:latin typeface="宋体" panose="02010600030101010101" pitchFamily="2" charset="-122"/>
                <a:ea typeface="宋体" panose="02010600030101010101" pitchFamily="2" charset="-122"/>
              </a:rPr>
              <a:t>3</a:t>
            </a:r>
            <a:r>
              <a:rPr lang="zh-CN" altLang="zh-CN" sz="2400" dirty="0">
                <a:latin typeface="宋体" panose="02010600030101010101" pitchFamily="2" charset="-122"/>
                <a:ea typeface="宋体" panose="02010600030101010101" pitchFamily="2" charset="-122"/>
              </a:rPr>
              <a:t>对双（单）引号也引起的文档字符串（</a:t>
            </a:r>
            <a:r>
              <a:rPr lang="en-US" altLang="zh-CN" sz="2400" dirty="0" err="1">
                <a:latin typeface="宋体" panose="02010600030101010101" pitchFamily="2" charset="-122"/>
                <a:ea typeface="宋体" panose="02010600030101010101" pitchFamily="2" charset="-122"/>
              </a:rPr>
              <a:t>DocStrings</a:t>
            </a:r>
            <a:r>
              <a:rPr lang="zh-CN" altLang="zh-CN" sz="2400" dirty="0">
                <a:latin typeface="宋体" panose="02010600030101010101" pitchFamily="2" charset="-122"/>
                <a:ea typeface="宋体" panose="02010600030101010101" pitchFamily="2" charset="-122"/>
              </a:rPr>
              <a:t>）。例如：</a:t>
            </a:r>
            <a:endParaRPr lang="zh-CN" altLang="zh-CN" b="1" kern="100" dirty="0">
              <a:latin typeface="Cambria" panose="02040503050406030204" pitchFamily="18" charset="0"/>
              <a:ea typeface="黑体" panose="02010609060101010101" pitchFamily="49" charset="-122"/>
              <a:cs typeface="Times New Roman" panose="02020603050405020304" pitchFamily="18" charset="0"/>
            </a:endParaRPr>
          </a:p>
        </p:txBody>
      </p:sp>
      <p:sp>
        <p:nvSpPr>
          <p:cNvPr id="2" name="矩形 1"/>
          <p:cNvSpPr/>
          <p:nvPr/>
        </p:nvSpPr>
        <p:spPr>
          <a:xfrm>
            <a:off x="532736" y="2614055"/>
            <a:ext cx="11115923" cy="3416320"/>
          </a:xfrm>
          <a:prstGeom prst="rect">
            <a:avLst/>
          </a:prstGeom>
          <a:solidFill>
            <a:schemeClr val="accent1">
              <a:lumMod val="40000"/>
              <a:lumOff val="60000"/>
            </a:schemeClr>
          </a:solidFill>
        </p:spPr>
        <p:txBody>
          <a:bodyPr wrap="square">
            <a:spAutoFit/>
          </a:bodyPr>
          <a:lstStyle/>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第一个注释</a:t>
            </a:r>
          </a:p>
          <a:p>
            <a:r>
              <a:rPr lang="en-US" altLang="zh-CN" sz="2400" dirty="0">
                <a:latin typeface="宋体" panose="02010600030101010101" pitchFamily="2" charset="-122"/>
                <a:ea typeface="宋体" panose="02010600030101010101" pitchFamily="2" charset="-122"/>
              </a:rPr>
              <a:t>Print("</a:t>
            </a:r>
            <a:r>
              <a:rPr lang="en-US" altLang="zh-CN" sz="2400" dirty="0" err="1">
                <a:latin typeface="宋体" panose="02010600030101010101" pitchFamily="2" charset="-122"/>
                <a:ea typeface="宋体" panose="02010600030101010101" pitchFamily="2" charset="-122"/>
              </a:rPr>
              <a:t>Hello,Python</a:t>
            </a:r>
            <a:r>
              <a:rPr lang="en-US" altLang="zh-CN" sz="2400" dirty="0">
                <a:latin typeface="宋体" panose="02010600030101010101" pitchFamily="2" charset="-122"/>
                <a:ea typeface="宋体" panose="02010600030101010101" pitchFamily="2" charset="-122"/>
              </a:rPr>
              <a:t>!!!")  # </a:t>
            </a:r>
            <a:r>
              <a:rPr lang="zh-CN" altLang="zh-CN" sz="2400" dirty="0">
                <a:latin typeface="宋体" panose="02010600030101010101" pitchFamily="2" charset="-122"/>
                <a:ea typeface="宋体" panose="02010600030101010101" pitchFamily="2" charset="-122"/>
              </a:rPr>
              <a:t>第二个注释</a:t>
            </a:r>
            <a:endParaRPr lang="en-US" altLang="zh-CN" sz="2400" dirty="0">
              <a:latin typeface="宋体" panose="02010600030101010101" pitchFamily="2" charset="-122"/>
              <a:ea typeface="宋体" panose="02010600030101010101" pitchFamily="2" charset="-122"/>
            </a:endParaRPr>
          </a:p>
          <a:p>
            <a:endParaRPr lang="en-US" altLang="zh-CN" sz="2400" dirty="0">
              <a:latin typeface="宋体" panose="02010600030101010101" pitchFamily="2" charset="-122"/>
              <a:ea typeface="宋体" panose="02010600030101010101" pitchFamily="2" charset="-122"/>
            </a:endParaRPr>
          </a:p>
          <a:p>
            <a:r>
              <a:rPr lang="en-US" altLang="zh-CN" sz="2400" dirty="0" err="1">
                <a:latin typeface="宋体" panose="02010600030101010101" pitchFamily="2" charset="-122"/>
                <a:ea typeface="宋体" panose="02010600030101010101" pitchFamily="2" charset="-122"/>
              </a:rPr>
              <a:t>def</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first_pro</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这是第一个</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程序</a:t>
            </a:r>
          </a:p>
          <a:p>
            <a:r>
              <a:rPr lang="en-US" altLang="zh-CN" sz="2400" dirty="0">
                <a:latin typeface="宋体" panose="02010600030101010101" pitchFamily="2" charset="-122"/>
                <a:ea typeface="宋体" panose="02010600030101010101" pitchFamily="2" charset="-122"/>
              </a:rPr>
              <a:t>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print("</a:t>
            </a:r>
            <a:r>
              <a:rPr lang="en-US" altLang="zh-CN" sz="2400" dirty="0" err="1">
                <a:latin typeface="宋体" panose="02010600030101010101" pitchFamily="2" charset="-122"/>
                <a:ea typeface="宋体" panose="02010600030101010101" pitchFamily="2" charset="-122"/>
              </a:rPr>
              <a:t>Hello,Python</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help(</a:t>
            </a:r>
            <a:r>
              <a:rPr lang="en-US" altLang="zh-CN" sz="2400" dirty="0" err="1">
                <a:latin typeface="宋体" panose="02010600030101010101" pitchFamily="2" charset="-122"/>
                <a:ea typeface="宋体" panose="02010600030101010101" pitchFamily="2" charset="-122"/>
              </a:rPr>
              <a:t>first_pro</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1257660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175" y="2540"/>
            <a:ext cx="9335558" cy="677214"/>
            <a:chOff x="1805470" y="2272514"/>
            <a:chExt cx="6438482" cy="677331"/>
          </a:xfrm>
        </p:grpSpPr>
        <p:sp>
          <p:nvSpPr>
            <p:cNvPr id="19"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0" name="椭圆 19"/>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21" name="矩形 20"/>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
        <p:nvSpPr>
          <p:cNvPr id="4" name="矩形 3"/>
          <p:cNvSpPr/>
          <p:nvPr/>
        </p:nvSpPr>
        <p:spPr>
          <a:xfrm>
            <a:off x="248223" y="1055204"/>
            <a:ext cx="11798004" cy="4827668"/>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2.</a:t>
            </a:r>
            <a:r>
              <a:rPr lang="zh-CN" altLang="en-US" sz="2800" b="1" kern="100" dirty="0">
                <a:latin typeface="Cambria" panose="02040503050406030204" pitchFamily="18" charset="0"/>
                <a:ea typeface="黑体" panose="02010609060101010101" pitchFamily="49" charset="-122"/>
                <a:cs typeface="Times New Roman" panose="02020603050405020304" pitchFamily="18" charset="0"/>
              </a:rPr>
              <a:t>语句行</a:t>
            </a: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        </a:t>
            </a:r>
            <a:endParaRPr lang="en-US" altLang="zh-CN" sz="2800" dirty="0"/>
          </a:p>
          <a:p>
            <a:pPr>
              <a:lnSpc>
                <a:spcPct val="157000"/>
              </a:lnSpc>
              <a:spcAft>
                <a:spcPts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语句是</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程序的基本组成元素，是</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的对象、关键字、属性、函数、运算符等能够被解释器识别符号的组合。当一个过长语句需要多行显示时，通常在当前行代码末尾添加续行符“</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同时也会把圆括号、方括号、花括号中的物理行识别为一个逻辑行，实现隐式连接，此时在二元运算符或逗号等标点符号之前或之后断开都是允许的。</a:t>
            </a:r>
            <a:endParaRPr lang="en-US" altLang="zh-CN" sz="2400" dirty="0">
              <a:latin typeface="宋体" panose="02010600030101010101" pitchFamily="2" charset="-122"/>
              <a:ea typeface="宋体" panose="02010600030101010101" pitchFamily="2" charset="-122"/>
            </a:endParaRPr>
          </a:p>
          <a:p>
            <a:pPr>
              <a:lnSpc>
                <a:spcPct val="157000"/>
              </a:lnSpc>
              <a:spcAft>
                <a:spcPts val="0"/>
              </a:spcAft>
            </a:pPr>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同样也支持使用复合语句，即在一个语句行中输入多条语句，语句之间用“；”隔开。</a:t>
            </a:r>
          </a:p>
        </p:txBody>
      </p:sp>
    </p:spTree>
    <p:extLst>
      <p:ext uri="{BB962C8B-B14F-4D97-AF65-F5344CB8AC3E}">
        <p14:creationId xmlns:p14="http://schemas.microsoft.com/office/powerpoint/2010/main" val="41605477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175" y="2540"/>
            <a:ext cx="9335558" cy="677214"/>
            <a:chOff x="1805470" y="2272514"/>
            <a:chExt cx="6438482" cy="677331"/>
          </a:xfrm>
        </p:grpSpPr>
        <p:sp>
          <p:nvSpPr>
            <p:cNvPr id="19"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0" name="椭圆 19"/>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21" name="矩形 20"/>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
        <p:nvSpPr>
          <p:cNvPr id="4" name="矩形 3"/>
          <p:cNvSpPr/>
          <p:nvPr/>
        </p:nvSpPr>
        <p:spPr>
          <a:xfrm>
            <a:off x="168710" y="622101"/>
            <a:ext cx="12023290" cy="7178504"/>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3.</a:t>
            </a:r>
            <a:r>
              <a:rPr lang="zh-CN" altLang="en-US" sz="2800" b="1" kern="100" dirty="0">
                <a:latin typeface="Cambria" panose="02040503050406030204" pitchFamily="18" charset="0"/>
                <a:ea typeface="黑体" panose="02010609060101010101" pitchFamily="49" charset="-122"/>
                <a:cs typeface="Times New Roman" panose="02020603050405020304" pitchFamily="18" charset="0"/>
              </a:rPr>
              <a:t>空白和缩进</a:t>
            </a:r>
            <a:endParaRPr lang="en-US" altLang="zh-CN" sz="2800" b="1" kern="100" dirty="0">
              <a:latin typeface="Cambria" panose="02040503050406030204" pitchFamily="18" charset="0"/>
              <a:ea typeface="黑体" panose="02010609060101010101" pitchFamily="49" charset="-122"/>
              <a:cs typeface="Times New Roman" panose="02020603050405020304" pitchFamily="18" charset="0"/>
            </a:endParaRPr>
          </a:p>
          <a:p>
            <a:r>
              <a:rPr lang="en-US" altLang="zh-CN" sz="2400" b="1" dirty="0">
                <a:latin typeface="宋体" panose="02010600030101010101" pitchFamily="2" charset="-122"/>
                <a:ea typeface="宋体" panose="02010600030101010101" pitchFamily="2" charset="-122"/>
              </a:rPr>
              <a:t>    </a:t>
            </a:r>
            <a:r>
              <a:rPr lang="zh-CN" altLang="zh-CN" sz="2400" b="1" dirty="0">
                <a:latin typeface="宋体" panose="02010600030101010101" pitchFamily="2" charset="-122"/>
                <a:ea typeface="宋体" panose="02010600030101010101" pitchFamily="2" charset="-122"/>
              </a:rPr>
              <a:t>空白</a:t>
            </a:r>
            <a:r>
              <a:rPr lang="zh-CN" altLang="zh-CN" sz="2400" dirty="0">
                <a:latin typeface="宋体" panose="02010600030101010101" pitchFamily="2" charset="-122"/>
                <a:ea typeface="宋体" panose="02010600030101010101" pitchFamily="2" charset="-122"/>
              </a:rPr>
              <a:t>通常用于分隔单词。在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中，空格键。制表符、回车符、换行符等都可以产生空白。</a:t>
            </a:r>
            <a:endParaRPr lang="en-US" altLang="zh-CN" sz="2400" dirty="0">
              <a:latin typeface="宋体" panose="02010600030101010101" pitchFamily="2" charset="-122"/>
              <a:ea typeface="宋体" panose="02010600030101010101" pitchFamily="2" charset="-122"/>
            </a:endParaRPr>
          </a:p>
          <a:p>
            <a:r>
              <a:rPr lang="en-US" altLang="zh-CN" sz="2400" b="1" dirty="0">
                <a:latin typeface="宋体" panose="02010600030101010101" pitchFamily="2" charset="-122"/>
                <a:ea typeface="宋体" panose="02010600030101010101" pitchFamily="2" charset="-122"/>
              </a:rPr>
              <a:t>    </a:t>
            </a:r>
            <a:r>
              <a:rPr lang="zh-CN" altLang="zh-CN" sz="2400" b="1" dirty="0">
                <a:latin typeface="宋体" panose="02010600030101010101" pitchFamily="2" charset="-122"/>
                <a:ea typeface="宋体" panose="02010600030101010101" pitchFamily="2" charset="-122"/>
              </a:rPr>
              <a:t>空白行</a:t>
            </a:r>
            <a:r>
              <a:rPr lang="zh-CN" altLang="zh-CN" sz="2400" dirty="0">
                <a:latin typeface="宋体" panose="02010600030101010101" pitchFamily="2" charset="-122"/>
                <a:ea typeface="宋体" panose="02010600030101010101" pitchFamily="2" charset="-122"/>
              </a:rPr>
              <a:t>也是一种空白，可以出现在程序的任何地方，一般使用空白行来分割语句块、函数、类和模块等对象。</a:t>
            </a:r>
            <a:endParaRPr lang="en-US" altLang="zh-CN" sz="2400" dirty="0">
              <a:latin typeface="宋体" panose="02010600030101010101" pitchFamily="2" charset="-122"/>
              <a:ea typeface="宋体" panose="02010600030101010101" pitchFamily="2" charset="-122"/>
            </a:endParaRPr>
          </a:p>
          <a:p>
            <a:endParaRPr lang="en-US" altLang="zh-CN" sz="2400" dirty="0">
              <a:latin typeface="宋体" panose="02010600030101010101" pitchFamily="2" charset="-122"/>
              <a:ea typeface="宋体" panose="02010600030101010101" pitchFamily="2" charset="-122"/>
            </a:endParaRPr>
          </a:p>
          <a:p>
            <a:r>
              <a:rPr lang="en-US" altLang="zh-CN" sz="2400" dirty="0" err="1">
                <a:latin typeface="宋体" panose="02010600030101010101" pitchFamily="2" charset="-122"/>
                <a:ea typeface="宋体" panose="02010600030101010101" pitchFamily="2" charset="-122"/>
              </a:rPr>
              <a:t>Pyhton</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采用</a:t>
            </a:r>
            <a:r>
              <a:rPr lang="zh-CN" altLang="zh-CN" sz="2400" b="1" dirty="0">
                <a:latin typeface="宋体" panose="02010600030101010101" pitchFamily="2" charset="-122"/>
                <a:ea typeface="宋体" panose="02010600030101010101" pitchFamily="2" charset="-122"/>
              </a:rPr>
              <a:t>缩进</a:t>
            </a:r>
            <a:r>
              <a:rPr lang="zh-CN" altLang="zh-CN" sz="2400" dirty="0">
                <a:latin typeface="宋体" panose="02010600030101010101" pitchFamily="2" charset="-122"/>
                <a:ea typeface="宋体" panose="02010600030101010101" pitchFamily="2" charset="-122"/>
              </a:rPr>
              <a:t>来表示程序的层次性和包含关系，而非使用花括号、某些关键词或者某种开始结束标志来限定代码块，缩进是</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语法的一部分。</a:t>
            </a:r>
            <a:endParaRPr lang="en-US" altLang="zh-CN" sz="2400" dirty="0">
              <a:latin typeface="宋体" panose="02010600030101010101" pitchFamily="2" charset="-122"/>
              <a:ea typeface="宋体" panose="02010600030101010101" pitchFamily="2" charset="-122"/>
            </a:endParaRPr>
          </a:p>
          <a:p>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推荐使用</a:t>
            </a:r>
            <a:r>
              <a:rPr lang="en-US" altLang="zh-CN" sz="2400" b="1" dirty="0">
                <a:latin typeface="宋体" panose="02010600030101010101" pitchFamily="2" charset="-122"/>
                <a:ea typeface="宋体" panose="02010600030101010101" pitchFamily="2" charset="-122"/>
              </a:rPr>
              <a:t>4</a:t>
            </a:r>
            <a:r>
              <a:rPr lang="zh-CN" altLang="zh-CN" sz="2400" b="1" dirty="0">
                <a:latin typeface="宋体" panose="02010600030101010101" pitchFamily="2" charset="-122"/>
                <a:ea typeface="宋体" panose="02010600030101010101" pitchFamily="2" charset="-122"/>
              </a:rPr>
              <a:t>个空格</a:t>
            </a:r>
            <a:r>
              <a:rPr lang="zh-CN" altLang="zh-CN" sz="2400" dirty="0">
                <a:latin typeface="宋体" panose="02010600030101010101" pitchFamily="2" charset="-122"/>
                <a:ea typeface="宋体" panose="02010600030101010101" pitchFamily="2" charset="-122"/>
              </a:rPr>
              <a:t>作为语句的缩进。</a:t>
            </a:r>
            <a:r>
              <a:rPr lang="en-US" altLang="zh-CN" sz="2400" dirty="0">
                <a:latin typeface="宋体" panose="02010600030101010101" pitchFamily="2" charset="-122"/>
                <a:ea typeface="宋体" panose="02010600030101010101" pitchFamily="2" charset="-122"/>
              </a:rPr>
              <a:t>Tab</a:t>
            </a:r>
            <a:r>
              <a:rPr lang="zh-CN" altLang="zh-CN" sz="2400" dirty="0">
                <a:latin typeface="宋体" panose="02010600030101010101" pitchFamily="2" charset="-122"/>
                <a:ea typeface="宋体" panose="02010600030101010101" pitchFamily="2" charset="-122"/>
              </a:rPr>
              <a:t>键缩进与空格缩进不要混用，虽然在视觉感官上没有差异，但当进行跨平台操作时会带来潜在的风险。</a:t>
            </a:r>
            <a:endParaRPr lang="en-US" altLang="zh-CN" sz="2400" dirty="0">
              <a:latin typeface="宋体" panose="02010600030101010101" pitchFamily="2" charset="-122"/>
              <a:ea typeface="宋体" panose="02010600030101010101" pitchFamily="2" charset="-122"/>
            </a:endParaRPr>
          </a:p>
          <a:p>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如果代码是简单顺序执行时，一般就不需要缩进，顶行编写，行首的空格会引发</a:t>
            </a:r>
            <a:r>
              <a:rPr lang="en-US" altLang="zh-CN" sz="2400" dirty="0" err="1">
                <a:latin typeface="宋体" panose="02010600030101010101" pitchFamily="2" charset="-122"/>
                <a:ea typeface="宋体" panose="02010600030101010101" pitchFamily="2" charset="-122"/>
              </a:rPr>
              <a:t>IndentationError</a:t>
            </a:r>
            <a:r>
              <a:rPr lang="zh-CN" altLang="zh-CN" sz="2400" dirty="0">
                <a:latin typeface="宋体" panose="02010600030101010101" pitchFamily="2" charset="-122"/>
                <a:ea typeface="宋体" panose="02010600030101010101" pitchFamily="2" charset="-122"/>
              </a:rPr>
              <a:t>异常，显示语法错误。如遇分支、循环、函数、类等采用缩进，编译环境也会根据程序自动给出缩进，但仍需检查，以免错误。如果在程序调试时，出现“</a:t>
            </a:r>
            <a:r>
              <a:rPr lang="en-US" altLang="zh-CN" sz="2400" dirty="0">
                <a:latin typeface="宋体" panose="02010600030101010101" pitchFamily="2" charset="-122"/>
                <a:ea typeface="宋体" panose="02010600030101010101" pitchFamily="2" charset="-122"/>
              </a:rPr>
              <a:t>unexpected indent</a:t>
            </a:r>
            <a:r>
              <a:rPr lang="zh-CN" altLang="zh-CN" sz="2400" dirty="0">
                <a:latin typeface="宋体" panose="02010600030101010101" pitchFamily="2" charset="-122"/>
                <a:ea typeface="宋体" panose="02010600030101010101" pitchFamily="2" charset="-122"/>
              </a:rPr>
              <a:t>”错误，则一般为缩进不匹配造成的。 </a:t>
            </a:r>
            <a:endParaRPr lang="en-US" altLang="zh-CN" sz="2400" b="1" kern="100" dirty="0">
              <a:latin typeface="宋体" panose="02010600030101010101" pitchFamily="2" charset="-122"/>
              <a:ea typeface="宋体" panose="02010600030101010101" pitchFamily="2" charset="-122"/>
              <a:cs typeface="Times New Roman" panose="02020603050405020304" pitchFamily="18" charset="0"/>
            </a:endParaRPr>
          </a:p>
          <a:p>
            <a:pPr>
              <a:lnSpc>
                <a:spcPct val="157000"/>
              </a:lnSpc>
              <a:spcAft>
                <a:spcPts val="0"/>
              </a:spcAft>
            </a:pPr>
            <a:endParaRPr lang="zh-CN" altLang="zh-CN" dirty="0"/>
          </a:p>
          <a:p>
            <a:pPr>
              <a:lnSpc>
                <a:spcPct val="157000"/>
              </a:lnSpc>
              <a:spcAft>
                <a:spcPts val="0"/>
              </a:spcAft>
            </a:pPr>
            <a:endParaRPr lang="zh-CN" altLang="zh-CN" b="1" kern="100" dirty="0">
              <a:latin typeface="Cambria" panose="020405030504060302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8915843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5245" y="2251"/>
            <a:ext cx="10350610" cy="674898"/>
            <a:chOff x="1805470" y="3196301"/>
            <a:chExt cx="8494322" cy="674898"/>
          </a:xfrm>
        </p:grpSpPr>
        <p:sp>
          <p:nvSpPr>
            <p:cNvPr id="4"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9" name="椭圆 8"/>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2.2</a:t>
              </a:r>
            </a:p>
          </p:txBody>
        </p:sp>
        <p:sp>
          <p:nvSpPr>
            <p:cNvPr id="49" name="矩形 48"/>
            <p:cNvSpPr/>
            <p:nvPr/>
          </p:nvSpPr>
          <p:spPr>
            <a:xfrm>
              <a:off x="5064714" y="3238846"/>
              <a:ext cx="523507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变量</a:t>
              </a:r>
            </a:p>
          </p:txBody>
        </p:sp>
      </p:grpSp>
      <p:grpSp>
        <p:nvGrpSpPr>
          <p:cNvPr id="10" name="组合 9"/>
          <p:cNvGrpSpPr/>
          <p:nvPr/>
        </p:nvGrpSpPr>
        <p:grpSpPr>
          <a:xfrm>
            <a:off x="1946251" y="1398181"/>
            <a:ext cx="761736" cy="748507"/>
            <a:chOff x="1805940" y="1198245"/>
            <a:chExt cx="2011680" cy="2011680"/>
          </a:xfrm>
        </p:grpSpPr>
        <p:sp>
          <p:nvSpPr>
            <p:cNvPr id="1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14" name="组合 13"/>
          <p:cNvGrpSpPr/>
          <p:nvPr/>
        </p:nvGrpSpPr>
        <p:grpSpPr>
          <a:xfrm>
            <a:off x="1913199" y="2825107"/>
            <a:ext cx="794787" cy="773015"/>
            <a:chOff x="1805940" y="1198245"/>
            <a:chExt cx="2011680" cy="2011680"/>
          </a:xfrm>
        </p:grpSpPr>
        <p:sp>
          <p:nvSpPr>
            <p:cNvPr id="15"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0" name="文本框 28"/>
          <p:cNvSpPr txBox="1"/>
          <p:nvPr/>
        </p:nvSpPr>
        <p:spPr>
          <a:xfrm>
            <a:off x="1968284" y="1585467"/>
            <a:ext cx="837281" cy="400110"/>
          </a:xfrm>
          <a:prstGeom prst="rect">
            <a:avLst/>
          </a:prstGeom>
          <a:noFill/>
        </p:spPr>
        <p:txBody>
          <a:bodyPr wrap="square" rtlCol="0">
            <a:spAutoFit/>
          </a:bodyPr>
          <a:lstStyle/>
          <a:p>
            <a:r>
              <a:rPr lang="en-US" altLang="zh-CN" sz="2000" b="1" dirty="0">
                <a:solidFill>
                  <a:schemeClr val="tx1">
                    <a:lumMod val="65000"/>
                    <a:lumOff val="35000"/>
                  </a:schemeClr>
                </a:solidFill>
              </a:rPr>
              <a:t>2.2.1</a:t>
            </a:r>
          </a:p>
        </p:txBody>
      </p:sp>
      <p:sp>
        <p:nvSpPr>
          <p:cNvPr id="31" name="文本框 63"/>
          <p:cNvSpPr txBox="1"/>
          <p:nvPr/>
        </p:nvSpPr>
        <p:spPr>
          <a:xfrm>
            <a:off x="1969468" y="3009849"/>
            <a:ext cx="814063" cy="400110"/>
          </a:xfrm>
          <a:prstGeom prst="rect">
            <a:avLst/>
          </a:prstGeom>
          <a:noFill/>
        </p:spPr>
        <p:txBody>
          <a:bodyPr wrap="square" rtlCol="0">
            <a:spAutoFit/>
          </a:bodyPr>
          <a:lstStyle/>
          <a:p>
            <a:r>
              <a:rPr lang="en-US" altLang="zh-CN" sz="2000" b="1" dirty="0">
                <a:solidFill>
                  <a:schemeClr val="tx1">
                    <a:lumMod val="65000"/>
                    <a:lumOff val="35000"/>
                  </a:schemeClr>
                </a:solidFill>
              </a:rPr>
              <a:t>2.2.2</a:t>
            </a:r>
          </a:p>
        </p:txBody>
      </p:sp>
      <p:sp>
        <p:nvSpPr>
          <p:cNvPr id="36" name="矩形 35"/>
          <p:cNvSpPr/>
          <p:nvPr/>
        </p:nvSpPr>
        <p:spPr>
          <a:xfrm>
            <a:off x="2822334" y="1454176"/>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变量概念</a:t>
            </a:r>
          </a:p>
        </p:txBody>
      </p:sp>
      <p:sp>
        <p:nvSpPr>
          <p:cNvPr id="37" name="矩形 36"/>
          <p:cNvSpPr/>
          <p:nvPr/>
        </p:nvSpPr>
        <p:spPr>
          <a:xfrm>
            <a:off x="2855384" y="2884302"/>
            <a:ext cx="503997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变量的赋值</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985520" y="713629"/>
            <a:ext cx="1129527"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变量</a:t>
            </a:r>
          </a:p>
        </p:txBody>
      </p:sp>
      <p:grpSp>
        <p:nvGrpSpPr>
          <p:cNvPr id="26" name="组合 66"/>
          <p:cNvGrpSpPr/>
          <p:nvPr/>
        </p:nvGrpSpPr>
        <p:grpSpPr>
          <a:xfrm>
            <a:off x="164710" y="696666"/>
            <a:ext cx="753732" cy="1394407"/>
            <a:chOff x="1051514" y="2119547"/>
            <a:chExt cx="2106060" cy="4015429"/>
          </a:xfrm>
        </p:grpSpPr>
        <p:sp>
          <p:nvSpPr>
            <p:cNvPr id="68"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69"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70" name="圆角矩形 4"/>
            <p:cNvSpPr/>
            <p:nvPr/>
          </p:nvSpPr>
          <p:spPr>
            <a:xfrm>
              <a:off x="150056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71" name="文本框 5"/>
            <p:cNvSpPr txBox="1"/>
            <p:nvPr/>
          </p:nvSpPr>
          <p:spPr>
            <a:xfrm>
              <a:off x="1051514" y="2465631"/>
              <a:ext cx="2106060" cy="1152184"/>
            </a:xfrm>
            <a:prstGeom prst="rect">
              <a:avLst/>
            </a:prstGeom>
            <a:noFill/>
          </p:spPr>
          <p:txBody>
            <a:bodyPr wrap="none" rtlCol="0">
              <a:spAutoFit/>
            </a:bodyPr>
            <a:lstStyle/>
            <a:p>
              <a:pPr algn="ctr"/>
              <a:r>
                <a:rPr lang="en-US" altLang="zh-CN" sz="2000" b="1" dirty="0">
                  <a:solidFill>
                    <a:schemeClr val="tx2">
                      <a:lumMod val="50000"/>
                    </a:schemeClr>
                  </a:solidFill>
                </a:rPr>
                <a:t>2.2.1</a:t>
              </a:r>
              <a:endParaRPr lang="zh-CN" altLang="en-US" sz="2000" b="1" dirty="0">
                <a:solidFill>
                  <a:schemeClr val="tx2">
                    <a:lumMod val="50000"/>
                  </a:schemeClr>
                </a:solidFill>
              </a:endParaRPr>
            </a:p>
          </p:txBody>
        </p:sp>
        <p:sp>
          <p:nvSpPr>
            <p:cNvPr id="72" name="矩形 71"/>
            <p:cNvSpPr/>
            <p:nvPr/>
          </p:nvSpPr>
          <p:spPr>
            <a:xfrm>
              <a:off x="1871440" y="4982792"/>
              <a:ext cx="516171" cy="115218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grpSp>
        <p:nvGrpSpPr>
          <p:cNvPr id="14" name="组合 13"/>
          <p:cNvGrpSpPr/>
          <p:nvPr/>
        </p:nvGrpSpPr>
        <p:grpSpPr>
          <a:xfrm>
            <a:off x="5245" y="2251"/>
            <a:ext cx="10350610" cy="674898"/>
            <a:chOff x="1805470" y="3196301"/>
            <a:chExt cx="8494322" cy="674898"/>
          </a:xfrm>
        </p:grpSpPr>
        <p:sp>
          <p:nvSpPr>
            <p:cNvPr id="15"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6" name="椭圆 15"/>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2.2</a:t>
              </a:r>
            </a:p>
          </p:txBody>
        </p:sp>
        <p:sp>
          <p:nvSpPr>
            <p:cNvPr id="17" name="矩形 16"/>
            <p:cNvSpPr/>
            <p:nvPr/>
          </p:nvSpPr>
          <p:spPr>
            <a:xfrm>
              <a:off x="5064714" y="3238846"/>
              <a:ext cx="523507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变量</a:t>
              </a:r>
            </a:p>
          </p:txBody>
        </p:sp>
      </p:grpSp>
      <p:sp>
        <p:nvSpPr>
          <p:cNvPr id="18" name="矩形 17"/>
          <p:cNvSpPr/>
          <p:nvPr/>
        </p:nvSpPr>
        <p:spPr>
          <a:xfrm>
            <a:off x="256174" y="1389158"/>
            <a:ext cx="5929941" cy="5570115"/>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1.</a:t>
            </a:r>
            <a:r>
              <a:rPr lang="zh-CN" altLang="en-US" sz="2800" b="1" kern="100" dirty="0">
                <a:latin typeface="Cambria" panose="02040503050406030204" pitchFamily="18" charset="0"/>
                <a:ea typeface="黑体" panose="02010609060101010101" pitchFamily="49" charset="-122"/>
                <a:cs typeface="Times New Roman" panose="02020603050405020304" pitchFamily="18" charset="0"/>
              </a:rPr>
              <a:t>变量本质</a:t>
            </a: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        </a:t>
            </a:r>
            <a:endParaRPr lang="en-US" altLang="zh-CN" sz="2800" dirty="0"/>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变量的概念源自数学，是指没有固定的值，可以改变的数。变量以非</a:t>
            </a:r>
            <a:r>
              <a:rPr lang="en-US" altLang="zh-CN" sz="2400" dirty="0" err="1">
                <a:latin typeface="宋体" panose="02010600030101010101" pitchFamily="2" charset="-122"/>
                <a:ea typeface="宋体" panose="02010600030101010101" pitchFamily="2" charset="-122"/>
                <a:hlinkClick r:id="rId3"/>
              </a:rPr>
              <a:t>数字</a:t>
            </a:r>
            <a:r>
              <a:rPr lang="zh-CN" altLang="zh-CN" sz="2400" dirty="0">
                <a:latin typeface="宋体" panose="02010600030101010101" pitchFamily="2" charset="-122"/>
                <a:ea typeface="宋体" panose="02010600030101010101" pitchFamily="2" charset="-122"/>
              </a:rPr>
              <a:t>的符号来表达，一般用拉丁字母。</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从计算机语言的角度而言，变量是程序中创建的名字，其意义在于方便程序设计人员使用一个简单而易于记忆的名字来指代和跟踪程序中的“数据”，“数据”可以是多种实体，例如一个值、一组数据、一个文件、一个对象或运行的另一个程序。变量可理解为值的保留器，对初学者而言，值可以是整数、字符串或浮点数等。</a:t>
            </a:r>
          </a:p>
          <a:p>
            <a:r>
              <a:rPr lang="zh-CN" altLang="zh-CN" sz="2400" dirty="0">
                <a:latin typeface="宋体" panose="02010600030101010101" pitchFamily="2" charset="-122"/>
                <a:ea typeface="宋体" panose="02010600030101010101" pitchFamily="2" charset="-122"/>
              </a:rPr>
              <a:t>变量既代表值的抽象，也代表存储空间的抽象</a:t>
            </a:r>
          </a:p>
        </p:txBody>
      </p:sp>
      <p:pic>
        <p:nvPicPr>
          <p:cNvPr id="19" name="图片 18"/>
          <p:cNvPicPr/>
          <p:nvPr/>
        </p:nvPicPr>
        <p:blipFill>
          <a:blip r:embed="rId4" cstate="print"/>
          <a:srcRect/>
          <a:stretch>
            <a:fillRect/>
          </a:stretch>
        </p:blipFill>
        <p:spPr>
          <a:xfrm>
            <a:off x="6583402" y="308569"/>
            <a:ext cx="5287895" cy="6203550"/>
          </a:xfrm>
          <a:prstGeom prst="rect">
            <a:avLst/>
          </a:prstGeom>
          <a:noFill/>
          <a:ln w="9525">
            <a:noFill/>
            <a:miter lim="800000"/>
            <a:headEnd/>
            <a:tailEnd/>
          </a:ln>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900" decel="100000" fill="hold"/>
                                        <p:tgtEl>
                                          <p:spTgt spid="2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5245" y="2251"/>
            <a:ext cx="10350610" cy="674898"/>
            <a:chOff x="1805470" y="3196301"/>
            <a:chExt cx="8494322" cy="674898"/>
          </a:xfrm>
        </p:grpSpPr>
        <p:sp>
          <p:nvSpPr>
            <p:cNvPr id="15"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6" name="椭圆 15"/>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2.2</a:t>
              </a:r>
            </a:p>
          </p:txBody>
        </p:sp>
        <p:sp>
          <p:nvSpPr>
            <p:cNvPr id="17" name="矩形 16"/>
            <p:cNvSpPr/>
            <p:nvPr/>
          </p:nvSpPr>
          <p:spPr>
            <a:xfrm>
              <a:off x="5064714" y="3238846"/>
              <a:ext cx="523507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变量</a:t>
              </a:r>
            </a:p>
          </p:txBody>
        </p:sp>
      </p:grpSp>
      <p:sp>
        <p:nvSpPr>
          <p:cNvPr id="18" name="矩形 17"/>
          <p:cNvSpPr/>
          <p:nvPr/>
        </p:nvSpPr>
        <p:spPr>
          <a:xfrm>
            <a:off x="645788" y="888226"/>
            <a:ext cx="5929941" cy="5688288"/>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2.</a:t>
            </a:r>
            <a:r>
              <a:rPr lang="zh-CN" altLang="en-US" sz="2800" b="1" kern="100" dirty="0">
                <a:latin typeface="Cambria" panose="02040503050406030204" pitchFamily="18" charset="0"/>
                <a:ea typeface="黑体" panose="02010609060101010101" pitchFamily="49" charset="-122"/>
                <a:cs typeface="Times New Roman" panose="02020603050405020304" pitchFamily="18" charset="0"/>
              </a:rPr>
              <a:t>变量使用</a:t>
            </a: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   </a:t>
            </a:r>
          </a:p>
          <a:p>
            <a:pPr>
              <a:lnSpc>
                <a:spcPct val="157000"/>
              </a:lnSpc>
              <a:spcAft>
                <a:spcPts val="0"/>
              </a:spcAft>
            </a:pPr>
            <a:r>
              <a:rPr lang="en-US" altLang="zh-CN" sz="2400" b="1" kern="100" dirty="0">
                <a:latin typeface="Cambria" panose="02040503050406030204" pitchFamily="18" charset="0"/>
                <a:ea typeface="黑体" panose="02010609060101010101" pitchFamily="49" charset="-122"/>
                <a:cs typeface="Times New Roman" panose="02020603050405020304" pitchFamily="18" charset="0"/>
              </a:rPr>
              <a:t>    </a:t>
            </a:r>
            <a:endParaRPr lang="en-US" altLang="zh-CN" sz="2400" dirty="0"/>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⑴先定义，后使用</a:t>
            </a:r>
            <a:endParaRPr lang="en-US" altLang="zh-CN" sz="2400" dirty="0">
              <a:latin typeface="宋体" panose="02010600030101010101" pitchFamily="2" charset="-122"/>
              <a:ea typeface="宋体" panose="02010600030101010101" pitchFamily="2" charset="-122"/>
            </a:endParaRPr>
          </a:p>
          <a:p>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⑵变量使用规范的命名方式</a:t>
            </a:r>
            <a:endParaRPr lang="en-US" altLang="zh-CN" sz="2400" dirty="0">
              <a:latin typeface="宋体" panose="02010600030101010101" pitchFamily="2" charset="-122"/>
              <a:ea typeface="宋体" panose="02010600030101010101" pitchFamily="2" charset="-122"/>
            </a:endParaRPr>
          </a:p>
          <a:p>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⑶变量的类型</a:t>
            </a:r>
            <a:endParaRPr lang="en-US" altLang="zh-CN" sz="2400" dirty="0">
              <a:latin typeface="宋体" panose="02010600030101010101" pitchFamily="2" charset="-122"/>
              <a:ea typeface="宋体" panose="02010600030101010101" pitchFamily="2" charset="-122"/>
            </a:endParaRPr>
          </a:p>
          <a:p>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⑷变量的作用域</a:t>
            </a:r>
            <a:endParaRPr lang="en-US" altLang="zh-CN" sz="2400" dirty="0">
              <a:latin typeface="宋体" panose="02010600030101010101" pitchFamily="2" charset="-122"/>
              <a:ea typeface="宋体" panose="02010600030101010101" pitchFamily="2" charset="-122"/>
            </a:endParaRPr>
          </a:p>
          <a:p>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⑸变量的生命周期</a:t>
            </a:r>
            <a:endParaRPr lang="en-US" altLang="zh-CN" sz="2400" dirty="0">
              <a:latin typeface="宋体" panose="02010600030101010101" pitchFamily="2" charset="-122"/>
              <a:ea typeface="宋体" panose="02010600030101010101" pitchFamily="2" charset="-122"/>
            </a:endParaRPr>
          </a:p>
          <a:p>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⑹作为常量使用</a:t>
            </a:r>
          </a:p>
          <a:p>
            <a:endParaRPr lang="zh-CN" altLang="zh-CN" dirty="0"/>
          </a:p>
        </p:txBody>
      </p:sp>
    </p:spTree>
    <p:extLst>
      <p:ext uri="{BB962C8B-B14F-4D97-AF65-F5344CB8AC3E}">
        <p14:creationId xmlns:p14="http://schemas.microsoft.com/office/powerpoint/2010/main" val="1994013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82880" y="848033"/>
            <a:ext cx="566057" cy="815242"/>
            <a:chOff x="3808475" y="2119547"/>
            <a:chExt cx="1914069" cy="2769162"/>
          </a:xfrm>
        </p:grpSpPr>
        <p:sp>
          <p:nvSpPr>
            <p:cNvPr id="15"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6"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7"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8" name="文本框 75"/>
            <p:cNvSpPr txBox="1"/>
            <p:nvPr/>
          </p:nvSpPr>
          <p:spPr>
            <a:xfrm>
              <a:off x="3976480" y="2592526"/>
              <a:ext cx="1578420" cy="836348"/>
            </a:xfrm>
            <a:prstGeom prst="rect">
              <a:avLst/>
            </a:prstGeom>
            <a:noFill/>
          </p:spPr>
          <p:txBody>
            <a:bodyPr wrap="none" rtlCol="0">
              <a:spAutoFit/>
            </a:bodyPr>
            <a:lstStyle/>
            <a:p>
              <a:pPr algn="ctr"/>
              <a:r>
                <a:rPr lang="en-US" altLang="zh-CN" sz="1000" b="1" dirty="0">
                  <a:solidFill>
                    <a:schemeClr val="tx2">
                      <a:lumMod val="50000"/>
                    </a:schemeClr>
                  </a:solidFill>
                </a:rPr>
                <a:t>2.2.2</a:t>
              </a:r>
              <a:endParaRPr lang="zh-CN" altLang="en-US" sz="1000" b="1" dirty="0">
                <a:solidFill>
                  <a:schemeClr val="tx2">
                    <a:lumMod val="50000"/>
                  </a:schemeClr>
                </a:solidFill>
              </a:endParaRPr>
            </a:p>
          </p:txBody>
        </p:sp>
      </p:grpSp>
      <p:sp>
        <p:nvSpPr>
          <p:cNvPr id="19" name="矩形 18"/>
          <p:cNvSpPr/>
          <p:nvPr/>
        </p:nvSpPr>
        <p:spPr>
          <a:xfrm>
            <a:off x="934800" y="861292"/>
            <a:ext cx="2731508"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2"/>
                </a:solidFill>
              </a:rPr>
              <a:t>变量的赋值</a:t>
            </a:r>
          </a:p>
        </p:txBody>
      </p:sp>
      <p:sp>
        <p:nvSpPr>
          <p:cNvPr id="108545" name="Rectangle 1"/>
          <p:cNvSpPr>
            <a:spLocks noChangeArrowheads="1"/>
          </p:cNvSpPr>
          <p:nvPr/>
        </p:nvSpPr>
        <p:spPr bwMode="auto">
          <a:xfrm>
            <a:off x="71561" y="1411131"/>
            <a:ext cx="12054177" cy="630942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8605" algn="l" defTabSz="914400" rtl="0" eaLnBrk="1" fontAlgn="base" latinLnBrk="0" hangingPunct="1">
              <a:lnSpc>
                <a:spcPct val="100000"/>
              </a:lnSpc>
              <a:spcBef>
                <a:spcPct val="0"/>
              </a:spcBef>
              <a:spcAft>
                <a:spcPct val="0"/>
              </a:spcAft>
              <a:buClrTx/>
              <a:buSzTx/>
              <a:buFontTx/>
              <a:buNone/>
            </a:pPr>
            <a:r>
              <a:rPr kumimoji="0" lang="en-US" altLang="zh-CN" sz="2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变量的创建与赋值</a:t>
            </a:r>
            <a:endParaRPr kumimoji="0" lang="zh-CN" altLang="en-US"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lvl="0" indent="266700" eaLnBrk="0" fontAlgn="base" hangingPunct="0">
              <a:spcBef>
                <a:spcPct val="0"/>
              </a:spcBef>
              <a:spcAft>
                <a:spcPct val="0"/>
              </a:spcAft>
            </a:pPr>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在第一次使用变量（赋值、定义函数名等）时，创建变量</a:t>
            </a:r>
            <a:r>
              <a:rPr lang="zh-CN" altLang="en-US"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赋值语句的数学表达式为：</a:t>
            </a:r>
            <a:endParaRPr lang="en-US" altLang="zh-CN" sz="2400" dirty="0">
              <a:latin typeface="宋体" panose="02010600030101010101" pitchFamily="2" charset="-122"/>
              <a:ea typeface="宋体" panose="02010600030101010101" pitchFamily="2" charset="-122"/>
            </a:endParaRPr>
          </a:p>
          <a:p>
            <a:pPr indent="266700" eaLnBrk="0" fontAlgn="base" hangingPunct="0">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左侧（变量）</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右侧（表达式）</a:t>
            </a:r>
            <a:endParaRPr lang="en-US" altLang="zh-CN" sz="2400" dirty="0">
              <a:latin typeface="宋体" panose="02010600030101010101" pitchFamily="2" charset="-122"/>
              <a:ea typeface="宋体" panose="02010600030101010101" pitchFamily="2" charset="-122"/>
            </a:endParaRPr>
          </a:p>
          <a:p>
            <a:pPr indent="266700" eaLnBrk="0" fontAlgn="base" hangingPunct="0">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赋值本质上就是将变量名和值进行关联的操作</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采用基于值的内存管理模式，运行过程是首先把等号右侧的值计算出来，然后在内存中寻找一个合适的位置放进去，最后创建变量指向这个地址。</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变量并不直接存储值，而是存储该值的内存引用，这是</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变量可变的原因。虽然不需要指定类型，但是</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是强类型编程语言，</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解释器会自动推断变量的类型。</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下面从对象的角度理解赋值语句“</a:t>
            </a:r>
            <a:r>
              <a:rPr lang="en-US" altLang="zh-CN" sz="2400" dirty="0" err="1">
                <a:latin typeface="宋体" panose="02010600030101010101" pitchFamily="2" charset="-122"/>
                <a:ea typeface="宋体" panose="02010600030101010101" pitchFamily="2" charset="-122"/>
              </a:rPr>
              <a:t>var</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”，该语句实现如下操作：</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①创建一个整数类型对象“</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”，存储在内存中的某一片区域；</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②如果变量（名称）</a:t>
            </a:r>
            <a:r>
              <a:rPr lang="en-US" altLang="zh-CN" sz="2400" dirty="0" err="1">
                <a:latin typeface="宋体" panose="02010600030101010101" pitchFamily="2" charset="-122"/>
                <a:ea typeface="宋体" panose="02010600030101010101" pitchFamily="2" charset="-122"/>
              </a:rPr>
              <a:t>var</a:t>
            </a:r>
            <a:r>
              <a:rPr lang="zh-CN" altLang="zh-CN" sz="2400" dirty="0">
                <a:latin typeface="宋体" panose="02010600030101010101" pitchFamily="2" charset="-122"/>
                <a:ea typeface="宋体" panose="02010600030101010101" pitchFamily="2" charset="-122"/>
              </a:rPr>
              <a:t>不存在，则声明一个变量（名称）</a:t>
            </a:r>
            <a:r>
              <a:rPr lang="en-US" altLang="zh-CN" sz="2400" dirty="0" err="1">
                <a:latin typeface="宋体" panose="02010600030101010101" pitchFamily="2" charset="-122"/>
                <a:ea typeface="宋体" panose="02010600030101010101" pitchFamily="2" charset="-122"/>
              </a:rPr>
              <a:t>var</a:t>
            </a:r>
            <a:r>
              <a:rPr lang="zh-CN" altLang="zh-CN" sz="2400" dirty="0">
                <a:latin typeface="宋体" panose="02010600030101010101" pitchFamily="2" charset="-122"/>
                <a:ea typeface="宋体" panose="02010600030101010101" pitchFamily="2" charset="-122"/>
              </a:rPr>
              <a:t>，存放进命名空间列表；</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③赋值运算符“</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”将变量（名称）</a:t>
            </a:r>
            <a:r>
              <a:rPr lang="en-US" altLang="zh-CN" sz="2400" dirty="0" err="1">
                <a:latin typeface="宋体" panose="02010600030101010101" pitchFamily="2" charset="-122"/>
                <a:ea typeface="宋体" panose="02010600030101010101" pitchFamily="2" charset="-122"/>
              </a:rPr>
              <a:t>var</a:t>
            </a:r>
            <a:r>
              <a:rPr lang="zh-CN" altLang="zh-CN" sz="2400" dirty="0">
                <a:latin typeface="宋体" panose="02010600030101010101" pitchFamily="2" charset="-122"/>
                <a:ea typeface="宋体" panose="02010600030101010101" pitchFamily="2" charset="-122"/>
              </a:rPr>
              <a:t>和整数类型对象“</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”进行关联。</a:t>
            </a:r>
          </a:p>
          <a:p>
            <a:pPr indent="266700" eaLnBrk="0" fontAlgn="base" hangingPunct="0">
              <a:spcBef>
                <a:spcPct val="0"/>
              </a:spcBef>
              <a:spcAft>
                <a:spcPct val="0"/>
              </a:spcAft>
            </a:pPr>
            <a:endParaRPr lang="zh-CN" altLang="zh-CN" dirty="0"/>
          </a:p>
          <a:p>
            <a:pPr lvl="0" indent="266700" eaLnBrk="0" fontAlgn="base" hangingPunct="0">
              <a:spcBef>
                <a:spcPct val="0"/>
              </a:spcBef>
              <a:spcAft>
                <a:spcPct val="0"/>
              </a:spcAft>
            </a:pPr>
            <a:endParaRPr lang="en-US" altLang="zh-CN" dirty="0"/>
          </a:p>
          <a:p>
            <a:pPr lvl="0" indent="266700" eaLnBrk="0" fontAlgn="base" hangingPunct="0">
              <a:spcBef>
                <a:spcPct val="0"/>
              </a:spcBef>
              <a:spcAft>
                <a:spcPct val="0"/>
              </a:spcAft>
            </a:pPr>
            <a:endParaRPr kumimoji="0" lang="zh-CN" altLang="en-US"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pSp>
        <p:nvGrpSpPr>
          <p:cNvPr id="13" name="组合 12"/>
          <p:cNvGrpSpPr/>
          <p:nvPr/>
        </p:nvGrpSpPr>
        <p:grpSpPr>
          <a:xfrm>
            <a:off x="5245" y="2251"/>
            <a:ext cx="10350610" cy="674898"/>
            <a:chOff x="1805470" y="3196301"/>
            <a:chExt cx="8494322" cy="674898"/>
          </a:xfrm>
        </p:grpSpPr>
        <p:sp>
          <p:nvSpPr>
            <p:cNvPr id="20"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1" name="椭圆 20"/>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2.2</a:t>
              </a:r>
            </a:p>
          </p:txBody>
        </p:sp>
        <p:sp>
          <p:nvSpPr>
            <p:cNvPr id="22" name="矩形 21"/>
            <p:cNvSpPr/>
            <p:nvPr/>
          </p:nvSpPr>
          <p:spPr>
            <a:xfrm>
              <a:off x="5064714" y="3238846"/>
              <a:ext cx="523507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变量</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11" fill="hold">
                            <p:stCondLst>
                              <p:cond delay="1250"/>
                            </p:stCondLst>
                            <p:childTnLst>
                              <p:par>
                                <p:cTn id="12" presetID="22" presetClass="entr" presetSubtype="8"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5245" y="2251"/>
            <a:ext cx="10350610" cy="674898"/>
            <a:chOff x="1805470" y="3196301"/>
            <a:chExt cx="8494322" cy="674898"/>
          </a:xfrm>
        </p:grpSpPr>
        <p:sp>
          <p:nvSpPr>
            <p:cNvPr id="20"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1" name="椭圆 20"/>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2.2</a:t>
              </a:r>
            </a:p>
          </p:txBody>
        </p:sp>
        <p:sp>
          <p:nvSpPr>
            <p:cNvPr id="22" name="矩形 21"/>
            <p:cNvSpPr/>
            <p:nvPr/>
          </p:nvSpPr>
          <p:spPr>
            <a:xfrm>
              <a:off x="5064714" y="3238846"/>
              <a:ext cx="523507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变量</a:t>
              </a:r>
            </a:p>
          </p:txBody>
        </p:sp>
      </p:grpSp>
      <p:sp>
        <p:nvSpPr>
          <p:cNvPr id="2" name="矩形 1"/>
          <p:cNvSpPr/>
          <p:nvPr/>
        </p:nvSpPr>
        <p:spPr>
          <a:xfrm>
            <a:off x="5246" y="1889297"/>
            <a:ext cx="5262670" cy="3785652"/>
          </a:xfrm>
          <a:prstGeom prst="rect">
            <a:avLst/>
          </a:prstGeom>
          <a:solidFill>
            <a:schemeClr val="accent1">
              <a:lumMod val="40000"/>
              <a:lumOff val="60000"/>
            </a:schemeClr>
          </a:solidFill>
        </p:spPr>
        <p:txBody>
          <a:bodyPr wrap="square">
            <a:spAutoFit/>
          </a:bodyPr>
          <a:lstStyle/>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str_var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Hello,World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str_var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Hello,Python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a=10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b=a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④</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id(a);id(b)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2574235402768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2574235402768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a=20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⑤</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id(a)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2574235403088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Rectangle 4"/>
          <p:cNvSpPr>
            <a:spLocks noChangeArrowheads="1"/>
          </p:cNvSpPr>
          <p:nvPr/>
        </p:nvSpPr>
        <p:spPr bwMode="auto">
          <a:xfrm>
            <a:off x="5462546" y="916589"/>
            <a:ext cx="1407513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1136928804"/>
              </p:ext>
            </p:extLst>
          </p:nvPr>
        </p:nvGraphicFramePr>
        <p:xfrm>
          <a:off x="5267916" y="1557797"/>
          <a:ext cx="6569838" cy="4060012"/>
        </p:xfrm>
        <a:graphic>
          <a:graphicData uri="http://schemas.openxmlformats.org/presentationml/2006/ole">
            <mc:AlternateContent xmlns:mc="http://schemas.openxmlformats.org/markup-compatibility/2006">
              <mc:Choice xmlns:v="urn:schemas-microsoft-com:vml" Requires="v">
                <p:oleObj name="Visio" r:id="rId3" imgW="3391020" imgH="2104865" progId="Visio.Drawing.15">
                  <p:embed/>
                </p:oleObj>
              </mc:Choice>
              <mc:Fallback>
                <p:oleObj name="Visio" r:id="rId3" imgW="3391020" imgH="2104865" progId="Visio.Drawing.15">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7916" y="1557797"/>
                        <a:ext cx="6569838" cy="4060012"/>
                      </a:xfrm>
                      <a:prstGeom prst="rect">
                        <a:avLst/>
                      </a:prstGeom>
                      <a:noFill/>
                    </p:spPr>
                  </p:pic>
                </p:oleObj>
              </mc:Fallback>
            </mc:AlternateContent>
          </a:graphicData>
        </a:graphic>
      </p:graphicFrame>
    </p:spTree>
    <p:extLst>
      <p:ext uri="{BB962C8B-B14F-4D97-AF65-F5344CB8AC3E}">
        <p14:creationId xmlns:p14="http://schemas.microsoft.com/office/powerpoint/2010/main" val="915627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347133" y="635000"/>
            <a:ext cx="11480800" cy="5892800"/>
            <a:chOff x="8502650" y="2178050"/>
            <a:chExt cx="2120900" cy="2120900"/>
          </a:xfrm>
        </p:grpSpPr>
        <p:sp>
          <p:nvSpPr>
            <p:cNvPr id="85" name="椭圆 84"/>
            <p:cNvSpPr/>
            <p:nvPr/>
          </p:nvSpPr>
          <p:spPr>
            <a:xfrm>
              <a:off x="8502650" y="2178050"/>
              <a:ext cx="2120900" cy="2120900"/>
            </a:xfrm>
            <a:prstGeom prst="roundRect">
              <a:avLst>
                <a:gd name="adj" fmla="val 7780"/>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4" name="椭圆 83"/>
            <p:cNvSpPr/>
            <p:nvPr/>
          </p:nvSpPr>
          <p:spPr>
            <a:xfrm>
              <a:off x="8502650" y="2178050"/>
              <a:ext cx="2120900" cy="2120900"/>
            </a:xfrm>
            <a:prstGeom prst="roundRect">
              <a:avLst>
                <a:gd name="adj" fmla="val 7483"/>
              </a:avLst>
            </a:prstGeom>
            <a:gradFill>
              <a:gsLst>
                <a:gs pos="100000">
                  <a:srgbClr val="E4E4E4"/>
                </a:gs>
                <a:gs pos="0">
                  <a:schemeClr val="bg1"/>
                </a:gs>
              </a:gsLst>
              <a:lin ang="5400000" scaled="1"/>
            </a:gradFill>
            <a:ln>
              <a:noFill/>
            </a:ln>
            <a:effectLst>
              <a:outerShdw blurRad="1270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86" name="矩形 85"/>
          <p:cNvSpPr/>
          <p:nvPr/>
        </p:nvSpPr>
        <p:spPr>
          <a:xfrm>
            <a:off x="1227667" y="774489"/>
            <a:ext cx="9838266" cy="5170646"/>
          </a:xfrm>
          <a:prstGeom prst="rect">
            <a:avLst/>
          </a:prstGeom>
        </p:spPr>
        <p:txBody>
          <a:bodyPr wrap="square">
            <a:spAutoFit/>
            <a:scene3d>
              <a:camera prst="orthographicFront"/>
              <a:lightRig rig="threePt" dir="t"/>
            </a:scene3d>
            <a:sp3d contourW="6350"/>
          </a:bodyPr>
          <a:lstStyle/>
          <a:p>
            <a:pPr>
              <a:lnSpc>
                <a:spcPct val="150000"/>
              </a:lnSpc>
            </a:pPr>
            <a:r>
              <a:rPr lang="zh-CN" altLang="en-US" sz="3200" dirty="0">
                <a:solidFill>
                  <a:schemeClr val="tx1">
                    <a:lumMod val="50000"/>
                    <a:lumOff val="50000"/>
                  </a:schemeClr>
                </a:solidFill>
              </a:rPr>
              <a:t>本章内容简介：</a:t>
            </a:r>
          </a:p>
          <a:p>
            <a:pPr>
              <a:lnSpc>
                <a:spcPct val="150000"/>
              </a:lnSpc>
            </a:pPr>
            <a:r>
              <a:rPr lang="en-US" altLang="zh-CN" sz="2400" dirty="0"/>
              <a:t>       </a:t>
            </a:r>
            <a:r>
              <a:rPr lang="zh-CN" altLang="zh-CN" sz="2400" dirty="0"/>
              <a:t>在本章中，开始学习使用</a:t>
            </a:r>
            <a:r>
              <a:rPr lang="en-US" altLang="zh-CN" sz="2400" dirty="0"/>
              <a:t>Python</a:t>
            </a:r>
            <a:r>
              <a:rPr lang="zh-CN" altLang="zh-CN" sz="2400" dirty="0"/>
              <a:t>语言对计算机进行控制并完成所需的编程任务。通过前面关于</a:t>
            </a:r>
            <a:r>
              <a:rPr lang="en-US" altLang="zh-CN" sz="2400" dirty="0"/>
              <a:t>Python</a:t>
            </a:r>
            <a:r>
              <a:rPr lang="zh-CN" altLang="zh-CN" sz="2400" dirty="0"/>
              <a:t>历史和程序设计概念的介绍，学好</a:t>
            </a:r>
            <a:r>
              <a:rPr lang="en-US" altLang="zh-CN" sz="2400" dirty="0"/>
              <a:t>Python</a:t>
            </a:r>
            <a:r>
              <a:rPr lang="zh-CN" altLang="zh-CN" sz="2400" dirty="0"/>
              <a:t>首先在于了解其基础的语法知识。编程入门并不难，真正难的是何时开始敲下第一行代码。本章首先从最简单的内容开始介绍</a:t>
            </a:r>
            <a:r>
              <a:rPr lang="en-US" altLang="zh-CN" sz="2400" dirty="0"/>
              <a:t>Python</a:t>
            </a:r>
            <a:r>
              <a:rPr lang="zh-CN" altLang="zh-CN" sz="2400" dirty="0"/>
              <a:t>编程的基本知识，只要按部就班完成本章的示例即可。值得一提的是，</a:t>
            </a:r>
            <a:r>
              <a:rPr lang="en-US" altLang="zh-CN" sz="2400" dirty="0"/>
              <a:t> Python</a:t>
            </a:r>
            <a:r>
              <a:rPr lang="zh-CN" altLang="zh-CN" sz="2400" dirty="0"/>
              <a:t>功能强大，相关知识浩如烟海，学习编程没有一蹴而就，只有涓涓细流，持之以恒。下面就开始读者的编程之旅吧。</a:t>
            </a:r>
          </a:p>
          <a:p>
            <a:pPr>
              <a:lnSpc>
                <a:spcPct val="150000"/>
              </a:lnSpc>
            </a:pPr>
            <a:endParaRPr lang="zh-CN" altLang="en-US" sz="2000" dirty="0">
              <a:solidFill>
                <a:schemeClr val="tx1">
                  <a:lumMod val="50000"/>
                  <a:lumOff val="50000"/>
                </a:schemeClr>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5245" y="2251"/>
            <a:ext cx="10350610" cy="674898"/>
            <a:chOff x="1805470" y="3196301"/>
            <a:chExt cx="8494322" cy="674898"/>
          </a:xfrm>
        </p:grpSpPr>
        <p:sp>
          <p:nvSpPr>
            <p:cNvPr id="20"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1" name="椭圆 20"/>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2.2</a:t>
              </a:r>
            </a:p>
          </p:txBody>
        </p:sp>
        <p:sp>
          <p:nvSpPr>
            <p:cNvPr id="22" name="矩形 21"/>
            <p:cNvSpPr/>
            <p:nvPr/>
          </p:nvSpPr>
          <p:spPr>
            <a:xfrm>
              <a:off x="5064714" y="3238846"/>
              <a:ext cx="523507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变量</a:t>
              </a:r>
            </a:p>
          </p:txBody>
        </p:sp>
      </p:grpSp>
      <p:sp>
        <p:nvSpPr>
          <p:cNvPr id="5" name="Rectangle 4"/>
          <p:cNvSpPr>
            <a:spLocks noChangeArrowheads="1"/>
          </p:cNvSpPr>
          <p:nvPr/>
        </p:nvSpPr>
        <p:spPr bwMode="auto">
          <a:xfrm>
            <a:off x="5462546" y="916589"/>
            <a:ext cx="1407513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64737" y="646976"/>
            <a:ext cx="11555426" cy="6370975"/>
          </a:xfrm>
          <a:prstGeom prst="rect">
            <a:avLst/>
          </a:prstGeom>
        </p:spPr>
        <p:txBody>
          <a:bodyPr wrap="square">
            <a:spAutoFit/>
          </a:bodyPr>
          <a:lstStyle/>
          <a:p>
            <a:pPr indent="266700">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=3+2*8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new_var+1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两次使用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函数输出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的值分别为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。第二行代码中左侧的</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，此时的值为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，此时语句的含义并非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0=3+2*8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，因为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是一个常数，并非一个变量，其值不能被改变，这样理解显然不合理。正确的理解为计算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3+2*8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的值得到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，然后将变量名称</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指向“</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”所在的内存区域，也就是前面所述的贴标签。</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如果把赋值语句翻过来，则是不合法的表述方式，系统将提示错误，赋值语句的左侧不许为变量，不能为数值、表达式或其他。</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new_var+1=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SyntaxError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cannot assign to expression here. Maybe you meant '==' instead of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9=</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new_var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SyntaxError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cannot assign to literal here. Maybe you meant '==' instead of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88453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1"/>
          <p:cNvSpPr>
            <a:spLocks noChangeArrowheads="1"/>
          </p:cNvSpPr>
          <p:nvPr/>
        </p:nvSpPr>
        <p:spPr bwMode="auto">
          <a:xfrm>
            <a:off x="-103368" y="1204569"/>
            <a:ext cx="12054177" cy="2985433"/>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8605" algn="l" defTabSz="914400" rtl="0" eaLnBrk="1" fontAlgn="base" latinLnBrk="0" hangingPunct="1">
              <a:lnSpc>
                <a:spcPct val="100000"/>
              </a:lnSpc>
              <a:spcBef>
                <a:spcPct val="0"/>
              </a:spcBef>
              <a:spcAft>
                <a:spcPct val="0"/>
              </a:spcAft>
              <a:buClrTx/>
              <a:buSzTx/>
              <a:buFontTx/>
              <a:buNone/>
            </a:pPr>
            <a:r>
              <a:rPr kumimoji="0" lang="en-US" altLang="zh-CN" sz="2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2.count=count+1</a:t>
            </a:r>
          </a:p>
          <a:p>
            <a:r>
              <a:rPr lang="en-US" altLang="zh-CN" sz="2400" dirty="0">
                <a:latin typeface="宋体" panose="02010600030101010101" pitchFamily="2" charset="-122"/>
                <a:ea typeface="宋体" panose="02010600030101010101" pitchFamily="2" charset="-122"/>
              </a:rPr>
              <a:t>    </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理解“</a:t>
            </a:r>
            <a:r>
              <a:rPr lang="en-US" altLang="zh-CN" sz="2400" dirty="0">
                <a:latin typeface="宋体" panose="02010600030101010101" pitchFamily="2" charset="-122"/>
                <a:ea typeface="宋体" panose="02010600030101010101" pitchFamily="2" charset="-122"/>
              </a:rPr>
              <a:t>count=count+1</a:t>
            </a:r>
            <a:r>
              <a:rPr lang="zh-CN" altLang="zh-CN" sz="2400" dirty="0">
                <a:latin typeface="宋体" panose="02010600030101010101" pitchFamily="2" charset="-122"/>
                <a:ea typeface="宋体" panose="02010600030101010101" pitchFamily="2" charset="-122"/>
              </a:rPr>
              <a:t>”中“</a:t>
            </a:r>
            <a:r>
              <a:rPr lang="en-US" altLang="zh-CN" sz="2400" dirty="0">
                <a:latin typeface="宋体" panose="02010600030101010101" pitchFamily="2" charset="-122"/>
                <a:ea typeface="宋体" panose="02010600030101010101" pitchFamily="2" charset="-122"/>
              </a:rPr>
              <a:t>count</a:t>
            </a:r>
            <a:r>
              <a:rPr lang="zh-CN" altLang="zh-CN" sz="2400" dirty="0">
                <a:latin typeface="宋体" panose="02010600030101010101" pitchFamily="2" charset="-122"/>
                <a:ea typeface="宋体" panose="02010600030101010101" pitchFamily="2" charset="-122"/>
              </a:rPr>
              <a:t>”变量不同的属性，也就理解了变量的本质。</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需要特别指出的是“</a:t>
            </a:r>
            <a:r>
              <a:rPr lang="en-US" altLang="zh-CN" sz="2400" dirty="0">
                <a:latin typeface="宋体" panose="02010600030101010101" pitchFamily="2" charset="-122"/>
                <a:ea typeface="宋体" panose="02010600030101010101" pitchFamily="2" charset="-122"/>
              </a:rPr>
              <a:t>count=count+1</a:t>
            </a:r>
            <a:r>
              <a:rPr lang="zh-CN" altLang="zh-CN" sz="2400" dirty="0">
                <a:latin typeface="宋体" panose="02010600030101010101" pitchFamily="2" charset="-122"/>
                <a:ea typeface="宋体" panose="02010600030101010101" pitchFamily="2" charset="-122"/>
              </a:rPr>
              <a:t>”语句本身还有一个含义是指计数器，理解计数器的概念，并将计数器运用到程序运行控制中去，对后面程序语言的学习大有裨益。</a:t>
            </a:r>
          </a:p>
          <a:p>
            <a:pPr marL="0" marR="0" lvl="0" indent="268605" algn="l" defTabSz="914400" rtl="0" eaLnBrk="1" fontAlgn="base" latinLnBrk="0" hangingPunct="1">
              <a:lnSpc>
                <a:spcPct val="100000"/>
              </a:lnSpc>
              <a:spcBef>
                <a:spcPct val="0"/>
              </a:spcBef>
              <a:spcAft>
                <a:spcPct val="0"/>
              </a:spcAft>
              <a:buClrTx/>
              <a:buSzTx/>
              <a:buFontTx/>
              <a:buNone/>
            </a:pPr>
            <a:endParaRPr lang="zh-CN" altLang="zh-CN" dirty="0"/>
          </a:p>
          <a:p>
            <a:pPr lvl="0" indent="266700" eaLnBrk="0" fontAlgn="base" hangingPunct="0">
              <a:spcBef>
                <a:spcPct val="0"/>
              </a:spcBef>
              <a:spcAft>
                <a:spcPct val="0"/>
              </a:spcAft>
            </a:pPr>
            <a:endParaRPr lang="en-US" altLang="zh-CN" dirty="0"/>
          </a:p>
          <a:p>
            <a:pPr lvl="0" indent="266700" eaLnBrk="0" fontAlgn="base" hangingPunct="0">
              <a:spcBef>
                <a:spcPct val="0"/>
              </a:spcBef>
              <a:spcAft>
                <a:spcPct val="0"/>
              </a:spcAft>
            </a:pPr>
            <a:endParaRPr kumimoji="0" lang="zh-CN" altLang="en-US"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pSp>
        <p:nvGrpSpPr>
          <p:cNvPr id="13" name="组合 12"/>
          <p:cNvGrpSpPr/>
          <p:nvPr/>
        </p:nvGrpSpPr>
        <p:grpSpPr>
          <a:xfrm>
            <a:off x="5245" y="2251"/>
            <a:ext cx="10350610" cy="674898"/>
            <a:chOff x="1805470" y="3196301"/>
            <a:chExt cx="8494322" cy="674898"/>
          </a:xfrm>
        </p:grpSpPr>
        <p:sp>
          <p:nvSpPr>
            <p:cNvPr id="20"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1" name="椭圆 20"/>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2.2</a:t>
              </a:r>
            </a:p>
          </p:txBody>
        </p:sp>
        <p:sp>
          <p:nvSpPr>
            <p:cNvPr id="22" name="矩形 21"/>
            <p:cNvSpPr/>
            <p:nvPr/>
          </p:nvSpPr>
          <p:spPr>
            <a:xfrm>
              <a:off x="5064714" y="3238846"/>
              <a:ext cx="523507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变量</a:t>
              </a:r>
            </a:p>
          </p:txBody>
        </p:sp>
      </p:grpSp>
    </p:spTree>
    <p:extLst>
      <p:ext uri="{BB962C8B-B14F-4D97-AF65-F5344CB8AC3E}">
        <p14:creationId xmlns:p14="http://schemas.microsoft.com/office/powerpoint/2010/main" val="26875592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1"/>
          <p:cNvSpPr>
            <a:spLocks noChangeArrowheads="1"/>
          </p:cNvSpPr>
          <p:nvPr/>
        </p:nvSpPr>
        <p:spPr bwMode="auto">
          <a:xfrm>
            <a:off x="-63611" y="759721"/>
            <a:ext cx="12054177" cy="4278094"/>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8605" algn="l" defTabSz="914400" rtl="0" eaLnBrk="1" fontAlgn="base" latinLnBrk="0" hangingPunct="1">
              <a:lnSpc>
                <a:spcPct val="100000"/>
              </a:lnSpc>
              <a:spcBef>
                <a:spcPct val="0"/>
              </a:spcBef>
              <a:spcAft>
                <a:spcPct val="0"/>
              </a:spcAft>
              <a:buClrTx/>
              <a:buSzTx/>
              <a:buFontTx/>
              <a:buNone/>
            </a:pPr>
            <a:r>
              <a:rPr kumimoji="0" lang="en-US" altLang="zh-CN" sz="2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2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链式赋值与解包赋值</a:t>
            </a:r>
            <a:r>
              <a:rPr lang="en-US" altLang="zh-CN" sz="2400" dirty="0">
                <a:latin typeface="宋体" panose="02010600030101010101" pitchFamily="2" charset="-122"/>
                <a:ea typeface="宋体" panose="02010600030101010101" pitchFamily="2" charset="-122"/>
              </a:rPr>
              <a:t>    </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链式赋值用于多个变量同时赋予相同的值。例如：</a:t>
            </a:r>
            <a:endParaRPr lang="en-US" altLang="zh-CN" sz="2400" dirty="0">
              <a:latin typeface="宋体" panose="02010600030101010101" pitchFamily="2" charset="-122"/>
              <a:ea typeface="宋体" panose="02010600030101010101" pitchFamily="2" charset="-122"/>
            </a:endParaRPr>
          </a:p>
          <a:p>
            <a:endParaRPr lang="en-US" altLang="zh-CN" sz="2400" dirty="0">
              <a:latin typeface="宋体" panose="02010600030101010101" pitchFamily="2" charset="-122"/>
              <a:ea typeface="宋体" panose="02010600030101010101" pitchFamily="2" charset="-122"/>
            </a:endParaRPr>
          </a:p>
          <a:p>
            <a:endParaRPr lang="en-US" altLang="zh-CN" sz="2400" dirty="0">
              <a:latin typeface="宋体" panose="02010600030101010101" pitchFamily="2" charset="-122"/>
              <a:ea typeface="宋体" panose="02010600030101010101" pitchFamily="2" charset="-122"/>
            </a:endParaRPr>
          </a:p>
          <a:p>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p>
          <a:p>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语言支持将数据序列解包赋值给对应的变量序列，两者数量需相同。</a:t>
            </a:r>
            <a:r>
              <a:rPr lang="zh-CN" altLang="en-US" sz="2400" dirty="0">
                <a:latin typeface="宋体" panose="02010600030101010101" pitchFamily="2" charset="-122"/>
                <a:ea typeface="宋体" panose="02010600030101010101" pitchFamily="2" charset="-122"/>
              </a:rPr>
              <a:t>例如：</a:t>
            </a:r>
            <a:endParaRPr lang="zh-CN" altLang="zh-CN" sz="2400" dirty="0">
              <a:latin typeface="宋体" panose="02010600030101010101" pitchFamily="2" charset="-122"/>
              <a:ea typeface="宋体" panose="02010600030101010101" pitchFamily="2" charset="-122"/>
            </a:endParaRPr>
          </a:p>
          <a:p>
            <a:r>
              <a:rPr lang="en-US" altLang="zh-CN" dirty="0"/>
              <a:t>           </a:t>
            </a:r>
            <a:endParaRPr lang="zh-CN" altLang="zh-CN" dirty="0"/>
          </a:p>
          <a:p>
            <a:endParaRPr lang="zh-CN" altLang="zh-CN" dirty="0"/>
          </a:p>
          <a:p>
            <a:pPr marL="0" marR="0" lvl="0" indent="268605" algn="l" defTabSz="914400" rtl="0" eaLnBrk="1" fontAlgn="base" latinLnBrk="0" hangingPunct="1">
              <a:lnSpc>
                <a:spcPct val="100000"/>
              </a:lnSpc>
              <a:spcBef>
                <a:spcPct val="0"/>
              </a:spcBef>
              <a:spcAft>
                <a:spcPct val="0"/>
              </a:spcAft>
              <a:buClrTx/>
              <a:buSzTx/>
              <a:buFontTx/>
              <a:buNone/>
            </a:pPr>
            <a:endParaRPr lang="zh-CN" altLang="zh-CN" dirty="0"/>
          </a:p>
          <a:p>
            <a:pPr lvl="0" indent="266700" eaLnBrk="0" fontAlgn="base" hangingPunct="0">
              <a:spcBef>
                <a:spcPct val="0"/>
              </a:spcBef>
              <a:spcAft>
                <a:spcPct val="0"/>
              </a:spcAft>
            </a:pPr>
            <a:endParaRPr lang="en-US" altLang="zh-CN" dirty="0"/>
          </a:p>
          <a:p>
            <a:pPr lvl="0" indent="266700" eaLnBrk="0" fontAlgn="base" hangingPunct="0">
              <a:spcBef>
                <a:spcPct val="0"/>
              </a:spcBef>
              <a:spcAft>
                <a:spcPct val="0"/>
              </a:spcAft>
            </a:pPr>
            <a:endParaRPr kumimoji="0" lang="zh-CN" altLang="en-US"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pSp>
        <p:nvGrpSpPr>
          <p:cNvPr id="13" name="组合 12"/>
          <p:cNvGrpSpPr/>
          <p:nvPr/>
        </p:nvGrpSpPr>
        <p:grpSpPr>
          <a:xfrm>
            <a:off x="5245" y="2251"/>
            <a:ext cx="10350610" cy="674898"/>
            <a:chOff x="1805470" y="3196301"/>
            <a:chExt cx="8494322" cy="674898"/>
          </a:xfrm>
        </p:grpSpPr>
        <p:sp>
          <p:nvSpPr>
            <p:cNvPr id="20"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1" name="椭圆 20"/>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2.2</a:t>
              </a:r>
            </a:p>
          </p:txBody>
        </p:sp>
        <p:sp>
          <p:nvSpPr>
            <p:cNvPr id="22" name="矩形 21"/>
            <p:cNvSpPr/>
            <p:nvPr/>
          </p:nvSpPr>
          <p:spPr>
            <a:xfrm>
              <a:off x="5064714" y="3238846"/>
              <a:ext cx="523507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变量</a:t>
              </a:r>
            </a:p>
          </p:txBody>
        </p:sp>
      </p:grpSp>
      <p:sp>
        <p:nvSpPr>
          <p:cNvPr id="2" name="矩形 1"/>
          <p:cNvSpPr/>
          <p:nvPr/>
        </p:nvSpPr>
        <p:spPr>
          <a:xfrm>
            <a:off x="1394130" y="1698439"/>
            <a:ext cx="6096000" cy="1200329"/>
          </a:xfrm>
          <a:prstGeom prst="rect">
            <a:avLst/>
          </a:prstGeom>
          <a:solidFill>
            <a:schemeClr val="accent1">
              <a:lumMod val="40000"/>
              <a:lumOff val="60000"/>
            </a:schemeClr>
          </a:solidFill>
        </p:spPr>
        <p:txBody>
          <a:bodyPr>
            <a:spAutoFit/>
          </a:bodyPr>
          <a:lstStyle/>
          <a:p>
            <a:r>
              <a:rPr lang="en-US" altLang="zh-CN" sz="2400" dirty="0"/>
              <a:t> &gt;&gt;&gt; i=j=k=2022</a:t>
            </a:r>
            <a:endParaRPr lang="zh-CN" altLang="zh-CN" sz="2400" dirty="0"/>
          </a:p>
          <a:p>
            <a:r>
              <a:rPr lang="en-US" altLang="zh-CN" sz="2400" dirty="0"/>
              <a:t> &gt;&gt;&gt; print(</a:t>
            </a:r>
            <a:r>
              <a:rPr lang="en-US" altLang="zh-CN" sz="2400" dirty="0" err="1"/>
              <a:t>i,j,k</a:t>
            </a:r>
            <a:r>
              <a:rPr lang="en-US" altLang="zh-CN" sz="2400" dirty="0"/>
              <a:t>)</a:t>
            </a:r>
            <a:endParaRPr lang="zh-CN" altLang="zh-CN" sz="2400" dirty="0"/>
          </a:p>
          <a:p>
            <a:r>
              <a:rPr lang="en-US" altLang="zh-CN" sz="2400" dirty="0"/>
              <a:t>         2022 2022 2022</a:t>
            </a:r>
            <a:endParaRPr lang="zh-CN" altLang="en-US" sz="2400" dirty="0"/>
          </a:p>
        </p:txBody>
      </p:sp>
      <p:sp>
        <p:nvSpPr>
          <p:cNvPr id="3" name="矩形 2"/>
          <p:cNvSpPr/>
          <p:nvPr/>
        </p:nvSpPr>
        <p:spPr>
          <a:xfrm>
            <a:off x="1394130" y="3522015"/>
            <a:ext cx="10214774" cy="3046988"/>
          </a:xfrm>
          <a:prstGeom prst="rect">
            <a:avLst/>
          </a:prstGeom>
          <a:solidFill>
            <a:schemeClr val="accent1">
              <a:lumMod val="40000"/>
              <a:lumOff val="60000"/>
            </a:schemeClr>
          </a:solidFill>
        </p:spPr>
        <p:txBody>
          <a:bodyPr wrap="square">
            <a:spAutoFit/>
          </a:bodyPr>
          <a:lstStyle/>
          <a:p>
            <a:r>
              <a:rPr lang="en-US" altLang="zh-CN" sz="2400" dirty="0"/>
              <a:t>&gt;&gt;&gt; </a:t>
            </a:r>
            <a:r>
              <a:rPr lang="en-US" altLang="zh-CN" sz="2400" dirty="0" err="1"/>
              <a:t>x,y,z</a:t>
            </a:r>
            <a:r>
              <a:rPr lang="en-US" altLang="zh-CN" sz="2400" dirty="0"/>
              <a:t>=100,200,300</a:t>
            </a:r>
            <a:endParaRPr lang="zh-CN" altLang="zh-CN" sz="2400" dirty="0"/>
          </a:p>
          <a:p>
            <a:r>
              <a:rPr lang="en-US" altLang="zh-CN" sz="2400" dirty="0"/>
              <a:t>&gt;&gt;&gt; print(</a:t>
            </a:r>
            <a:r>
              <a:rPr lang="en-US" altLang="zh-CN" sz="2400" dirty="0" err="1"/>
              <a:t>x,y,z</a:t>
            </a:r>
            <a:r>
              <a:rPr lang="en-US" altLang="zh-CN" sz="2400" dirty="0"/>
              <a:t>)</a:t>
            </a:r>
            <a:endParaRPr lang="zh-CN" altLang="zh-CN" sz="2400" dirty="0"/>
          </a:p>
          <a:p>
            <a:r>
              <a:rPr lang="en-US" altLang="zh-CN" sz="2400" dirty="0"/>
              <a:t>       100 200 300</a:t>
            </a:r>
            <a:endParaRPr lang="zh-CN" altLang="zh-CN" sz="2400" dirty="0"/>
          </a:p>
          <a:p>
            <a:r>
              <a:rPr lang="en-US" altLang="zh-CN" sz="2400" dirty="0"/>
              <a:t>&gt;&gt;&gt; </a:t>
            </a:r>
            <a:r>
              <a:rPr lang="en-US" altLang="zh-CN" sz="2400" dirty="0" err="1"/>
              <a:t>a,b,c</a:t>
            </a:r>
            <a:r>
              <a:rPr lang="en-US" altLang="zh-CN" sz="2400" dirty="0"/>
              <a:t>=100,200   #</a:t>
            </a:r>
            <a:r>
              <a:rPr lang="zh-CN" altLang="zh-CN" sz="2400" dirty="0"/>
              <a:t>报错</a:t>
            </a:r>
          </a:p>
          <a:p>
            <a:r>
              <a:rPr lang="en-US" altLang="zh-CN" sz="2400" dirty="0"/>
              <a:t>       Traceback (most recent call last):</a:t>
            </a:r>
            <a:endParaRPr lang="zh-CN" altLang="zh-CN" sz="2400" dirty="0"/>
          </a:p>
          <a:p>
            <a:r>
              <a:rPr lang="en-US" altLang="zh-CN" sz="2400" dirty="0"/>
              <a:t>               File "&lt;pyshell#4&gt;", line 1, in &lt;module&gt;</a:t>
            </a:r>
            <a:endParaRPr lang="zh-CN" altLang="zh-CN" sz="2400" dirty="0"/>
          </a:p>
          <a:p>
            <a:r>
              <a:rPr lang="en-US" altLang="zh-CN" sz="2400" dirty="0"/>
              <a:t>               </a:t>
            </a:r>
            <a:r>
              <a:rPr lang="en-US" altLang="zh-CN" sz="2400" dirty="0" err="1"/>
              <a:t>a,b,c</a:t>
            </a:r>
            <a:r>
              <a:rPr lang="en-US" altLang="zh-CN" sz="2400" dirty="0"/>
              <a:t>=100,200</a:t>
            </a:r>
            <a:endParaRPr lang="zh-CN" altLang="zh-CN" sz="2400" dirty="0"/>
          </a:p>
          <a:p>
            <a:r>
              <a:rPr lang="en-US" altLang="zh-CN" sz="2400" dirty="0"/>
              <a:t>       ValueError: not enough values to unpack (expected 3, got 2)</a:t>
            </a:r>
            <a:endParaRPr lang="zh-CN" altLang="zh-CN" sz="2400" dirty="0"/>
          </a:p>
        </p:txBody>
      </p:sp>
    </p:spTree>
    <p:extLst>
      <p:ext uri="{BB962C8B-B14F-4D97-AF65-F5344CB8AC3E}">
        <p14:creationId xmlns:p14="http://schemas.microsoft.com/office/powerpoint/2010/main" val="5264211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0" name="椭圆 9"/>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52" name="矩形 51"/>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nvGrpSpPr>
          <p:cNvPr id="22" name="组合 21"/>
          <p:cNvGrpSpPr/>
          <p:nvPr/>
        </p:nvGrpSpPr>
        <p:grpSpPr>
          <a:xfrm>
            <a:off x="1844571" y="1423371"/>
            <a:ext cx="700325" cy="705496"/>
            <a:chOff x="1805940" y="1198245"/>
            <a:chExt cx="2011680" cy="2011680"/>
          </a:xfrm>
        </p:grpSpPr>
        <p:sp>
          <p:nvSpPr>
            <p:cNvPr id="23"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26" name="组合 25"/>
          <p:cNvGrpSpPr/>
          <p:nvPr/>
        </p:nvGrpSpPr>
        <p:grpSpPr>
          <a:xfrm>
            <a:off x="1877621" y="2297323"/>
            <a:ext cx="700325" cy="705496"/>
            <a:chOff x="1805940" y="1198245"/>
            <a:chExt cx="2011680" cy="2011680"/>
          </a:xfrm>
        </p:grpSpPr>
        <p:sp>
          <p:nvSpPr>
            <p:cNvPr id="27"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8"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30" name="组合 29"/>
          <p:cNvGrpSpPr/>
          <p:nvPr/>
        </p:nvGrpSpPr>
        <p:grpSpPr>
          <a:xfrm>
            <a:off x="1844571" y="3155000"/>
            <a:ext cx="700325" cy="705496"/>
            <a:chOff x="1805940" y="1198245"/>
            <a:chExt cx="2011680" cy="2011680"/>
          </a:xfrm>
        </p:grpSpPr>
        <p:sp>
          <p:nvSpPr>
            <p:cNvPr id="31"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34" name="组合 33"/>
          <p:cNvGrpSpPr/>
          <p:nvPr/>
        </p:nvGrpSpPr>
        <p:grpSpPr>
          <a:xfrm>
            <a:off x="1844570" y="4021451"/>
            <a:ext cx="700325" cy="705496"/>
            <a:chOff x="1805940" y="1198245"/>
            <a:chExt cx="2011680" cy="2011680"/>
          </a:xfrm>
        </p:grpSpPr>
        <p:sp>
          <p:nvSpPr>
            <p:cNvPr id="35"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2" name="文本框 28"/>
          <p:cNvSpPr txBox="1"/>
          <p:nvPr/>
        </p:nvSpPr>
        <p:spPr>
          <a:xfrm>
            <a:off x="1806768" y="1596293"/>
            <a:ext cx="881348" cy="400110"/>
          </a:xfrm>
          <a:prstGeom prst="rect">
            <a:avLst/>
          </a:prstGeom>
          <a:noFill/>
        </p:spPr>
        <p:txBody>
          <a:bodyPr wrap="square" rtlCol="0">
            <a:spAutoFit/>
          </a:bodyPr>
          <a:lstStyle/>
          <a:p>
            <a:r>
              <a:rPr lang="en-US" altLang="zh-CN" sz="2000" b="1" dirty="0">
                <a:solidFill>
                  <a:schemeClr val="tx1">
                    <a:lumMod val="65000"/>
                    <a:lumOff val="35000"/>
                  </a:schemeClr>
                </a:solidFill>
              </a:rPr>
              <a:t>2.3.1</a:t>
            </a:r>
          </a:p>
        </p:txBody>
      </p:sp>
      <p:sp>
        <p:nvSpPr>
          <p:cNvPr id="43" name="文本框 63"/>
          <p:cNvSpPr txBox="1"/>
          <p:nvPr/>
        </p:nvSpPr>
        <p:spPr>
          <a:xfrm>
            <a:off x="1850836" y="2476243"/>
            <a:ext cx="881348" cy="400110"/>
          </a:xfrm>
          <a:prstGeom prst="rect">
            <a:avLst/>
          </a:prstGeom>
          <a:noFill/>
        </p:spPr>
        <p:txBody>
          <a:bodyPr wrap="square" rtlCol="0">
            <a:spAutoFit/>
          </a:bodyPr>
          <a:lstStyle/>
          <a:p>
            <a:r>
              <a:rPr lang="en-US" altLang="zh-CN" sz="2000" b="1" dirty="0">
                <a:solidFill>
                  <a:schemeClr val="tx1">
                    <a:lumMod val="65000"/>
                    <a:lumOff val="35000"/>
                  </a:schemeClr>
                </a:solidFill>
              </a:rPr>
              <a:t>2.3.2</a:t>
            </a:r>
          </a:p>
        </p:txBody>
      </p:sp>
      <p:sp>
        <p:nvSpPr>
          <p:cNvPr id="44" name="文本框 29"/>
          <p:cNvSpPr txBox="1"/>
          <p:nvPr/>
        </p:nvSpPr>
        <p:spPr>
          <a:xfrm>
            <a:off x="1795752" y="3337110"/>
            <a:ext cx="881348" cy="400110"/>
          </a:xfrm>
          <a:prstGeom prst="rect">
            <a:avLst/>
          </a:prstGeom>
          <a:noFill/>
        </p:spPr>
        <p:txBody>
          <a:bodyPr wrap="square" rtlCol="0">
            <a:spAutoFit/>
          </a:bodyPr>
          <a:lstStyle/>
          <a:p>
            <a:r>
              <a:rPr lang="en-US" altLang="zh-CN" sz="2000" b="1" dirty="0">
                <a:solidFill>
                  <a:schemeClr val="tx1">
                    <a:lumMod val="65000"/>
                    <a:lumOff val="35000"/>
                  </a:schemeClr>
                </a:solidFill>
              </a:rPr>
              <a:t>2.3.3</a:t>
            </a:r>
          </a:p>
        </p:txBody>
      </p:sp>
      <p:sp>
        <p:nvSpPr>
          <p:cNvPr id="45" name="文本框 30"/>
          <p:cNvSpPr txBox="1"/>
          <p:nvPr/>
        </p:nvSpPr>
        <p:spPr>
          <a:xfrm>
            <a:off x="1806768" y="4176134"/>
            <a:ext cx="881348" cy="400110"/>
          </a:xfrm>
          <a:prstGeom prst="rect">
            <a:avLst/>
          </a:prstGeom>
          <a:noFill/>
        </p:spPr>
        <p:txBody>
          <a:bodyPr wrap="square" rtlCol="0">
            <a:spAutoFit/>
          </a:bodyPr>
          <a:lstStyle/>
          <a:p>
            <a:r>
              <a:rPr lang="en-US" altLang="zh-CN" sz="2000" b="1" dirty="0">
                <a:solidFill>
                  <a:schemeClr val="tx1">
                    <a:lumMod val="65000"/>
                    <a:lumOff val="35000"/>
                  </a:schemeClr>
                </a:solidFill>
              </a:rPr>
              <a:t>2.3.4</a:t>
            </a:r>
          </a:p>
        </p:txBody>
      </p:sp>
      <p:sp>
        <p:nvSpPr>
          <p:cNvPr id="48" name="矩形 47"/>
          <p:cNvSpPr/>
          <p:nvPr/>
        </p:nvSpPr>
        <p:spPr>
          <a:xfrm>
            <a:off x="2829638" y="1487034"/>
            <a:ext cx="5807164"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数据类型的本质</a:t>
            </a:r>
          </a:p>
        </p:txBody>
      </p:sp>
      <p:sp>
        <p:nvSpPr>
          <p:cNvPr id="49" name="矩形 48"/>
          <p:cNvSpPr/>
          <p:nvPr/>
        </p:nvSpPr>
        <p:spPr>
          <a:xfrm>
            <a:off x="2796588" y="2345463"/>
            <a:ext cx="6832154"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程序设计中的统计数据分离</a:t>
            </a:r>
          </a:p>
        </p:txBody>
      </p:sp>
      <p:sp>
        <p:nvSpPr>
          <p:cNvPr id="50" name="矩形 49"/>
          <p:cNvSpPr/>
          <p:nvPr/>
        </p:nvSpPr>
        <p:spPr>
          <a:xfrm>
            <a:off x="2840655" y="3250594"/>
            <a:ext cx="5807164"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简单数据类型</a:t>
            </a:r>
          </a:p>
        </p:txBody>
      </p:sp>
      <p:sp>
        <p:nvSpPr>
          <p:cNvPr id="53" name="矩形 52"/>
          <p:cNvSpPr/>
          <p:nvPr/>
        </p:nvSpPr>
        <p:spPr>
          <a:xfrm>
            <a:off x="2862689" y="4120039"/>
            <a:ext cx="5807164"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复合数据类型</a:t>
            </a:r>
            <a:endParaRPr lang="en-US" altLang="zh-CN" sz="2800" b="1" dirty="0">
              <a:solidFill>
                <a:schemeClr val="tx1">
                  <a:lumMod val="65000"/>
                  <a:lumOff val="35000"/>
                </a:schemeClr>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837474" y="774589"/>
            <a:ext cx="5398073"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数据类型的本质</a:t>
            </a:r>
          </a:p>
        </p:txBody>
      </p:sp>
      <p:grpSp>
        <p:nvGrpSpPr>
          <p:cNvPr id="54" name="组合 66"/>
          <p:cNvGrpSpPr/>
          <p:nvPr/>
        </p:nvGrpSpPr>
        <p:grpSpPr>
          <a:xfrm>
            <a:off x="150086" y="757625"/>
            <a:ext cx="753732" cy="1351382"/>
            <a:chOff x="1054189" y="2119547"/>
            <a:chExt cx="2100705" cy="4067541"/>
          </a:xfrm>
        </p:grpSpPr>
        <p:sp>
          <p:nvSpPr>
            <p:cNvPr id="58"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59"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60" name="圆角矩形 4"/>
            <p:cNvSpPr/>
            <p:nvPr/>
          </p:nvSpPr>
          <p:spPr>
            <a:xfrm>
              <a:off x="150056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61" name="文本框 5"/>
            <p:cNvSpPr txBox="1"/>
            <p:nvPr/>
          </p:nvSpPr>
          <p:spPr>
            <a:xfrm>
              <a:off x="1054189" y="2401073"/>
              <a:ext cx="2100705" cy="1204296"/>
            </a:xfrm>
            <a:prstGeom prst="rect">
              <a:avLst/>
            </a:prstGeom>
            <a:noFill/>
          </p:spPr>
          <p:txBody>
            <a:bodyPr wrap="none" rtlCol="0">
              <a:spAutoFit/>
            </a:bodyPr>
            <a:lstStyle/>
            <a:p>
              <a:pPr algn="ctr"/>
              <a:r>
                <a:rPr lang="en-US" altLang="zh-CN" sz="2000" b="1" dirty="0">
                  <a:solidFill>
                    <a:schemeClr val="tx2">
                      <a:lumMod val="50000"/>
                    </a:schemeClr>
                  </a:solidFill>
                </a:rPr>
                <a:t>2.3.1</a:t>
              </a:r>
              <a:endParaRPr lang="zh-CN" altLang="en-US" sz="2000" b="1" dirty="0">
                <a:solidFill>
                  <a:schemeClr val="tx2">
                    <a:lumMod val="50000"/>
                  </a:schemeClr>
                </a:solidFill>
              </a:endParaRPr>
            </a:p>
          </p:txBody>
        </p:sp>
        <p:sp>
          <p:nvSpPr>
            <p:cNvPr id="63" name="矩形 62"/>
            <p:cNvSpPr/>
            <p:nvPr/>
          </p:nvSpPr>
          <p:spPr>
            <a:xfrm>
              <a:off x="1872097" y="4982792"/>
              <a:ext cx="514859" cy="1204296"/>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129025" name="Rectangle 1"/>
          <p:cNvSpPr>
            <a:spLocks noChangeArrowheads="1"/>
          </p:cNvSpPr>
          <p:nvPr/>
        </p:nvSpPr>
        <p:spPr bwMode="auto">
          <a:xfrm>
            <a:off x="183565" y="1359689"/>
            <a:ext cx="11825056" cy="5816977"/>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6700" algn="l" defTabSz="914400" rtl="0" eaLnBrk="1" fontAlgn="base" latinLnBrk="0" hangingPunct="1">
              <a:lnSpc>
                <a:spcPct val="100000"/>
              </a:lnSpc>
              <a:spcBef>
                <a:spcPct val="0"/>
              </a:spcBef>
              <a:spcAft>
                <a:spcPct val="0"/>
              </a:spcAft>
              <a:buClrTx/>
              <a:buSzTx/>
              <a:buFontTx/>
              <a:buAutoNum type="arabicPeriod"/>
            </a:pPr>
            <a:r>
              <a:rPr lang="zh-CN" altLang="en-US" sz="2800" b="1" dirty="0">
                <a:latin typeface="黑体" panose="02010609060101010101" pitchFamily="49" charset="-122"/>
                <a:ea typeface="黑体" panose="02010609060101010101" pitchFamily="49" charset="-122"/>
                <a:cs typeface="Times New Roman" panose="02020603050405020304" pitchFamily="18" charset="0"/>
              </a:rPr>
              <a:t>数据类型概念</a:t>
            </a:r>
            <a:endParaRPr lang="en-US" altLang="zh-CN" sz="2800" b="1" dirty="0">
              <a:latin typeface="黑体" panose="02010609060101010101" pitchFamily="49" charset="-122"/>
              <a:ea typeface="黑体" panose="02010609060101010101" pitchFamily="49" charset="-122"/>
              <a:cs typeface="Times New Roman" panose="02020603050405020304" pitchFamily="18" charset="0"/>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①“类型”是对数据的抽象；</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②类型相同的数据有相同的表示形式、存储格式以及相关的操作；</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③程序中使用的所有数据都必定属于某一种数据类型。</a:t>
            </a:r>
            <a:endParaRPr lang="en-US" altLang="zh-CN" sz="2400" dirty="0">
              <a:latin typeface="宋体" panose="02010600030101010101" pitchFamily="2" charset="-122"/>
              <a:ea typeface="宋体" panose="02010600030101010101" pitchFamily="2" charset="-122"/>
            </a:endParaRPr>
          </a:p>
          <a:p>
            <a:r>
              <a:rPr lang="en-US" altLang="zh-CN" sz="2800" dirty="0">
                <a:latin typeface="黑体" panose="02010609060101010101" pitchFamily="49" charset="-122"/>
                <a:ea typeface="黑体" panose="02010609060101010101" pitchFamily="49" charset="-122"/>
              </a:rPr>
              <a:t>2.</a:t>
            </a:r>
            <a:r>
              <a:rPr lang="zh-CN" altLang="zh-CN" sz="2800" dirty="0">
                <a:latin typeface="黑体" panose="02010609060101010101" pitchFamily="49" charset="-122"/>
                <a:ea typeface="黑体" panose="02010609060101010101" pitchFamily="49" charset="-122"/>
              </a:rPr>
              <a:t>数据类型分类</a:t>
            </a:r>
            <a:endParaRPr lang="zh-CN" altLang="zh-CN" sz="2800" b="1" dirty="0">
              <a:latin typeface="黑体" panose="02010609060101010101" pitchFamily="49" charset="-122"/>
              <a:ea typeface="黑体" panose="02010609060101010101" pitchFamily="49"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①基本类型。可进一步细分为数值类型、字符类系和枚举类型。数值类型又可细分为整型和实型。基本类型通常代表单个数据，不可再分的最基本的数据类型，包括整型、浮点（单精度）型、双精度型、字符型、无值类型、逻辑型及复数型。</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②构造类型。由已知的基本类型通过一定的构造方法构造出来的类型，可分为数组、结构体、联合体、枚举类型等。构造类型通常代表一批数据。</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③指针类型。指针可以指向内存地址，访问效率高，用于构造各种形态的动态或递归数据结构，如链表、树等。</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④空类型。表示一个空的对象，用</a:t>
            </a:r>
            <a:r>
              <a:rPr lang="en-US" altLang="zh-CN" sz="2400" dirty="0">
                <a:latin typeface="宋体" panose="02010600030101010101" pitchFamily="2" charset="-122"/>
                <a:ea typeface="宋体" panose="02010600030101010101" pitchFamily="2" charset="-122"/>
              </a:rPr>
              <a:t>None</a:t>
            </a:r>
            <a:r>
              <a:rPr lang="zh-CN" altLang="zh-CN" sz="2400" dirty="0">
                <a:latin typeface="宋体" panose="02010600030101010101" pitchFamily="2" charset="-122"/>
                <a:ea typeface="宋体" panose="02010600030101010101" pitchFamily="2" charset="-122"/>
              </a:rPr>
              <a:t>表示。空类型不是指“</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”，不是</a:t>
            </a:r>
            <a:r>
              <a:rPr lang="en-US" altLang="zh-CN" sz="2400" dirty="0">
                <a:latin typeface="宋体" panose="02010600030101010101" pitchFamily="2" charset="-122"/>
                <a:ea typeface="宋体" panose="02010600030101010101" pitchFamily="2" charset="-122"/>
              </a:rPr>
              <a:t>False</a:t>
            </a:r>
            <a:r>
              <a:rPr lang="zh-CN" altLang="zh-CN" sz="2400" dirty="0">
                <a:latin typeface="宋体" panose="02010600030101010101" pitchFamily="2" charset="-122"/>
                <a:ea typeface="宋体" panose="02010600030101010101" pitchFamily="2" charset="-122"/>
              </a:rPr>
              <a:t>，也不是指空字符串。</a:t>
            </a:r>
            <a:r>
              <a:rPr lang="en-US" altLang="zh-CN" sz="2400" dirty="0">
                <a:latin typeface="宋体" panose="02010600030101010101" pitchFamily="2" charset="-122"/>
                <a:ea typeface="宋体" panose="02010600030101010101" pitchFamily="2" charset="-122"/>
              </a:rPr>
              <a:t>None</a:t>
            </a:r>
            <a:r>
              <a:rPr lang="zh-CN" altLang="zh-CN" sz="2400" dirty="0">
                <a:latin typeface="宋体" panose="02010600030101010101" pitchFamily="2" charset="-122"/>
                <a:ea typeface="宋体" panose="02010600030101010101" pitchFamily="2" charset="-122"/>
              </a:rPr>
              <a:t>有自己的数据类型</a:t>
            </a:r>
            <a:r>
              <a:rPr lang="en-US" altLang="zh-CN" sz="2400" dirty="0" err="1">
                <a:latin typeface="宋体" panose="02010600030101010101" pitchFamily="2" charset="-122"/>
                <a:ea typeface="宋体" panose="02010600030101010101" pitchFamily="2" charset="-122"/>
              </a:rPr>
              <a:t>NoneType</a:t>
            </a:r>
            <a:r>
              <a:rPr lang="zh-CN" altLang="zh-CN" sz="2400" dirty="0">
                <a:latin typeface="宋体" panose="02010600030101010101" pitchFamily="2" charset="-122"/>
                <a:ea typeface="宋体" panose="02010600030101010101" pitchFamily="2" charset="-122"/>
              </a:rPr>
              <a:t>，可以赋给任何类型的变量。</a:t>
            </a:r>
          </a:p>
          <a:p>
            <a:pPr marR="0" lvl="0" algn="l" defTabSz="914400" rtl="0" eaLnBrk="1" fontAlgn="base" latinLnBrk="0" hangingPunct="1">
              <a:lnSpc>
                <a:spcPct val="100000"/>
              </a:lnSpc>
              <a:spcBef>
                <a:spcPct val="0"/>
              </a:spcBef>
              <a:spcAft>
                <a:spcPct val="0"/>
              </a:spcAft>
              <a:buClrTx/>
              <a:buSzTx/>
            </a:pPr>
            <a:endParaRPr kumimoji="0" lang="zh-CN" altLang="en-US"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pSp>
        <p:nvGrpSpPr>
          <p:cNvPr id="2" name="组合 1"/>
          <p:cNvGrpSpPr/>
          <p:nvPr/>
        </p:nvGrpSpPr>
        <p:grpSpPr>
          <a:xfrm>
            <a:off x="8420" y="-831"/>
            <a:ext cx="6282211" cy="633184"/>
            <a:chOff x="8420" y="-831"/>
            <a:chExt cx="6282211" cy="633184"/>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17" name="矩形 16"/>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anim calcmode="lin" valueType="num">
                                      <p:cBhvr>
                                        <p:cTn id="8" dur="1000" fill="hold"/>
                                        <p:tgtEl>
                                          <p:spTgt spid="54"/>
                                        </p:tgtEl>
                                        <p:attrNameLst>
                                          <p:attrName>ppt_x</p:attrName>
                                        </p:attrNameLst>
                                      </p:cBhvr>
                                      <p:tavLst>
                                        <p:tav tm="0">
                                          <p:val>
                                            <p:strVal val="#ppt_x"/>
                                          </p:val>
                                        </p:tav>
                                        <p:tav tm="100000">
                                          <p:val>
                                            <p:strVal val="#ppt_x"/>
                                          </p:val>
                                        </p:tav>
                                      </p:tavLst>
                                    </p:anim>
                                    <p:anim calcmode="lin" valueType="num">
                                      <p:cBhvr>
                                        <p:cTn id="9" dur="900" decel="100000" fill="hold"/>
                                        <p:tgtEl>
                                          <p:spTgt spid="5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1"/>
          <p:cNvSpPr>
            <a:spLocks noChangeArrowheads="1"/>
          </p:cNvSpPr>
          <p:nvPr/>
        </p:nvSpPr>
        <p:spPr bwMode="auto">
          <a:xfrm>
            <a:off x="8420" y="786169"/>
            <a:ext cx="5159711" cy="5755422"/>
          </a:xfrm>
          <a:prstGeom prst="rect">
            <a:avLst/>
          </a:prstGeom>
          <a:noFill/>
          <a:ln w="9525">
            <a:noFill/>
            <a:miter lim="800000"/>
          </a:ln>
          <a:effectLst/>
        </p:spPr>
        <p:txBody>
          <a:bodyPr vert="horz" wrap="square" lIns="91440" tIns="45720" rIns="91440" bIns="45720" numCol="1" anchor="ctr" anchorCtr="0" compatLnSpc="1">
            <a:spAutoFit/>
          </a:bodyPr>
          <a:lstStyle/>
          <a:p>
            <a:pPr marR="0" lvl="0" algn="l" defTabSz="914400" rtl="0" eaLnBrk="1" fontAlgn="base" latinLnBrk="0" hangingPunct="1">
              <a:lnSpc>
                <a:spcPct val="100000"/>
              </a:lnSpc>
              <a:spcBef>
                <a:spcPct val="0"/>
              </a:spcBef>
              <a:spcAft>
                <a:spcPct val="0"/>
              </a:spcAft>
              <a:buClrTx/>
              <a:buSzTx/>
            </a:pPr>
            <a:r>
              <a:rPr lang="en-US" altLang="zh-CN" sz="2800" b="1" dirty="0">
                <a:latin typeface="黑体" panose="02010609060101010101" pitchFamily="49" charset="-122"/>
                <a:ea typeface="黑体" panose="02010609060101010101" pitchFamily="49" charset="-122"/>
                <a:cs typeface="Times New Roman" panose="02020603050405020304" pitchFamily="18" charset="0"/>
              </a:rPr>
              <a:t>3.</a:t>
            </a:r>
            <a:r>
              <a:rPr lang="zh-CN" altLang="en-US" sz="2800" b="1" dirty="0">
                <a:latin typeface="黑体" panose="02010609060101010101" pitchFamily="49" charset="-122"/>
                <a:ea typeface="黑体" panose="02010609060101010101" pitchFamily="49" charset="-122"/>
                <a:cs typeface="Times New Roman" panose="02020603050405020304" pitchFamily="18" charset="0"/>
              </a:rPr>
              <a:t>数据类型概念</a:t>
            </a:r>
            <a:endParaRPr lang="en-US" altLang="zh-CN" sz="2800" b="1" dirty="0">
              <a:latin typeface="黑体" panose="02010609060101010101" pitchFamily="49" charset="-122"/>
              <a:ea typeface="黑体" panose="02010609060101010101" pitchFamily="49" charset="-122"/>
              <a:cs typeface="Times New Roman" panose="02020603050405020304" pitchFamily="18" charset="0"/>
            </a:endParaRPr>
          </a:p>
          <a:p>
            <a:pPr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①类型确定了值在内存中的存储方式与存储空间的大小。</a:t>
            </a:r>
          </a:p>
          <a:p>
            <a:pPr lvl="0"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②类型确定了值描述的范围。</a:t>
            </a:r>
            <a:endParaRPr lang="en-US" altLang="zh-CN" sz="2400" dirty="0">
              <a:latin typeface="宋体" panose="02010600030101010101" pitchFamily="2" charset="-122"/>
              <a:ea typeface="宋体" panose="02010600030101010101" pitchFamily="2" charset="-122"/>
            </a:endParaRPr>
          </a:p>
          <a:p>
            <a:pPr lvl="0"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③类型决定值得操作</a:t>
            </a:r>
            <a:endParaRPr lang="en-US" altLang="zh-CN" sz="2400" dirty="0">
              <a:latin typeface="宋体" panose="02010600030101010101" pitchFamily="2" charset="-122"/>
              <a:ea typeface="宋体" panose="02010600030101010101" pitchFamily="2" charset="-122"/>
            </a:endParaRPr>
          </a:p>
          <a:p>
            <a:r>
              <a:rPr lang="en-US" altLang="zh-CN" sz="2800" b="1" dirty="0">
                <a:latin typeface="黑体" panose="02010609060101010101" pitchFamily="49" charset="-122"/>
                <a:ea typeface="黑体" panose="02010609060101010101" pitchFamily="49" charset="-122"/>
              </a:rPr>
              <a:t>4.Python</a:t>
            </a:r>
            <a:r>
              <a:rPr lang="zh-CN" altLang="zh-CN" sz="2800" b="1" dirty="0">
                <a:latin typeface="黑体" panose="02010609060101010101" pitchFamily="49" charset="-122"/>
                <a:ea typeface="黑体" panose="02010609060101010101" pitchFamily="49" charset="-122"/>
              </a:rPr>
              <a:t>数据类型</a:t>
            </a:r>
          </a:p>
          <a:p>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的基本类型主要是：数字（</a:t>
            </a:r>
            <a:r>
              <a:rPr lang="en-US" altLang="zh-CN" sz="2400" dirty="0">
                <a:latin typeface="宋体" panose="02010600030101010101" pitchFamily="2" charset="-122"/>
                <a:ea typeface="宋体" panose="02010600030101010101" pitchFamily="2" charset="-122"/>
              </a:rPr>
              <a:t>number</a:t>
            </a:r>
            <a:r>
              <a:rPr lang="zh-CN" altLang="zh-CN" sz="2400" dirty="0">
                <a:latin typeface="宋体" panose="02010600030101010101" pitchFamily="2" charset="-122"/>
                <a:ea typeface="宋体" panose="02010600030101010101" pitchFamily="2" charset="-122"/>
              </a:rPr>
              <a:t>）、字符串（</a:t>
            </a:r>
            <a:r>
              <a:rPr lang="en-US" altLang="zh-CN" sz="2400" dirty="0">
                <a:latin typeface="宋体" panose="02010600030101010101" pitchFamily="2" charset="-122"/>
                <a:ea typeface="宋体" panose="02010600030101010101" pitchFamily="2" charset="-122"/>
              </a:rPr>
              <a:t>string</a:t>
            </a:r>
            <a:r>
              <a:rPr lang="zh-CN" altLang="zh-CN" sz="2400" dirty="0">
                <a:latin typeface="宋体" panose="02010600030101010101" pitchFamily="2" charset="-122"/>
                <a:ea typeface="宋体" panose="02010600030101010101" pitchFamily="2" charset="-122"/>
              </a:rPr>
              <a:t>）、布尔（</a:t>
            </a:r>
            <a:r>
              <a:rPr lang="en-US" altLang="zh-CN" sz="2400" dirty="0">
                <a:latin typeface="宋体" panose="02010600030101010101" pitchFamily="2" charset="-122"/>
                <a:ea typeface="宋体" panose="02010600030101010101" pitchFamily="2" charset="-122"/>
              </a:rPr>
              <a:t>bool</a:t>
            </a:r>
            <a:r>
              <a:rPr lang="zh-CN" altLang="zh-CN" sz="2400" dirty="0">
                <a:latin typeface="宋体" panose="02010600030101010101" pitchFamily="2" charset="-122"/>
                <a:ea typeface="宋体" panose="02010600030101010101" pitchFamily="2" charset="-122"/>
              </a:rPr>
              <a:t>）。数字类型中包括：整数类型（</a:t>
            </a:r>
            <a:r>
              <a:rPr lang="en-US" altLang="zh-CN" sz="2400" dirty="0" err="1">
                <a:latin typeface="宋体" panose="02010600030101010101" pitchFamily="2" charset="-122"/>
                <a:ea typeface="宋体" panose="02010600030101010101" pitchFamily="2" charset="-122"/>
              </a:rPr>
              <a:t>int</a:t>
            </a:r>
            <a:r>
              <a:rPr lang="zh-CN" altLang="zh-CN" sz="2400" dirty="0">
                <a:latin typeface="宋体" panose="02010600030101010101" pitchFamily="2" charset="-122"/>
                <a:ea typeface="宋体" panose="02010600030101010101" pitchFamily="2" charset="-122"/>
              </a:rPr>
              <a:t>）、浮点数类型（</a:t>
            </a:r>
            <a:r>
              <a:rPr lang="en-US" altLang="zh-CN" sz="2400" dirty="0">
                <a:latin typeface="宋体" panose="02010600030101010101" pitchFamily="2" charset="-122"/>
                <a:ea typeface="宋体" panose="02010600030101010101" pitchFamily="2" charset="-122"/>
              </a:rPr>
              <a:t>float</a:t>
            </a:r>
            <a:r>
              <a:rPr lang="zh-CN" altLang="zh-CN" sz="2400" dirty="0">
                <a:latin typeface="宋体" panose="02010600030101010101" pitchFamily="2" charset="-122"/>
                <a:ea typeface="宋体" panose="02010600030101010101" pitchFamily="2" charset="-122"/>
              </a:rPr>
              <a:t>）和复数类型（</a:t>
            </a:r>
            <a:r>
              <a:rPr lang="en-US" altLang="zh-CN" sz="2400" dirty="0">
                <a:latin typeface="宋体" panose="02010600030101010101" pitchFamily="2" charset="-122"/>
                <a:ea typeface="宋体" panose="02010600030101010101" pitchFamily="2" charset="-122"/>
              </a:rPr>
              <a:t>complex</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构造类型也称复合类型包括：列表（</a:t>
            </a:r>
            <a:r>
              <a:rPr lang="en-US" altLang="zh-CN" sz="2400" dirty="0">
                <a:latin typeface="宋体" panose="02010600030101010101" pitchFamily="2" charset="-122"/>
                <a:ea typeface="宋体" panose="02010600030101010101" pitchFamily="2" charset="-122"/>
              </a:rPr>
              <a:t>list</a:t>
            </a:r>
            <a:r>
              <a:rPr lang="zh-CN" altLang="zh-CN" sz="2400" dirty="0">
                <a:latin typeface="宋体" panose="02010600030101010101" pitchFamily="2" charset="-122"/>
                <a:ea typeface="宋体" panose="02010600030101010101" pitchFamily="2" charset="-122"/>
              </a:rPr>
              <a:t>）、元组（</a:t>
            </a:r>
            <a:r>
              <a:rPr lang="en-US" altLang="zh-CN" sz="2400" dirty="0">
                <a:latin typeface="宋体" panose="02010600030101010101" pitchFamily="2" charset="-122"/>
                <a:ea typeface="宋体" panose="02010600030101010101" pitchFamily="2" charset="-122"/>
              </a:rPr>
              <a:t>tuple</a:t>
            </a:r>
            <a:r>
              <a:rPr lang="zh-CN" altLang="zh-CN" sz="2400" dirty="0">
                <a:latin typeface="宋体" panose="02010600030101010101" pitchFamily="2" charset="-122"/>
                <a:ea typeface="宋体" panose="02010600030101010101" pitchFamily="2" charset="-122"/>
              </a:rPr>
              <a:t>）、字典（</a:t>
            </a:r>
            <a:r>
              <a:rPr lang="en-US" altLang="zh-CN" sz="2400" dirty="0">
                <a:latin typeface="宋体" panose="02010600030101010101" pitchFamily="2" charset="-122"/>
                <a:ea typeface="宋体" panose="02010600030101010101" pitchFamily="2" charset="-122"/>
              </a:rPr>
              <a:t>dictionary</a:t>
            </a:r>
            <a:r>
              <a:rPr lang="zh-CN" altLang="zh-CN" sz="2400" dirty="0">
                <a:latin typeface="宋体" panose="02010600030101010101" pitchFamily="2" charset="-122"/>
                <a:ea typeface="宋体" panose="02010600030101010101" pitchFamily="2" charset="-122"/>
              </a:rPr>
              <a:t>）、集合（</a:t>
            </a:r>
            <a:r>
              <a:rPr lang="en-US" altLang="zh-CN" sz="2400" dirty="0">
                <a:latin typeface="宋体" panose="02010600030101010101" pitchFamily="2" charset="-122"/>
                <a:ea typeface="宋体" panose="02010600030101010101" pitchFamily="2" charset="-122"/>
              </a:rPr>
              <a:t>set</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变量数据类型见图</a:t>
            </a:r>
            <a:r>
              <a:rPr lang="en-US" altLang="zh-CN" sz="2400" dirty="0">
                <a:latin typeface="宋体" panose="02010600030101010101" pitchFamily="2" charset="-122"/>
                <a:ea typeface="宋体" panose="02010600030101010101" pitchFamily="2" charset="-122"/>
              </a:rPr>
              <a:t>2-3</a:t>
            </a:r>
            <a:r>
              <a:rPr lang="zh-CN" altLang="zh-CN" sz="2400" dirty="0">
                <a:latin typeface="宋体" panose="02010600030101010101" pitchFamily="2" charset="-122"/>
                <a:ea typeface="宋体" panose="02010600030101010101" pitchFamily="2" charset="-122"/>
              </a:rPr>
              <a:t>。</a:t>
            </a:r>
            <a:endParaRPr kumimoji="0" lang="zh-CN" altLang="en-US" sz="24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p:txBody>
      </p:sp>
      <p:grpSp>
        <p:nvGrpSpPr>
          <p:cNvPr id="2" name="组合 1"/>
          <p:cNvGrpSpPr/>
          <p:nvPr/>
        </p:nvGrpSpPr>
        <p:grpSpPr>
          <a:xfrm>
            <a:off x="8420" y="-831"/>
            <a:ext cx="6282211" cy="633184"/>
            <a:chOff x="8420" y="-831"/>
            <a:chExt cx="6282211" cy="633184"/>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17" name="矩形 16"/>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pic>
        <p:nvPicPr>
          <p:cNvPr id="14" name="图片 13"/>
          <p:cNvPicPr/>
          <p:nvPr/>
        </p:nvPicPr>
        <p:blipFill>
          <a:blip r:embed="rId3">
            <a:extLst>
              <a:ext uri="{28A0092B-C50C-407E-A947-70E740481C1C}">
                <a14:useLocalDpi xmlns:a14="http://schemas.microsoft.com/office/drawing/2010/main" val="0"/>
              </a:ext>
            </a:extLst>
          </a:blip>
          <a:stretch>
            <a:fillRect/>
          </a:stretch>
        </p:blipFill>
        <p:spPr>
          <a:xfrm>
            <a:off x="5168130" y="300989"/>
            <a:ext cx="6560043" cy="6409912"/>
          </a:xfrm>
          <a:prstGeom prst="rect">
            <a:avLst/>
          </a:prstGeom>
        </p:spPr>
      </p:pic>
    </p:spTree>
    <p:extLst>
      <p:ext uri="{BB962C8B-B14F-4D97-AF65-F5344CB8AC3E}">
        <p14:creationId xmlns:p14="http://schemas.microsoft.com/office/powerpoint/2010/main" val="30850378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1"/>
          <p:cNvSpPr>
            <a:spLocks noChangeArrowheads="1"/>
          </p:cNvSpPr>
          <p:nvPr/>
        </p:nvSpPr>
        <p:spPr bwMode="auto">
          <a:xfrm>
            <a:off x="89013" y="570175"/>
            <a:ext cx="5551136" cy="6370975"/>
          </a:xfrm>
          <a:prstGeom prst="rect">
            <a:avLst/>
          </a:prstGeom>
          <a:noFill/>
          <a:ln w="9525">
            <a:noFill/>
            <a:miter lim="800000"/>
          </a:ln>
          <a:effectLst/>
        </p:spPr>
        <p:txBody>
          <a:bodyPr vert="horz" wrap="square" lIns="91440" tIns="45720" rIns="91440" bIns="45720" numCol="1" anchor="ctr" anchorCtr="0" compatLnSpc="1">
            <a:spAutoFit/>
          </a:bodyPr>
          <a:lstStyle/>
          <a:p>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是面向对象的一门语言，程序中出现的数据都可以理解为对象，并基于类创建数字、字符串、列表、元组、字典和集合。在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中“数据”就是“对象”，对象的概念更为宽泛和揭示本质。</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对象有三要素：标识（</a:t>
            </a:r>
            <a:r>
              <a:rPr lang="en-US" altLang="zh-CN" sz="2400" dirty="0">
                <a:latin typeface="宋体" panose="02010600030101010101" pitchFamily="2" charset="-122"/>
                <a:ea typeface="宋体" panose="02010600030101010101" pitchFamily="2" charset="-122"/>
              </a:rPr>
              <a:t>identity</a:t>
            </a:r>
            <a:r>
              <a:rPr lang="zh-CN" altLang="zh-CN" sz="2400" dirty="0">
                <a:latin typeface="宋体" panose="02010600030101010101" pitchFamily="2" charset="-122"/>
                <a:ea typeface="宋体" panose="02010600030101010101" pitchFamily="2" charset="-122"/>
              </a:rPr>
              <a:t>）、类型（</a:t>
            </a:r>
            <a:r>
              <a:rPr lang="en-US" altLang="zh-CN" sz="2400" dirty="0">
                <a:latin typeface="宋体" panose="02010600030101010101" pitchFamily="2" charset="-122"/>
                <a:ea typeface="宋体" panose="02010600030101010101" pitchFamily="2" charset="-122"/>
              </a:rPr>
              <a:t>type</a:t>
            </a:r>
            <a:r>
              <a:rPr lang="zh-CN" altLang="zh-CN" sz="2400" dirty="0">
                <a:latin typeface="宋体" panose="02010600030101010101" pitchFamily="2" charset="-122"/>
                <a:ea typeface="宋体" panose="02010600030101010101" pitchFamily="2" charset="-122"/>
              </a:rPr>
              <a:t>）和值（</a:t>
            </a:r>
            <a:r>
              <a:rPr lang="en-US" altLang="zh-CN" sz="2400" dirty="0">
                <a:latin typeface="宋体" panose="02010600030101010101" pitchFamily="2" charset="-122"/>
                <a:ea typeface="宋体" panose="02010600030101010101" pitchFamily="2" charset="-122"/>
              </a:rPr>
              <a:t>value</a:t>
            </a:r>
            <a:r>
              <a:rPr lang="zh-CN" altLang="zh-CN" sz="2400" dirty="0">
                <a:latin typeface="宋体" panose="02010600030101010101" pitchFamily="2" charset="-122"/>
                <a:ea typeface="宋体" panose="02010600030101010101" pitchFamily="2" charset="-122"/>
              </a:rPr>
              <a:t>）。标识是对象的唯一标识，可以用内置函数</a:t>
            </a:r>
            <a:r>
              <a:rPr lang="en-US" altLang="zh-CN" sz="2400" dirty="0">
                <a:latin typeface="宋体" panose="02010600030101010101" pitchFamily="2" charset="-122"/>
                <a:ea typeface="宋体" panose="02010600030101010101" pitchFamily="2" charset="-122"/>
              </a:rPr>
              <a:t>id()</a:t>
            </a:r>
            <a:r>
              <a:rPr lang="zh-CN" altLang="zh-CN" sz="2400" dirty="0">
                <a:latin typeface="宋体" panose="02010600030101010101" pitchFamily="2" charset="-122"/>
                <a:ea typeface="宋体" panose="02010600030101010101" pitchFamily="2" charset="-122"/>
              </a:rPr>
              <a:t>来获取，可狭义理解为对象在内存中的地址。类型决定了对象保存值的类型，并拥有相对应的属性与方法，可以用句点“</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”来访问它们，内置函数</a:t>
            </a:r>
            <a:r>
              <a:rPr lang="en-US" altLang="zh-CN" sz="2400" dirty="0">
                <a:latin typeface="宋体" panose="02010600030101010101" pitchFamily="2" charset="-122"/>
                <a:ea typeface="宋体" panose="02010600030101010101" pitchFamily="2" charset="-122"/>
              </a:rPr>
              <a:t>type()</a:t>
            </a:r>
            <a:r>
              <a:rPr lang="zh-CN" altLang="zh-CN" sz="2400" dirty="0">
                <a:latin typeface="宋体" panose="02010600030101010101" pitchFamily="2" charset="-122"/>
                <a:ea typeface="宋体" panose="02010600030101010101" pitchFamily="2" charset="-122"/>
              </a:rPr>
              <a:t>可以获取对象类型。值是对象的内容。使用关键字</a:t>
            </a:r>
            <a:r>
              <a:rPr lang="en-US" altLang="zh-CN" sz="2400" dirty="0">
                <a:latin typeface="宋体" panose="02010600030101010101" pitchFamily="2" charset="-122"/>
                <a:ea typeface="宋体" panose="02010600030101010101" pitchFamily="2" charset="-122"/>
              </a:rPr>
              <a:t>del</a:t>
            </a:r>
            <a:r>
              <a:rPr lang="zh-CN" altLang="zh-CN" sz="2400" dirty="0">
                <a:latin typeface="宋体" panose="02010600030101010101" pitchFamily="2" charset="-122"/>
                <a:ea typeface="宋体" panose="02010600030101010101" pitchFamily="2" charset="-122"/>
              </a:rPr>
              <a:t>可以删除对象，本质上 删除的是变量和值之间的引用关系。</a:t>
            </a:r>
            <a:endParaRPr kumimoji="0" lang="zh-CN" altLang="en-US" sz="24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p:txBody>
      </p:sp>
      <p:grpSp>
        <p:nvGrpSpPr>
          <p:cNvPr id="2" name="组合 1"/>
          <p:cNvGrpSpPr/>
          <p:nvPr/>
        </p:nvGrpSpPr>
        <p:grpSpPr>
          <a:xfrm>
            <a:off x="8420" y="-831"/>
            <a:ext cx="6282211" cy="633184"/>
            <a:chOff x="8420" y="-831"/>
            <a:chExt cx="6282211" cy="633184"/>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17" name="矩形 16"/>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sp>
        <p:nvSpPr>
          <p:cNvPr id="3" name="矩形 2"/>
          <p:cNvSpPr/>
          <p:nvPr/>
        </p:nvSpPr>
        <p:spPr>
          <a:xfrm>
            <a:off x="5640149" y="139256"/>
            <a:ext cx="6327971" cy="6647974"/>
          </a:xfrm>
          <a:prstGeom prst="rect">
            <a:avLst/>
          </a:prstGeom>
          <a:solidFill>
            <a:schemeClr val="accent1">
              <a:lumMod val="40000"/>
              <a:lumOff val="60000"/>
            </a:schemeClr>
          </a:solidFill>
        </p:spPr>
        <p:txBody>
          <a:bodyPr wrap="square">
            <a:spAutoFit/>
          </a:bodyPr>
          <a:lstStyle/>
          <a:p>
            <a:pPr indent="266700">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例如：</a:t>
            </a:r>
            <a:endParaRPr lang="en-US"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id(123)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2574235406384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a=123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id(a)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2574235406384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type(a)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&lt;class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123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del a</a:t>
            </a:r>
            <a:endParaRPr lang="en-US"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变量名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已经不存在，报错</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a:t>          Traceback (most recent call last):</a:t>
            </a:r>
            <a:endParaRPr lang="zh-CN" altLang="zh-CN" sz="2400" dirty="0"/>
          </a:p>
          <a:p>
            <a:r>
              <a:rPr lang="en-US" altLang="zh-CN" sz="2400" dirty="0"/>
              <a:t>                 File "&lt;pyshell#13&gt;", line 1, </a:t>
            </a:r>
          </a:p>
          <a:p>
            <a:r>
              <a:rPr lang="en-US" altLang="zh-CN" sz="2400" dirty="0"/>
              <a:t>                   in &lt;module&gt;</a:t>
            </a:r>
            <a:endParaRPr lang="zh-CN" altLang="zh-CN" sz="2400" dirty="0"/>
          </a:p>
          <a:p>
            <a:r>
              <a:rPr lang="en-US" altLang="zh-CN" sz="2400" dirty="0"/>
              <a:t>                  a</a:t>
            </a:r>
            <a:endParaRPr lang="zh-CN" altLang="zh-CN" sz="2400" dirty="0"/>
          </a:p>
          <a:p>
            <a:r>
              <a:rPr lang="en-US" altLang="zh-CN" sz="2400" dirty="0"/>
              <a:t>            </a:t>
            </a:r>
            <a:r>
              <a:rPr lang="en-US" altLang="zh-CN" sz="2400" dirty="0" err="1"/>
              <a:t>NameError</a:t>
            </a:r>
            <a:r>
              <a:rPr lang="en-US" altLang="zh-CN" sz="2400" dirty="0"/>
              <a:t>: name 'a' is not defined</a:t>
            </a:r>
            <a:endParaRPr lang="zh-CN" altLang="zh-CN" sz="2400" dirty="0"/>
          </a:p>
          <a:p>
            <a:pPr indent="533400">
              <a:spcAft>
                <a:spcPts val="0"/>
              </a:spcAft>
            </a:pP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915187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3"/>
          <p:cNvGrpSpPr/>
          <p:nvPr/>
        </p:nvGrpSpPr>
        <p:grpSpPr>
          <a:xfrm>
            <a:off x="312538" y="848032"/>
            <a:ext cx="701014" cy="1002801"/>
            <a:chOff x="3808475" y="2119547"/>
            <a:chExt cx="1914069" cy="2769162"/>
          </a:xfrm>
        </p:grpSpPr>
        <p:sp>
          <p:nvSpPr>
            <p:cNvPr id="14"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5"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6"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7" name="文本框 75"/>
            <p:cNvSpPr txBox="1"/>
            <p:nvPr/>
          </p:nvSpPr>
          <p:spPr>
            <a:xfrm>
              <a:off x="3897299" y="2460790"/>
              <a:ext cx="1736782" cy="1104875"/>
            </a:xfrm>
            <a:prstGeom prst="rect">
              <a:avLst/>
            </a:prstGeom>
            <a:noFill/>
          </p:spPr>
          <p:txBody>
            <a:bodyPr wrap="none" rtlCol="0">
              <a:spAutoFit/>
            </a:bodyPr>
            <a:lstStyle/>
            <a:p>
              <a:pPr algn="ctr"/>
              <a:r>
                <a:rPr lang="en-US" altLang="zh-CN" sz="2000" b="1" dirty="0">
                  <a:solidFill>
                    <a:schemeClr val="tx2">
                      <a:lumMod val="50000"/>
                    </a:schemeClr>
                  </a:solidFill>
                </a:rPr>
                <a:t>2.3.2</a:t>
              </a:r>
              <a:endParaRPr lang="zh-CN" altLang="en-US" sz="2000" b="1" dirty="0">
                <a:solidFill>
                  <a:schemeClr val="tx2">
                    <a:lumMod val="50000"/>
                  </a:schemeClr>
                </a:solidFill>
              </a:endParaRPr>
            </a:p>
          </p:txBody>
        </p:sp>
      </p:grpSp>
      <p:sp>
        <p:nvSpPr>
          <p:cNvPr id="18" name="矩形 17"/>
          <p:cNvSpPr/>
          <p:nvPr/>
        </p:nvSpPr>
        <p:spPr>
          <a:xfrm>
            <a:off x="934798" y="861292"/>
            <a:ext cx="881512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2"/>
                </a:solidFill>
              </a:rPr>
              <a:t>程序设计中统计数据分类</a:t>
            </a:r>
          </a:p>
        </p:txBody>
      </p:sp>
      <p:sp>
        <p:nvSpPr>
          <p:cNvPr id="141314" name="Rectangle 2"/>
          <p:cNvSpPr>
            <a:spLocks noChangeArrowheads="1"/>
          </p:cNvSpPr>
          <p:nvPr/>
        </p:nvSpPr>
        <p:spPr bwMode="auto">
          <a:xfrm>
            <a:off x="345069" y="1359722"/>
            <a:ext cx="11301273" cy="6063198"/>
          </a:xfrm>
          <a:prstGeom prst="rect">
            <a:avLst/>
          </a:prstGeom>
          <a:noFill/>
          <a:ln w="9525">
            <a:noFill/>
            <a:miter lim="800000"/>
          </a:ln>
          <a:effectLst/>
        </p:spPr>
        <p:txBody>
          <a:bodyPr vert="horz" wrap="square" lIns="91440" tIns="45720" rIns="91440" bIns="45720" numCol="1" anchor="ctr" anchorCtr="0" compatLnSpc="1">
            <a:spAutoFit/>
          </a:bodyPr>
          <a:lstStyle/>
          <a:p>
            <a:pPr indent="266700"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统计数据分类就是把具有某种共同属性或特征的数据归并在一起，通过其类别的属性或特征来对数据进行区别。换句话说，就是相同内容、相同性质的信息以及要求统一管理的信息集合在一起，而把相异的和需要分别管理的信息区分开来，然后确定各个集合之间的关系，形成一个有条理的分类系统。</a:t>
            </a:r>
            <a:endParaRPr lang="en-US" altLang="zh-CN" sz="2400" dirty="0">
              <a:latin typeface="宋体" panose="02010600030101010101" pitchFamily="2" charset="-122"/>
              <a:ea typeface="宋体" panose="02010600030101010101" pitchFamily="2" charset="-122"/>
            </a:endParaRPr>
          </a:p>
          <a:p>
            <a:pPr indent="266700"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按照数据的计量层次，可以将统计数据分为定类数据、定序数据、定距数据与定比数据。</a:t>
            </a:r>
            <a:endParaRPr lang="en-US" altLang="zh-CN" sz="2400" dirty="0">
              <a:latin typeface="宋体" panose="02010600030101010101" pitchFamily="2" charset="-122"/>
              <a:ea typeface="宋体" panose="02010600030101010101" pitchFamily="2" charset="-122"/>
            </a:endParaRPr>
          </a:p>
          <a:p>
            <a:pPr indent="266700"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⑴定类数据</a:t>
            </a:r>
            <a:endParaRPr lang="en-US" altLang="zh-CN" sz="2400" dirty="0">
              <a:latin typeface="宋体" panose="02010600030101010101" pitchFamily="2" charset="-122"/>
              <a:ea typeface="宋体" panose="02010600030101010101" pitchFamily="2" charset="-122"/>
            </a:endParaRPr>
          </a:p>
          <a:p>
            <a:pPr indent="266700" fontAlgn="base">
              <a:spcBef>
                <a:spcPct val="0"/>
              </a:spcBef>
              <a:spcAft>
                <a:spcPct val="0"/>
              </a:spcAft>
            </a:pPr>
            <a:r>
              <a:rPr lang="en-US" altLang="zh-CN" sz="2400" dirty="0">
                <a:latin typeface="宋体" panose="02010600030101010101" pitchFamily="2" charset="-122"/>
                <a:ea typeface="宋体" panose="02010600030101010101" pitchFamily="2" charset="-122"/>
              </a:rPr>
              <a:t>         True</a:t>
            </a:r>
            <a:r>
              <a:rPr lang="zh-CN" altLang="en-US" sz="2400" dirty="0">
                <a:latin typeface="宋体" panose="02010600030101010101" pitchFamily="2" charset="-122"/>
                <a:ea typeface="宋体" panose="02010600030101010101" pitchFamily="2" charset="-122"/>
              </a:rPr>
              <a:t>表示开门、</a:t>
            </a:r>
            <a:r>
              <a:rPr lang="en-US" altLang="zh-CN" sz="2400" dirty="0">
                <a:latin typeface="宋体" panose="02010600030101010101" pitchFamily="2" charset="-122"/>
                <a:ea typeface="宋体" panose="02010600030101010101" pitchFamily="2" charset="-122"/>
              </a:rPr>
              <a:t>False</a:t>
            </a:r>
            <a:r>
              <a:rPr lang="zh-CN" altLang="en-US" sz="2400" dirty="0">
                <a:latin typeface="宋体" panose="02010600030101010101" pitchFamily="2" charset="-122"/>
                <a:ea typeface="宋体" panose="02010600030101010101" pitchFamily="2" charset="-122"/>
              </a:rPr>
              <a:t>表示关门；</a:t>
            </a:r>
            <a:r>
              <a:rPr lang="en-US" altLang="zh-CN" sz="2400" dirty="0">
                <a:latin typeface="宋体" panose="02010600030101010101" pitchFamily="2" charset="-122"/>
                <a:ea typeface="宋体" panose="02010600030101010101" pitchFamily="2" charset="-122"/>
              </a:rPr>
              <a:t>1</a:t>
            </a:r>
            <a:r>
              <a:rPr lang="zh-CN" altLang="en-US" sz="2400" dirty="0">
                <a:latin typeface="宋体" panose="02010600030101010101" pitchFamily="2" charset="-122"/>
                <a:ea typeface="宋体" panose="02010600030101010101" pitchFamily="2" charset="-122"/>
              </a:rPr>
              <a:t>表示鸟类、</a:t>
            </a:r>
            <a:r>
              <a:rPr lang="en-US" altLang="zh-CN" sz="2400" dirty="0">
                <a:latin typeface="宋体" panose="02010600030101010101" pitchFamily="2" charset="-122"/>
                <a:ea typeface="宋体" panose="02010600030101010101" pitchFamily="2" charset="-122"/>
              </a:rPr>
              <a:t>2</a:t>
            </a:r>
            <a:r>
              <a:rPr lang="zh-CN" altLang="en-US" sz="2400" dirty="0">
                <a:latin typeface="宋体" panose="02010600030101010101" pitchFamily="2" charset="-122"/>
                <a:ea typeface="宋体" panose="02010600030101010101" pitchFamily="2" charset="-122"/>
              </a:rPr>
              <a:t>表示鱼类、</a:t>
            </a:r>
            <a:r>
              <a:rPr lang="en-US" altLang="zh-CN" sz="2400" dirty="0">
                <a:latin typeface="宋体" panose="02010600030101010101" pitchFamily="2" charset="-122"/>
                <a:ea typeface="宋体" panose="02010600030101010101" pitchFamily="2" charset="-122"/>
              </a:rPr>
              <a:t>3</a:t>
            </a:r>
            <a:r>
              <a:rPr lang="zh-CN" altLang="en-US" sz="2400" dirty="0">
                <a:latin typeface="宋体" panose="02010600030101010101" pitchFamily="2" charset="-122"/>
                <a:ea typeface="宋体" panose="02010600030101010101" pitchFamily="2" charset="-122"/>
              </a:rPr>
              <a:t>表示兽类</a:t>
            </a:r>
            <a:r>
              <a:rPr lang="en-US" altLang="zh-CN" sz="2400" dirty="0">
                <a:latin typeface="宋体" panose="02010600030101010101" pitchFamily="2" charset="-122"/>
                <a:ea typeface="宋体" panose="02010600030101010101" pitchFamily="2" charset="-122"/>
              </a:rPr>
              <a:t>…</a:t>
            </a:r>
          </a:p>
          <a:p>
            <a:pPr indent="266700"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⑵定序数据</a:t>
            </a:r>
            <a:endParaRPr lang="en-US" altLang="zh-CN" sz="2400" dirty="0">
              <a:latin typeface="宋体" panose="02010600030101010101" pitchFamily="2" charset="-122"/>
              <a:ea typeface="宋体" panose="02010600030101010101" pitchFamily="2" charset="-122"/>
            </a:endParaRPr>
          </a:p>
          <a:p>
            <a:pPr indent="266700" fontAlgn="base">
              <a:spcBef>
                <a:spcPct val="0"/>
              </a:spcBef>
              <a:spcAft>
                <a:spcPct val="0"/>
              </a:spcAft>
            </a:pPr>
            <a:r>
              <a:rPr lang="en-US" altLang="zh-CN" dirty="0"/>
              <a:t>                      </a:t>
            </a:r>
            <a:r>
              <a:rPr lang="zh-CN" altLang="zh-CN" sz="2400" dirty="0">
                <a:latin typeface="宋体" panose="02010600030101010101" pitchFamily="2" charset="-122"/>
                <a:ea typeface="宋体" panose="02010600030101010101" pitchFamily="2" charset="-122"/>
              </a:rPr>
              <a:t>文盲半文盲</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，小学</a:t>
            </a:r>
            <a:r>
              <a:rPr lang="en-US" altLang="zh-CN" sz="2400" dirty="0">
                <a:latin typeface="宋体" panose="02010600030101010101" pitchFamily="2" charset="-122"/>
                <a:ea typeface="宋体" panose="02010600030101010101" pitchFamily="2" charset="-122"/>
              </a:rPr>
              <a:t>=2</a:t>
            </a:r>
            <a:r>
              <a:rPr lang="zh-CN" altLang="zh-CN" sz="2400" dirty="0">
                <a:latin typeface="宋体" panose="02010600030101010101" pitchFamily="2" charset="-122"/>
                <a:ea typeface="宋体" panose="02010600030101010101" pitchFamily="2" charset="-122"/>
              </a:rPr>
              <a:t>，初中</a:t>
            </a:r>
            <a:r>
              <a:rPr lang="en-US" altLang="zh-CN" sz="2400" dirty="0">
                <a:latin typeface="宋体" panose="02010600030101010101" pitchFamily="2" charset="-122"/>
                <a:ea typeface="宋体" panose="02010600030101010101" pitchFamily="2" charset="-122"/>
              </a:rPr>
              <a:t>=3</a:t>
            </a:r>
            <a:r>
              <a:rPr lang="zh-CN" altLang="zh-CN" sz="2400" dirty="0">
                <a:latin typeface="宋体" panose="02010600030101010101" pitchFamily="2" charset="-122"/>
                <a:ea typeface="宋体" panose="02010600030101010101" pitchFamily="2" charset="-122"/>
              </a:rPr>
              <a:t>，高中</a:t>
            </a:r>
            <a:r>
              <a:rPr lang="en-US" altLang="zh-CN" sz="2400" dirty="0">
                <a:latin typeface="宋体" panose="02010600030101010101" pitchFamily="2" charset="-122"/>
                <a:ea typeface="宋体" panose="02010600030101010101" pitchFamily="2" charset="-122"/>
              </a:rPr>
              <a:t>=4</a:t>
            </a:r>
            <a:r>
              <a:rPr lang="zh-CN" altLang="zh-CN" sz="2400" dirty="0">
                <a:latin typeface="宋体" panose="02010600030101010101" pitchFamily="2" charset="-122"/>
                <a:ea typeface="宋体" panose="02010600030101010101" pitchFamily="2" charset="-122"/>
              </a:rPr>
              <a:t>，大学</a:t>
            </a:r>
            <a:r>
              <a:rPr lang="en-US" altLang="zh-CN" sz="2400" dirty="0">
                <a:latin typeface="宋体" panose="02010600030101010101" pitchFamily="2" charset="-122"/>
                <a:ea typeface="宋体" panose="02010600030101010101" pitchFamily="2" charset="-122"/>
              </a:rPr>
              <a:t>=5</a:t>
            </a:r>
            <a:r>
              <a:rPr lang="zh-CN" altLang="zh-CN" sz="2400" dirty="0">
                <a:latin typeface="宋体" panose="02010600030101010101" pitchFamily="2" charset="-122"/>
                <a:ea typeface="宋体" panose="02010600030101010101" pitchFamily="2" charset="-122"/>
              </a:rPr>
              <a:t>，硕士</a:t>
            </a:r>
            <a:r>
              <a:rPr lang="en-US" altLang="zh-CN" sz="2400" dirty="0">
                <a:latin typeface="宋体" panose="02010600030101010101" pitchFamily="2" charset="-122"/>
                <a:ea typeface="宋体" panose="02010600030101010101" pitchFamily="2" charset="-122"/>
              </a:rPr>
              <a:t>=6</a:t>
            </a:r>
            <a:r>
              <a:rPr lang="zh-CN" altLang="zh-CN" sz="2400" dirty="0">
                <a:latin typeface="宋体" panose="02010600030101010101" pitchFamily="2" charset="-122"/>
                <a:ea typeface="宋体" panose="02010600030101010101" pitchFamily="2" charset="-122"/>
              </a:rPr>
              <a:t>，博士</a:t>
            </a:r>
            <a:r>
              <a:rPr lang="en-US" altLang="zh-CN" sz="2400" dirty="0">
                <a:latin typeface="宋体" panose="02010600030101010101" pitchFamily="2" charset="-122"/>
                <a:ea typeface="宋体" panose="02010600030101010101" pitchFamily="2" charset="-122"/>
              </a:rPr>
              <a:t>=7</a:t>
            </a:r>
          </a:p>
          <a:p>
            <a:pPr indent="266700"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⑶定距数据</a:t>
            </a:r>
            <a:endParaRPr lang="en-US" altLang="zh-CN" sz="2400" dirty="0">
              <a:latin typeface="宋体" panose="02010600030101010101" pitchFamily="2" charset="-122"/>
              <a:ea typeface="宋体" panose="02010600030101010101" pitchFamily="2" charset="-122"/>
            </a:endParaRPr>
          </a:p>
          <a:p>
            <a:pPr indent="266700" fontAlgn="base">
              <a:spcBef>
                <a:spcPct val="0"/>
              </a:spcBef>
              <a:spcAft>
                <a:spcPct val="0"/>
              </a:spcAft>
            </a:pPr>
            <a:r>
              <a:rPr lang="en-US" altLang="zh-CN" dirty="0"/>
              <a:t>                     </a:t>
            </a:r>
            <a:r>
              <a:rPr lang="zh-CN" altLang="zh-CN" sz="2400" dirty="0">
                <a:latin typeface="宋体" panose="02010600030101010101" pitchFamily="2" charset="-122"/>
                <a:ea typeface="宋体" panose="02010600030101010101" pitchFamily="2" charset="-122"/>
              </a:rPr>
              <a:t>甲乙的</a:t>
            </a:r>
            <a:r>
              <a:rPr lang="zh-CN" altLang="en-US" sz="2400" dirty="0">
                <a:latin typeface="宋体" panose="02010600030101010101" pitchFamily="2" charset="-122"/>
                <a:ea typeface="宋体" panose="02010600030101010101" pitchFamily="2" charset="-122"/>
              </a:rPr>
              <a:t>干部行政级别分别为行政</a:t>
            </a:r>
            <a:r>
              <a:rPr lang="en-US" altLang="zh-CN" sz="2400" dirty="0">
                <a:latin typeface="宋体" panose="02010600030101010101" pitchFamily="2" charset="-122"/>
                <a:ea typeface="宋体" panose="02010600030101010101" pitchFamily="2" charset="-122"/>
              </a:rPr>
              <a:t>8</a:t>
            </a:r>
            <a:r>
              <a:rPr lang="zh-CN" altLang="en-US" sz="2400" dirty="0">
                <a:latin typeface="宋体" panose="02010600030101010101" pitchFamily="2" charset="-122"/>
                <a:ea typeface="宋体" panose="02010600030101010101" pitchFamily="2" charset="-122"/>
              </a:rPr>
              <a:t>级和</a:t>
            </a:r>
            <a:r>
              <a:rPr lang="en-US" altLang="zh-CN" sz="2400" dirty="0">
                <a:latin typeface="宋体" panose="02010600030101010101" pitchFamily="2" charset="-122"/>
                <a:ea typeface="宋体" panose="02010600030101010101" pitchFamily="2" charset="-122"/>
              </a:rPr>
              <a:t>13</a:t>
            </a:r>
            <a:r>
              <a:rPr lang="zh-CN" altLang="en-US" sz="2400" dirty="0">
                <a:latin typeface="宋体" panose="02010600030101010101" pitchFamily="2" charset="-122"/>
                <a:ea typeface="宋体" panose="02010600030101010101" pitchFamily="2" charset="-122"/>
              </a:rPr>
              <a:t>级</a:t>
            </a:r>
            <a:r>
              <a:rPr lang="zh-CN" altLang="zh-CN" sz="2400" dirty="0">
                <a:latin typeface="宋体" panose="02010600030101010101" pitchFamily="2" charset="-122"/>
                <a:ea typeface="宋体" panose="02010600030101010101" pitchFamily="2" charset="-122"/>
              </a:rPr>
              <a:t>，可知</a:t>
            </a:r>
            <a:r>
              <a:rPr lang="zh-CN" altLang="en-US" sz="2400" dirty="0">
                <a:latin typeface="宋体" panose="02010600030101010101" pitchFamily="2" charset="-122"/>
                <a:ea typeface="宋体" panose="02010600030101010101" pitchFamily="2" charset="-122"/>
              </a:rPr>
              <a:t>两者差</a:t>
            </a:r>
            <a:r>
              <a:rPr lang="en-US" altLang="zh-CN" sz="2400" dirty="0">
                <a:latin typeface="宋体" panose="02010600030101010101" pitchFamily="2" charset="-122"/>
                <a:ea typeface="宋体" panose="02010600030101010101" pitchFamily="2" charset="-122"/>
              </a:rPr>
              <a:t>5</a:t>
            </a:r>
            <a:r>
              <a:rPr lang="zh-CN" altLang="en-US" sz="2400" dirty="0">
                <a:latin typeface="宋体" panose="02010600030101010101" pitchFamily="2" charset="-122"/>
                <a:ea typeface="宋体" panose="02010600030101010101" pitchFamily="2" charset="-122"/>
              </a:rPr>
              <a:t>级</a:t>
            </a:r>
            <a:endParaRPr lang="en-US" altLang="zh-CN" sz="2400" dirty="0">
              <a:latin typeface="宋体" panose="02010600030101010101" pitchFamily="2" charset="-122"/>
              <a:ea typeface="宋体" panose="02010600030101010101" pitchFamily="2" charset="-122"/>
            </a:endParaRPr>
          </a:p>
          <a:p>
            <a:pPr indent="266700"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⑷定比数据</a:t>
            </a:r>
            <a:endParaRPr lang="en-US" altLang="zh-CN" sz="2400" dirty="0">
              <a:latin typeface="宋体" panose="02010600030101010101" pitchFamily="2" charset="-122"/>
              <a:ea typeface="宋体" panose="02010600030101010101" pitchFamily="2" charset="-122"/>
            </a:endParaRPr>
          </a:p>
          <a:p>
            <a:pPr indent="266700" fontAlgn="base">
              <a:spcBef>
                <a:spcPct val="0"/>
              </a:spcBef>
              <a:spcAft>
                <a:spcPct val="0"/>
              </a:spcAft>
            </a:pP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甲的速度为</a:t>
            </a:r>
            <a:r>
              <a:rPr lang="en-US" altLang="zh-CN" sz="2400" dirty="0">
                <a:latin typeface="宋体" panose="02010600030101010101" pitchFamily="2" charset="-122"/>
                <a:ea typeface="宋体" panose="02010600030101010101" pitchFamily="2" charset="-122"/>
              </a:rPr>
              <a:t>80Km/h</a:t>
            </a:r>
            <a:r>
              <a:rPr lang="zh-CN" altLang="en-US" sz="2400" dirty="0">
                <a:latin typeface="宋体" panose="02010600030101010101" pitchFamily="2" charset="-122"/>
                <a:ea typeface="宋体" panose="02010600030101010101" pitchFamily="2" charset="-122"/>
              </a:rPr>
              <a:t>，乙的速度为</a:t>
            </a:r>
            <a:r>
              <a:rPr lang="en-US" altLang="zh-CN" sz="2400" dirty="0">
                <a:latin typeface="宋体" panose="02010600030101010101" pitchFamily="2" charset="-122"/>
                <a:ea typeface="宋体" panose="02010600030101010101" pitchFamily="2" charset="-122"/>
              </a:rPr>
              <a:t>50Km/h</a:t>
            </a:r>
            <a:r>
              <a:rPr lang="zh-CN" altLang="en-US" sz="2400" dirty="0">
                <a:latin typeface="宋体" panose="02010600030101010101" pitchFamily="2" charset="-122"/>
                <a:ea typeface="宋体" panose="02010600030101010101" pitchFamily="2" charset="-122"/>
              </a:rPr>
              <a:t>，则甲的速度为乙的</a:t>
            </a:r>
            <a:r>
              <a:rPr lang="en-US" altLang="zh-CN" sz="2400" dirty="0">
                <a:latin typeface="宋体" panose="02010600030101010101" pitchFamily="2" charset="-122"/>
                <a:ea typeface="宋体" panose="02010600030101010101" pitchFamily="2" charset="-122"/>
              </a:rPr>
              <a:t>1.6</a:t>
            </a:r>
            <a:r>
              <a:rPr lang="zh-CN" altLang="en-US" sz="2400" dirty="0">
                <a:latin typeface="宋体" panose="02010600030101010101" pitchFamily="2" charset="-122"/>
                <a:ea typeface="宋体" panose="02010600030101010101" pitchFamily="2" charset="-122"/>
              </a:rPr>
              <a:t>倍</a:t>
            </a:r>
            <a:endParaRPr lang="en-US" altLang="zh-CN" sz="2400" dirty="0">
              <a:latin typeface="宋体" panose="02010600030101010101" pitchFamily="2" charset="-122"/>
              <a:ea typeface="宋体" panose="02010600030101010101" pitchFamily="2" charset="-122"/>
            </a:endParaRPr>
          </a:p>
          <a:p>
            <a:pPr indent="266700" fontAlgn="base">
              <a:spcBef>
                <a:spcPct val="0"/>
              </a:spcBef>
              <a:spcAft>
                <a:spcPct val="0"/>
              </a:spcAft>
            </a:pPr>
            <a:endParaRPr lang="zh-CN" altLang="zh-CN" sz="2400" dirty="0">
              <a:latin typeface="宋体" panose="02010600030101010101" pitchFamily="2" charset="-122"/>
              <a:ea typeface="宋体" panose="02010600030101010101" pitchFamily="2" charset="-122"/>
            </a:endParaRPr>
          </a:p>
          <a:p>
            <a:pPr lvl="0" indent="266700" fontAlgn="base">
              <a:spcBef>
                <a:spcPct val="0"/>
              </a:spcBef>
              <a:spcAft>
                <a:spcPct val="0"/>
              </a:spcAft>
            </a:pPr>
            <a:endParaRPr kumimoji="0" lang="zh-CN" altLang="en-US"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pSp>
        <p:nvGrpSpPr>
          <p:cNvPr id="12" name="组合 11"/>
          <p:cNvGrpSpPr/>
          <p:nvPr/>
        </p:nvGrpSpPr>
        <p:grpSpPr>
          <a:xfrm>
            <a:off x="8420" y="-831"/>
            <a:ext cx="6282211" cy="633184"/>
            <a:chOff x="8420" y="-831"/>
            <a:chExt cx="6282211" cy="633184"/>
          </a:xfrm>
        </p:grpSpPr>
        <p:sp>
          <p:nvSpPr>
            <p:cNvPr id="19"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20" name="椭圆 19"/>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21" name="矩形 20"/>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67"/>
          <p:cNvGrpSpPr/>
          <p:nvPr/>
        </p:nvGrpSpPr>
        <p:grpSpPr>
          <a:xfrm>
            <a:off x="0" y="766091"/>
            <a:ext cx="753732" cy="1013758"/>
            <a:chOff x="6407157" y="2119547"/>
            <a:chExt cx="2038661" cy="2769162"/>
          </a:xfrm>
        </p:grpSpPr>
        <p:sp>
          <p:nvSpPr>
            <p:cNvPr id="24"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5"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6"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7" name="文本框 76"/>
            <p:cNvSpPr txBox="1"/>
            <p:nvPr/>
          </p:nvSpPr>
          <p:spPr>
            <a:xfrm>
              <a:off x="6407157" y="2462213"/>
              <a:ext cx="2038661" cy="1092933"/>
            </a:xfrm>
            <a:prstGeom prst="rect">
              <a:avLst/>
            </a:prstGeom>
            <a:noFill/>
          </p:spPr>
          <p:txBody>
            <a:bodyPr wrap="none" rtlCol="0">
              <a:spAutoFit/>
            </a:bodyPr>
            <a:lstStyle/>
            <a:p>
              <a:pPr algn="ctr"/>
              <a:r>
                <a:rPr lang="en-US" altLang="zh-CN" sz="2000" b="1" dirty="0">
                  <a:solidFill>
                    <a:schemeClr val="tx2">
                      <a:lumMod val="50000"/>
                    </a:schemeClr>
                  </a:solidFill>
                </a:rPr>
                <a:t>2.3.3</a:t>
              </a:r>
              <a:endParaRPr lang="zh-CN" altLang="en-US" sz="2000" b="1" dirty="0">
                <a:solidFill>
                  <a:schemeClr val="tx2">
                    <a:lumMod val="50000"/>
                  </a:schemeClr>
                </a:solidFill>
              </a:endParaRPr>
            </a:p>
          </p:txBody>
        </p:sp>
      </p:grpSp>
      <p:sp>
        <p:nvSpPr>
          <p:cNvPr id="28" name="矩形 27"/>
          <p:cNvSpPr/>
          <p:nvPr/>
        </p:nvSpPr>
        <p:spPr>
          <a:xfrm>
            <a:off x="783919" y="760581"/>
            <a:ext cx="5627897"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5"/>
                </a:solidFill>
              </a:rPr>
              <a:t>简单数据类型</a:t>
            </a:r>
          </a:p>
        </p:txBody>
      </p:sp>
      <p:sp>
        <p:nvSpPr>
          <p:cNvPr id="145409" name="Rectangle 1"/>
          <p:cNvSpPr>
            <a:spLocks noChangeArrowheads="1"/>
          </p:cNvSpPr>
          <p:nvPr/>
        </p:nvSpPr>
        <p:spPr bwMode="auto">
          <a:xfrm>
            <a:off x="374171" y="1695900"/>
            <a:ext cx="11528931" cy="1261884"/>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6700" algn="l" defTabSz="914400" rtl="0" eaLnBrk="1" fontAlgn="base" latinLnBrk="0" hangingPunct="1">
              <a:lnSpc>
                <a:spcPct val="100000"/>
              </a:lnSpc>
              <a:spcBef>
                <a:spcPct val="0"/>
              </a:spcBef>
              <a:spcAft>
                <a:spcPct val="0"/>
              </a:spcAft>
              <a:buClrTx/>
              <a:buSzTx/>
              <a:buFontTx/>
              <a:buNone/>
            </a:pPr>
            <a:r>
              <a:rPr kumimoji="0" lang="en-US" altLang="zh-CN"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1.</a:t>
            </a:r>
            <a:r>
              <a:rPr kumimoji="0" lang="zh-CN" altLang="en-US"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数字类型</a:t>
            </a:r>
            <a:endParaRPr kumimoji="0" lang="en-US" altLang="zh-CN"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p>
            <a:pPr lvl="0" indent="266700" fontAlgn="base">
              <a:spcBef>
                <a:spcPct val="0"/>
              </a:spcBef>
              <a:spcAft>
                <a:spcPct val="0"/>
              </a:spcAft>
            </a:pPr>
            <a:r>
              <a:rPr lang="zh-CN" altLang="zh-CN" sz="2400" dirty="0">
                <a:latin typeface="宋体" panose="02010600030101010101" pitchFamily="2" charset="-122"/>
                <a:ea typeface="宋体" panose="02010600030101010101" pitchFamily="2" charset="-122"/>
              </a:rPr>
              <a:t>数字类型有</a:t>
            </a:r>
            <a:r>
              <a:rPr lang="en-US" altLang="zh-CN" sz="2400" dirty="0">
                <a:latin typeface="宋体" panose="02010600030101010101" pitchFamily="2" charset="-122"/>
                <a:ea typeface="宋体" panose="02010600030101010101" pitchFamily="2" charset="-122"/>
              </a:rPr>
              <a:t>3</a:t>
            </a:r>
            <a:r>
              <a:rPr lang="zh-CN" altLang="zh-CN" sz="2400" dirty="0">
                <a:latin typeface="宋体" panose="02010600030101010101" pitchFamily="2" charset="-122"/>
                <a:ea typeface="宋体" panose="02010600030101010101" pitchFamily="2" charset="-122"/>
              </a:rPr>
              <a:t>种：整数类型（</a:t>
            </a:r>
            <a:r>
              <a:rPr lang="en-US" altLang="zh-CN" sz="2400" dirty="0" err="1">
                <a:latin typeface="宋体" panose="02010600030101010101" pitchFamily="2" charset="-122"/>
                <a:ea typeface="宋体" panose="02010600030101010101" pitchFamily="2" charset="-122"/>
              </a:rPr>
              <a:t>int</a:t>
            </a:r>
            <a:r>
              <a:rPr lang="zh-CN" altLang="zh-CN" sz="2400" dirty="0">
                <a:latin typeface="宋体" panose="02010600030101010101" pitchFamily="2" charset="-122"/>
                <a:ea typeface="宋体" panose="02010600030101010101" pitchFamily="2" charset="-122"/>
              </a:rPr>
              <a:t>）、浮点数类型（</a:t>
            </a:r>
            <a:r>
              <a:rPr lang="en-US" altLang="zh-CN" sz="2400" dirty="0">
                <a:latin typeface="宋体" panose="02010600030101010101" pitchFamily="2" charset="-122"/>
                <a:ea typeface="宋体" panose="02010600030101010101" pitchFamily="2" charset="-122"/>
              </a:rPr>
              <a:t>float</a:t>
            </a:r>
            <a:r>
              <a:rPr lang="zh-CN" altLang="zh-CN" sz="2400" dirty="0">
                <a:latin typeface="宋体" panose="02010600030101010101" pitchFamily="2" charset="-122"/>
                <a:ea typeface="宋体" panose="02010600030101010101" pitchFamily="2" charset="-122"/>
              </a:rPr>
              <a:t>）和复数类型（</a:t>
            </a:r>
            <a:r>
              <a:rPr lang="en-US" altLang="zh-CN" sz="2400" dirty="0">
                <a:latin typeface="宋体" panose="02010600030101010101" pitchFamily="2" charset="-122"/>
                <a:ea typeface="宋体" panose="02010600030101010101" pitchFamily="2" charset="-122"/>
              </a:rPr>
              <a:t>complex</a:t>
            </a:r>
            <a:r>
              <a:rPr lang="zh-CN" altLang="zh-CN" sz="2400" dirty="0">
                <a:latin typeface="宋体" panose="02010600030101010101" pitchFamily="2" charset="-122"/>
                <a:ea typeface="宋体" panose="02010600030101010101" pitchFamily="2" charset="-122"/>
              </a:rPr>
              <a:t>）。</a:t>
            </a:r>
            <a:endParaRPr lang="en-US" altLang="zh-CN" sz="2400" dirty="0">
              <a:latin typeface="宋体" panose="02010600030101010101" pitchFamily="2" charset="-122"/>
              <a:ea typeface="宋体" panose="02010600030101010101" pitchFamily="2" charset="-122"/>
            </a:endParaRPr>
          </a:p>
          <a:p>
            <a:pPr lvl="0" indent="266700" fontAlgn="base">
              <a:spcBef>
                <a:spcPct val="0"/>
              </a:spcBef>
              <a:spcAft>
                <a:spcPct val="0"/>
              </a:spcAft>
            </a:pPr>
            <a:r>
              <a:rPr lang="zh-CN" altLang="zh-CN" sz="2400" dirty="0">
                <a:latin typeface="宋体" panose="02010600030101010101" pitchFamily="2" charset="-122"/>
                <a:ea typeface="宋体" panose="02010600030101010101" pitchFamily="2" charset="-122"/>
              </a:rPr>
              <a:t>如：</a:t>
            </a:r>
            <a:r>
              <a:rPr lang="en-US" altLang="zh-CN" sz="2400" dirty="0">
                <a:latin typeface="宋体" panose="02010600030101010101" pitchFamily="2" charset="-122"/>
                <a:ea typeface="宋体" panose="02010600030101010101" pitchFamily="2" charset="-122"/>
              </a:rPr>
              <a:t>1234 </a:t>
            </a:r>
            <a:r>
              <a:rPr lang="zh-CN" altLang="zh-CN" sz="2400" dirty="0">
                <a:latin typeface="宋体" panose="02010600030101010101" pitchFamily="2" charset="-122"/>
                <a:ea typeface="宋体" panose="02010600030101010101" pitchFamily="2" charset="-122"/>
              </a:rPr>
              <a:t>是一个整数类型，</a:t>
            </a:r>
            <a:r>
              <a:rPr lang="en-US" altLang="zh-CN" sz="2400" dirty="0">
                <a:latin typeface="宋体" panose="02010600030101010101" pitchFamily="2" charset="-122"/>
                <a:ea typeface="宋体" panose="02010600030101010101" pitchFamily="2" charset="-122"/>
              </a:rPr>
              <a:t>12.34 </a:t>
            </a:r>
            <a:r>
              <a:rPr lang="zh-CN" altLang="zh-CN" sz="2400" dirty="0">
                <a:latin typeface="宋体" panose="02010600030101010101" pitchFamily="2" charset="-122"/>
                <a:ea typeface="宋体" panose="02010600030101010101" pitchFamily="2" charset="-122"/>
              </a:rPr>
              <a:t>是一个浮点数类型，</a:t>
            </a:r>
            <a:r>
              <a:rPr lang="en-US" altLang="zh-CN" sz="2400" dirty="0">
                <a:latin typeface="宋体" panose="02010600030101010101" pitchFamily="2" charset="-122"/>
                <a:ea typeface="宋体" panose="02010600030101010101" pitchFamily="2" charset="-122"/>
              </a:rPr>
              <a:t>12 + 34j </a:t>
            </a:r>
            <a:r>
              <a:rPr lang="zh-CN" altLang="zh-CN" sz="2400" dirty="0">
                <a:latin typeface="宋体" panose="02010600030101010101" pitchFamily="2" charset="-122"/>
                <a:ea typeface="宋体" panose="02010600030101010101" pitchFamily="2" charset="-122"/>
              </a:rPr>
              <a:t>是一个复数类型</a:t>
            </a:r>
            <a:endParaRPr kumimoji="0" lang="zh-CN" altLang="en-US" sz="24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p:txBody>
      </p:sp>
      <p:grpSp>
        <p:nvGrpSpPr>
          <p:cNvPr id="13" name="组合 12"/>
          <p:cNvGrpSpPr/>
          <p:nvPr/>
        </p:nvGrpSpPr>
        <p:grpSpPr>
          <a:xfrm>
            <a:off x="8420" y="-831"/>
            <a:ext cx="6282211" cy="633184"/>
            <a:chOff x="8420" y="-831"/>
            <a:chExt cx="6282211" cy="633184"/>
          </a:xfrm>
        </p:grpSpPr>
        <p:sp>
          <p:nvSpPr>
            <p:cNvPr id="14"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5" name="椭圆 14"/>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16" name="矩形 15"/>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sp>
        <p:nvSpPr>
          <p:cNvPr id="2" name="矩形 1"/>
          <p:cNvSpPr/>
          <p:nvPr/>
        </p:nvSpPr>
        <p:spPr>
          <a:xfrm>
            <a:off x="374171" y="3250171"/>
            <a:ext cx="2313454" cy="509691"/>
          </a:xfrm>
          <a:prstGeom prst="rect">
            <a:avLst/>
          </a:prstGeom>
        </p:spPr>
        <p:txBody>
          <a:bodyPr wrap="none">
            <a:spAutoFit/>
          </a:bodyPr>
          <a:lstStyle/>
          <a:p>
            <a:pPr marR="317500" indent="266700">
              <a:lnSpc>
                <a:spcPct val="113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⑴整数类型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4197918164"/>
              </p:ext>
            </p:extLst>
          </p:nvPr>
        </p:nvGraphicFramePr>
        <p:xfrm>
          <a:off x="1459837" y="4052249"/>
          <a:ext cx="9592475" cy="2194560"/>
        </p:xfrm>
        <a:graphic>
          <a:graphicData uri="http://schemas.openxmlformats.org/drawingml/2006/table">
            <a:tbl>
              <a:tblPr firstRow="1" firstCol="1" bandRow="1">
                <a:tableStyleId>{5C22544A-7EE6-4342-B048-85BDC9FD1C3A}</a:tableStyleId>
              </a:tblPr>
              <a:tblGrid>
                <a:gridCol w="1821356">
                  <a:extLst>
                    <a:ext uri="{9D8B030D-6E8A-4147-A177-3AD203B41FA5}">
                      <a16:colId xmlns:a16="http://schemas.microsoft.com/office/drawing/2014/main" val="990740731"/>
                    </a:ext>
                  </a:extLst>
                </a:gridCol>
                <a:gridCol w="1978973">
                  <a:extLst>
                    <a:ext uri="{9D8B030D-6E8A-4147-A177-3AD203B41FA5}">
                      <a16:colId xmlns:a16="http://schemas.microsoft.com/office/drawing/2014/main" val="1440731248"/>
                    </a:ext>
                  </a:extLst>
                </a:gridCol>
                <a:gridCol w="5792146">
                  <a:extLst>
                    <a:ext uri="{9D8B030D-6E8A-4147-A177-3AD203B41FA5}">
                      <a16:colId xmlns:a16="http://schemas.microsoft.com/office/drawing/2014/main" val="1586392264"/>
                    </a:ext>
                  </a:extLst>
                </a:gridCol>
              </a:tblGrid>
              <a:tr h="0">
                <a:tc>
                  <a:txBody>
                    <a:bodyPr/>
                    <a:lstStyle/>
                    <a:p>
                      <a:pPr marL="8255">
                        <a:spcBef>
                          <a:spcPts val="180"/>
                        </a:spcBef>
                        <a:spcAft>
                          <a:spcPts val="0"/>
                        </a:spcAft>
                      </a:pPr>
                      <a:r>
                        <a:rPr lang="zh-CN" sz="2400" kern="100" dirty="0">
                          <a:effectLst/>
                        </a:rPr>
                        <a:t>说明符</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R="329565">
                        <a:spcBef>
                          <a:spcPts val="290"/>
                        </a:spcBef>
                        <a:spcAft>
                          <a:spcPts val="0"/>
                        </a:spcAft>
                      </a:pPr>
                      <a:r>
                        <a:rPr lang="zh-CN" sz="2400" kern="100" dirty="0">
                          <a:effectLst/>
                        </a:rPr>
                        <a:t>进制种类</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R="3810">
                        <a:spcBef>
                          <a:spcPts val="240"/>
                        </a:spcBef>
                        <a:spcAft>
                          <a:spcPts val="0"/>
                        </a:spcAft>
                      </a:pPr>
                      <a:r>
                        <a:rPr lang="zh-CN" sz="2400" kern="100" dirty="0">
                          <a:effectLst/>
                        </a:rPr>
                        <a:t>描述</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557155768"/>
                  </a:ext>
                </a:extLst>
              </a:tr>
              <a:tr h="0">
                <a:tc>
                  <a:txBody>
                    <a:bodyPr/>
                    <a:lstStyle/>
                    <a:p>
                      <a:pPr marR="1905" algn="just">
                        <a:spcBef>
                          <a:spcPts val="230"/>
                        </a:spcBef>
                        <a:spcAft>
                          <a:spcPts val="0"/>
                        </a:spcAft>
                      </a:pPr>
                      <a:r>
                        <a:rPr lang="zh-CN" sz="2400" kern="100">
                          <a:effectLst/>
                        </a:rPr>
                        <a:t>不需要</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spcBef>
                          <a:spcPts val="275"/>
                        </a:spcBef>
                        <a:spcAft>
                          <a:spcPts val="0"/>
                        </a:spcAft>
                      </a:pPr>
                      <a:r>
                        <a:rPr lang="zh-CN" sz="2400" kern="100">
                          <a:effectLst/>
                        </a:rPr>
                        <a:t>十进制</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lnSpc>
                          <a:spcPts val="1360"/>
                        </a:lnSpc>
                        <a:spcAft>
                          <a:spcPts val="0"/>
                        </a:spcAft>
                      </a:pPr>
                      <a:r>
                        <a:rPr lang="en-US" sz="2400" kern="100" dirty="0">
                          <a:effectLst/>
                        </a:rPr>
                        <a:t>124, -345</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12923848"/>
                  </a:ext>
                </a:extLst>
              </a:tr>
              <a:tr h="0">
                <a:tc>
                  <a:txBody>
                    <a:bodyPr/>
                    <a:lstStyle/>
                    <a:p>
                      <a:pPr algn="just">
                        <a:spcBef>
                          <a:spcPts val="160"/>
                        </a:spcBef>
                        <a:spcAft>
                          <a:spcPts val="0"/>
                        </a:spcAft>
                      </a:pPr>
                      <a:r>
                        <a:rPr lang="en-US" sz="2400" kern="100">
                          <a:effectLst/>
                        </a:rPr>
                        <a:t>0b </a:t>
                      </a:r>
                      <a:r>
                        <a:rPr lang="zh-CN" sz="2400" kern="100">
                          <a:effectLst/>
                        </a:rPr>
                        <a:t>或 </a:t>
                      </a:r>
                      <a:r>
                        <a:rPr lang="en-US" sz="2400" kern="100">
                          <a:effectLst/>
                        </a:rPr>
                        <a:t>0B</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marL="2540" algn="just">
                        <a:spcBef>
                          <a:spcPts val="265"/>
                        </a:spcBef>
                        <a:spcAft>
                          <a:spcPts val="0"/>
                        </a:spcAft>
                      </a:pPr>
                      <a:r>
                        <a:rPr lang="zh-CN" sz="2400" kern="100">
                          <a:effectLst/>
                        </a:rPr>
                        <a:t>二进制</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spcBef>
                          <a:spcPts val="5"/>
                        </a:spcBef>
                        <a:spcAft>
                          <a:spcPts val="0"/>
                        </a:spcAft>
                      </a:pPr>
                      <a:r>
                        <a:rPr lang="zh-CN" sz="2400" kern="100" dirty="0">
                          <a:effectLst/>
                        </a:rPr>
                        <a:t>由字符</a:t>
                      </a:r>
                      <a:r>
                        <a:rPr lang="en-US" sz="2400" kern="100" dirty="0">
                          <a:effectLst/>
                        </a:rPr>
                        <a:t> 0 </a:t>
                      </a:r>
                      <a:r>
                        <a:rPr lang="zh-CN" sz="2400" kern="100" dirty="0">
                          <a:effectLst/>
                        </a:rPr>
                        <a:t>和</a:t>
                      </a:r>
                      <a:r>
                        <a:rPr lang="en-US" sz="2400" kern="100" dirty="0">
                          <a:effectLst/>
                        </a:rPr>
                        <a:t> 1</a:t>
                      </a:r>
                      <a:r>
                        <a:rPr lang="zh-CN" sz="2400" kern="100" dirty="0">
                          <a:effectLst/>
                        </a:rPr>
                        <a:t>组成，如：</a:t>
                      </a:r>
                      <a:r>
                        <a:rPr lang="en-US" sz="2400" kern="100" dirty="0">
                          <a:effectLst/>
                        </a:rPr>
                        <a:t>0bl010 ,0B1010</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311572383"/>
                  </a:ext>
                </a:extLst>
              </a:tr>
              <a:tr h="0">
                <a:tc>
                  <a:txBody>
                    <a:bodyPr/>
                    <a:lstStyle/>
                    <a:p>
                      <a:pPr marL="2540" algn="just">
                        <a:spcBef>
                          <a:spcPts val="135"/>
                        </a:spcBef>
                        <a:spcAft>
                          <a:spcPts val="0"/>
                        </a:spcAft>
                      </a:pPr>
                      <a:r>
                        <a:rPr lang="en-US" sz="2400" kern="100">
                          <a:effectLst/>
                        </a:rPr>
                        <a:t>0o </a:t>
                      </a:r>
                      <a:r>
                        <a:rPr lang="zh-CN" sz="2400" kern="100">
                          <a:effectLst/>
                        </a:rPr>
                        <a:t>或</a:t>
                      </a:r>
                      <a:r>
                        <a:rPr lang="en-US" sz="2400" kern="100">
                          <a:effectLst/>
                        </a:rPr>
                        <a:t>0O</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spcBef>
                          <a:spcPts val="240"/>
                        </a:spcBef>
                        <a:spcAft>
                          <a:spcPts val="0"/>
                        </a:spcAft>
                      </a:pPr>
                      <a:r>
                        <a:rPr lang="zh-CN" sz="2400" kern="100">
                          <a:effectLst/>
                        </a:rPr>
                        <a:t>八进制</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lnSpc>
                          <a:spcPts val="1345"/>
                        </a:lnSpc>
                        <a:spcAft>
                          <a:spcPts val="0"/>
                        </a:spcAft>
                      </a:pPr>
                      <a:r>
                        <a:rPr lang="zh-CN" sz="2400" kern="100" dirty="0">
                          <a:effectLst/>
                        </a:rPr>
                        <a:t>由字符</a:t>
                      </a:r>
                      <a:r>
                        <a:rPr lang="en-US" sz="2400" kern="100" dirty="0">
                          <a:effectLst/>
                        </a:rPr>
                        <a:t> 0 </a:t>
                      </a:r>
                      <a:r>
                        <a:rPr lang="zh-CN" sz="2400" kern="100" dirty="0">
                          <a:effectLst/>
                        </a:rPr>
                        <a:t>到</a:t>
                      </a:r>
                      <a:r>
                        <a:rPr lang="en-US" sz="2400" kern="100" dirty="0">
                          <a:effectLst/>
                        </a:rPr>
                        <a:t> 7 </a:t>
                      </a:r>
                      <a:r>
                        <a:rPr lang="zh-CN" sz="2400" kern="100" dirty="0">
                          <a:effectLst/>
                        </a:rPr>
                        <a:t>组成，如：</a:t>
                      </a:r>
                      <a:r>
                        <a:rPr lang="en-US" sz="2400" kern="100" dirty="0">
                          <a:effectLst/>
                        </a:rPr>
                        <a:t>0o123, 0O234</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80112760"/>
                  </a:ext>
                </a:extLst>
              </a:tr>
              <a:tr h="0">
                <a:tc>
                  <a:txBody>
                    <a:bodyPr/>
                    <a:lstStyle/>
                    <a:p>
                      <a:pPr marL="1905" algn="just">
                        <a:lnSpc>
                          <a:spcPts val="1435"/>
                        </a:lnSpc>
                        <a:spcAft>
                          <a:spcPts val="0"/>
                        </a:spcAft>
                      </a:pPr>
                      <a:r>
                        <a:rPr lang="en-US" sz="2400" kern="100">
                          <a:effectLst/>
                        </a:rPr>
                        <a:t>0x </a:t>
                      </a:r>
                      <a:r>
                        <a:rPr lang="zh-CN" sz="2400" kern="100">
                          <a:effectLst/>
                        </a:rPr>
                        <a:t>或 </a:t>
                      </a:r>
                      <a:r>
                        <a:rPr lang="en-US" sz="2400" kern="100">
                          <a:effectLst/>
                        </a:rPr>
                        <a:t>0X</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marR="324485" algn="just">
                        <a:spcBef>
                          <a:spcPts val="265"/>
                        </a:spcBef>
                        <a:spcAft>
                          <a:spcPts val="0"/>
                        </a:spcAft>
                      </a:pPr>
                      <a:r>
                        <a:rPr lang="zh-CN" sz="2400" kern="100">
                          <a:effectLst/>
                        </a:rPr>
                        <a:t>十六进制</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marL="266700" indent="-266700" algn="just">
                        <a:spcBef>
                          <a:spcPts val="5"/>
                        </a:spcBef>
                        <a:spcAft>
                          <a:spcPts val="0"/>
                        </a:spcAft>
                      </a:pPr>
                      <a:r>
                        <a:rPr lang="zh-CN" sz="2400" kern="100" dirty="0">
                          <a:effectLst/>
                        </a:rPr>
                        <a:t>由字符</a:t>
                      </a:r>
                      <a:r>
                        <a:rPr lang="en-US" sz="2400" kern="100" dirty="0">
                          <a:effectLst/>
                        </a:rPr>
                        <a:t> 0 </a:t>
                      </a:r>
                      <a:r>
                        <a:rPr lang="zh-CN" sz="2400" kern="100" dirty="0">
                          <a:effectLst/>
                        </a:rPr>
                        <a:t>到</a:t>
                      </a:r>
                      <a:r>
                        <a:rPr lang="en-US" sz="2400" kern="100" dirty="0">
                          <a:effectLst/>
                        </a:rPr>
                        <a:t> 9</a:t>
                      </a:r>
                      <a:r>
                        <a:rPr lang="zh-CN" sz="2400" kern="100" dirty="0">
                          <a:effectLst/>
                        </a:rPr>
                        <a:t>、</a:t>
                      </a:r>
                      <a:r>
                        <a:rPr lang="en-US" sz="2400" kern="100" dirty="0">
                          <a:effectLst/>
                        </a:rPr>
                        <a:t>a </a:t>
                      </a:r>
                      <a:r>
                        <a:rPr lang="zh-CN" sz="2400" kern="100" dirty="0">
                          <a:effectLst/>
                        </a:rPr>
                        <a:t>到</a:t>
                      </a:r>
                      <a:r>
                        <a:rPr lang="en-US" sz="2400" kern="100" dirty="0">
                          <a:effectLst/>
                        </a:rPr>
                        <a:t>f</a:t>
                      </a:r>
                      <a:r>
                        <a:rPr lang="zh-CN" sz="2400" kern="100" dirty="0">
                          <a:effectLst/>
                        </a:rPr>
                        <a:t>或</a:t>
                      </a:r>
                      <a:r>
                        <a:rPr lang="en-US" sz="2400" kern="100" dirty="0">
                          <a:effectLst/>
                        </a:rPr>
                        <a:t>A</a:t>
                      </a:r>
                      <a:r>
                        <a:rPr lang="zh-CN" sz="2400" kern="100" dirty="0">
                          <a:effectLst/>
                        </a:rPr>
                        <a:t>到</a:t>
                      </a:r>
                      <a:r>
                        <a:rPr lang="en-US" sz="2400" kern="100" dirty="0">
                          <a:effectLst/>
                        </a:rPr>
                        <a:t>F</a:t>
                      </a:r>
                      <a:r>
                        <a:rPr lang="zh-CN" sz="2400" kern="100" dirty="0">
                          <a:effectLst/>
                        </a:rPr>
                        <a:t>组成，</a:t>
                      </a:r>
                      <a:r>
                        <a:rPr lang="en-US" sz="2400" kern="100" dirty="0">
                          <a:effectLst/>
                        </a:rPr>
                        <a:t>0x1abc0</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92603143"/>
                  </a:ext>
                </a:extLst>
              </a:tr>
            </a:tbl>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900" decel="100000" fill="hold"/>
                                        <p:tgtEl>
                                          <p:spTgt spid="1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8420" y="-831"/>
            <a:ext cx="6282211" cy="633184"/>
            <a:chOff x="8420" y="-831"/>
            <a:chExt cx="6282211" cy="633184"/>
          </a:xfrm>
        </p:grpSpPr>
        <p:sp>
          <p:nvSpPr>
            <p:cNvPr id="14"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5" name="椭圆 14"/>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16" name="矩形 15"/>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sp>
        <p:nvSpPr>
          <p:cNvPr id="2" name="矩形 1"/>
          <p:cNvSpPr/>
          <p:nvPr/>
        </p:nvSpPr>
        <p:spPr>
          <a:xfrm>
            <a:off x="162179" y="866489"/>
            <a:ext cx="11599347" cy="4154984"/>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⑵浮点数类型</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浮点数类型即实数，表示带有小数的数值。有两种主要表型形式：</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①</a:t>
            </a:r>
            <a:r>
              <a:rPr lang="en-US" altLang="zh-CN" sz="2400" dirty="0">
                <a:latin typeface="宋体" panose="02010600030101010101" pitchFamily="2" charset="-122"/>
                <a:ea typeface="宋体" panose="02010600030101010101" pitchFamily="2" charset="-122"/>
              </a:rPr>
              <a:t>Python </a:t>
            </a:r>
            <a:r>
              <a:rPr lang="zh-CN" altLang="zh-CN" sz="2400" dirty="0">
                <a:latin typeface="宋体" panose="02010600030101010101" pitchFamily="2" charset="-122"/>
                <a:ea typeface="宋体" panose="02010600030101010101" pitchFamily="2" charset="-122"/>
              </a:rPr>
              <a:t>语言中的浮点数类型必须带有小数部分，小数部分可以是</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122.0</a:t>
            </a:r>
            <a:r>
              <a:rPr lang="zh-CN" altLang="zh-CN" sz="2400" dirty="0">
                <a:latin typeface="宋体" panose="02010600030101010101" pitchFamily="2" charset="-122"/>
                <a:ea typeface="宋体" panose="02010600030101010101" pitchFamily="2" charset="-122"/>
              </a:rPr>
              <a:t>是浮点数，而</a:t>
            </a:r>
            <a:r>
              <a:rPr lang="en-US" altLang="zh-CN" sz="2400" dirty="0">
                <a:latin typeface="宋体" panose="02010600030101010101" pitchFamily="2" charset="-122"/>
                <a:ea typeface="宋体" panose="02010600030101010101" pitchFamily="2" charset="-122"/>
              </a:rPr>
              <a:t>123</a:t>
            </a:r>
            <a:r>
              <a:rPr lang="zh-CN" altLang="zh-CN" sz="2400" dirty="0">
                <a:latin typeface="宋体" panose="02010600030101010101" pitchFamily="2" charset="-122"/>
                <a:ea typeface="宋体" panose="02010600030101010101" pitchFamily="2" charset="-122"/>
              </a:rPr>
              <a:t>是整数，整数和浮点数可以混合计算。</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②与整数不同，目前在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中，浮点数只有</a:t>
            </a:r>
            <a:r>
              <a:rPr lang="en-US" altLang="zh-CN" sz="2400" dirty="0">
                <a:latin typeface="宋体" panose="02010600030101010101" pitchFamily="2" charset="-122"/>
                <a:ea typeface="宋体" panose="02010600030101010101" pitchFamily="2" charset="-122"/>
              </a:rPr>
              <a:t>2</a:t>
            </a:r>
            <a:r>
              <a:rPr lang="zh-CN" altLang="zh-CN" sz="2400" dirty="0">
                <a:latin typeface="宋体" panose="02010600030101010101" pitchFamily="2" charset="-122"/>
                <a:ea typeface="宋体" panose="02010600030101010101" pitchFamily="2" charset="-122"/>
              </a:rPr>
              <a:t>种表示方法：十进制形式和科学计数法形式。下面是浮点数类型的例子 ：</a:t>
            </a:r>
          </a:p>
          <a:p>
            <a:r>
              <a:rPr lang="en-US" altLang="zh-CN" sz="2400" dirty="0">
                <a:latin typeface="宋体" panose="02010600030101010101" pitchFamily="2" charset="-122"/>
                <a:ea typeface="宋体" panose="02010600030101010101" pitchFamily="2" charset="-122"/>
              </a:rPr>
              <a:t>122.0</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-122. </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1.21 e3</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-1.21E-3</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1.21 e3 </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-1.21E-3</a:t>
            </a:r>
            <a:r>
              <a:rPr lang="zh-CN" altLang="zh-CN" sz="2400" dirty="0">
                <a:latin typeface="宋体" panose="02010600030101010101" pitchFamily="2" charset="-122"/>
                <a:ea typeface="宋体" panose="02010600030101010101" pitchFamily="2" charset="-122"/>
              </a:rPr>
              <a:t>是科学计数法的表示形式，即</a:t>
            </a:r>
            <a:r>
              <a:rPr lang="en-US" altLang="zh-CN" sz="2400" dirty="0">
                <a:latin typeface="宋体" panose="02010600030101010101" pitchFamily="2" charset="-122"/>
                <a:ea typeface="宋体" panose="02010600030101010101" pitchFamily="2" charset="-122"/>
              </a:rPr>
              <a:t>1.21×10</a:t>
            </a:r>
            <a:r>
              <a:rPr lang="en-US" altLang="zh-CN" sz="2400" baseline="30000" dirty="0">
                <a:latin typeface="宋体" panose="02010600030101010101" pitchFamily="2" charset="-122"/>
                <a:ea typeface="宋体" panose="02010600030101010101" pitchFamily="2" charset="-122"/>
              </a:rPr>
              <a:t>3</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-1.21×10</a:t>
            </a:r>
            <a:r>
              <a:rPr lang="en-US" altLang="zh-CN" sz="2400" baseline="30000" dirty="0">
                <a:latin typeface="宋体" panose="02010600030101010101" pitchFamily="2" charset="-122"/>
                <a:ea typeface="宋体" panose="02010600030101010101" pitchFamily="2" charset="-122"/>
              </a:rPr>
              <a:t>3</a:t>
            </a:r>
            <a:r>
              <a:rPr lang="zh-CN" altLang="zh-CN" sz="2400" dirty="0">
                <a:latin typeface="宋体" panose="02010600030101010101" pitchFamily="2" charset="-122"/>
                <a:ea typeface="宋体" panose="02010600030101010101" pitchFamily="2" charset="-122"/>
              </a:rPr>
              <a:t>。</a:t>
            </a:r>
          </a:p>
          <a:p>
            <a:r>
              <a:rPr lang="zh-CN" altLang="zh-CN" sz="2400" dirty="0">
                <a:latin typeface="宋体" panose="02010600030101010101" pitchFamily="2" charset="-122"/>
                <a:ea typeface="宋体" panose="02010600030101010101" pitchFamily="2" charset="-122"/>
              </a:rPr>
              <a:t>与整数表示范围只受计算机本身限制不同，在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中，浮点数类型遵循</a:t>
            </a:r>
            <a:r>
              <a:rPr lang="en-US" altLang="zh-CN" sz="2400" dirty="0">
                <a:latin typeface="宋体" panose="02010600030101010101" pitchFamily="2" charset="-122"/>
                <a:ea typeface="宋体" panose="02010600030101010101" pitchFamily="2" charset="-122"/>
              </a:rPr>
              <a:t>IEEE754</a:t>
            </a:r>
            <a:r>
              <a:rPr lang="zh-CN" altLang="zh-CN" sz="2400" dirty="0">
                <a:latin typeface="宋体" panose="02010600030101010101" pitchFamily="2" charset="-122"/>
                <a:ea typeface="宋体" panose="02010600030101010101" pitchFamily="2" charset="-122"/>
              </a:rPr>
              <a:t>双精度标准，每个浮点数占</a:t>
            </a:r>
            <a:r>
              <a:rPr lang="en-US" altLang="zh-CN" sz="2400" dirty="0">
                <a:latin typeface="宋体" panose="02010600030101010101" pitchFamily="2" charset="-122"/>
                <a:ea typeface="宋体" panose="02010600030101010101" pitchFamily="2" charset="-122"/>
              </a:rPr>
              <a:t>8</a:t>
            </a:r>
            <a:r>
              <a:rPr lang="zh-CN" altLang="zh-CN" sz="2400" dirty="0">
                <a:latin typeface="宋体" panose="02010600030101010101" pitchFamily="2" charset="-122"/>
                <a:ea typeface="宋体" panose="02010600030101010101" pitchFamily="2" charset="-122"/>
              </a:rPr>
              <a:t>个字节，表示的范围为</a:t>
            </a:r>
            <a:r>
              <a:rPr lang="en-US" altLang="zh-CN" sz="2400" dirty="0">
                <a:latin typeface="宋体" panose="02010600030101010101" pitchFamily="2" charset="-122"/>
                <a:ea typeface="宋体" panose="02010600030101010101" pitchFamily="2" charset="-122"/>
              </a:rPr>
              <a:t>-1.8</a:t>
            </a:r>
            <a:r>
              <a:rPr lang="en-US" altLang="zh-CN" sz="2400" baseline="30000" dirty="0">
                <a:latin typeface="宋体" panose="02010600030101010101" pitchFamily="2" charset="-122"/>
                <a:ea typeface="宋体" panose="02010600030101010101" pitchFamily="2" charset="-122"/>
              </a:rPr>
              <a:t>308</a:t>
            </a:r>
            <a:r>
              <a:rPr lang="en-US" altLang="zh-CN" sz="2400" dirty="0">
                <a:latin typeface="宋体" panose="02010600030101010101" pitchFamily="2" charset="-122"/>
                <a:ea typeface="宋体" panose="02010600030101010101" pitchFamily="2" charset="-122"/>
              </a:rPr>
              <a:t>~1.8</a:t>
            </a:r>
            <a:r>
              <a:rPr lang="en-US" altLang="zh-CN" sz="2400" baseline="30000" dirty="0">
                <a:latin typeface="宋体" panose="02010600030101010101" pitchFamily="2" charset="-122"/>
                <a:ea typeface="宋体" panose="02010600030101010101" pitchFamily="2" charset="-122"/>
              </a:rPr>
              <a:t>308</a:t>
            </a:r>
            <a:r>
              <a:rPr lang="zh-CN" altLang="zh-CN" sz="2400" dirty="0">
                <a:latin typeface="宋体" panose="02010600030101010101" pitchFamily="2" charset="-122"/>
                <a:ea typeface="宋体" panose="02010600030101010101" pitchFamily="2" charset="-122"/>
              </a:rPr>
              <a:t>浮点。</a:t>
            </a:r>
          </a:p>
          <a:p>
            <a:endParaRPr lang="zh-CN" altLang="zh-CN" sz="24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5802204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460748" y="448550"/>
            <a:ext cx="6743452" cy="780402"/>
            <a:chOff x="574288" y="484276"/>
            <a:chExt cx="6743452" cy="780402"/>
          </a:xfrm>
        </p:grpSpPr>
        <p:sp>
          <p:nvSpPr>
            <p:cNvPr id="5" name="椭圆 4"/>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40284" y="484276"/>
              <a:ext cx="4021131" cy="613991"/>
              <a:chOff x="3418293" y="305852"/>
              <a:chExt cx="4844075" cy="872774"/>
            </a:xfrm>
          </p:grpSpPr>
          <p:sp>
            <p:nvSpPr>
              <p:cNvPr id="14" name="椭圆 13"/>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3"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8" name="文本框 7"/>
            <p:cNvSpPr txBox="1"/>
            <p:nvPr/>
          </p:nvSpPr>
          <p:spPr>
            <a:xfrm>
              <a:off x="1625848" y="618896"/>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2.1 </a:t>
              </a:r>
              <a:r>
                <a:rPr lang="zh-CN" altLang="en-US" sz="3200" b="1" dirty="0">
                  <a:solidFill>
                    <a:schemeClr val="tx1">
                      <a:lumMod val="75000"/>
                      <a:lumOff val="25000"/>
                    </a:schemeClr>
                  </a:solidFill>
                  <a:latin typeface="微软雅黑" panose="020B0503020204020204" charset="-122"/>
                  <a:ea typeface="微软雅黑" panose="020B0503020204020204" charset="-122"/>
                </a:rPr>
                <a:t>程序与规范</a:t>
              </a:r>
            </a:p>
          </p:txBody>
        </p:sp>
      </p:grpSp>
      <p:sp>
        <p:nvSpPr>
          <p:cNvPr id="4" name="任意多边形: 形状 3"/>
          <p:cNvSpPr/>
          <p:nvPr/>
        </p:nvSpPr>
        <p:spPr>
          <a:xfrm>
            <a:off x="3551693" y="2803664"/>
            <a:ext cx="6969321" cy="1784801"/>
          </a:xfrm>
          <a:custGeom>
            <a:avLst/>
            <a:gdLst>
              <a:gd name="connsiteX0" fmla="*/ 0 w 7485681"/>
              <a:gd name="connsiteY0" fmla="*/ 1917038 h 1917038"/>
              <a:gd name="connsiteX1" fmla="*/ 418454 w 7485681"/>
              <a:gd name="connsiteY1" fmla="*/ 1545079 h 1917038"/>
              <a:gd name="connsiteX2" fmla="*/ 1937288 w 7485681"/>
              <a:gd name="connsiteY2" fmla="*/ 1576076 h 1917038"/>
              <a:gd name="connsiteX3" fmla="*/ 2572718 w 7485681"/>
              <a:gd name="connsiteY3" fmla="*/ 212225 h 1917038"/>
              <a:gd name="connsiteX4" fmla="*/ 5098942 w 7485681"/>
              <a:gd name="connsiteY4" fmla="*/ 150232 h 1917038"/>
              <a:gd name="connsiteX5" fmla="*/ 4912962 w 7485681"/>
              <a:gd name="connsiteY5" fmla="*/ 1638069 h 1917038"/>
              <a:gd name="connsiteX6" fmla="*/ 7485681 w 7485681"/>
              <a:gd name="connsiteY6" fmla="*/ 1359099 h 19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85681" h="1917038">
                <a:moveTo>
                  <a:pt x="0" y="1917038"/>
                </a:moveTo>
                <a:cubicBezTo>
                  <a:pt x="47786" y="1759472"/>
                  <a:pt x="95573" y="1601906"/>
                  <a:pt x="418454" y="1545079"/>
                </a:cubicBezTo>
                <a:cubicBezTo>
                  <a:pt x="741335" y="1488252"/>
                  <a:pt x="1578244" y="1798218"/>
                  <a:pt x="1937288" y="1576076"/>
                </a:cubicBezTo>
                <a:cubicBezTo>
                  <a:pt x="2296332" y="1353934"/>
                  <a:pt x="2045776" y="449866"/>
                  <a:pt x="2572718" y="212225"/>
                </a:cubicBezTo>
                <a:cubicBezTo>
                  <a:pt x="3099660" y="-25416"/>
                  <a:pt x="4708901" y="-87409"/>
                  <a:pt x="5098942" y="150232"/>
                </a:cubicBezTo>
                <a:cubicBezTo>
                  <a:pt x="5488983" y="387873"/>
                  <a:pt x="4515172" y="1436591"/>
                  <a:pt x="4912962" y="1638069"/>
                </a:cubicBezTo>
                <a:cubicBezTo>
                  <a:pt x="5310752" y="1839547"/>
                  <a:pt x="6398216" y="1599323"/>
                  <a:pt x="7485681" y="1359099"/>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任意多边形: 形状 5"/>
          <p:cNvSpPr/>
          <p:nvPr/>
        </p:nvSpPr>
        <p:spPr>
          <a:xfrm>
            <a:off x="4134628" y="2792110"/>
            <a:ext cx="6522016" cy="1855594"/>
          </a:xfrm>
          <a:custGeom>
            <a:avLst/>
            <a:gdLst>
              <a:gd name="connsiteX0" fmla="*/ 0 w 7005234"/>
              <a:gd name="connsiteY0" fmla="*/ 1993077 h 1993077"/>
              <a:gd name="connsiteX1" fmla="*/ 418454 w 7005234"/>
              <a:gd name="connsiteY1" fmla="*/ 1621118 h 1993077"/>
              <a:gd name="connsiteX2" fmla="*/ 1425844 w 7005234"/>
              <a:gd name="connsiteY2" fmla="*/ 1605620 h 1993077"/>
              <a:gd name="connsiteX3" fmla="*/ 2417736 w 7005234"/>
              <a:gd name="connsiteY3" fmla="*/ 164277 h 1993077"/>
              <a:gd name="connsiteX4" fmla="*/ 4448014 w 7005234"/>
              <a:gd name="connsiteY4" fmla="*/ 195274 h 1993077"/>
              <a:gd name="connsiteX5" fmla="*/ 5238427 w 7005234"/>
              <a:gd name="connsiteY5" fmla="*/ 1621118 h 1993077"/>
              <a:gd name="connsiteX6" fmla="*/ 7005234 w 7005234"/>
              <a:gd name="connsiteY6" fmla="*/ 1140670 h 1993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234" h="1993077">
                <a:moveTo>
                  <a:pt x="0" y="1993077"/>
                </a:moveTo>
                <a:cubicBezTo>
                  <a:pt x="90406" y="1839385"/>
                  <a:pt x="180813" y="1685694"/>
                  <a:pt x="418454" y="1621118"/>
                </a:cubicBezTo>
                <a:cubicBezTo>
                  <a:pt x="656095" y="1556542"/>
                  <a:pt x="1092630" y="1848427"/>
                  <a:pt x="1425844" y="1605620"/>
                </a:cubicBezTo>
                <a:cubicBezTo>
                  <a:pt x="1759058" y="1362813"/>
                  <a:pt x="1914041" y="399335"/>
                  <a:pt x="2417736" y="164277"/>
                </a:cubicBezTo>
                <a:cubicBezTo>
                  <a:pt x="2921431" y="-70781"/>
                  <a:pt x="3977899" y="-47533"/>
                  <a:pt x="4448014" y="195274"/>
                </a:cubicBezTo>
                <a:cubicBezTo>
                  <a:pt x="4918129" y="438081"/>
                  <a:pt x="4812224" y="1463552"/>
                  <a:pt x="5238427" y="1621118"/>
                </a:cubicBezTo>
                <a:cubicBezTo>
                  <a:pt x="5664630" y="1778684"/>
                  <a:pt x="6334932" y="1459677"/>
                  <a:pt x="7005234" y="1140670"/>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任意多边形: 形状 11"/>
          <p:cNvSpPr/>
          <p:nvPr/>
        </p:nvSpPr>
        <p:spPr bwMode="auto">
          <a:xfrm>
            <a:off x="11078063" y="145801"/>
            <a:ext cx="590720" cy="500729"/>
          </a:xfrm>
          <a:custGeom>
            <a:avLst/>
            <a:gdLst>
              <a:gd name="T0" fmla="*/ 9008 w 16128"/>
              <a:gd name="T1" fmla="*/ 9118 h 13670"/>
              <a:gd name="T2" fmla="*/ 11668 w 16128"/>
              <a:gd name="T3" fmla="*/ 8439 h 13670"/>
              <a:gd name="T4" fmla="*/ 14502 w 16128"/>
              <a:gd name="T5" fmla="*/ 7645 h 13670"/>
              <a:gd name="T6" fmla="*/ 16083 w 16128"/>
              <a:gd name="T7" fmla="*/ 7107 h 13670"/>
              <a:gd name="T8" fmla="*/ 15867 w 16128"/>
              <a:gd name="T9" fmla="*/ 6545 h 13670"/>
              <a:gd name="T10" fmla="*/ 14995 w 16128"/>
              <a:gd name="T11" fmla="*/ 5410 h 13670"/>
              <a:gd name="T12" fmla="*/ 13743 w 16128"/>
              <a:gd name="T13" fmla="*/ 3931 h 13670"/>
              <a:gd name="T14" fmla="*/ 6671 w 16128"/>
              <a:gd name="T15" fmla="*/ 6187 h 13670"/>
              <a:gd name="T16" fmla="*/ 7399 w 16128"/>
              <a:gd name="T17" fmla="*/ 8114 h 13670"/>
              <a:gd name="T18" fmla="*/ 7834 w 16128"/>
              <a:gd name="T19" fmla="*/ 9142 h 13670"/>
              <a:gd name="T20" fmla="*/ 6171 w 16128"/>
              <a:gd name="T21" fmla="*/ 7159 h 13670"/>
              <a:gd name="T22" fmla="*/ 5413 w 16128"/>
              <a:gd name="T23" fmla="*/ 8193 h 13670"/>
              <a:gd name="T24" fmla="*/ 4789 w 16128"/>
              <a:gd name="T25" fmla="*/ 8949 h 13670"/>
              <a:gd name="T26" fmla="*/ 4394 w 16128"/>
              <a:gd name="T27" fmla="*/ 9233 h 13670"/>
              <a:gd name="T28" fmla="*/ 3806 w 16128"/>
              <a:gd name="T29" fmla="*/ 8807 h 13670"/>
              <a:gd name="T30" fmla="*/ 2946 w 16128"/>
              <a:gd name="T31" fmla="*/ 7995 h 13670"/>
              <a:gd name="T32" fmla="*/ 1946 w 16128"/>
              <a:gd name="T33" fmla="*/ 6977 h 13670"/>
              <a:gd name="T34" fmla="*/ 1903 w 16128"/>
              <a:gd name="T35" fmla="*/ 7958 h 13670"/>
              <a:gd name="T36" fmla="*/ 1902 w 16128"/>
              <a:gd name="T37" fmla="*/ 9349 h 13670"/>
              <a:gd name="T38" fmla="*/ 2036 w 16128"/>
              <a:gd name="T39" fmla="*/ 9736 h 13670"/>
              <a:gd name="T40" fmla="*/ 3069 w 16128"/>
              <a:gd name="T41" fmla="*/ 10776 h 13670"/>
              <a:gd name="T42" fmla="*/ 4618 w 16128"/>
              <a:gd name="T43" fmla="*/ 12220 h 13670"/>
              <a:gd name="T44" fmla="*/ 5996 w 16128"/>
              <a:gd name="T45" fmla="*/ 13385 h 13670"/>
              <a:gd name="T46" fmla="*/ 6767 w 16128"/>
              <a:gd name="T47" fmla="*/ 13636 h 13670"/>
              <a:gd name="T48" fmla="*/ 8689 w 16128"/>
              <a:gd name="T49" fmla="*/ 13137 h 13670"/>
              <a:gd name="T50" fmla="*/ 11288 w 16128"/>
              <a:gd name="T51" fmla="*/ 12351 h 13670"/>
              <a:gd name="T52" fmla="*/ 13358 w 16128"/>
              <a:gd name="T53" fmla="*/ 11677 h 13670"/>
              <a:gd name="T54" fmla="*/ 13885 w 16128"/>
              <a:gd name="T55" fmla="*/ 11379 h 13670"/>
              <a:gd name="T56" fmla="*/ 14007 w 16128"/>
              <a:gd name="T57" fmla="*/ 10539 h 13670"/>
              <a:gd name="T58" fmla="*/ 14216 w 16128"/>
              <a:gd name="T59" fmla="*/ 8501 h 13670"/>
              <a:gd name="T60" fmla="*/ 12749 w 16128"/>
              <a:gd name="T61" fmla="*/ 8644 h 13670"/>
              <a:gd name="T62" fmla="*/ 8990 w 16128"/>
              <a:gd name="T63" fmla="*/ 9702 h 13670"/>
              <a:gd name="T64" fmla="*/ 7661 w 16128"/>
              <a:gd name="T65" fmla="*/ 10019 h 13670"/>
              <a:gd name="T66" fmla="*/ 7380 w 16128"/>
              <a:gd name="T67" fmla="*/ 9609 h 13670"/>
              <a:gd name="T68" fmla="*/ 6949 w 16128"/>
              <a:gd name="T69" fmla="*/ 8595 h 13670"/>
              <a:gd name="T70" fmla="*/ 6330 w 16128"/>
              <a:gd name="T71" fmla="*/ 6984 h 13670"/>
              <a:gd name="T72" fmla="*/ 7769 w 16128"/>
              <a:gd name="T73" fmla="*/ 244 h 13670"/>
              <a:gd name="T74" fmla="*/ 4580 w 16128"/>
              <a:gd name="T75" fmla="*/ 1102 h 13670"/>
              <a:gd name="T76" fmla="*/ 2926 w 16128"/>
              <a:gd name="T77" fmla="*/ 1610 h 13670"/>
              <a:gd name="T78" fmla="*/ 2820 w 16128"/>
              <a:gd name="T79" fmla="*/ 1937 h 13670"/>
              <a:gd name="T80" fmla="*/ 3833 w 16128"/>
              <a:gd name="T81" fmla="*/ 2838 h 13670"/>
              <a:gd name="T82" fmla="*/ 5235 w 16128"/>
              <a:gd name="T83" fmla="*/ 3977 h 13670"/>
              <a:gd name="T84" fmla="*/ 6374 w 16128"/>
              <a:gd name="T85" fmla="*/ 4818 h 13670"/>
              <a:gd name="T86" fmla="*/ 7007 w 16128"/>
              <a:gd name="T87" fmla="*/ 4905 h 13670"/>
              <a:gd name="T88" fmla="*/ 8782 w 16128"/>
              <a:gd name="T89" fmla="*/ 4451 h 13670"/>
              <a:gd name="T90" fmla="*/ 11048 w 16128"/>
              <a:gd name="T91" fmla="*/ 3797 h 13670"/>
              <a:gd name="T92" fmla="*/ 12729 w 16128"/>
              <a:gd name="T93" fmla="*/ 3245 h 13670"/>
              <a:gd name="T94" fmla="*/ 12897 w 16128"/>
              <a:gd name="T95" fmla="*/ 2914 h 13670"/>
              <a:gd name="T96" fmla="*/ 12015 w 16128"/>
              <a:gd name="T97" fmla="*/ 2075 h 13670"/>
              <a:gd name="T98" fmla="*/ 10264 w 16128"/>
              <a:gd name="T99" fmla="*/ 587 h 13670"/>
              <a:gd name="T100" fmla="*/ 100 w 16128"/>
              <a:gd name="T101" fmla="*/ 4443 h 13670"/>
              <a:gd name="T102" fmla="*/ 1108 w 16128"/>
              <a:gd name="T103" fmla="*/ 5506 h 13670"/>
              <a:gd name="T104" fmla="*/ 2621 w 16128"/>
              <a:gd name="T105" fmla="*/ 6979 h 13670"/>
              <a:gd name="T106" fmla="*/ 3911 w 16128"/>
              <a:gd name="T107" fmla="*/ 8146 h 13670"/>
              <a:gd name="T108" fmla="*/ 4398 w 16128"/>
              <a:gd name="T109" fmla="*/ 8331 h 13670"/>
              <a:gd name="T110" fmla="*/ 4998 w 16128"/>
              <a:gd name="T111" fmla="*/ 7639 h 13670"/>
              <a:gd name="T112" fmla="*/ 6013 w 16128"/>
              <a:gd name="T113" fmla="*/ 6264 h 13670"/>
              <a:gd name="T114" fmla="*/ 2048 w 16128"/>
              <a:gd name="T115" fmla="*/ 2138 h 13670"/>
              <a:gd name="T116" fmla="*/ 871 w 16128"/>
              <a:gd name="T117" fmla="*/ 3303 h 13670"/>
              <a:gd name="T118" fmla="*/ 198 w 16128"/>
              <a:gd name="T119" fmla="*/ 4018 h 13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3670">
                <a:moveTo>
                  <a:pt x="7951" y="9328"/>
                </a:moveTo>
                <a:lnTo>
                  <a:pt x="7990" y="9330"/>
                </a:lnTo>
                <a:lnTo>
                  <a:pt x="8072" y="9320"/>
                </a:lnTo>
                <a:lnTo>
                  <a:pt x="8193" y="9299"/>
                </a:lnTo>
                <a:lnTo>
                  <a:pt x="8349" y="9268"/>
                </a:lnTo>
                <a:lnTo>
                  <a:pt x="8540" y="9227"/>
                </a:lnTo>
                <a:lnTo>
                  <a:pt x="8761" y="9176"/>
                </a:lnTo>
                <a:lnTo>
                  <a:pt x="9008" y="9118"/>
                </a:lnTo>
                <a:lnTo>
                  <a:pt x="9283" y="9053"/>
                </a:lnTo>
                <a:lnTo>
                  <a:pt x="9579" y="8979"/>
                </a:lnTo>
                <a:lnTo>
                  <a:pt x="9895" y="8900"/>
                </a:lnTo>
                <a:lnTo>
                  <a:pt x="10226" y="8816"/>
                </a:lnTo>
                <a:lnTo>
                  <a:pt x="10573" y="8727"/>
                </a:lnTo>
                <a:lnTo>
                  <a:pt x="10931" y="8633"/>
                </a:lnTo>
                <a:lnTo>
                  <a:pt x="11296" y="8538"/>
                </a:lnTo>
                <a:lnTo>
                  <a:pt x="11668" y="8439"/>
                </a:lnTo>
                <a:lnTo>
                  <a:pt x="12042" y="8338"/>
                </a:lnTo>
                <a:lnTo>
                  <a:pt x="12416" y="8236"/>
                </a:lnTo>
                <a:lnTo>
                  <a:pt x="12786" y="8134"/>
                </a:lnTo>
                <a:lnTo>
                  <a:pt x="13151" y="8033"/>
                </a:lnTo>
                <a:lnTo>
                  <a:pt x="13509" y="7932"/>
                </a:lnTo>
                <a:lnTo>
                  <a:pt x="13855" y="7833"/>
                </a:lnTo>
                <a:lnTo>
                  <a:pt x="14187" y="7737"/>
                </a:lnTo>
                <a:lnTo>
                  <a:pt x="14502" y="7645"/>
                </a:lnTo>
                <a:lnTo>
                  <a:pt x="14797" y="7555"/>
                </a:lnTo>
                <a:lnTo>
                  <a:pt x="15071" y="7471"/>
                </a:lnTo>
                <a:lnTo>
                  <a:pt x="15319" y="7393"/>
                </a:lnTo>
                <a:lnTo>
                  <a:pt x="15538" y="7320"/>
                </a:lnTo>
                <a:lnTo>
                  <a:pt x="15727" y="7255"/>
                </a:lnTo>
                <a:lnTo>
                  <a:pt x="15883" y="7197"/>
                </a:lnTo>
                <a:lnTo>
                  <a:pt x="16002" y="7147"/>
                </a:lnTo>
                <a:lnTo>
                  <a:pt x="16083" y="7107"/>
                </a:lnTo>
                <a:lnTo>
                  <a:pt x="16120" y="7076"/>
                </a:lnTo>
                <a:lnTo>
                  <a:pt x="16128" y="7042"/>
                </a:lnTo>
                <a:lnTo>
                  <a:pt x="16119" y="6993"/>
                </a:lnTo>
                <a:lnTo>
                  <a:pt x="16095" y="6928"/>
                </a:lnTo>
                <a:lnTo>
                  <a:pt x="16056" y="6851"/>
                </a:lnTo>
                <a:lnTo>
                  <a:pt x="16005" y="6760"/>
                </a:lnTo>
                <a:lnTo>
                  <a:pt x="15942" y="6658"/>
                </a:lnTo>
                <a:lnTo>
                  <a:pt x="15867" y="6545"/>
                </a:lnTo>
                <a:lnTo>
                  <a:pt x="15781" y="6424"/>
                </a:lnTo>
                <a:lnTo>
                  <a:pt x="15688" y="6294"/>
                </a:lnTo>
                <a:lnTo>
                  <a:pt x="15586" y="6157"/>
                </a:lnTo>
                <a:lnTo>
                  <a:pt x="15477" y="6015"/>
                </a:lnTo>
                <a:lnTo>
                  <a:pt x="15363" y="5868"/>
                </a:lnTo>
                <a:lnTo>
                  <a:pt x="15243" y="5718"/>
                </a:lnTo>
                <a:lnTo>
                  <a:pt x="15120" y="5564"/>
                </a:lnTo>
                <a:lnTo>
                  <a:pt x="14995" y="5410"/>
                </a:lnTo>
                <a:lnTo>
                  <a:pt x="14868" y="5254"/>
                </a:lnTo>
                <a:lnTo>
                  <a:pt x="14740" y="5100"/>
                </a:lnTo>
                <a:lnTo>
                  <a:pt x="14613" y="4948"/>
                </a:lnTo>
                <a:lnTo>
                  <a:pt x="14487" y="4799"/>
                </a:lnTo>
                <a:lnTo>
                  <a:pt x="14364" y="4653"/>
                </a:lnTo>
                <a:lnTo>
                  <a:pt x="14131" y="4380"/>
                </a:lnTo>
                <a:lnTo>
                  <a:pt x="13920" y="4136"/>
                </a:lnTo>
                <a:lnTo>
                  <a:pt x="13743" y="3931"/>
                </a:lnTo>
                <a:lnTo>
                  <a:pt x="13605" y="3773"/>
                </a:lnTo>
                <a:lnTo>
                  <a:pt x="13516" y="3672"/>
                </a:lnTo>
                <a:lnTo>
                  <a:pt x="13485" y="3637"/>
                </a:lnTo>
                <a:lnTo>
                  <a:pt x="6465" y="5620"/>
                </a:lnTo>
                <a:lnTo>
                  <a:pt x="6480" y="5661"/>
                </a:lnTo>
                <a:lnTo>
                  <a:pt x="6522" y="5776"/>
                </a:lnTo>
                <a:lnTo>
                  <a:pt x="6586" y="5955"/>
                </a:lnTo>
                <a:lnTo>
                  <a:pt x="6671" y="6187"/>
                </a:lnTo>
                <a:lnTo>
                  <a:pt x="6773" y="6462"/>
                </a:lnTo>
                <a:lnTo>
                  <a:pt x="6886" y="6769"/>
                </a:lnTo>
                <a:lnTo>
                  <a:pt x="7010" y="7099"/>
                </a:lnTo>
                <a:lnTo>
                  <a:pt x="7139" y="7440"/>
                </a:lnTo>
                <a:lnTo>
                  <a:pt x="7203" y="7611"/>
                </a:lnTo>
                <a:lnTo>
                  <a:pt x="7269" y="7782"/>
                </a:lnTo>
                <a:lnTo>
                  <a:pt x="7334" y="7950"/>
                </a:lnTo>
                <a:lnTo>
                  <a:pt x="7399" y="8114"/>
                </a:lnTo>
                <a:lnTo>
                  <a:pt x="7462" y="8275"/>
                </a:lnTo>
                <a:lnTo>
                  <a:pt x="7524" y="8428"/>
                </a:lnTo>
                <a:lnTo>
                  <a:pt x="7583" y="8573"/>
                </a:lnTo>
                <a:lnTo>
                  <a:pt x="7640" y="8710"/>
                </a:lnTo>
                <a:lnTo>
                  <a:pt x="7694" y="8837"/>
                </a:lnTo>
                <a:lnTo>
                  <a:pt x="7744" y="8952"/>
                </a:lnTo>
                <a:lnTo>
                  <a:pt x="7791" y="9055"/>
                </a:lnTo>
                <a:lnTo>
                  <a:pt x="7834" y="9142"/>
                </a:lnTo>
                <a:lnTo>
                  <a:pt x="7871" y="9215"/>
                </a:lnTo>
                <a:lnTo>
                  <a:pt x="7904" y="9271"/>
                </a:lnTo>
                <a:lnTo>
                  <a:pt x="7931" y="9308"/>
                </a:lnTo>
                <a:lnTo>
                  <a:pt x="7951" y="9328"/>
                </a:lnTo>
                <a:close/>
                <a:moveTo>
                  <a:pt x="6318" y="6950"/>
                </a:moveTo>
                <a:lnTo>
                  <a:pt x="6301" y="6976"/>
                </a:lnTo>
                <a:lnTo>
                  <a:pt x="6251" y="7047"/>
                </a:lnTo>
                <a:lnTo>
                  <a:pt x="6171" y="7159"/>
                </a:lnTo>
                <a:lnTo>
                  <a:pt x="6068" y="7304"/>
                </a:lnTo>
                <a:lnTo>
                  <a:pt x="5944" y="7476"/>
                </a:lnTo>
                <a:lnTo>
                  <a:pt x="5805" y="7668"/>
                </a:lnTo>
                <a:lnTo>
                  <a:pt x="5730" y="7770"/>
                </a:lnTo>
                <a:lnTo>
                  <a:pt x="5653" y="7873"/>
                </a:lnTo>
                <a:lnTo>
                  <a:pt x="5574" y="7979"/>
                </a:lnTo>
                <a:lnTo>
                  <a:pt x="5494" y="8086"/>
                </a:lnTo>
                <a:lnTo>
                  <a:pt x="5413" y="8193"/>
                </a:lnTo>
                <a:lnTo>
                  <a:pt x="5330" y="8299"/>
                </a:lnTo>
                <a:lnTo>
                  <a:pt x="5249" y="8403"/>
                </a:lnTo>
                <a:lnTo>
                  <a:pt x="5168" y="8504"/>
                </a:lnTo>
                <a:lnTo>
                  <a:pt x="5087" y="8603"/>
                </a:lnTo>
                <a:lnTo>
                  <a:pt x="5009" y="8698"/>
                </a:lnTo>
                <a:lnTo>
                  <a:pt x="4933" y="8787"/>
                </a:lnTo>
                <a:lnTo>
                  <a:pt x="4860" y="8871"/>
                </a:lnTo>
                <a:lnTo>
                  <a:pt x="4789" y="8949"/>
                </a:lnTo>
                <a:lnTo>
                  <a:pt x="4722" y="9018"/>
                </a:lnTo>
                <a:lnTo>
                  <a:pt x="4660" y="9080"/>
                </a:lnTo>
                <a:lnTo>
                  <a:pt x="4603" y="9133"/>
                </a:lnTo>
                <a:lnTo>
                  <a:pt x="4550" y="9175"/>
                </a:lnTo>
                <a:lnTo>
                  <a:pt x="4503" y="9208"/>
                </a:lnTo>
                <a:lnTo>
                  <a:pt x="4462" y="9229"/>
                </a:lnTo>
                <a:lnTo>
                  <a:pt x="4429" y="9237"/>
                </a:lnTo>
                <a:lnTo>
                  <a:pt x="4394" y="9233"/>
                </a:lnTo>
                <a:lnTo>
                  <a:pt x="4349" y="9216"/>
                </a:lnTo>
                <a:lnTo>
                  <a:pt x="4293" y="9187"/>
                </a:lnTo>
                <a:lnTo>
                  <a:pt x="4230" y="9146"/>
                </a:lnTo>
                <a:lnTo>
                  <a:pt x="4158" y="9095"/>
                </a:lnTo>
                <a:lnTo>
                  <a:pt x="4079" y="9035"/>
                </a:lnTo>
                <a:lnTo>
                  <a:pt x="3994" y="8967"/>
                </a:lnTo>
                <a:lnTo>
                  <a:pt x="3902" y="8890"/>
                </a:lnTo>
                <a:lnTo>
                  <a:pt x="3806" y="8807"/>
                </a:lnTo>
                <a:lnTo>
                  <a:pt x="3705" y="8718"/>
                </a:lnTo>
                <a:lnTo>
                  <a:pt x="3602" y="8623"/>
                </a:lnTo>
                <a:lnTo>
                  <a:pt x="3495" y="8524"/>
                </a:lnTo>
                <a:lnTo>
                  <a:pt x="3387" y="8422"/>
                </a:lnTo>
                <a:lnTo>
                  <a:pt x="3276" y="8317"/>
                </a:lnTo>
                <a:lnTo>
                  <a:pt x="3166" y="8210"/>
                </a:lnTo>
                <a:lnTo>
                  <a:pt x="3055" y="8103"/>
                </a:lnTo>
                <a:lnTo>
                  <a:pt x="2946" y="7995"/>
                </a:lnTo>
                <a:lnTo>
                  <a:pt x="2839" y="7889"/>
                </a:lnTo>
                <a:lnTo>
                  <a:pt x="2733" y="7783"/>
                </a:lnTo>
                <a:lnTo>
                  <a:pt x="2631" y="7680"/>
                </a:lnTo>
                <a:lnTo>
                  <a:pt x="2439" y="7485"/>
                </a:lnTo>
                <a:lnTo>
                  <a:pt x="2269" y="7311"/>
                </a:lnTo>
                <a:lnTo>
                  <a:pt x="2126" y="7163"/>
                </a:lnTo>
                <a:lnTo>
                  <a:pt x="2017" y="7049"/>
                </a:lnTo>
                <a:lnTo>
                  <a:pt x="1946" y="6977"/>
                </a:lnTo>
                <a:lnTo>
                  <a:pt x="1922" y="6950"/>
                </a:lnTo>
                <a:lnTo>
                  <a:pt x="1921" y="6978"/>
                </a:lnTo>
                <a:lnTo>
                  <a:pt x="1920" y="7055"/>
                </a:lnTo>
                <a:lnTo>
                  <a:pt x="1917" y="7176"/>
                </a:lnTo>
                <a:lnTo>
                  <a:pt x="1914" y="7334"/>
                </a:lnTo>
                <a:lnTo>
                  <a:pt x="1910" y="7522"/>
                </a:lnTo>
                <a:lnTo>
                  <a:pt x="1906" y="7732"/>
                </a:lnTo>
                <a:lnTo>
                  <a:pt x="1903" y="7958"/>
                </a:lnTo>
                <a:lnTo>
                  <a:pt x="1899" y="8194"/>
                </a:lnTo>
                <a:lnTo>
                  <a:pt x="1897" y="8432"/>
                </a:lnTo>
                <a:lnTo>
                  <a:pt x="1895" y="8666"/>
                </a:lnTo>
                <a:lnTo>
                  <a:pt x="1895" y="8888"/>
                </a:lnTo>
                <a:lnTo>
                  <a:pt x="1896" y="9092"/>
                </a:lnTo>
                <a:lnTo>
                  <a:pt x="1898" y="9186"/>
                </a:lnTo>
                <a:lnTo>
                  <a:pt x="1899" y="9271"/>
                </a:lnTo>
                <a:lnTo>
                  <a:pt x="1902" y="9349"/>
                </a:lnTo>
                <a:lnTo>
                  <a:pt x="1905" y="9418"/>
                </a:lnTo>
                <a:lnTo>
                  <a:pt x="1908" y="9478"/>
                </a:lnTo>
                <a:lnTo>
                  <a:pt x="1912" y="9526"/>
                </a:lnTo>
                <a:lnTo>
                  <a:pt x="1917" y="9564"/>
                </a:lnTo>
                <a:lnTo>
                  <a:pt x="1922" y="9590"/>
                </a:lnTo>
                <a:lnTo>
                  <a:pt x="1939" y="9619"/>
                </a:lnTo>
                <a:lnTo>
                  <a:pt x="1978" y="9668"/>
                </a:lnTo>
                <a:lnTo>
                  <a:pt x="2036" y="9736"/>
                </a:lnTo>
                <a:lnTo>
                  <a:pt x="2114" y="9820"/>
                </a:lnTo>
                <a:lnTo>
                  <a:pt x="2209" y="9920"/>
                </a:lnTo>
                <a:lnTo>
                  <a:pt x="2319" y="10035"/>
                </a:lnTo>
                <a:lnTo>
                  <a:pt x="2445" y="10163"/>
                </a:lnTo>
                <a:lnTo>
                  <a:pt x="2585" y="10301"/>
                </a:lnTo>
                <a:lnTo>
                  <a:pt x="2736" y="10451"/>
                </a:lnTo>
                <a:lnTo>
                  <a:pt x="2898" y="10609"/>
                </a:lnTo>
                <a:lnTo>
                  <a:pt x="3069" y="10776"/>
                </a:lnTo>
                <a:lnTo>
                  <a:pt x="3249" y="10948"/>
                </a:lnTo>
                <a:lnTo>
                  <a:pt x="3434" y="11125"/>
                </a:lnTo>
                <a:lnTo>
                  <a:pt x="3626" y="11307"/>
                </a:lnTo>
                <a:lnTo>
                  <a:pt x="3821" y="11490"/>
                </a:lnTo>
                <a:lnTo>
                  <a:pt x="4020" y="11675"/>
                </a:lnTo>
                <a:lnTo>
                  <a:pt x="4219" y="11858"/>
                </a:lnTo>
                <a:lnTo>
                  <a:pt x="4419" y="12040"/>
                </a:lnTo>
                <a:lnTo>
                  <a:pt x="4618" y="12220"/>
                </a:lnTo>
                <a:lnTo>
                  <a:pt x="4813" y="12395"/>
                </a:lnTo>
                <a:lnTo>
                  <a:pt x="5005" y="12563"/>
                </a:lnTo>
                <a:lnTo>
                  <a:pt x="5191" y="12726"/>
                </a:lnTo>
                <a:lnTo>
                  <a:pt x="5371" y="12880"/>
                </a:lnTo>
                <a:lnTo>
                  <a:pt x="5543" y="13024"/>
                </a:lnTo>
                <a:lnTo>
                  <a:pt x="5705" y="13157"/>
                </a:lnTo>
                <a:lnTo>
                  <a:pt x="5856" y="13278"/>
                </a:lnTo>
                <a:lnTo>
                  <a:pt x="5996" y="13385"/>
                </a:lnTo>
                <a:lnTo>
                  <a:pt x="6122" y="13478"/>
                </a:lnTo>
                <a:lnTo>
                  <a:pt x="6233" y="13553"/>
                </a:lnTo>
                <a:lnTo>
                  <a:pt x="6328" y="13612"/>
                </a:lnTo>
                <a:lnTo>
                  <a:pt x="6406" y="13650"/>
                </a:lnTo>
                <a:lnTo>
                  <a:pt x="6465" y="13669"/>
                </a:lnTo>
                <a:lnTo>
                  <a:pt x="6532" y="13670"/>
                </a:lnTo>
                <a:lnTo>
                  <a:pt x="6634" y="13659"/>
                </a:lnTo>
                <a:lnTo>
                  <a:pt x="6767" y="13636"/>
                </a:lnTo>
                <a:lnTo>
                  <a:pt x="6929" y="13603"/>
                </a:lnTo>
                <a:lnTo>
                  <a:pt x="7117" y="13560"/>
                </a:lnTo>
                <a:lnTo>
                  <a:pt x="7332" y="13508"/>
                </a:lnTo>
                <a:lnTo>
                  <a:pt x="7568" y="13447"/>
                </a:lnTo>
                <a:lnTo>
                  <a:pt x="7824" y="13379"/>
                </a:lnTo>
                <a:lnTo>
                  <a:pt x="8098" y="13304"/>
                </a:lnTo>
                <a:lnTo>
                  <a:pt x="8388" y="13223"/>
                </a:lnTo>
                <a:lnTo>
                  <a:pt x="8689" y="13137"/>
                </a:lnTo>
                <a:lnTo>
                  <a:pt x="9001" y="13046"/>
                </a:lnTo>
                <a:lnTo>
                  <a:pt x="9323" y="12951"/>
                </a:lnTo>
                <a:lnTo>
                  <a:pt x="9650" y="12854"/>
                </a:lnTo>
                <a:lnTo>
                  <a:pt x="9979" y="12755"/>
                </a:lnTo>
                <a:lnTo>
                  <a:pt x="10311" y="12654"/>
                </a:lnTo>
                <a:lnTo>
                  <a:pt x="10640" y="12552"/>
                </a:lnTo>
                <a:lnTo>
                  <a:pt x="10967" y="12451"/>
                </a:lnTo>
                <a:lnTo>
                  <a:pt x="11288" y="12351"/>
                </a:lnTo>
                <a:lnTo>
                  <a:pt x="11600" y="12252"/>
                </a:lnTo>
                <a:lnTo>
                  <a:pt x="11902" y="12156"/>
                </a:lnTo>
                <a:lnTo>
                  <a:pt x="12191" y="12064"/>
                </a:lnTo>
                <a:lnTo>
                  <a:pt x="12464" y="11975"/>
                </a:lnTo>
                <a:lnTo>
                  <a:pt x="12720" y="11891"/>
                </a:lnTo>
                <a:lnTo>
                  <a:pt x="12956" y="11813"/>
                </a:lnTo>
                <a:lnTo>
                  <a:pt x="13170" y="11741"/>
                </a:lnTo>
                <a:lnTo>
                  <a:pt x="13358" y="11677"/>
                </a:lnTo>
                <a:lnTo>
                  <a:pt x="13519" y="11619"/>
                </a:lnTo>
                <a:lnTo>
                  <a:pt x="13652" y="11572"/>
                </a:lnTo>
                <a:lnTo>
                  <a:pt x="13752" y="11534"/>
                </a:lnTo>
                <a:lnTo>
                  <a:pt x="13819" y="11505"/>
                </a:lnTo>
                <a:lnTo>
                  <a:pt x="13848" y="11488"/>
                </a:lnTo>
                <a:lnTo>
                  <a:pt x="13860" y="11468"/>
                </a:lnTo>
                <a:lnTo>
                  <a:pt x="13872" y="11431"/>
                </a:lnTo>
                <a:lnTo>
                  <a:pt x="13885" y="11379"/>
                </a:lnTo>
                <a:lnTo>
                  <a:pt x="13898" y="11313"/>
                </a:lnTo>
                <a:lnTo>
                  <a:pt x="13912" y="11232"/>
                </a:lnTo>
                <a:lnTo>
                  <a:pt x="13928" y="11141"/>
                </a:lnTo>
                <a:lnTo>
                  <a:pt x="13943" y="11038"/>
                </a:lnTo>
                <a:lnTo>
                  <a:pt x="13959" y="10925"/>
                </a:lnTo>
                <a:lnTo>
                  <a:pt x="13975" y="10803"/>
                </a:lnTo>
                <a:lnTo>
                  <a:pt x="13991" y="10674"/>
                </a:lnTo>
                <a:lnTo>
                  <a:pt x="14007" y="10539"/>
                </a:lnTo>
                <a:lnTo>
                  <a:pt x="14023" y="10398"/>
                </a:lnTo>
                <a:lnTo>
                  <a:pt x="14057" y="10105"/>
                </a:lnTo>
                <a:lnTo>
                  <a:pt x="14089" y="9803"/>
                </a:lnTo>
                <a:lnTo>
                  <a:pt x="14119" y="9504"/>
                </a:lnTo>
                <a:lnTo>
                  <a:pt x="14148" y="9215"/>
                </a:lnTo>
                <a:lnTo>
                  <a:pt x="14174" y="8946"/>
                </a:lnTo>
                <a:lnTo>
                  <a:pt x="14197" y="8705"/>
                </a:lnTo>
                <a:lnTo>
                  <a:pt x="14216" y="8501"/>
                </a:lnTo>
                <a:lnTo>
                  <a:pt x="14230" y="8345"/>
                </a:lnTo>
                <a:lnTo>
                  <a:pt x="14239" y="8245"/>
                </a:lnTo>
                <a:lnTo>
                  <a:pt x="14242" y="8209"/>
                </a:lnTo>
                <a:lnTo>
                  <a:pt x="14170" y="8230"/>
                </a:lnTo>
                <a:lnTo>
                  <a:pt x="13967" y="8290"/>
                </a:lnTo>
                <a:lnTo>
                  <a:pt x="13649" y="8382"/>
                </a:lnTo>
                <a:lnTo>
                  <a:pt x="13237" y="8502"/>
                </a:lnTo>
                <a:lnTo>
                  <a:pt x="12749" y="8644"/>
                </a:lnTo>
                <a:lnTo>
                  <a:pt x="12203" y="8802"/>
                </a:lnTo>
                <a:lnTo>
                  <a:pt x="11617" y="8969"/>
                </a:lnTo>
                <a:lnTo>
                  <a:pt x="11011" y="9141"/>
                </a:lnTo>
                <a:lnTo>
                  <a:pt x="10403" y="9314"/>
                </a:lnTo>
                <a:lnTo>
                  <a:pt x="9809" y="9479"/>
                </a:lnTo>
                <a:lnTo>
                  <a:pt x="9525" y="9556"/>
                </a:lnTo>
                <a:lnTo>
                  <a:pt x="9251" y="9632"/>
                </a:lnTo>
                <a:lnTo>
                  <a:pt x="8990" y="9702"/>
                </a:lnTo>
                <a:lnTo>
                  <a:pt x="8745" y="9767"/>
                </a:lnTo>
                <a:lnTo>
                  <a:pt x="8519" y="9826"/>
                </a:lnTo>
                <a:lnTo>
                  <a:pt x="8312" y="9879"/>
                </a:lnTo>
                <a:lnTo>
                  <a:pt x="8128" y="9924"/>
                </a:lnTo>
                <a:lnTo>
                  <a:pt x="7967" y="9962"/>
                </a:lnTo>
                <a:lnTo>
                  <a:pt x="7835" y="9991"/>
                </a:lnTo>
                <a:lnTo>
                  <a:pt x="7732" y="10010"/>
                </a:lnTo>
                <a:lnTo>
                  <a:pt x="7661" y="10019"/>
                </a:lnTo>
                <a:lnTo>
                  <a:pt x="7624" y="10018"/>
                </a:lnTo>
                <a:lnTo>
                  <a:pt x="7601" y="10002"/>
                </a:lnTo>
                <a:lnTo>
                  <a:pt x="7574" y="9970"/>
                </a:lnTo>
                <a:lnTo>
                  <a:pt x="7543" y="9923"/>
                </a:lnTo>
                <a:lnTo>
                  <a:pt x="7508" y="9863"/>
                </a:lnTo>
                <a:lnTo>
                  <a:pt x="7468" y="9789"/>
                </a:lnTo>
                <a:lnTo>
                  <a:pt x="7426" y="9705"/>
                </a:lnTo>
                <a:lnTo>
                  <a:pt x="7380" y="9609"/>
                </a:lnTo>
                <a:lnTo>
                  <a:pt x="7331" y="9504"/>
                </a:lnTo>
                <a:lnTo>
                  <a:pt x="7281" y="9391"/>
                </a:lnTo>
                <a:lnTo>
                  <a:pt x="7228" y="9270"/>
                </a:lnTo>
                <a:lnTo>
                  <a:pt x="7174" y="9143"/>
                </a:lnTo>
                <a:lnTo>
                  <a:pt x="7118" y="9011"/>
                </a:lnTo>
                <a:lnTo>
                  <a:pt x="7063" y="8875"/>
                </a:lnTo>
                <a:lnTo>
                  <a:pt x="7006" y="8736"/>
                </a:lnTo>
                <a:lnTo>
                  <a:pt x="6949" y="8595"/>
                </a:lnTo>
                <a:lnTo>
                  <a:pt x="6893" y="8454"/>
                </a:lnTo>
                <a:lnTo>
                  <a:pt x="6782" y="8172"/>
                </a:lnTo>
                <a:lnTo>
                  <a:pt x="6676" y="7900"/>
                </a:lnTo>
                <a:lnTo>
                  <a:pt x="6579" y="7646"/>
                </a:lnTo>
                <a:lnTo>
                  <a:pt x="6493" y="7418"/>
                </a:lnTo>
                <a:lnTo>
                  <a:pt x="6421" y="7227"/>
                </a:lnTo>
                <a:lnTo>
                  <a:pt x="6366" y="7078"/>
                </a:lnTo>
                <a:lnTo>
                  <a:pt x="6330" y="6984"/>
                </a:lnTo>
                <a:lnTo>
                  <a:pt x="6318" y="6950"/>
                </a:lnTo>
                <a:close/>
                <a:moveTo>
                  <a:pt x="9742" y="156"/>
                </a:moveTo>
                <a:lnTo>
                  <a:pt x="9130" y="3375"/>
                </a:lnTo>
                <a:lnTo>
                  <a:pt x="8713" y="0"/>
                </a:lnTo>
                <a:lnTo>
                  <a:pt x="8645" y="17"/>
                </a:lnTo>
                <a:lnTo>
                  <a:pt x="8453" y="67"/>
                </a:lnTo>
                <a:lnTo>
                  <a:pt x="8155" y="144"/>
                </a:lnTo>
                <a:lnTo>
                  <a:pt x="7769" y="244"/>
                </a:lnTo>
                <a:lnTo>
                  <a:pt x="7311" y="364"/>
                </a:lnTo>
                <a:lnTo>
                  <a:pt x="6800" y="499"/>
                </a:lnTo>
                <a:lnTo>
                  <a:pt x="6255" y="644"/>
                </a:lnTo>
                <a:lnTo>
                  <a:pt x="5690" y="796"/>
                </a:lnTo>
                <a:lnTo>
                  <a:pt x="5408" y="873"/>
                </a:lnTo>
                <a:lnTo>
                  <a:pt x="5127" y="950"/>
                </a:lnTo>
                <a:lnTo>
                  <a:pt x="4850" y="1027"/>
                </a:lnTo>
                <a:lnTo>
                  <a:pt x="4580" y="1102"/>
                </a:lnTo>
                <a:lnTo>
                  <a:pt x="4319" y="1177"/>
                </a:lnTo>
                <a:lnTo>
                  <a:pt x="4069" y="1250"/>
                </a:lnTo>
                <a:lnTo>
                  <a:pt x="3833" y="1319"/>
                </a:lnTo>
                <a:lnTo>
                  <a:pt x="3612" y="1386"/>
                </a:lnTo>
                <a:lnTo>
                  <a:pt x="3408" y="1448"/>
                </a:lnTo>
                <a:lnTo>
                  <a:pt x="3225" y="1508"/>
                </a:lnTo>
                <a:lnTo>
                  <a:pt x="3063" y="1562"/>
                </a:lnTo>
                <a:lnTo>
                  <a:pt x="2926" y="1610"/>
                </a:lnTo>
                <a:lnTo>
                  <a:pt x="2815" y="1654"/>
                </a:lnTo>
                <a:lnTo>
                  <a:pt x="2734" y="1690"/>
                </a:lnTo>
                <a:lnTo>
                  <a:pt x="2682" y="1720"/>
                </a:lnTo>
                <a:lnTo>
                  <a:pt x="2665" y="1743"/>
                </a:lnTo>
                <a:lnTo>
                  <a:pt x="2675" y="1770"/>
                </a:lnTo>
                <a:lnTo>
                  <a:pt x="2705" y="1812"/>
                </a:lnTo>
                <a:lnTo>
                  <a:pt x="2754" y="1868"/>
                </a:lnTo>
                <a:lnTo>
                  <a:pt x="2820" y="1937"/>
                </a:lnTo>
                <a:lnTo>
                  <a:pt x="2904" y="2019"/>
                </a:lnTo>
                <a:lnTo>
                  <a:pt x="3002" y="2111"/>
                </a:lnTo>
                <a:lnTo>
                  <a:pt x="3114" y="2213"/>
                </a:lnTo>
                <a:lnTo>
                  <a:pt x="3238" y="2325"/>
                </a:lnTo>
                <a:lnTo>
                  <a:pt x="3373" y="2444"/>
                </a:lnTo>
                <a:lnTo>
                  <a:pt x="3518" y="2570"/>
                </a:lnTo>
                <a:lnTo>
                  <a:pt x="3672" y="2702"/>
                </a:lnTo>
                <a:lnTo>
                  <a:pt x="3833" y="2838"/>
                </a:lnTo>
                <a:lnTo>
                  <a:pt x="4001" y="2978"/>
                </a:lnTo>
                <a:lnTo>
                  <a:pt x="4172" y="3121"/>
                </a:lnTo>
                <a:lnTo>
                  <a:pt x="4349" y="3265"/>
                </a:lnTo>
                <a:lnTo>
                  <a:pt x="4526" y="3410"/>
                </a:lnTo>
                <a:lnTo>
                  <a:pt x="4705" y="3555"/>
                </a:lnTo>
                <a:lnTo>
                  <a:pt x="4884" y="3698"/>
                </a:lnTo>
                <a:lnTo>
                  <a:pt x="5061" y="3839"/>
                </a:lnTo>
                <a:lnTo>
                  <a:pt x="5235" y="3977"/>
                </a:lnTo>
                <a:lnTo>
                  <a:pt x="5405" y="4109"/>
                </a:lnTo>
                <a:lnTo>
                  <a:pt x="5570" y="4236"/>
                </a:lnTo>
                <a:lnTo>
                  <a:pt x="5727" y="4355"/>
                </a:lnTo>
                <a:lnTo>
                  <a:pt x="5878" y="4467"/>
                </a:lnTo>
                <a:lnTo>
                  <a:pt x="6019" y="4571"/>
                </a:lnTo>
                <a:lnTo>
                  <a:pt x="6150" y="4665"/>
                </a:lnTo>
                <a:lnTo>
                  <a:pt x="6268" y="4747"/>
                </a:lnTo>
                <a:lnTo>
                  <a:pt x="6374" y="4818"/>
                </a:lnTo>
                <a:lnTo>
                  <a:pt x="6465" y="4875"/>
                </a:lnTo>
                <a:lnTo>
                  <a:pt x="6541" y="4920"/>
                </a:lnTo>
                <a:lnTo>
                  <a:pt x="6600" y="4948"/>
                </a:lnTo>
                <a:lnTo>
                  <a:pt x="6641" y="4961"/>
                </a:lnTo>
                <a:lnTo>
                  <a:pt x="6688" y="4961"/>
                </a:lnTo>
                <a:lnTo>
                  <a:pt x="6767" y="4951"/>
                </a:lnTo>
                <a:lnTo>
                  <a:pt x="6874" y="4932"/>
                </a:lnTo>
                <a:lnTo>
                  <a:pt x="7007" y="4905"/>
                </a:lnTo>
                <a:lnTo>
                  <a:pt x="7165" y="4869"/>
                </a:lnTo>
                <a:lnTo>
                  <a:pt x="7345" y="4826"/>
                </a:lnTo>
                <a:lnTo>
                  <a:pt x="7546" y="4777"/>
                </a:lnTo>
                <a:lnTo>
                  <a:pt x="7766" y="4721"/>
                </a:lnTo>
                <a:lnTo>
                  <a:pt x="8000" y="4661"/>
                </a:lnTo>
                <a:lnTo>
                  <a:pt x="8249" y="4595"/>
                </a:lnTo>
                <a:lnTo>
                  <a:pt x="8511" y="4525"/>
                </a:lnTo>
                <a:lnTo>
                  <a:pt x="8782" y="4451"/>
                </a:lnTo>
                <a:lnTo>
                  <a:pt x="9060" y="4374"/>
                </a:lnTo>
                <a:lnTo>
                  <a:pt x="9344" y="4294"/>
                </a:lnTo>
                <a:lnTo>
                  <a:pt x="9631" y="4213"/>
                </a:lnTo>
                <a:lnTo>
                  <a:pt x="9921" y="4130"/>
                </a:lnTo>
                <a:lnTo>
                  <a:pt x="10209" y="4046"/>
                </a:lnTo>
                <a:lnTo>
                  <a:pt x="10494" y="3962"/>
                </a:lnTo>
                <a:lnTo>
                  <a:pt x="10775" y="3880"/>
                </a:lnTo>
                <a:lnTo>
                  <a:pt x="11048" y="3797"/>
                </a:lnTo>
                <a:lnTo>
                  <a:pt x="11313" y="3717"/>
                </a:lnTo>
                <a:lnTo>
                  <a:pt x="11566" y="3638"/>
                </a:lnTo>
                <a:lnTo>
                  <a:pt x="11805" y="3561"/>
                </a:lnTo>
                <a:lnTo>
                  <a:pt x="12029" y="3490"/>
                </a:lnTo>
                <a:lnTo>
                  <a:pt x="12236" y="3421"/>
                </a:lnTo>
                <a:lnTo>
                  <a:pt x="12423" y="3357"/>
                </a:lnTo>
                <a:lnTo>
                  <a:pt x="12588" y="3298"/>
                </a:lnTo>
                <a:lnTo>
                  <a:pt x="12729" y="3245"/>
                </a:lnTo>
                <a:lnTo>
                  <a:pt x="12845" y="3199"/>
                </a:lnTo>
                <a:lnTo>
                  <a:pt x="12932" y="3159"/>
                </a:lnTo>
                <a:lnTo>
                  <a:pt x="12989" y="3127"/>
                </a:lnTo>
                <a:lnTo>
                  <a:pt x="13013" y="3103"/>
                </a:lnTo>
                <a:lnTo>
                  <a:pt x="13011" y="3076"/>
                </a:lnTo>
                <a:lnTo>
                  <a:pt x="12991" y="3034"/>
                </a:lnTo>
                <a:lnTo>
                  <a:pt x="12952" y="2980"/>
                </a:lnTo>
                <a:lnTo>
                  <a:pt x="12897" y="2914"/>
                </a:lnTo>
                <a:lnTo>
                  <a:pt x="12827" y="2837"/>
                </a:lnTo>
                <a:lnTo>
                  <a:pt x="12743" y="2750"/>
                </a:lnTo>
                <a:lnTo>
                  <a:pt x="12646" y="2654"/>
                </a:lnTo>
                <a:lnTo>
                  <a:pt x="12538" y="2551"/>
                </a:lnTo>
                <a:lnTo>
                  <a:pt x="12420" y="2441"/>
                </a:lnTo>
                <a:lnTo>
                  <a:pt x="12292" y="2324"/>
                </a:lnTo>
                <a:lnTo>
                  <a:pt x="12156" y="2202"/>
                </a:lnTo>
                <a:lnTo>
                  <a:pt x="12015" y="2075"/>
                </a:lnTo>
                <a:lnTo>
                  <a:pt x="11868" y="1946"/>
                </a:lnTo>
                <a:lnTo>
                  <a:pt x="11718" y="1815"/>
                </a:lnTo>
                <a:lnTo>
                  <a:pt x="11565" y="1682"/>
                </a:lnTo>
                <a:lnTo>
                  <a:pt x="11410" y="1548"/>
                </a:lnTo>
                <a:lnTo>
                  <a:pt x="11100" y="1285"/>
                </a:lnTo>
                <a:lnTo>
                  <a:pt x="10800" y="1032"/>
                </a:lnTo>
                <a:lnTo>
                  <a:pt x="10517" y="796"/>
                </a:lnTo>
                <a:lnTo>
                  <a:pt x="10264" y="587"/>
                </a:lnTo>
                <a:lnTo>
                  <a:pt x="10051" y="410"/>
                </a:lnTo>
                <a:lnTo>
                  <a:pt x="9885" y="274"/>
                </a:lnTo>
                <a:lnTo>
                  <a:pt x="9780" y="187"/>
                </a:lnTo>
                <a:lnTo>
                  <a:pt x="9742" y="156"/>
                </a:lnTo>
                <a:close/>
                <a:moveTo>
                  <a:pt x="0" y="4296"/>
                </a:moveTo>
                <a:lnTo>
                  <a:pt x="12" y="4325"/>
                </a:lnTo>
                <a:lnTo>
                  <a:pt x="45" y="4375"/>
                </a:lnTo>
                <a:lnTo>
                  <a:pt x="100" y="4443"/>
                </a:lnTo>
                <a:lnTo>
                  <a:pt x="173" y="4529"/>
                </a:lnTo>
                <a:lnTo>
                  <a:pt x="264" y="4632"/>
                </a:lnTo>
                <a:lnTo>
                  <a:pt x="372" y="4748"/>
                </a:lnTo>
                <a:lnTo>
                  <a:pt x="495" y="4878"/>
                </a:lnTo>
                <a:lnTo>
                  <a:pt x="631" y="5022"/>
                </a:lnTo>
                <a:lnTo>
                  <a:pt x="780" y="5174"/>
                </a:lnTo>
                <a:lnTo>
                  <a:pt x="939" y="5336"/>
                </a:lnTo>
                <a:lnTo>
                  <a:pt x="1108" y="5506"/>
                </a:lnTo>
                <a:lnTo>
                  <a:pt x="1284" y="5683"/>
                </a:lnTo>
                <a:lnTo>
                  <a:pt x="1467" y="5864"/>
                </a:lnTo>
                <a:lnTo>
                  <a:pt x="1655" y="6048"/>
                </a:lnTo>
                <a:lnTo>
                  <a:pt x="1847" y="6236"/>
                </a:lnTo>
                <a:lnTo>
                  <a:pt x="2040" y="6424"/>
                </a:lnTo>
                <a:lnTo>
                  <a:pt x="2235" y="6612"/>
                </a:lnTo>
                <a:lnTo>
                  <a:pt x="2429" y="6797"/>
                </a:lnTo>
                <a:lnTo>
                  <a:pt x="2621" y="6979"/>
                </a:lnTo>
                <a:lnTo>
                  <a:pt x="2809" y="7156"/>
                </a:lnTo>
                <a:lnTo>
                  <a:pt x="2993" y="7327"/>
                </a:lnTo>
                <a:lnTo>
                  <a:pt x="3170" y="7491"/>
                </a:lnTo>
                <a:lnTo>
                  <a:pt x="3340" y="7645"/>
                </a:lnTo>
                <a:lnTo>
                  <a:pt x="3500" y="7789"/>
                </a:lnTo>
                <a:lnTo>
                  <a:pt x="3649" y="7922"/>
                </a:lnTo>
                <a:lnTo>
                  <a:pt x="3787" y="8041"/>
                </a:lnTo>
                <a:lnTo>
                  <a:pt x="3911" y="8146"/>
                </a:lnTo>
                <a:lnTo>
                  <a:pt x="4021" y="8234"/>
                </a:lnTo>
                <a:lnTo>
                  <a:pt x="4114" y="8305"/>
                </a:lnTo>
                <a:lnTo>
                  <a:pt x="4189" y="8357"/>
                </a:lnTo>
                <a:lnTo>
                  <a:pt x="4246" y="8390"/>
                </a:lnTo>
                <a:lnTo>
                  <a:pt x="4282" y="8401"/>
                </a:lnTo>
                <a:lnTo>
                  <a:pt x="4311" y="8392"/>
                </a:lnTo>
                <a:lnTo>
                  <a:pt x="4351" y="8368"/>
                </a:lnTo>
                <a:lnTo>
                  <a:pt x="4398" y="8331"/>
                </a:lnTo>
                <a:lnTo>
                  <a:pt x="4452" y="8280"/>
                </a:lnTo>
                <a:lnTo>
                  <a:pt x="4514" y="8217"/>
                </a:lnTo>
                <a:lnTo>
                  <a:pt x="4582" y="8143"/>
                </a:lnTo>
                <a:lnTo>
                  <a:pt x="4657" y="8058"/>
                </a:lnTo>
                <a:lnTo>
                  <a:pt x="4736" y="7964"/>
                </a:lnTo>
                <a:lnTo>
                  <a:pt x="4819" y="7862"/>
                </a:lnTo>
                <a:lnTo>
                  <a:pt x="4907" y="7754"/>
                </a:lnTo>
                <a:lnTo>
                  <a:pt x="4998" y="7639"/>
                </a:lnTo>
                <a:lnTo>
                  <a:pt x="5090" y="7519"/>
                </a:lnTo>
                <a:lnTo>
                  <a:pt x="5185" y="7395"/>
                </a:lnTo>
                <a:lnTo>
                  <a:pt x="5281" y="7268"/>
                </a:lnTo>
                <a:lnTo>
                  <a:pt x="5378" y="7139"/>
                </a:lnTo>
                <a:lnTo>
                  <a:pt x="5474" y="7009"/>
                </a:lnTo>
                <a:lnTo>
                  <a:pt x="5664" y="6750"/>
                </a:lnTo>
                <a:lnTo>
                  <a:pt x="5845" y="6499"/>
                </a:lnTo>
                <a:lnTo>
                  <a:pt x="6013" y="6264"/>
                </a:lnTo>
                <a:lnTo>
                  <a:pt x="6162" y="6055"/>
                </a:lnTo>
                <a:lnTo>
                  <a:pt x="6287" y="5877"/>
                </a:lnTo>
                <a:lnTo>
                  <a:pt x="6383" y="5740"/>
                </a:lnTo>
                <a:lnTo>
                  <a:pt x="6444" y="5652"/>
                </a:lnTo>
                <a:lnTo>
                  <a:pt x="6465" y="5621"/>
                </a:lnTo>
                <a:lnTo>
                  <a:pt x="2140" y="2050"/>
                </a:lnTo>
                <a:lnTo>
                  <a:pt x="2116" y="2073"/>
                </a:lnTo>
                <a:lnTo>
                  <a:pt x="2048" y="2138"/>
                </a:lnTo>
                <a:lnTo>
                  <a:pt x="1942" y="2241"/>
                </a:lnTo>
                <a:lnTo>
                  <a:pt x="1805" y="2374"/>
                </a:lnTo>
                <a:lnTo>
                  <a:pt x="1644" y="2532"/>
                </a:lnTo>
                <a:lnTo>
                  <a:pt x="1463" y="2710"/>
                </a:lnTo>
                <a:lnTo>
                  <a:pt x="1270" y="2901"/>
                </a:lnTo>
                <a:lnTo>
                  <a:pt x="1070" y="3101"/>
                </a:lnTo>
                <a:lnTo>
                  <a:pt x="970" y="3203"/>
                </a:lnTo>
                <a:lnTo>
                  <a:pt x="871" y="3303"/>
                </a:lnTo>
                <a:lnTo>
                  <a:pt x="773" y="3403"/>
                </a:lnTo>
                <a:lnTo>
                  <a:pt x="677" y="3502"/>
                </a:lnTo>
                <a:lnTo>
                  <a:pt x="585" y="3598"/>
                </a:lnTo>
                <a:lnTo>
                  <a:pt x="496" y="3690"/>
                </a:lnTo>
                <a:lnTo>
                  <a:pt x="412" y="3780"/>
                </a:lnTo>
                <a:lnTo>
                  <a:pt x="335" y="3865"/>
                </a:lnTo>
                <a:lnTo>
                  <a:pt x="262" y="3944"/>
                </a:lnTo>
                <a:lnTo>
                  <a:pt x="198" y="4018"/>
                </a:lnTo>
                <a:lnTo>
                  <a:pt x="140" y="4085"/>
                </a:lnTo>
                <a:lnTo>
                  <a:pt x="92" y="4145"/>
                </a:lnTo>
                <a:lnTo>
                  <a:pt x="53" y="4196"/>
                </a:lnTo>
                <a:lnTo>
                  <a:pt x="24" y="4240"/>
                </a:lnTo>
                <a:lnTo>
                  <a:pt x="6" y="4273"/>
                </a:lnTo>
                <a:lnTo>
                  <a:pt x="0" y="4296"/>
                </a:lnTo>
                <a:close/>
              </a:path>
            </a:pathLst>
          </a:custGeom>
          <a:solidFill>
            <a:schemeClr val="bg1">
              <a:lumMod val="65000"/>
            </a:schemeClr>
          </a:solidFill>
          <a:ln>
            <a:noFill/>
          </a:ln>
        </p:spPr>
        <p:txBody>
          <a:bodyPr anchor="ctr"/>
          <a:lstStyle/>
          <a:p>
            <a:pPr algn="ctr"/>
            <a:endParaRPr/>
          </a:p>
        </p:txBody>
      </p:sp>
      <p:sp>
        <p:nvSpPr>
          <p:cNvPr id="9" name="任意多边形: 形状 12"/>
          <p:cNvSpPr/>
          <p:nvPr/>
        </p:nvSpPr>
        <p:spPr bwMode="auto">
          <a:xfrm>
            <a:off x="11044278" y="2520005"/>
            <a:ext cx="512723" cy="531405"/>
          </a:xfrm>
          <a:custGeom>
            <a:avLst/>
            <a:gdLst>
              <a:gd name="T0" fmla="*/ 11756 w 15561"/>
              <a:gd name="T1" fmla="*/ 11710 h 16127"/>
              <a:gd name="T2" fmla="*/ 11764 w 15561"/>
              <a:gd name="T3" fmla="*/ 11201 h 16127"/>
              <a:gd name="T4" fmla="*/ 13246 w 15561"/>
              <a:gd name="T5" fmla="*/ 11223 h 16127"/>
              <a:gd name="T6" fmla="*/ 14516 w 15561"/>
              <a:gd name="T7" fmla="*/ 10799 h 16127"/>
              <a:gd name="T8" fmla="*/ 15019 w 15561"/>
              <a:gd name="T9" fmla="*/ 9764 h 16127"/>
              <a:gd name="T10" fmla="*/ 14640 w 15561"/>
              <a:gd name="T11" fmla="*/ 9601 h 16127"/>
              <a:gd name="T12" fmla="*/ 13604 w 15561"/>
              <a:gd name="T13" fmla="*/ 9504 h 16127"/>
              <a:gd name="T14" fmla="*/ 12573 w 15561"/>
              <a:gd name="T15" fmla="*/ 9264 h 16127"/>
              <a:gd name="T16" fmla="*/ 11663 w 15561"/>
              <a:gd name="T17" fmla="*/ 8766 h 16127"/>
              <a:gd name="T18" fmla="*/ 11017 w 15561"/>
              <a:gd name="T19" fmla="*/ 8232 h 16127"/>
              <a:gd name="T20" fmla="*/ 10681 w 15561"/>
              <a:gd name="T21" fmla="*/ 7871 h 16127"/>
              <a:gd name="T22" fmla="*/ 10298 w 15561"/>
              <a:gd name="T23" fmla="*/ 7197 h 16127"/>
              <a:gd name="T24" fmla="*/ 9830 w 15561"/>
              <a:gd name="T25" fmla="*/ 5728 h 16127"/>
              <a:gd name="T26" fmla="*/ 9597 w 15561"/>
              <a:gd name="T27" fmla="*/ 4029 h 16127"/>
              <a:gd name="T28" fmla="*/ 9339 w 15561"/>
              <a:gd name="T29" fmla="*/ 3691 h 16127"/>
              <a:gd name="T30" fmla="*/ 8860 w 15561"/>
              <a:gd name="T31" fmla="*/ 3488 h 16127"/>
              <a:gd name="T32" fmla="*/ 8307 w 15561"/>
              <a:gd name="T33" fmla="*/ 3331 h 16127"/>
              <a:gd name="T34" fmla="*/ 8380 w 15561"/>
              <a:gd name="T35" fmla="*/ 2454 h 16127"/>
              <a:gd name="T36" fmla="*/ 8517 w 15561"/>
              <a:gd name="T37" fmla="*/ 1469 h 16127"/>
              <a:gd name="T38" fmla="*/ 8721 w 15561"/>
              <a:gd name="T39" fmla="*/ 338 h 16127"/>
              <a:gd name="T40" fmla="*/ 8701 w 15561"/>
              <a:gd name="T41" fmla="*/ 50 h 16127"/>
              <a:gd name="T42" fmla="*/ 8062 w 15561"/>
              <a:gd name="T43" fmla="*/ 34 h 16127"/>
              <a:gd name="T44" fmla="*/ 7116 w 15561"/>
              <a:gd name="T45" fmla="*/ 266 h 16127"/>
              <a:gd name="T46" fmla="*/ 6546 w 15561"/>
              <a:gd name="T47" fmla="*/ 578 h 16127"/>
              <a:gd name="T48" fmla="*/ 6528 w 15561"/>
              <a:gd name="T49" fmla="*/ 1371 h 16127"/>
              <a:gd name="T50" fmla="*/ 6668 w 15561"/>
              <a:gd name="T51" fmla="*/ 2356 h 16127"/>
              <a:gd name="T52" fmla="*/ 6855 w 15561"/>
              <a:gd name="T53" fmla="*/ 3480 h 16127"/>
              <a:gd name="T54" fmla="*/ 6238 w 15561"/>
              <a:gd name="T55" fmla="*/ 3615 h 16127"/>
              <a:gd name="T56" fmla="*/ 5781 w 15561"/>
              <a:gd name="T57" fmla="*/ 3785 h 16127"/>
              <a:gd name="T58" fmla="*/ 5565 w 15561"/>
              <a:gd name="T59" fmla="*/ 3970 h 16127"/>
              <a:gd name="T60" fmla="*/ 5229 w 15561"/>
              <a:gd name="T61" fmla="*/ 5241 h 16127"/>
              <a:gd name="T62" fmla="*/ 4800 w 15561"/>
              <a:gd name="T63" fmla="*/ 6479 h 16127"/>
              <a:gd name="T64" fmla="*/ 4448 w 15561"/>
              <a:gd name="T65" fmla="*/ 7367 h 16127"/>
              <a:gd name="T66" fmla="*/ 4037 w 15561"/>
              <a:gd name="T67" fmla="*/ 8168 h 16127"/>
              <a:gd name="T68" fmla="*/ 3314 w 15561"/>
              <a:gd name="T69" fmla="*/ 9117 h 16127"/>
              <a:gd name="T70" fmla="*/ 2287 w 15561"/>
              <a:gd name="T71" fmla="*/ 9861 h 16127"/>
              <a:gd name="T72" fmla="*/ 1150 w 15561"/>
              <a:gd name="T73" fmla="*/ 10273 h 16127"/>
              <a:gd name="T74" fmla="*/ 156 w 15561"/>
              <a:gd name="T75" fmla="*/ 10551 h 16127"/>
              <a:gd name="T76" fmla="*/ 34 w 15561"/>
              <a:gd name="T77" fmla="*/ 10965 h 16127"/>
              <a:gd name="T78" fmla="*/ 674 w 15561"/>
              <a:gd name="T79" fmla="*/ 11869 h 16127"/>
              <a:gd name="T80" fmla="*/ 2299 w 15561"/>
              <a:gd name="T81" fmla="*/ 12370 h 16127"/>
              <a:gd name="T82" fmla="*/ 4064 w 15561"/>
              <a:gd name="T83" fmla="*/ 12173 h 16127"/>
              <a:gd name="T84" fmla="*/ 3561 w 15561"/>
              <a:gd name="T85" fmla="*/ 13156 h 16127"/>
              <a:gd name="T86" fmla="*/ 2724 w 15561"/>
              <a:gd name="T87" fmla="*/ 14306 h 16127"/>
              <a:gd name="T88" fmla="*/ 2162 w 15561"/>
              <a:gd name="T89" fmla="*/ 15252 h 16127"/>
              <a:gd name="T90" fmla="*/ 2377 w 15561"/>
              <a:gd name="T91" fmla="*/ 15926 h 16127"/>
              <a:gd name="T92" fmla="*/ 3744 w 15561"/>
              <a:gd name="T93" fmla="*/ 16099 h 16127"/>
              <a:gd name="T94" fmla="*/ 5735 w 15561"/>
              <a:gd name="T95" fmla="*/ 15122 h 16127"/>
              <a:gd name="T96" fmla="*/ 7416 w 15561"/>
              <a:gd name="T97" fmla="*/ 12603 h 16127"/>
              <a:gd name="T98" fmla="*/ 7963 w 15561"/>
              <a:gd name="T99" fmla="*/ 13505 h 16127"/>
              <a:gd name="T100" fmla="*/ 8690 w 15561"/>
              <a:gd name="T101" fmla="*/ 14388 h 16127"/>
              <a:gd name="T102" fmla="*/ 9609 w 15561"/>
              <a:gd name="T103" fmla="*/ 15151 h 16127"/>
              <a:gd name="T104" fmla="*/ 11499 w 15561"/>
              <a:gd name="T105" fmla="*/ 15845 h 16127"/>
              <a:gd name="T106" fmla="*/ 13652 w 15561"/>
              <a:gd name="T107" fmla="*/ 15818 h 16127"/>
              <a:gd name="T108" fmla="*/ 15262 w 15561"/>
              <a:gd name="T109" fmla="*/ 15059 h 16127"/>
              <a:gd name="T110" fmla="*/ 15415 w 15561"/>
              <a:gd name="T111" fmla="*/ 14300 h 16127"/>
              <a:gd name="T112" fmla="*/ 14411 w 15561"/>
              <a:gd name="T113" fmla="*/ 13735 h 16127"/>
              <a:gd name="T114" fmla="*/ 12988 w 15561"/>
              <a:gd name="T115" fmla="*/ 12936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61" h="16127">
                <a:moveTo>
                  <a:pt x="12316" y="12369"/>
                </a:moveTo>
                <a:lnTo>
                  <a:pt x="12252" y="12302"/>
                </a:lnTo>
                <a:lnTo>
                  <a:pt x="12187" y="12232"/>
                </a:lnTo>
                <a:lnTo>
                  <a:pt x="12123" y="12162"/>
                </a:lnTo>
                <a:lnTo>
                  <a:pt x="12061" y="12089"/>
                </a:lnTo>
                <a:lnTo>
                  <a:pt x="11998" y="12015"/>
                </a:lnTo>
                <a:lnTo>
                  <a:pt x="11936" y="11941"/>
                </a:lnTo>
                <a:lnTo>
                  <a:pt x="11875" y="11865"/>
                </a:lnTo>
                <a:lnTo>
                  <a:pt x="11815" y="11788"/>
                </a:lnTo>
                <a:lnTo>
                  <a:pt x="11756" y="11710"/>
                </a:lnTo>
                <a:lnTo>
                  <a:pt x="11697" y="11632"/>
                </a:lnTo>
                <a:lnTo>
                  <a:pt x="11638" y="11553"/>
                </a:lnTo>
                <a:lnTo>
                  <a:pt x="11581" y="11473"/>
                </a:lnTo>
                <a:lnTo>
                  <a:pt x="11524" y="11392"/>
                </a:lnTo>
                <a:lnTo>
                  <a:pt x="11469" y="11312"/>
                </a:lnTo>
                <a:lnTo>
                  <a:pt x="11414" y="11231"/>
                </a:lnTo>
                <a:lnTo>
                  <a:pt x="11361" y="11149"/>
                </a:lnTo>
                <a:lnTo>
                  <a:pt x="11490" y="11168"/>
                </a:lnTo>
                <a:lnTo>
                  <a:pt x="11625" y="11185"/>
                </a:lnTo>
                <a:lnTo>
                  <a:pt x="11764" y="11201"/>
                </a:lnTo>
                <a:lnTo>
                  <a:pt x="11905" y="11215"/>
                </a:lnTo>
                <a:lnTo>
                  <a:pt x="12051" y="11227"/>
                </a:lnTo>
                <a:lnTo>
                  <a:pt x="12197" y="11237"/>
                </a:lnTo>
                <a:lnTo>
                  <a:pt x="12347" y="11245"/>
                </a:lnTo>
                <a:lnTo>
                  <a:pt x="12496" y="11249"/>
                </a:lnTo>
                <a:lnTo>
                  <a:pt x="12648" y="11251"/>
                </a:lnTo>
                <a:lnTo>
                  <a:pt x="12798" y="11250"/>
                </a:lnTo>
                <a:lnTo>
                  <a:pt x="12949" y="11245"/>
                </a:lnTo>
                <a:lnTo>
                  <a:pt x="13098" y="11236"/>
                </a:lnTo>
                <a:lnTo>
                  <a:pt x="13246" y="11223"/>
                </a:lnTo>
                <a:lnTo>
                  <a:pt x="13391" y="11206"/>
                </a:lnTo>
                <a:lnTo>
                  <a:pt x="13535" y="11184"/>
                </a:lnTo>
                <a:lnTo>
                  <a:pt x="13674" y="11156"/>
                </a:lnTo>
                <a:lnTo>
                  <a:pt x="13810" y="11123"/>
                </a:lnTo>
                <a:lnTo>
                  <a:pt x="13943" y="11085"/>
                </a:lnTo>
                <a:lnTo>
                  <a:pt x="14069" y="11041"/>
                </a:lnTo>
                <a:lnTo>
                  <a:pt x="14190" y="10990"/>
                </a:lnTo>
                <a:lnTo>
                  <a:pt x="14305" y="10934"/>
                </a:lnTo>
                <a:lnTo>
                  <a:pt x="14414" y="10869"/>
                </a:lnTo>
                <a:lnTo>
                  <a:pt x="14516" y="10799"/>
                </a:lnTo>
                <a:lnTo>
                  <a:pt x="14610" y="10720"/>
                </a:lnTo>
                <a:lnTo>
                  <a:pt x="14696" y="10634"/>
                </a:lnTo>
                <a:lnTo>
                  <a:pt x="14773" y="10541"/>
                </a:lnTo>
                <a:lnTo>
                  <a:pt x="14841" y="10439"/>
                </a:lnTo>
                <a:lnTo>
                  <a:pt x="14899" y="10328"/>
                </a:lnTo>
                <a:lnTo>
                  <a:pt x="14947" y="10208"/>
                </a:lnTo>
                <a:lnTo>
                  <a:pt x="14983" y="10080"/>
                </a:lnTo>
                <a:lnTo>
                  <a:pt x="15007" y="9942"/>
                </a:lnTo>
                <a:lnTo>
                  <a:pt x="15021" y="9794"/>
                </a:lnTo>
                <a:lnTo>
                  <a:pt x="15019" y="9764"/>
                </a:lnTo>
                <a:lnTo>
                  <a:pt x="15008" y="9738"/>
                </a:lnTo>
                <a:lnTo>
                  <a:pt x="14992" y="9715"/>
                </a:lnTo>
                <a:lnTo>
                  <a:pt x="14968" y="9694"/>
                </a:lnTo>
                <a:lnTo>
                  <a:pt x="14939" y="9676"/>
                </a:lnTo>
                <a:lnTo>
                  <a:pt x="14902" y="9660"/>
                </a:lnTo>
                <a:lnTo>
                  <a:pt x="14861" y="9645"/>
                </a:lnTo>
                <a:lnTo>
                  <a:pt x="14813" y="9631"/>
                </a:lnTo>
                <a:lnTo>
                  <a:pt x="14760" y="9620"/>
                </a:lnTo>
                <a:lnTo>
                  <a:pt x="14702" y="9610"/>
                </a:lnTo>
                <a:lnTo>
                  <a:pt x="14640" y="9601"/>
                </a:lnTo>
                <a:lnTo>
                  <a:pt x="14572" y="9593"/>
                </a:lnTo>
                <a:lnTo>
                  <a:pt x="14500" y="9586"/>
                </a:lnTo>
                <a:lnTo>
                  <a:pt x="14425" y="9579"/>
                </a:lnTo>
                <a:lnTo>
                  <a:pt x="14345" y="9573"/>
                </a:lnTo>
                <a:lnTo>
                  <a:pt x="14261" y="9566"/>
                </a:lnTo>
                <a:lnTo>
                  <a:pt x="14086" y="9552"/>
                </a:lnTo>
                <a:lnTo>
                  <a:pt x="13899" y="9537"/>
                </a:lnTo>
                <a:lnTo>
                  <a:pt x="13802" y="9527"/>
                </a:lnTo>
                <a:lnTo>
                  <a:pt x="13704" y="9517"/>
                </a:lnTo>
                <a:lnTo>
                  <a:pt x="13604" y="9504"/>
                </a:lnTo>
                <a:lnTo>
                  <a:pt x="13502" y="9490"/>
                </a:lnTo>
                <a:lnTo>
                  <a:pt x="13400" y="9475"/>
                </a:lnTo>
                <a:lnTo>
                  <a:pt x="13297" y="9458"/>
                </a:lnTo>
                <a:lnTo>
                  <a:pt x="13193" y="9439"/>
                </a:lnTo>
                <a:lnTo>
                  <a:pt x="13089" y="9417"/>
                </a:lnTo>
                <a:lnTo>
                  <a:pt x="12984" y="9392"/>
                </a:lnTo>
                <a:lnTo>
                  <a:pt x="12880" y="9364"/>
                </a:lnTo>
                <a:lnTo>
                  <a:pt x="12777" y="9334"/>
                </a:lnTo>
                <a:lnTo>
                  <a:pt x="12675" y="9300"/>
                </a:lnTo>
                <a:lnTo>
                  <a:pt x="12573" y="9264"/>
                </a:lnTo>
                <a:lnTo>
                  <a:pt x="12473" y="9223"/>
                </a:lnTo>
                <a:lnTo>
                  <a:pt x="12375" y="9181"/>
                </a:lnTo>
                <a:lnTo>
                  <a:pt x="12279" y="9136"/>
                </a:lnTo>
                <a:lnTo>
                  <a:pt x="12184" y="9087"/>
                </a:lnTo>
                <a:lnTo>
                  <a:pt x="12091" y="9037"/>
                </a:lnTo>
                <a:lnTo>
                  <a:pt x="12001" y="8985"/>
                </a:lnTo>
                <a:lnTo>
                  <a:pt x="11913" y="8932"/>
                </a:lnTo>
                <a:lnTo>
                  <a:pt x="11827" y="8877"/>
                </a:lnTo>
                <a:lnTo>
                  <a:pt x="11743" y="8822"/>
                </a:lnTo>
                <a:lnTo>
                  <a:pt x="11663" y="8766"/>
                </a:lnTo>
                <a:lnTo>
                  <a:pt x="11585" y="8709"/>
                </a:lnTo>
                <a:lnTo>
                  <a:pt x="11509" y="8653"/>
                </a:lnTo>
                <a:lnTo>
                  <a:pt x="11436" y="8596"/>
                </a:lnTo>
                <a:lnTo>
                  <a:pt x="11367" y="8540"/>
                </a:lnTo>
                <a:lnTo>
                  <a:pt x="11300" y="8485"/>
                </a:lnTo>
                <a:lnTo>
                  <a:pt x="11236" y="8431"/>
                </a:lnTo>
                <a:lnTo>
                  <a:pt x="11177" y="8378"/>
                </a:lnTo>
                <a:lnTo>
                  <a:pt x="11120" y="8327"/>
                </a:lnTo>
                <a:lnTo>
                  <a:pt x="11067" y="8279"/>
                </a:lnTo>
                <a:lnTo>
                  <a:pt x="11017" y="8232"/>
                </a:lnTo>
                <a:lnTo>
                  <a:pt x="10972" y="8188"/>
                </a:lnTo>
                <a:lnTo>
                  <a:pt x="10930" y="8147"/>
                </a:lnTo>
                <a:lnTo>
                  <a:pt x="10892" y="8108"/>
                </a:lnTo>
                <a:lnTo>
                  <a:pt x="10828" y="8043"/>
                </a:lnTo>
                <a:lnTo>
                  <a:pt x="10782" y="7992"/>
                </a:lnTo>
                <a:lnTo>
                  <a:pt x="10753" y="7960"/>
                </a:lnTo>
                <a:lnTo>
                  <a:pt x="10743" y="7950"/>
                </a:lnTo>
                <a:lnTo>
                  <a:pt x="10733" y="7937"/>
                </a:lnTo>
                <a:lnTo>
                  <a:pt x="10703" y="7900"/>
                </a:lnTo>
                <a:lnTo>
                  <a:pt x="10681" y="7871"/>
                </a:lnTo>
                <a:lnTo>
                  <a:pt x="10656" y="7836"/>
                </a:lnTo>
                <a:lnTo>
                  <a:pt x="10626" y="7794"/>
                </a:lnTo>
                <a:lnTo>
                  <a:pt x="10594" y="7745"/>
                </a:lnTo>
                <a:lnTo>
                  <a:pt x="10558" y="7689"/>
                </a:lnTo>
                <a:lnTo>
                  <a:pt x="10520" y="7626"/>
                </a:lnTo>
                <a:lnTo>
                  <a:pt x="10479" y="7555"/>
                </a:lnTo>
                <a:lnTo>
                  <a:pt x="10436" y="7477"/>
                </a:lnTo>
                <a:lnTo>
                  <a:pt x="10392" y="7392"/>
                </a:lnTo>
                <a:lnTo>
                  <a:pt x="10345" y="7299"/>
                </a:lnTo>
                <a:lnTo>
                  <a:pt x="10298" y="7197"/>
                </a:lnTo>
                <a:lnTo>
                  <a:pt x="10250" y="7088"/>
                </a:lnTo>
                <a:lnTo>
                  <a:pt x="10202" y="6971"/>
                </a:lnTo>
                <a:lnTo>
                  <a:pt x="10152" y="6846"/>
                </a:lnTo>
                <a:lnTo>
                  <a:pt x="10104" y="6712"/>
                </a:lnTo>
                <a:lnTo>
                  <a:pt x="10055" y="6570"/>
                </a:lnTo>
                <a:lnTo>
                  <a:pt x="10008" y="6420"/>
                </a:lnTo>
                <a:lnTo>
                  <a:pt x="9962" y="6260"/>
                </a:lnTo>
                <a:lnTo>
                  <a:pt x="9916" y="6092"/>
                </a:lnTo>
                <a:lnTo>
                  <a:pt x="9873" y="5915"/>
                </a:lnTo>
                <a:lnTo>
                  <a:pt x="9830" y="5728"/>
                </a:lnTo>
                <a:lnTo>
                  <a:pt x="9791" y="5533"/>
                </a:lnTo>
                <a:lnTo>
                  <a:pt x="9754" y="5328"/>
                </a:lnTo>
                <a:lnTo>
                  <a:pt x="9720" y="5114"/>
                </a:lnTo>
                <a:lnTo>
                  <a:pt x="9690" y="4890"/>
                </a:lnTo>
                <a:lnTo>
                  <a:pt x="9662" y="4657"/>
                </a:lnTo>
                <a:lnTo>
                  <a:pt x="9639" y="4413"/>
                </a:lnTo>
                <a:lnTo>
                  <a:pt x="9620" y="4160"/>
                </a:lnTo>
                <a:lnTo>
                  <a:pt x="9615" y="4115"/>
                </a:lnTo>
                <a:lnTo>
                  <a:pt x="9607" y="4071"/>
                </a:lnTo>
                <a:lnTo>
                  <a:pt x="9597" y="4029"/>
                </a:lnTo>
                <a:lnTo>
                  <a:pt x="9583" y="3989"/>
                </a:lnTo>
                <a:lnTo>
                  <a:pt x="9567" y="3950"/>
                </a:lnTo>
                <a:lnTo>
                  <a:pt x="9547" y="3913"/>
                </a:lnTo>
                <a:lnTo>
                  <a:pt x="9525" y="3877"/>
                </a:lnTo>
                <a:lnTo>
                  <a:pt x="9500" y="3842"/>
                </a:lnTo>
                <a:lnTo>
                  <a:pt x="9473" y="3809"/>
                </a:lnTo>
                <a:lnTo>
                  <a:pt x="9443" y="3778"/>
                </a:lnTo>
                <a:lnTo>
                  <a:pt x="9410" y="3748"/>
                </a:lnTo>
                <a:lnTo>
                  <a:pt x="9376" y="3719"/>
                </a:lnTo>
                <a:lnTo>
                  <a:pt x="9339" y="3691"/>
                </a:lnTo>
                <a:lnTo>
                  <a:pt x="9300" y="3665"/>
                </a:lnTo>
                <a:lnTo>
                  <a:pt x="9258" y="3641"/>
                </a:lnTo>
                <a:lnTo>
                  <a:pt x="9215" y="3618"/>
                </a:lnTo>
                <a:lnTo>
                  <a:pt x="9170" y="3596"/>
                </a:lnTo>
                <a:lnTo>
                  <a:pt x="9122" y="3574"/>
                </a:lnTo>
                <a:lnTo>
                  <a:pt x="9074" y="3554"/>
                </a:lnTo>
                <a:lnTo>
                  <a:pt x="9023" y="3536"/>
                </a:lnTo>
                <a:lnTo>
                  <a:pt x="8971" y="3519"/>
                </a:lnTo>
                <a:lnTo>
                  <a:pt x="8916" y="3503"/>
                </a:lnTo>
                <a:lnTo>
                  <a:pt x="8860" y="3488"/>
                </a:lnTo>
                <a:lnTo>
                  <a:pt x="8803" y="3475"/>
                </a:lnTo>
                <a:lnTo>
                  <a:pt x="8744" y="3461"/>
                </a:lnTo>
                <a:lnTo>
                  <a:pt x="8685" y="3450"/>
                </a:lnTo>
                <a:lnTo>
                  <a:pt x="8624" y="3440"/>
                </a:lnTo>
                <a:lnTo>
                  <a:pt x="8561" y="3430"/>
                </a:lnTo>
                <a:lnTo>
                  <a:pt x="8499" y="3422"/>
                </a:lnTo>
                <a:lnTo>
                  <a:pt x="8434" y="3415"/>
                </a:lnTo>
                <a:lnTo>
                  <a:pt x="8369" y="3409"/>
                </a:lnTo>
                <a:lnTo>
                  <a:pt x="8303" y="3404"/>
                </a:lnTo>
                <a:lnTo>
                  <a:pt x="8307" y="3331"/>
                </a:lnTo>
                <a:lnTo>
                  <a:pt x="8312" y="3255"/>
                </a:lnTo>
                <a:lnTo>
                  <a:pt x="8317" y="3175"/>
                </a:lnTo>
                <a:lnTo>
                  <a:pt x="8323" y="3094"/>
                </a:lnTo>
                <a:lnTo>
                  <a:pt x="8329" y="3008"/>
                </a:lnTo>
                <a:lnTo>
                  <a:pt x="8336" y="2921"/>
                </a:lnTo>
                <a:lnTo>
                  <a:pt x="8343" y="2831"/>
                </a:lnTo>
                <a:lnTo>
                  <a:pt x="8351" y="2740"/>
                </a:lnTo>
                <a:lnTo>
                  <a:pt x="8360" y="2646"/>
                </a:lnTo>
                <a:lnTo>
                  <a:pt x="8369" y="2551"/>
                </a:lnTo>
                <a:lnTo>
                  <a:pt x="8380" y="2454"/>
                </a:lnTo>
                <a:lnTo>
                  <a:pt x="8390" y="2358"/>
                </a:lnTo>
                <a:lnTo>
                  <a:pt x="8401" y="2260"/>
                </a:lnTo>
                <a:lnTo>
                  <a:pt x="8413" y="2160"/>
                </a:lnTo>
                <a:lnTo>
                  <a:pt x="8426" y="2061"/>
                </a:lnTo>
                <a:lnTo>
                  <a:pt x="8439" y="1963"/>
                </a:lnTo>
                <a:lnTo>
                  <a:pt x="8450" y="1879"/>
                </a:lnTo>
                <a:lnTo>
                  <a:pt x="8463" y="1796"/>
                </a:lnTo>
                <a:lnTo>
                  <a:pt x="8476" y="1714"/>
                </a:lnTo>
                <a:lnTo>
                  <a:pt x="8490" y="1631"/>
                </a:lnTo>
                <a:lnTo>
                  <a:pt x="8517" y="1469"/>
                </a:lnTo>
                <a:lnTo>
                  <a:pt x="8545" y="1309"/>
                </a:lnTo>
                <a:lnTo>
                  <a:pt x="8575" y="1155"/>
                </a:lnTo>
                <a:lnTo>
                  <a:pt x="8603" y="1006"/>
                </a:lnTo>
                <a:lnTo>
                  <a:pt x="8629" y="864"/>
                </a:lnTo>
                <a:lnTo>
                  <a:pt x="8655" y="730"/>
                </a:lnTo>
                <a:lnTo>
                  <a:pt x="8678" y="605"/>
                </a:lnTo>
                <a:lnTo>
                  <a:pt x="8698" y="490"/>
                </a:lnTo>
                <a:lnTo>
                  <a:pt x="8707" y="436"/>
                </a:lnTo>
                <a:lnTo>
                  <a:pt x="8715" y="386"/>
                </a:lnTo>
                <a:lnTo>
                  <a:pt x="8721" y="338"/>
                </a:lnTo>
                <a:lnTo>
                  <a:pt x="8727" y="294"/>
                </a:lnTo>
                <a:lnTo>
                  <a:pt x="8731" y="253"/>
                </a:lnTo>
                <a:lnTo>
                  <a:pt x="8734" y="216"/>
                </a:lnTo>
                <a:lnTo>
                  <a:pt x="8736" y="181"/>
                </a:lnTo>
                <a:lnTo>
                  <a:pt x="8736" y="152"/>
                </a:lnTo>
                <a:lnTo>
                  <a:pt x="8735" y="126"/>
                </a:lnTo>
                <a:lnTo>
                  <a:pt x="8732" y="104"/>
                </a:lnTo>
                <a:lnTo>
                  <a:pt x="8727" y="86"/>
                </a:lnTo>
                <a:lnTo>
                  <a:pt x="8721" y="73"/>
                </a:lnTo>
                <a:lnTo>
                  <a:pt x="8701" y="50"/>
                </a:lnTo>
                <a:lnTo>
                  <a:pt x="8670" y="32"/>
                </a:lnTo>
                <a:lnTo>
                  <a:pt x="8631" y="19"/>
                </a:lnTo>
                <a:lnTo>
                  <a:pt x="8583" y="9"/>
                </a:lnTo>
                <a:lnTo>
                  <a:pt x="8526" y="3"/>
                </a:lnTo>
                <a:lnTo>
                  <a:pt x="8463" y="0"/>
                </a:lnTo>
                <a:lnTo>
                  <a:pt x="8394" y="1"/>
                </a:lnTo>
                <a:lnTo>
                  <a:pt x="8318" y="5"/>
                </a:lnTo>
                <a:lnTo>
                  <a:pt x="8237" y="12"/>
                </a:lnTo>
                <a:lnTo>
                  <a:pt x="8151" y="21"/>
                </a:lnTo>
                <a:lnTo>
                  <a:pt x="8062" y="34"/>
                </a:lnTo>
                <a:lnTo>
                  <a:pt x="7970" y="48"/>
                </a:lnTo>
                <a:lnTo>
                  <a:pt x="7876" y="66"/>
                </a:lnTo>
                <a:lnTo>
                  <a:pt x="7779" y="85"/>
                </a:lnTo>
                <a:lnTo>
                  <a:pt x="7683" y="107"/>
                </a:lnTo>
                <a:lnTo>
                  <a:pt x="7585" y="130"/>
                </a:lnTo>
                <a:lnTo>
                  <a:pt x="7488" y="154"/>
                </a:lnTo>
                <a:lnTo>
                  <a:pt x="7392" y="180"/>
                </a:lnTo>
                <a:lnTo>
                  <a:pt x="7297" y="208"/>
                </a:lnTo>
                <a:lnTo>
                  <a:pt x="7205" y="237"/>
                </a:lnTo>
                <a:lnTo>
                  <a:pt x="7116" y="266"/>
                </a:lnTo>
                <a:lnTo>
                  <a:pt x="7031" y="297"/>
                </a:lnTo>
                <a:lnTo>
                  <a:pt x="6949" y="328"/>
                </a:lnTo>
                <a:lnTo>
                  <a:pt x="6874" y="360"/>
                </a:lnTo>
                <a:lnTo>
                  <a:pt x="6805" y="391"/>
                </a:lnTo>
                <a:lnTo>
                  <a:pt x="6741" y="423"/>
                </a:lnTo>
                <a:lnTo>
                  <a:pt x="6684" y="455"/>
                </a:lnTo>
                <a:lnTo>
                  <a:pt x="6636" y="486"/>
                </a:lnTo>
                <a:lnTo>
                  <a:pt x="6597" y="517"/>
                </a:lnTo>
                <a:lnTo>
                  <a:pt x="6566" y="548"/>
                </a:lnTo>
                <a:lnTo>
                  <a:pt x="6546" y="578"/>
                </a:lnTo>
                <a:lnTo>
                  <a:pt x="6536" y="607"/>
                </a:lnTo>
                <a:lnTo>
                  <a:pt x="6526" y="680"/>
                </a:lnTo>
                <a:lnTo>
                  <a:pt x="6519" y="757"/>
                </a:lnTo>
                <a:lnTo>
                  <a:pt x="6514" y="838"/>
                </a:lnTo>
                <a:lnTo>
                  <a:pt x="6512" y="920"/>
                </a:lnTo>
                <a:lnTo>
                  <a:pt x="6511" y="1006"/>
                </a:lnTo>
                <a:lnTo>
                  <a:pt x="6513" y="1095"/>
                </a:lnTo>
                <a:lnTo>
                  <a:pt x="6516" y="1184"/>
                </a:lnTo>
                <a:lnTo>
                  <a:pt x="6521" y="1277"/>
                </a:lnTo>
                <a:lnTo>
                  <a:pt x="6528" y="1371"/>
                </a:lnTo>
                <a:lnTo>
                  <a:pt x="6536" y="1467"/>
                </a:lnTo>
                <a:lnTo>
                  <a:pt x="6546" y="1563"/>
                </a:lnTo>
                <a:lnTo>
                  <a:pt x="6558" y="1661"/>
                </a:lnTo>
                <a:lnTo>
                  <a:pt x="6570" y="1760"/>
                </a:lnTo>
                <a:lnTo>
                  <a:pt x="6584" y="1860"/>
                </a:lnTo>
                <a:lnTo>
                  <a:pt x="6600" y="1959"/>
                </a:lnTo>
                <a:lnTo>
                  <a:pt x="6616" y="2058"/>
                </a:lnTo>
                <a:lnTo>
                  <a:pt x="6633" y="2158"/>
                </a:lnTo>
                <a:lnTo>
                  <a:pt x="6650" y="2257"/>
                </a:lnTo>
                <a:lnTo>
                  <a:pt x="6668" y="2356"/>
                </a:lnTo>
                <a:lnTo>
                  <a:pt x="6687" y="2453"/>
                </a:lnTo>
                <a:lnTo>
                  <a:pt x="6707" y="2549"/>
                </a:lnTo>
                <a:lnTo>
                  <a:pt x="6727" y="2645"/>
                </a:lnTo>
                <a:lnTo>
                  <a:pt x="6747" y="2738"/>
                </a:lnTo>
                <a:lnTo>
                  <a:pt x="6767" y="2829"/>
                </a:lnTo>
                <a:lnTo>
                  <a:pt x="6808" y="3007"/>
                </a:lnTo>
                <a:lnTo>
                  <a:pt x="6848" y="3173"/>
                </a:lnTo>
                <a:lnTo>
                  <a:pt x="6886" y="3328"/>
                </a:lnTo>
                <a:lnTo>
                  <a:pt x="6923" y="3470"/>
                </a:lnTo>
                <a:lnTo>
                  <a:pt x="6855" y="3480"/>
                </a:lnTo>
                <a:lnTo>
                  <a:pt x="6788" y="3491"/>
                </a:lnTo>
                <a:lnTo>
                  <a:pt x="6723" y="3503"/>
                </a:lnTo>
                <a:lnTo>
                  <a:pt x="6658" y="3515"/>
                </a:lnTo>
                <a:lnTo>
                  <a:pt x="6595" y="3528"/>
                </a:lnTo>
                <a:lnTo>
                  <a:pt x="6532" y="3541"/>
                </a:lnTo>
                <a:lnTo>
                  <a:pt x="6470" y="3555"/>
                </a:lnTo>
                <a:lnTo>
                  <a:pt x="6410" y="3569"/>
                </a:lnTo>
                <a:lnTo>
                  <a:pt x="6351" y="3584"/>
                </a:lnTo>
                <a:lnTo>
                  <a:pt x="6293" y="3600"/>
                </a:lnTo>
                <a:lnTo>
                  <a:pt x="6238" y="3615"/>
                </a:lnTo>
                <a:lnTo>
                  <a:pt x="6184" y="3630"/>
                </a:lnTo>
                <a:lnTo>
                  <a:pt x="6132" y="3646"/>
                </a:lnTo>
                <a:lnTo>
                  <a:pt x="6080" y="3663"/>
                </a:lnTo>
                <a:lnTo>
                  <a:pt x="6032" y="3679"/>
                </a:lnTo>
                <a:lnTo>
                  <a:pt x="5985" y="3696"/>
                </a:lnTo>
                <a:lnTo>
                  <a:pt x="5940" y="3713"/>
                </a:lnTo>
                <a:lnTo>
                  <a:pt x="5898" y="3732"/>
                </a:lnTo>
                <a:lnTo>
                  <a:pt x="5856" y="3749"/>
                </a:lnTo>
                <a:lnTo>
                  <a:pt x="5818" y="3767"/>
                </a:lnTo>
                <a:lnTo>
                  <a:pt x="5781" y="3785"/>
                </a:lnTo>
                <a:lnTo>
                  <a:pt x="5748" y="3803"/>
                </a:lnTo>
                <a:lnTo>
                  <a:pt x="5717" y="3821"/>
                </a:lnTo>
                <a:lnTo>
                  <a:pt x="5688" y="3839"/>
                </a:lnTo>
                <a:lnTo>
                  <a:pt x="5662" y="3859"/>
                </a:lnTo>
                <a:lnTo>
                  <a:pt x="5639" y="3877"/>
                </a:lnTo>
                <a:lnTo>
                  <a:pt x="5618" y="3895"/>
                </a:lnTo>
                <a:lnTo>
                  <a:pt x="5601" y="3914"/>
                </a:lnTo>
                <a:lnTo>
                  <a:pt x="5585" y="3932"/>
                </a:lnTo>
                <a:lnTo>
                  <a:pt x="5574" y="3951"/>
                </a:lnTo>
                <a:lnTo>
                  <a:pt x="5565" y="3970"/>
                </a:lnTo>
                <a:lnTo>
                  <a:pt x="5560" y="3989"/>
                </a:lnTo>
                <a:lnTo>
                  <a:pt x="5531" y="4125"/>
                </a:lnTo>
                <a:lnTo>
                  <a:pt x="5499" y="4262"/>
                </a:lnTo>
                <a:lnTo>
                  <a:pt x="5466" y="4401"/>
                </a:lnTo>
                <a:lnTo>
                  <a:pt x="5430" y="4541"/>
                </a:lnTo>
                <a:lnTo>
                  <a:pt x="5392" y="4681"/>
                </a:lnTo>
                <a:lnTo>
                  <a:pt x="5353" y="4822"/>
                </a:lnTo>
                <a:lnTo>
                  <a:pt x="5313" y="4962"/>
                </a:lnTo>
                <a:lnTo>
                  <a:pt x="5271" y="5101"/>
                </a:lnTo>
                <a:lnTo>
                  <a:pt x="5229" y="5241"/>
                </a:lnTo>
                <a:lnTo>
                  <a:pt x="5185" y="5378"/>
                </a:lnTo>
                <a:lnTo>
                  <a:pt x="5142" y="5513"/>
                </a:lnTo>
                <a:lnTo>
                  <a:pt x="5097" y="5645"/>
                </a:lnTo>
                <a:lnTo>
                  <a:pt x="5053" y="5776"/>
                </a:lnTo>
                <a:lnTo>
                  <a:pt x="5010" y="5903"/>
                </a:lnTo>
                <a:lnTo>
                  <a:pt x="4966" y="6027"/>
                </a:lnTo>
                <a:lnTo>
                  <a:pt x="4923" y="6147"/>
                </a:lnTo>
                <a:lnTo>
                  <a:pt x="4881" y="6262"/>
                </a:lnTo>
                <a:lnTo>
                  <a:pt x="4840" y="6374"/>
                </a:lnTo>
                <a:lnTo>
                  <a:pt x="4800" y="6479"/>
                </a:lnTo>
                <a:lnTo>
                  <a:pt x="4762" y="6580"/>
                </a:lnTo>
                <a:lnTo>
                  <a:pt x="4691" y="6764"/>
                </a:lnTo>
                <a:lnTo>
                  <a:pt x="4630" y="6921"/>
                </a:lnTo>
                <a:lnTo>
                  <a:pt x="4578" y="7049"/>
                </a:lnTo>
                <a:lnTo>
                  <a:pt x="4540" y="7144"/>
                </a:lnTo>
                <a:lnTo>
                  <a:pt x="4515" y="7203"/>
                </a:lnTo>
                <a:lnTo>
                  <a:pt x="4506" y="7224"/>
                </a:lnTo>
                <a:lnTo>
                  <a:pt x="4500" y="7240"/>
                </a:lnTo>
                <a:lnTo>
                  <a:pt x="4480" y="7290"/>
                </a:lnTo>
                <a:lnTo>
                  <a:pt x="4448" y="7367"/>
                </a:lnTo>
                <a:lnTo>
                  <a:pt x="4402" y="7471"/>
                </a:lnTo>
                <a:lnTo>
                  <a:pt x="4375" y="7532"/>
                </a:lnTo>
                <a:lnTo>
                  <a:pt x="4345" y="7597"/>
                </a:lnTo>
                <a:lnTo>
                  <a:pt x="4310" y="7667"/>
                </a:lnTo>
                <a:lnTo>
                  <a:pt x="4273" y="7742"/>
                </a:lnTo>
                <a:lnTo>
                  <a:pt x="4233" y="7821"/>
                </a:lnTo>
                <a:lnTo>
                  <a:pt x="4188" y="7903"/>
                </a:lnTo>
                <a:lnTo>
                  <a:pt x="4141" y="7988"/>
                </a:lnTo>
                <a:lnTo>
                  <a:pt x="4090" y="8077"/>
                </a:lnTo>
                <a:lnTo>
                  <a:pt x="4037" y="8168"/>
                </a:lnTo>
                <a:lnTo>
                  <a:pt x="3979" y="8261"/>
                </a:lnTo>
                <a:lnTo>
                  <a:pt x="3919" y="8354"/>
                </a:lnTo>
                <a:lnTo>
                  <a:pt x="3855" y="8450"/>
                </a:lnTo>
                <a:lnTo>
                  <a:pt x="3788" y="8546"/>
                </a:lnTo>
                <a:lnTo>
                  <a:pt x="3718" y="8643"/>
                </a:lnTo>
                <a:lnTo>
                  <a:pt x="3644" y="8739"/>
                </a:lnTo>
                <a:lnTo>
                  <a:pt x="3566" y="8835"/>
                </a:lnTo>
                <a:lnTo>
                  <a:pt x="3485" y="8931"/>
                </a:lnTo>
                <a:lnTo>
                  <a:pt x="3401" y="9025"/>
                </a:lnTo>
                <a:lnTo>
                  <a:pt x="3314" y="9117"/>
                </a:lnTo>
                <a:lnTo>
                  <a:pt x="3224" y="9208"/>
                </a:lnTo>
                <a:lnTo>
                  <a:pt x="3130" y="9297"/>
                </a:lnTo>
                <a:lnTo>
                  <a:pt x="3032" y="9381"/>
                </a:lnTo>
                <a:lnTo>
                  <a:pt x="2931" y="9464"/>
                </a:lnTo>
                <a:lnTo>
                  <a:pt x="2827" y="9543"/>
                </a:lnTo>
                <a:lnTo>
                  <a:pt x="2723" y="9613"/>
                </a:lnTo>
                <a:lnTo>
                  <a:pt x="2618" y="9681"/>
                </a:lnTo>
                <a:lnTo>
                  <a:pt x="2509" y="9744"/>
                </a:lnTo>
                <a:lnTo>
                  <a:pt x="2399" y="9805"/>
                </a:lnTo>
                <a:lnTo>
                  <a:pt x="2287" y="9861"/>
                </a:lnTo>
                <a:lnTo>
                  <a:pt x="2173" y="9915"/>
                </a:lnTo>
                <a:lnTo>
                  <a:pt x="2058" y="9964"/>
                </a:lnTo>
                <a:lnTo>
                  <a:pt x="1943" y="10011"/>
                </a:lnTo>
                <a:lnTo>
                  <a:pt x="1826" y="10056"/>
                </a:lnTo>
                <a:lnTo>
                  <a:pt x="1711" y="10098"/>
                </a:lnTo>
                <a:lnTo>
                  <a:pt x="1596" y="10137"/>
                </a:lnTo>
                <a:lnTo>
                  <a:pt x="1482" y="10174"/>
                </a:lnTo>
                <a:lnTo>
                  <a:pt x="1370" y="10209"/>
                </a:lnTo>
                <a:lnTo>
                  <a:pt x="1259" y="10241"/>
                </a:lnTo>
                <a:lnTo>
                  <a:pt x="1150" y="10273"/>
                </a:lnTo>
                <a:lnTo>
                  <a:pt x="1044" y="10302"/>
                </a:lnTo>
                <a:lnTo>
                  <a:pt x="840" y="10355"/>
                </a:lnTo>
                <a:lnTo>
                  <a:pt x="652" y="10404"/>
                </a:lnTo>
                <a:lnTo>
                  <a:pt x="564" y="10426"/>
                </a:lnTo>
                <a:lnTo>
                  <a:pt x="481" y="10448"/>
                </a:lnTo>
                <a:lnTo>
                  <a:pt x="404" y="10469"/>
                </a:lnTo>
                <a:lnTo>
                  <a:pt x="332" y="10489"/>
                </a:lnTo>
                <a:lnTo>
                  <a:pt x="267" y="10510"/>
                </a:lnTo>
                <a:lnTo>
                  <a:pt x="208" y="10531"/>
                </a:lnTo>
                <a:lnTo>
                  <a:pt x="156" y="10551"/>
                </a:lnTo>
                <a:lnTo>
                  <a:pt x="111" y="10571"/>
                </a:lnTo>
                <a:lnTo>
                  <a:pt x="74" y="10591"/>
                </a:lnTo>
                <a:lnTo>
                  <a:pt x="44" y="10612"/>
                </a:lnTo>
                <a:lnTo>
                  <a:pt x="24" y="10633"/>
                </a:lnTo>
                <a:lnTo>
                  <a:pt x="12" y="10656"/>
                </a:lnTo>
                <a:lnTo>
                  <a:pt x="3" y="10701"/>
                </a:lnTo>
                <a:lnTo>
                  <a:pt x="0" y="10756"/>
                </a:lnTo>
                <a:lnTo>
                  <a:pt x="4" y="10819"/>
                </a:lnTo>
                <a:lnTo>
                  <a:pt x="15" y="10889"/>
                </a:lnTo>
                <a:lnTo>
                  <a:pt x="34" y="10965"/>
                </a:lnTo>
                <a:lnTo>
                  <a:pt x="61" y="11047"/>
                </a:lnTo>
                <a:lnTo>
                  <a:pt x="94" y="11133"/>
                </a:lnTo>
                <a:lnTo>
                  <a:pt x="136" y="11223"/>
                </a:lnTo>
                <a:lnTo>
                  <a:pt x="187" y="11315"/>
                </a:lnTo>
                <a:lnTo>
                  <a:pt x="245" y="11409"/>
                </a:lnTo>
                <a:lnTo>
                  <a:pt x="313" y="11503"/>
                </a:lnTo>
                <a:lnTo>
                  <a:pt x="389" y="11598"/>
                </a:lnTo>
                <a:lnTo>
                  <a:pt x="475" y="11691"/>
                </a:lnTo>
                <a:lnTo>
                  <a:pt x="570" y="11782"/>
                </a:lnTo>
                <a:lnTo>
                  <a:pt x="674" y="11869"/>
                </a:lnTo>
                <a:lnTo>
                  <a:pt x="789" y="11953"/>
                </a:lnTo>
                <a:lnTo>
                  <a:pt x="913" y="12031"/>
                </a:lnTo>
                <a:lnTo>
                  <a:pt x="1048" y="12105"/>
                </a:lnTo>
                <a:lnTo>
                  <a:pt x="1193" y="12171"/>
                </a:lnTo>
                <a:lnTo>
                  <a:pt x="1350" y="12229"/>
                </a:lnTo>
                <a:lnTo>
                  <a:pt x="1516" y="12278"/>
                </a:lnTo>
                <a:lnTo>
                  <a:pt x="1695" y="12318"/>
                </a:lnTo>
                <a:lnTo>
                  <a:pt x="1885" y="12347"/>
                </a:lnTo>
                <a:lnTo>
                  <a:pt x="2086" y="12365"/>
                </a:lnTo>
                <a:lnTo>
                  <a:pt x="2299" y="12370"/>
                </a:lnTo>
                <a:lnTo>
                  <a:pt x="2524" y="12361"/>
                </a:lnTo>
                <a:lnTo>
                  <a:pt x="2763" y="12339"/>
                </a:lnTo>
                <a:lnTo>
                  <a:pt x="3012" y="12301"/>
                </a:lnTo>
                <a:lnTo>
                  <a:pt x="3276" y="12246"/>
                </a:lnTo>
                <a:lnTo>
                  <a:pt x="3552" y="12175"/>
                </a:lnTo>
                <a:lnTo>
                  <a:pt x="3842" y="12085"/>
                </a:lnTo>
                <a:lnTo>
                  <a:pt x="4144" y="11976"/>
                </a:lnTo>
                <a:lnTo>
                  <a:pt x="4118" y="12042"/>
                </a:lnTo>
                <a:lnTo>
                  <a:pt x="4091" y="12107"/>
                </a:lnTo>
                <a:lnTo>
                  <a:pt x="4064" y="12173"/>
                </a:lnTo>
                <a:lnTo>
                  <a:pt x="4036" y="12239"/>
                </a:lnTo>
                <a:lnTo>
                  <a:pt x="4007" y="12307"/>
                </a:lnTo>
                <a:lnTo>
                  <a:pt x="3978" y="12374"/>
                </a:lnTo>
                <a:lnTo>
                  <a:pt x="3948" y="12443"/>
                </a:lnTo>
                <a:lnTo>
                  <a:pt x="3918" y="12510"/>
                </a:lnTo>
                <a:lnTo>
                  <a:pt x="3854" y="12643"/>
                </a:lnTo>
                <a:lnTo>
                  <a:pt x="3786" y="12774"/>
                </a:lnTo>
                <a:lnTo>
                  <a:pt x="3714" y="12903"/>
                </a:lnTo>
                <a:lnTo>
                  <a:pt x="3640" y="13030"/>
                </a:lnTo>
                <a:lnTo>
                  <a:pt x="3561" y="13156"/>
                </a:lnTo>
                <a:lnTo>
                  <a:pt x="3480" y="13279"/>
                </a:lnTo>
                <a:lnTo>
                  <a:pt x="3397" y="13401"/>
                </a:lnTo>
                <a:lnTo>
                  <a:pt x="3312" y="13521"/>
                </a:lnTo>
                <a:lnTo>
                  <a:pt x="3227" y="13639"/>
                </a:lnTo>
                <a:lnTo>
                  <a:pt x="3141" y="13755"/>
                </a:lnTo>
                <a:lnTo>
                  <a:pt x="3056" y="13869"/>
                </a:lnTo>
                <a:lnTo>
                  <a:pt x="2970" y="13981"/>
                </a:lnTo>
                <a:lnTo>
                  <a:pt x="2886" y="14091"/>
                </a:lnTo>
                <a:lnTo>
                  <a:pt x="2804" y="14200"/>
                </a:lnTo>
                <a:lnTo>
                  <a:pt x="2724" y="14306"/>
                </a:lnTo>
                <a:lnTo>
                  <a:pt x="2647" y="14409"/>
                </a:lnTo>
                <a:lnTo>
                  <a:pt x="2573" y="14511"/>
                </a:lnTo>
                <a:lnTo>
                  <a:pt x="2502" y="14611"/>
                </a:lnTo>
                <a:lnTo>
                  <a:pt x="2437" y="14709"/>
                </a:lnTo>
                <a:lnTo>
                  <a:pt x="2376" y="14804"/>
                </a:lnTo>
                <a:lnTo>
                  <a:pt x="2320" y="14898"/>
                </a:lnTo>
                <a:lnTo>
                  <a:pt x="2270" y="14990"/>
                </a:lnTo>
                <a:lnTo>
                  <a:pt x="2226" y="15080"/>
                </a:lnTo>
                <a:lnTo>
                  <a:pt x="2190" y="15166"/>
                </a:lnTo>
                <a:lnTo>
                  <a:pt x="2162" y="15252"/>
                </a:lnTo>
                <a:lnTo>
                  <a:pt x="2141" y="15335"/>
                </a:lnTo>
                <a:lnTo>
                  <a:pt x="2128" y="15415"/>
                </a:lnTo>
                <a:lnTo>
                  <a:pt x="2124" y="15494"/>
                </a:lnTo>
                <a:lnTo>
                  <a:pt x="2132" y="15571"/>
                </a:lnTo>
                <a:lnTo>
                  <a:pt x="2148" y="15645"/>
                </a:lnTo>
                <a:lnTo>
                  <a:pt x="2175" y="15717"/>
                </a:lnTo>
                <a:lnTo>
                  <a:pt x="2213" y="15786"/>
                </a:lnTo>
                <a:lnTo>
                  <a:pt x="2252" y="15835"/>
                </a:lnTo>
                <a:lnTo>
                  <a:pt x="2306" y="15881"/>
                </a:lnTo>
                <a:lnTo>
                  <a:pt x="2377" y="15926"/>
                </a:lnTo>
                <a:lnTo>
                  <a:pt x="2462" y="15970"/>
                </a:lnTo>
                <a:lnTo>
                  <a:pt x="2560" y="16010"/>
                </a:lnTo>
                <a:lnTo>
                  <a:pt x="2672" y="16045"/>
                </a:lnTo>
                <a:lnTo>
                  <a:pt x="2795" y="16076"/>
                </a:lnTo>
                <a:lnTo>
                  <a:pt x="2931" y="16100"/>
                </a:lnTo>
                <a:lnTo>
                  <a:pt x="3075" y="16117"/>
                </a:lnTo>
                <a:lnTo>
                  <a:pt x="3231" y="16126"/>
                </a:lnTo>
                <a:lnTo>
                  <a:pt x="3394" y="16127"/>
                </a:lnTo>
                <a:lnTo>
                  <a:pt x="3565" y="16118"/>
                </a:lnTo>
                <a:lnTo>
                  <a:pt x="3744" y="16099"/>
                </a:lnTo>
                <a:lnTo>
                  <a:pt x="3929" y="16068"/>
                </a:lnTo>
                <a:lnTo>
                  <a:pt x="4119" y="16024"/>
                </a:lnTo>
                <a:lnTo>
                  <a:pt x="4314" y="15968"/>
                </a:lnTo>
                <a:lnTo>
                  <a:pt x="4512" y="15896"/>
                </a:lnTo>
                <a:lnTo>
                  <a:pt x="4714" y="15810"/>
                </a:lnTo>
                <a:lnTo>
                  <a:pt x="4917" y="15709"/>
                </a:lnTo>
                <a:lnTo>
                  <a:pt x="5122" y="15590"/>
                </a:lnTo>
                <a:lnTo>
                  <a:pt x="5327" y="15453"/>
                </a:lnTo>
                <a:lnTo>
                  <a:pt x="5531" y="15297"/>
                </a:lnTo>
                <a:lnTo>
                  <a:pt x="5735" y="15122"/>
                </a:lnTo>
                <a:lnTo>
                  <a:pt x="5936" y="14926"/>
                </a:lnTo>
                <a:lnTo>
                  <a:pt x="6134" y="14710"/>
                </a:lnTo>
                <a:lnTo>
                  <a:pt x="6329" y="14471"/>
                </a:lnTo>
                <a:lnTo>
                  <a:pt x="6519" y="14208"/>
                </a:lnTo>
                <a:lnTo>
                  <a:pt x="6704" y="13921"/>
                </a:lnTo>
                <a:lnTo>
                  <a:pt x="6881" y="13610"/>
                </a:lnTo>
                <a:lnTo>
                  <a:pt x="7053" y="13272"/>
                </a:lnTo>
                <a:lnTo>
                  <a:pt x="7216" y="12907"/>
                </a:lnTo>
                <a:lnTo>
                  <a:pt x="7370" y="12515"/>
                </a:lnTo>
                <a:lnTo>
                  <a:pt x="7416" y="12603"/>
                </a:lnTo>
                <a:lnTo>
                  <a:pt x="7463" y="12691"/>
                </a:lnTo>
                <a:lnTo>
                  <a:pt x="7512" y="12780"/>
                </a:lnTo>
                <a:lnTo>
                  <a:pt x="7563" y="12869"/>
                </a:lnTo>
                <a:lnTo>
                  <a:pt x="7615" y="12960"/>
                </a:lnTo>
                <a:lnTo>
                  <a:pt x="7668" y="13050"/>
                </a:lnTo>
                <a:lnTo>
                  <a:pt x="7724" y="13141"/>
                </a:lnTo>
                <a:lnTo>
                  <a:pt x="7782" y="13232"/>
                </a:lnTo>
                <a:lnTo>
                  <a:pt x="7840" y="13323"/>
                </a:lnTo>
                <a:lnTo>
                  <a:pt x="7902" y="13413"/>
                </a:lnTo>
                <a:lnTo>
                  <a:pt x="7963" y="13505"/>
                </a:lnTo>
                <a:lnTo>
                  <a:pt x="8028" y="13596"/>
                </a:lnTo>
                <a:lnTo>
                  <a:pt x="8095" y="13687"/>
                </a:lnTo>
                <a:lnTo>
                  <a:pt x="8162" y="13776"/>
                </a:lnTo>
                <a:lnTo>
                  <a:pt x="8232" y="13866"/>
                </a:lnTo>
                <a:lnTo>
                  <a:pt x="8304" y="13955"/>
                </a:lnTo>
                <a:lnTo>
                  <a:pt x="8377" y="14043"/>
                </a:lnTo>
                <a:lnTo>
                  <a:pt x="8452" y="14131"/>
                </a:lnTo>
                <a:lnTo>
                  <a:pt x="8529" y="14218"/>
                </a:lnTo>
                <a:lnTo>
                  <a:pt x="8609" y="14304"/>
                </a:lnTo>
                <a:lnTo>
                  <a:pt x="8690" y="14388"/>
                </a:lnTo>
                <a:lnTo>
                  <a:pt x="8773" y="14472"/>
                </a:lnTo>
                <a:lnTo>
                  <a:pt x="8857" y="14554"/>
                </a:lnTo>
                <a:lnTo>
                  <a:pt x="8944" y="14634"/>
                </a:lnTo>
                <a:lnTo>
                  <a:pt x="9033" y="14713"/>
                </a:lnTo>
                <a:lnTo>
                  <a:pt x="9124" y="14790"/>
                </a:lnTo>
                <a:lnTo>
                  <a:pt x="9217" y="14867"/>
                </a:lnTo>
                <a:lnTo>
                  <a:pt x="9312" y="14941"/>
                </a:lnTo>
                <a:lnTo>
                  <a:pt x="9409" y="15013"/>
                </a:lnTo>
                <a:lnTo>
                  <a:pt x="9508" y="15083"/>
                </a:lnTo>
                <a:lnTo>
                  <a:pt x="9609" y="15151"/>
                </a:lnTo>
                <a:lnTo>
                  <a:pt x="9713" y="15217"/>
                </a:lnTo>
                <a:lnTo>
                  <a:pt x="9886" y="15318"/>
                </a:lnTo>
                <a:lnTo>
                  <a:pt x="10068" y="15411"/>
                </a:lnTo>
                <a:lnTo>
                  <a:pt x="10256" y="15496"/>
                </a:lnTo>
                <a:lnTo>
                  <a:pt x="10451" y="15574"/>
                </a:lnTo>
                <a:lnTo>
                  <a:pt x="10652" y="15643"/>
                </a:lnTo>
                <a:lnTo>
                  <a:pt x="10859" y="15705"/>
                </a:lnTo>
                <a:lnTo>
                  <a:pt x="11069" y="15759"/>
                </a:lnTo>
                <a:lnTo>
                  <a:pt x="11282" y="15805"/>
                </a:lnTo>
                <a:lnTo>
                  <a:pt x="11499" y="15845"/>
                </a:lnTo>
                <a:lnTo>
                  <a:pt x="11717" y="15875"/>
                </a:lnTo>
                <a:lnTo>
                  <a:pt x="11936" y="15899"/>
                </a:lnTo>
                <a:lnTo>
                  <a:pt x="12157" y="15915"/>
                </a:lnTo>
                <a:lnTo>
                  <a:pt x="12377" y="15923"/>
                </a:lnTo>
                <a:lnTo>
                  <a:pt x="12596" y="15924"/>
                </a:lnTo>
                <a:lnTo>
                  <a:pt x="12813" y="15917"/>
                </a:lnTo>
                <a:lnTo>
                  <a:pt x="13028" y="15903"/>
                </a:lnTo>
                <a:lnTo>
                  <a:pt x="13241" y="15882"/>
                </a:lnTo>
                <a:lnTo>
                  <a:pt x="13449" y="15854"/>
                </a:lnTo>
                <a:lnTo>
                  <a:pt x="13652" y="15818"/>
                </a:lnTo>
                <a:lnTo>
                  <a:pt x="13850" y="15774"/>
                </a:lnTo>
                <a:lnTo>
                  <a:pt x="14041" y="15723"/>
                </a:lnTo>
                <a:lnTo>
                  <a:pt x="14226" y="15665"/>
                </a:lnTo>
                <a:lnTo>
                  <a:pt x="14402" y="15600"/>
                </a:lnTo>
                <a:lnTo>
                  <a:pt x="14571" y="15527"/>
                </a:lnTo>
                <a:lnTo>
                  <a:pt x="14731" y="15448"/>
                </a:lnTo>
                <a:lnTo>
                  <a:pt x="14880" y="15361"/>
                </a:lnTo>
                <a:lnTo>
                  <a:pt x="15020" y="15267"/>
                </a:lnTo>
                <a:lnTo>
                  <a:pt x="15147" y="15166"/>
                </a:lnTo>
                <a:lnTo>
                  <a:pt x="15262" y="15059"/>
                </a:lnTo>
                <a:lnTo>
                  <a:pt x="15365" y="14944"/>
                </a:lnTo>
                <a:lnTo>
                  <a:pt x="15454" y="14822"/>
                </a:lnTo>
                <a:lnTo>
                  <a:pt x="15528" y="14693"/>
                </a:lnTo>
                <a:lnTo>
                  <a:pt x="15552" y="14633"/>
                </a:lnTo>
                <a:lnTo>
                  <a:pt x="15561" y="14575"/>
                </a:lnTo>
                <a:lnTo>
                  <a:pt x="15556" y="14517"/>
                </a:lnTo>
                <a:lnTo>
                  <a:pt x="15539" y="14462"/>
                </a:lnTo>
                <a:lnTo>
                  <a:pt x="15508" y="14407"/>
                </a:lnTo>
                <a:lnTo>
                  <a:pt x="15467" y="14354"/>
                </a:lnTo>
                <a:lnTo>
                  <a:pt x="15415" y="14300"/>
                </a:lnTo>
                <a:lnTo>
                  <a:pt x="15351" y="14247"/>
                </a:lnTo>
                <a:lnTo>
                  <a:pt x="15278" y="14194"/>
                </a:lnTo>
                <a:lnTo>
                  <a:pt x="15195" y="14140"/>
                </a:lnTo>
                <a:lnTo>
                  <a:pt x="15104" y="14086"/>
                </a:lnTo>
                <a:lnTo>
                  <a:pt x="15005" y="14030"/>
                </a:lnTo>
                <a:lnTo>
                  <a:pt x="14898" y="13975"/>
                </a:lnTo>
                <a:lnTo>
                  <a:pt x="14785" y="13917"/>
                </a:lnTo>
                <a:lnTo>
                  <a:pt x="14666" y="13858"/>
                </a:lnTo>
                <a:lnTo>
                  <a:pt x="14542" y="13798"/>
                </a:lnTo>
                <a:lnTo>
                  <a:pt x="14411" y="13735"/>
                </a:lnTo>
                <a:lnTo>
                  <a:pt x="14278" y="13669"/>
                </a:lnTo>
                <a:lnTo>
                  <a:pt x="14141" y="13602"/>
                </a:lnTo>
                <a:lnTo>
                  <a:pt x="14000" y="13531"/>
                </a:lnTo>
                <a:lnTo>
                  <a:pt x="13858" y="13458"/>
                </a:lnTo>
                <a:lnTo>
                  <a:pt x="13713" y="13380"/>
                </a:lnTo>
                <a:lnTo>
                  <a:pt x="13568" y="13300"/>
                </a:lnTo>
                <a:lnTo>
                  <a:pt x="13422" y="13215"/>
                </a:lnTo>
                <a:lnTo>
                  <a:pt x="13276" y="13126"/>
                </a:lnTo>
                <a:lnTo>
                  <a:pt x="13131" y="13033"/>
                </a:lnTo>
                <a:lnTo>
                  <a:pt x="12988" y="12936"/>
                </a:lnTo>
                <a:lnTo>
                  <a:pt x="12848" y="12833"/>
                </a:lnTo>
                <a:lnTo>
                  <a:pt x="12709" y="12726"/>
                </a:lnTo>
                <a:lnTo>
                  <a:pt x="12574" y="12612"/>
                </a:lnTo>
                <a:lnTo>
                  <a:pt x="12443" y="12494"/>
                </a:lnTo>
                <a:lnTo>
                  <a:pt x="12316" y="12369"/>
                </a:lnTo>
                <a:close/>
              </a:path>
            </a:pathLst>
          </a:custGeom>
          <a:solidFill>
            <a:schemeClr val="bg1">
              <a:lumMod val="65000"/>
            </a:schemeClr>
          </a:solidFill>
          <a:ln>
            <a:noFill/>
          </a:ln>
        </p:spPr>
        <p:txBody>
          <a:bodyPr anchor="ctr"/>
          <a:lstStyle/>
          <a:p>
            <a:pPr algn="ctr"/>
            <a:endParaRPr/>
          </a:p>
        </p:txBody>
      </p:sp>
      <p:sp>
        <p:nvSpPr>
          <p:cNvPr id="11" name="任意多边形: 形状 13"/>
          <p:cNvSpPr/>
          <p:nvPr/>
        </p:nvSpPr>
        <p:spPr bwMode="auto">
          <a:xfrm>
            <a:off x="8226396" y="6104406"/>
            <a:ext cx="614336" cy="338365"/>
          </a:xfrm>
          <a:custGeom>
            <a:avLst/>
            <a:gdLst>
              <a:gd name="T0" fmla="*/ 10971 w 16128"/>
              <a:gd name="T1" fmla="*/ 8176 h 8883"/>
              <a:gd name="T2" fmla="*/ 7655 w 16128"/>
              <a:gd name="T3" fmla="*/ 8061 h 8883"/>
              <a:gd name="T4" fmla="*/ 4083 w 16128"/>
              <a:gd name="T5" fmla="*/ 7866 h 8883"/>
              <a:gd name="T6" fmla="*/ 2042 w 16128"/>
              <a:gd name="T7" fmla="*/ 7706 h 8883"/>
              <a:gd name="T8" fmla="*/ 1589 w 16128"/>
              <a:gd name="T9" fmla="*/ 7235 h 8883"/>
              <a:gd name="T10" fmla="*/ 1006 w 16128"/>
              <a:gd name="T11" fmla="*/ 5968 h 8883"/>
              <a:gd name="T12" fmla="*/ 771 w 16128"/>
              <a:gd name="T13" fmla="*/ 4243 h 8883"/>
              <a:gd name="T14" fmla="*/ 1393 w 16128"/>
              <a:gd name="T15" fmla="*/ 2405 h 8883"/>
              <a:gd name="T16" fmla="*/ 2964 w 16128"/>
              <a:gd name="T17" fmla="*/ 1909 h 8883"/>
              <a:gd name="T18" fmla="*/ 6564 w 16128"/>
              <a:gd name="T19" fmla="*/ 1447 h 8883"/>
              <a:gd name="T20" fmla="*/ 10424 w 16128"/>
              <a:gd name="T21" fmla="*/ 1038 h 8883"/>
              <a:gd name="T22" fmla="*/ 12597 w 16128"/>
              <a:gd name="T23" fmla="*/ 899 h 8883"/>
              <a:gd name="T24" fmla="*/ 13128 w 16128"/>
              <a:gd name="T25" fmla="*/ 1626 h 8883"/>
              <a:gd name="T26" fmla="*/ 13488 w 16128"/>
              <a:gd name="T27" fmla="*/ 3261 h 8883"/>
              <a:gd name="T28" fmla="*/ 13360 w 16128"/>
              <a:gd name="T29" fmla="*/ 5440 h 8883"/>
              <a:gd name="T30" fmla="*/ 12442 w 16128"/>
              <a:gd name="T31" fmla="*/ 7822 h 8883"/>
              <a:gd name="T32" fmla="*/ 1722 w 16128"/>
              <a:gd name="T33" fmla="*/ 3559 h 8883"/>
              <a:gd name="T34" fmla="*/ 1610 w 16128"/>
              <a:gd name="T35" fmla="*/ 4827 h 8883"/>
              <a:gd name="T36" fmla="*/ 1821 w 16128"/>
              <a:gd name="T37" fmla="*/ 6105 h 8883"/>
              <a:gd name="T38" fmla="*/ 2223 w 16128"/>
              <a:gd name="T39" fmla="*/ 6890 h 8883"/>
              <a:gd name="T40" fmla="*/ 2815 w 16128"/>
              <a:gd name="T41" fmla="*/ 7027 h 8883"/>
              <a:gd name="T42" fmla="*/ 3708 w 16128"/>
              <a:gd name="T43" fmla="*/ 7106 h 8883"/>
              <a:gd name="T44" fmla="*/ 4626 w 16128"/>
              <a:gd name="T45" fmla="*/ 7114 h 8883"/>
              <a:gd name="T46" fmla="*/ 5277 w 16128"/>
              <a:gd name="T47" fmla="*/ 7002 h 8883"/>
              <a:gd name="T48" fmla="*/ 6117 w 16128"/>
              <a:gd name="T49" fmla="*/ 6048 h 8883"/>
              <a:gd name="T50" fmla="*/ 6592 w 16128"/>
              <a:gd name="T51" fmla="*/ 4703 h 8883"/>
              <a:gd name="T52" fmla="*/ 6605 w 16128"/>
              <a:gd name="T53" fmla="*/ 3423 h 8883"/>
              <a:gd name="T54" fmla="*/ 6306 w 16128"/>
              <a:gd name="T55" fmla="*/ 2459 h 8883"/>
              <a:gd name="T56" fmla="*/ 5768 w 16128"/>
              <a:gd name="T57" fmla="*/ 2220 h 8883"/>
              <a:gd name="T58" fmla="*/ 4548 w 16128"/>
              <a:gd name="T59" fmla="*/ 2338 h 8883"/>
              <a:gd name="T60" fmla="*/ 3154 w 16128"/>
              <a:gd name="T61" fmla="*/ 2591 h 8883"/>
              <a:gd name="T62" fmla="*/ 2196 w 16128"/>
              <a:gd name="T63" fmla="*/ 2861 h 8883"/>
              <a:gd name="T64" fmla="*/ 15671 w 16128"/>
              <a:gd name="T65" fmla="*/ 2135 h 8883"/>
              <a:gd name="T66" fmla="*/ 15349 w 16128"/>
              <a:gd name="T67" fmla="*/ 2127 h 8883"/>
              <a:gd name="T68" fmla="*/ 14910 w 16128"/>
              <a:gd name="T69" fmla="*/ 2222 h 8883"/>
              <a:gd name="T70" fmla="*/ 14284 w 16128"/>
              <a:gd name="T71" fmla="*/ 2300 h 8883"/>
              <a:gd name="T72" fmla="*/ 14116 w 16128"/>
              <a:gd name="T73" fmla="*/ 1445 h 8883"/>
              <a:gd name="T74" fmla="*/ 13892 w 16128"/>
              <a:gd name="T75" fmla="*/ 757 h 8883"/>
              <a:gd name="T76" fmla="*/ 13637 w 16128"/>
              <a:gd name="T77" fmla="*/ 266 h 8883"/>
              <a:gd name="T78" fmla="*/ 13345 w 16128"/>
              <a:gd name="T79" fmla="*/ 6 h 8883"/>
              <a:gd name="T80" fmla="*/ 10894 w 16128"/>
              <a:gd name="T81" fmla="*/ 175 h 8883"/>
              <a:gd name="T82" fmla="*/ 6541 w 16128"/>
              <a:gd name="T83" fmla="*/ 674 h 8883"/>
              <a:gd name="T84" fmla="*/ 2481 w 16128"/>
              <a:gd name="T85" fmla="*/ 1237 h 8883"/>
              <a:gd name="T86" fmla="*/ 710 w 16128"/>
              <a:gd name="T87" fmla="*/ 1842 h 8883"/>
              <a:gd name="T88" fmla="*/ 8 w 16128"/>
              <a:gd name="T89" fmla="*/ 4083 h 8883"/>
              <a:gd name="T90" fmla="*/ 272 w 16128"/>
              <a:gd name="T91" fmla="*/ 6186 h 8883"/>
              <a:gd name="T92" fmla="*/ 929 w 16128"/>
              <a:gd name="T93" fmla="*/ 7732 h 8883"/>
              <a:gd name="T94" fmla="*/ 1441 w 16128"/>
              <a:gd name="T95" fmla="*/ 8309 h 8883"/>
              <a:gd name="T96" fmla="*/ 3744 w 16128"/>
              <a:gd name="T97" fmla="*/ 8503 h 8883"/>
              <a:gd name="T98" fmla="*/ 7772 w 16128"/>
              <a:gd name="T99" fmla="*/ 8740 h 8883"/>
              <a:gd name="T100" fmla="*/ 11511 w 16128"/>
              <a:gd name="T101" fmla="*/ 8879 h 8883"/>
              <a:gd name="T102" fmla="*/ 13007 w 16128"/>
              <a:gd name="T103" fmla="*/ 8734 h 8883"/>
              <a:gd name="T104" fmla="*/ 13342 w 16128"/>
              <a:gd name="T105" fmla="*/ 8126 h 8883"/>
              <a:gd name="T106" fmla="*/ 13623 w 16128"/>
              <a:gd name="T107" fmla="*/ 7510 h 8883"/>
              <a:gd name="T108" fmla="*/ 13854 w 16128"/>
              <a:gd name="T109" fmla="*/ 6893 h 8883"/>
              <a:gd name="T110" fmla="*/ 14106 w 16128"/>
              <a:gd name="T111" fmla="*/ 6375 h 8883"/>
              <a:gd name="T112" fmla="*/ 14908 w 16128"/>
              <a:gd name="T113" fmla="*/ 6542 h 8883"/>
              <a:gd name="T114" fmla="*/ 15282 w 16128"/>
              <a:gd name="T115" fmla="*/ 6577 h 8883"/>
              <a:gd name="T116" fmla="*/ 15493 w 16128"/>
              <a:gd name="T117" fmla="*/ 6514 h 8883"/>
              <a:gd name="T118" fmla="*/ 15767 w 16128"/>
              <a:gd name="T119" fmla="*/ 5991 h 8883"/>
              <a:gd name="T120" fmla="*/ 16052 w 16128"/>
              <a:gd name="T121" fmla="*/ 4959 h 8883"/>
              <a:gd name="T122" fmla="*/ 16105 w 16128"/>
              <a:gd name="T123" fmla="*/ 3580 h 8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28" h="8883">
                <a:moveTo>
                  <a:pt x="12256" y="8117"/>
                </a:moveTo>
                <a:lnTo>
                  <a:pt x="12214" y="8137"/>
                </a:lnTo>
                <a:lnTo>
                  <a:pt x="12118" y="8153"/>
                </a:lnTo>
                <a:lnTo>
                  <a:pt x="11974" y="8165"/>
                </a:lnTo>
                <a:lnTo>
                  <a:pt x="11784" y="8173"/>
                </a:lnTo>
                <a:lnTo>
                  <a:pt x="11551" y="8178"/>
                </a:lnTo>
                <a:lnTo>
                  <a:pt x="11279" y="8178"/>
                </a:lnTo>
                <a:lnTo>
                  <a:pt x="10971" y="8176"/>
                </a:lnTo>
                <a:lnTo>
                  <a:pt x="10631" y="8169"/>
                </a:lnTo>
                <a:lnTo>
                  <a:pt x="10263" y="8160"/>
                </a:lnTo>
                <a:lnTo>
                  <a:pt x="9870" y="8149"/>
                </a:lnTo>
                <a:lnTo>
                  <a:pt x="9457" y="8136"/>
                </a:lnTo>
                <a:lnTo>
                  <a:pt x="9025" y="8120"/>
                </a:lnTo>
                <a:lnTo>
                  <a:pt x="8578" y="8103"/>
                </a:lnTo>
                <a:lnTo>
                  <a:pt x="8120" y="8083"/>
                </a:lnTo>
                <a:lnTo>
                  <a:pt x="7655" y="8061"/>
                </a:lnTo>
                <a:lnTo>
                  <a:pt x="7186" y="8039"/>
                </a:lnTo>
                <a:lnTo>
                  <a:pt x="6716" y="8016"/>
                </a:lnTo>
                <a:lnTo>
                  <a:pt x="6250" y="7992"/>
                </a:lnTo>
                <a:lnTo>
                  <a:pt x="5790" y="7967"/>
                </a:lnTo>
                <a:lnTo>
                  <a:pt x="5339" y="7942"/>
                </a:lnTo>
                <a:lnTo>
                  <a:pt x="4902" y="7917"/>
                </a:lnTo>
                <a:lnTo>
                  <a:pt x="4483" y="7892"/>
                </a:lnTo>
                <a:lnTo>
                  <a:pt x="4083" y="7866"/>
                </a:lnTo>
                <a:lnTo>
                  <a:pt x="3707" y="7842"/>
                </a:lnTo>
                <a:lnTo>
                  <a:pt x="3360" y="7819"/>
                </a:lnTo>
                <a:lnTo>
                  <a:pt x="3042" y="7795"/>
                </a:lnTo>
                <a:lnTo>
                  <a:pt x="2760" y="7774"/>
                </a:lnTo>
                <a:lnTo>
                  <a:pt x="2515" y="7754"/>
                </a:lnTo>
                <a:lnTo>
                  <a:pt x="2311" y="7736"/>
                </a:lnTo>
                <a:lnTo>
                  <a:pt x="2152" y="7720"/>
                </a:lnTo>
                <a:lnTo>
                  <a:pt x="2042" y="7706"/>
                </a:lnTo>
                <a:lnTo>
                  <a:pt x="1984" y="7693"/>
                </a:lnTo>
                <a:lnTo>
                  <a:pt x="1947" y="7674"/>
                </a:lnTo>
                <a:lnTo>
                  <a:pt x="1903" y="7639"/>
                </a:lnTo>
                <a:lnTo>
                  <a:pt x="1851" y="7587"/>
                </a:lnTo>
                <a:lnTo>
                  <a:pt x="1792" y="7520"/>
                </a:lnTo>
                <a:lnTo>
                  <a:pt x="1729" y="7439"/>
                </a:lnTo>
                <a:lnTo>
                  <a:pt x="1660" y="7343"/>
                </a:lnTo>
                <a:lnTo>
                  <a:pt x="1589" y="7235"/>
                </a:lnTo>
                <a:lnTo>
                  <a:pt x="1514" y="7113"/>
                </a:lnTo>
                <a:lnTo>
                  <a:pt x="1438" y="6980"/>
                </a:lnTo>
                <a:lnTo>
                  <a:pt x="1362" y="6835"/>
                </a:lnTo>
                <a:lnTo>
                  <a:pt x="1285" y="6681"/>
                </a:lnTo>
                <a:lnTo>
                  <a:pt x="1211" y="6516"/>
                </a:lnTo>
                <a:lnTo>
                  <a:pt x="1139" y="6341"/>
                </a:lnTo>
                <a:lnTo>
                  <a:pt x="1070" y="6159"/>
                </a:lnTo>
                <a:lnTo>
                  <a:pt x="1006" y="5968"/>
                </a:lnTo>
                <a:lnTo>
                  <a:pt x="948" y="5771"/>
                </a:lnTo>
                <a:lnTo>
                  <a:pt x="895" y="5567"/>
                </a:lnTo>
                <a:lnTo>
                  <a:pt x="850" y="5357"/>
                </a:lnTo>
                <a:lnTo>
                  <a:pt x="813" y="5141"/>
                </a:lnTo>
                <a:lnTo>
                  <a:pt x="786" y="4922"/>
                </a:lnTo>
                <a:lnTo>
                  <a:pt x="769" y="4699"/>
                </a:lnTo>
                <a:lnTo>
                  <a:pt x="764" y="4472"/>
                </a:lnTo>
                <a:lnTo>
                  <a:pt x="771" y="4243"/>
                </a:lnTo>
                <a:lnTo>
                  <a:pt x="791" y="4012"/>
                </a:lnTo>
                <a:lnTo>
                  <a:pt x="827" y="3781"/>
                </a:lnTo>
                <a:lnTo>
                  <a:pt x="877" y="3549"/>
                </a:lnTo>
                <a:lnTo>
                  <a:pt x="943" y="3317"/>
                </a:lnTo>
                <a:lnTo>
                  <a:pt x="1027" y="3086"/>
                </a:lnTo>
                <a:lnTo>
                  <a:pt x="1130" y="2856"/>
                </a:lnTo>
                <a:lnTo>
                  <a:pt x="1251" y="2630"/>
                </a:lnTo>
                <a:lnTo>
                  <a:pt x="1393" y="2405"/>
                </a:lnTo>
                <a:lnTo>
                  <a:pt x="1556" y="2185"/>
                </a:lnTo>
                <a:lnTo>
                  <a:pt x="1605" y="2159"/>
                </a:lnTo>
                <a:lnTo>
                  <a:pt x="1711" y="2128"/>
                </a:lnTo>
                <a:lnTo>
                  <a:pt x="1870" y="2092"/>
                </a:lnTo>
                <a:lnTo>
                  <a:pt x="2077" y="2052"/>
                </a:lnTo>
                <a:lnTo>
                  <a:pt x="2333" y="2007"/>
                </a:lnTo>
                <a:lnTo>
                  <a:pt x="2629" y="1960"/>
                </a:lnTo>
                <a:lnTo>
                  <a:pt x="2964" y="1909"/>
                </a:lnTo>
                <a:lnTo>
                  <a:pt x="3333" y="1857"/>
                </a:lnTo>
                <a:lnTo>
                  <a:pt x="3734" y="1801"/>
                </a:lnTo>
                <a:lnTo>
                  <a:pt x="4160" y="1744"/>
                </a:lnTo>
                <a:lnTo>
                  <a:pt x="4610" y="1686"/>
                </a:lnTo>
                <a:lnTo>
                  <a:pt x="5079" y="1626"/>
                </a:lnTo>
                <a:lnTo>
                  <a:pt x="5563" y="1567"/>
                </a:lnTo>
                <a:lnTo>
                  <a:pt x="6060" y="1507"/>
                </a:lnTo>
                <a:lnTo>
                  <a:pt x="6564" y="1447"/>
                </a:lnTo>
                <a:lnTo>
                  <a:pt x="7072" y="1389"/>
                </a:lnTo>
                <a:lnTo>
                  <a:pt x="7580" y="1331"/>
                </a:lnTo>
                <a:lnTo>
                  <a:pt x="8085" y="1275"/>
                </a:lnTo>
                <a:lnTo>
                  <a:pt x="8583" y="1222"/>
                </a:lnTo>
                <a:lnTo>
                  <a:pt x="9069" y="1171"/>
                </a:lnTo>
                <a:lnTo>
                  <a:pt x="9541" y="1123"/>
                </a:lnTo>
                <a:lnTo>
                  <a:pt x="9993" y="1078"/>
                </a:lnTo>
                <a:lnTo>
                  <a:pt x="10424" y="1038"/>
                </a:lnTo>
                <a:lnTo>
                  <a:pt x="10827" y="1001"/>
                </a:lnTo>
                <a:lnTo>
                  <a:pt x="11201" y="969"/>
                </a:lnTo>
                <a:lnTo>
                  <a:pt x="11541" y="942"/>
                </a:lnTo>
                <a:lnTo>
                  <a:pt x="11842" y="921"/>
                </a:lnTo>
                <a:lnTo>
                  <a:pt x="12103" y="906"/>
                </a:lnTo>
                <a:lnTo>
                  <a:pt x="12318" y="896"/>
                </a:lnTo>
                <a:lnTo>
                  <a:pt x="12484" y="893"/>
                </a:lnTo>
                <a:lnTo>
                  <a:pt x="12597" y="899"/>
                </a:lnTo>
                <a:lnTo>
                  <a:pt x="12653" y="912"/>
                </a:lnTo>
                <a:lnTo>
                  <a:pt x="12722" y="963"/>
                </a:lnTo>
                <a:lnTo>
                  <a:pt x="12792" y="1033"/>
                </a:lnTo>
                <a:lnTo>
                  <a:pt x="12860" y="1120"/>
                </a:lnTo>
                <a:lnTo>
                  <a:pt x="12930" y="1223"/>
                </a:lnTo>
                <a:lnTo>
                  <a:pt x="12997" y="1342"/>
                </a:lnTo>
                <a:lnTo>
                  <a:pt x="13064" y="1477"/>
                </a:lnTo>
                <a:lnTo>
                  <a:pt x="13128" y="1626"/>
                </a:lnTo>
                <a:lnTo>
                  <a:pt x="13189" y="1789"/>
                </a:lnTo>
                <a:lnTo>
                  <a:pt x="13247" y="1965"/>
                </a:lnTo>
                <a:lnTo>
                  <a:pt x="13301" y="2153"/>
                </a:lnTo>
                <a:lnTo>
                  <a:pt x="13350" y="2354"/>
                </a:lnTo>
                <a:lnTo>
                  <a:pt x="13393" y="2565"/>
                </a:lnTo>
                <a:lnTo>
                  <a:pt x="13432" y="2787"/>
                </a:lnTo>
                <a:lnTo>
                  <a:pt x="13463" y="3019"/>
                </a:lnTo>
                <a:lnTo>
                  <a:pt x="13488" y="3261"/>
                </a:lnTo>
                <a:lnTo>
                  <a:pt x="13505" y="3510"/>
                </a:lnTo>
                <a:lnTo>
                  <a:pt x="13513" y="3768"/>
                </a:lnTo>
                <a:lnTo>
                  <a:pt x="13513" y="4032"/>
                </a:lnTo>
                <a:lnTo>
                  <a:pt x="13504" y="4304"/>
                </a:lnTo>
                <a:lnTo>
                  <a:pt x="13485" y="4580"/>
                </a:lnTo>
                <a:lnTo>
                  <a:pt x="13455" y="4862"/>
                </a:lnTo>
                <a:lnTo>
                  <a:pt x="13413" y="5149"/>
                </a:lnTo>
                <a:lnTo>
                  <a:pt x="13360" y="5440"/>
                </a:lnTo>
                <a:lnTo>
                  <a:pt x="13296" y="5734"/>
                </a:lnTo>
                <a:lnTo>
                  <a:pt x="13217" y="6030"/>
                </a:lnTo>
                <a:lnTo>
                  <a:pt x="13125" y="6328"/>
                </a:lnTo>
                <a:lnTo>
                  <a:pt x="13019" y="6627"/>
                </a:lnTo>
                <a:lnTo>
                  <a:pt x="12898" y="6926"/>
                </a:lnTo>
                <a:lnTo>
                  <a:pt x="12762" y="7226"/>
                </a:lnTo>
                <a:lnTo>
                  <a:pt x="12611" y="7525"/>
                </a:lnTo>
                <a:lnTo>
                  <a:pt x="12442" y="7822"/>
                </a:lnTo>
                <a:lnTo>
                  <a:pt x="12256" y="8117"/>
                </a:lnTo>
                <a:close/>
                <a:moveTo>
                  <a:pt x="2098" y="2918"/>
                </a:moveTo>
                <a:lnTo>
                  <a:pt x="2015" y="2995"/>
                </a:lnTo>
                <a:lnTo>
                  <a:pt x="1940" y="3086"/>
                </a:lnTo>
                <a:lnTo>
                  <a:pt x="1874" y="3189"/>
                </a:lnTo>
                <a:lnTo>
                  <a:pt x="1815" y="3302"/>
                </a:lnTo>
                <a:lnTo>
                  <a:pt x="1765" y="3426"/>
                </a:lnTo>
                <a:lnTo>
                  <a:pt x="1722" y="3559"/>
                </a:lnTo>
                <a:lnTo>
                  <a:pt x="1685" y="3700"/>
                </a:lnTo>
                <a:lnTo>
                  <a:pt x="1656" y="3848"/>
                </a:lnTo>
                <a:lnTo>
                  <a:pt x="1634" y="4001"/>
                </a:lnTo>
                <a:lnTo>
                  <a:pt x="1617" y="4160"/>
                </a:lnTo>
                <a:lnTo>
                  <a:pt x="1607" y="4323"/>
                </a:lnTo>
                <a:lnTo>
                  <a:pt x="1603" y="4490"/>
                </a:lnTo>
                <a:lnTo>
                  <a:pt x="1604" y="4657"/>
                </a:lnTo>
                <a:lnTo>
                  <a:pt x="1610" y="4827"/>
                </a:lnTo>
                <a:lnTo>
                  <a:pt x="1622" y="4996"/>
                </a:lnTo>
                <a:lnTo>
                  <a:pt x="1638" y="5165"/>
                </a:lnTo>
                <a:lnTo>
                  <a:pt x="1658" y="5331"/>
                </a:lnTo>
                <a:lnTo>
                  <a:pt x="1683" y="5496"/>
                </a:lnTo>
                <a:lnTo>
                  <a:pt x="1713" y="5656"/>
                </a:lnTo>
                <a:lnTo>
                  <a:pt x="1745" y="5811"/>
                </a:lnTo>
                <a:lnTo>
                  <a:pt x="1781" y="5961"/>
                </a:lnTo>
                <a:lnTo>
                  <a:pt x="1821" y="6105"/>
                </a:lnTo>
                <a:lnTo>
                  <a:pt x="1864" y="6240"/>
                </a:lnTo>
                <a:lnTo>
                  <a:pt x="1909" y="6366"/>
                </a:lnTo>
                <a:lnTo>
                  <a:pt x="1957" y="6484"/>
                </a:lnTo>
                <a:lnTo>
                  <a:pt x="2006" y="6591"/>
                </a:lnTo>
                <a:lnTo>
                  <a:pt x="2058" y="6685"/>
                </a:lnTo>
                <a:lnTo>
                  <a:pt x="2112" y="6768"/>
                </a:lnTo>
                <a:lnTo>
                  <a:pt x="2166" y="6835"/>
                </a:lnTo>
                <a:lnTo>
                  <a:pt x="2223" y="6890"/>
                </a:lnTo>
                <a:lnTo>
                  <a:pt x="2280" y="6928"/>
                </a:lnTo>
                <a:lnTo>
                  <a:pt x="2338" y="6950"/>
                </a:lnTo>
                <a:lnTo>
                  <a:pt x="2400" y="6963"/>
                </a:lnTo>
                <a:lnTo>
                  <a:pt x="2470" y="6976"/>
                </a:lnTo>
                <a:lnTo>
                  <a:pt x="2547" y="6989"/>
                </a:lnTo>
                <a:lnTo>
                  <a:pt x="2631" y="7002"/>
                </a:lnTo>
                <a:lnTo>
                  <a:pt x="2721" y="7014"/>
                </a:lnTo>
                <a:lnTo>
                  <a:pt x="2815" y="7027"/>
                </a:lnTo>
                <a:lnTo>
                  <a:pt x="2916" y="7039"/>
                </a:lnTo>
                <a:lnTo>
                  <a:pt x="3021" y="7051"/>
                </a:lnTo>
                <a:lnTo>
                  <a:pt x="3129" y="7062"/>
                </a:lnTo>
                <a:lnTo>
                  <a:pt x="3241" y="7073"/>
                </a:lnTo>
                <a:lnTo>
                  <a:pt x="3355" y="7082"/>
                </a:lnTo>
                <a:lnTo>
                  <a:pt x="3472" y="7091"/>
                </a:lnTo>
                <a:lnTo>
                  <a:pt x="3589" y="7099"/>
                </a:lnTo>
                <a:lnTo>
                  <a:pt x="3708" y="7106"/>
                </a:lnTo>
                <a:lnTo>
                  <a:pt x="3827" y="7112"/>
                </a:lnTo>
                <a:lnTo>
                  <a:pt x="3946" y="7116"/>
                </a:lnTo>
                <a:lnTo>
                  <a:pt x="4065" y="7120"/>
                </a:lnTo>
                <a:lnTo>
                  <a:pt x="4182" y="7122"/>
                </a:lnTo>
                <a:lnTo>
                  <a:pt x="4297" y="7122"/>
                </a:lnTo>
                <a:lnTo>
                  <a:pt x="4410" y="7121"/>
                </a:lnTo>
                <a:lnTo>
                  <a:pt x="4520" y="7118"/>
                </a:lnTo>
                <a:lnTo>
                  <a:pt x="4626" y="7114"/>
                </a:lnTo>
                <a:lnTo>
                  <a:pt x="4728" y="7107"/>
                </a:lnTo>
                <a:lnTo>
                  <a:pt x="4824" y="7099"/>
                </a:lnTo>
                <a:lnTo>
                  <a:pt x="4917" y="7089"/>
                </a:lnTo>
                <a:lnTo>
                  <a:pt x="5003" y="7076"/>
                </a:lnTo>
                <a:lnTo>
                  <a:pt x="5082" y="7062"/>
                </a:lnTo>
                <a:lnTo>
                  <a:pt x="5155" y="7045"/>
                </a:lnTo>
                <a:lnTo>
                  <a:pt x="5219" y="7024"/>
                </a:lnTo>
                <a:lnTo>
                  <a:pt x="5277" y="7002"/>
                </a:lnTo>
                <a:lnTo>
                  <a:pt x="5324" y="6978"/>
                </a:lnTo>
                <a:lnTo>
                  <a:pt x="5364" y="6950"/>
                </a:lnTo>
                <a:lnTo>
                  <a:pt x="5516" y="6811"/>
                </a:lnTo>
                <a:lnTo>
                  <a:pt x="5657" y="6667"/>
                </a:lnTo>
                <a:lnTo>
                  <a:pt x="5787" y="6518"/>
                </a:lnTo>
                <a:lnTo>
                  <a:pt x="5907" y="6365"/>
                </a:lnTo>
                <a:lnTo>
                  <a:pt x="6017" y="6208"/>
                </a:lnTo>
                <a:lnTo>
                  <a:pt x="6117" y="6048"/>
                </a:lnTo>
                <a:lnTo>
                  <a:pt x="6206" y="5884"/>
                </a:lnTo>
                <a:lnTo>
                  <a:pt x="6287" y="5719"/>
                </a:lnTo>
                <a:lnTo>
                  <a:pt x="6358" y="5552"/>
                </a:lnTo>
                <a:lnTo>
                  <a:pt x="6422" y="5382"/>
                </a:lnTo>
                <a:lnTo>
                  <a:pt x="6476" y="5213"/>
                </a:lnTo>
                <a:lnTo>
                  <a:pt x="6523" y="5042"/>
                </a:lnTo>
                <a:lnTo>
                  <a:pt x="6561" y="4873"/>
                </a:lnTo>
                <a:lnTo>
                  <a:pt x="6592" y="4703"/>
                </a:lnTo>
                <a:lnTo>
                  <a:pt x="6617" y="4534"/>
                </a:lnTo>
                <a:lnTo>
                  <a:pt x="6634" y="4367"/>
                </a:lnTo>
                <a:lnTo>
                  <a:pt x="6644" y="4202"/>
                </a:lnTo>
                <a:lnTo>
                  <a:pt x="6647" y="4040"/>
                </a:lnTo>
                <a:lnTo>
                  <a:pt x="6645" y="3880"/>
                </a:lnTo>
                <a:lnTo>
                  <a:pt x="6637" y="3723"/>
                </a:lnTo>
                <a:lnTo>
                  <a:pt x="6624" y="3572"/>
                </a:lnTo>
                <a:lnTo>
                  <a:pt x="6605" y="3423"/>
                </a:lnTo>
                <a:lnTo>
                  <a:pt x="6581" y="3281"/>
                </a:lnTo>
                <a:lnTo>
                  <a:pt x="6554" y="3143"/>
                </a:lnTo>
                <a:lnTo>
                  <a:pt x="6522" y="3012"/>
                </a:lnTo>
                <a:lnTo>
                  <a:pt x="6485" y="2887"/>
                </a:lnTo>
                <a:lnTo>
                  <a:pt x="6445" y="2768"/>
                </a:lnTo>
                <a:lnTo>
                  <a:pt x="6402" y="2657"/>
                </a:lnTo>
                <a:lnTo>
                  <a:pt x="6355" y="2554"/>
                </a:lnTo>
                <a:lnTo>
                  <a:pt x="6306" y="2459"/>
                </a:lnTo>
                <a:lnTo>
                  <a:pt x="6255" y="2373"/>
                </a:lnTo>
                <a:lnTo>
                  <a:pt x="6201" y="2296"/>
                </a:lnTo>
                <a:lnTo>
                  <a:pt x="6170" y="2271"/>
                </a:lnTo>
                <a:lnTo>
                  <a:pt x="6122" y="2252"/>
                </a:lnTo>
                <a:lnTo>
                  <a:pt x="6055" y="2237"/>
                </a:lnTo>
                <a:lnTo>
                  <a:pt x="5973" y="2227"/>
                </a:lnTo>
                <a:lnTo>
                  <a:pt x="5878" y="2222"/>
                </a:lnTo>
                <a:lnTo>
                  <a:pt x="5768" y="2220"/>
                </a:lnTo>
                <a:lnTo>
                  <a:pt x="5646" y="2224"/>
                </a:lnTo>
                <a:lnTo>
                  <a:pt x="5513" y="2231"/>
                </a:lnTo>
                <a:lnTo>
                  <a:pt x="5370" y="2241"/>
                </a:lnTo>
                <a:lnTo>
                  <a:pt x="5217" y="2254"/>
                </a:lnTo>
                <a:lnTo>
                  <a:pt x="5058" y="2271"/>
                </a:lnTo>
                <a:lnTo>
                  <a:pt x="4893" y="2290"/>
                </a:lnTo>
                <a:lnTo>
                  <a:pt x="4722" y="2312"/>
                </a:lnTo>
                <a:lnTo>
                  <a:pt x="4548" y="2338"/>
                </a:lnTo>
                <a:lnTo>
                  <a:pt x="4371" y="2364"/>
                </a:lnTo>
                <a:lnTo>
                  <a:pt x="4191" y="2392"/>
                </a:lnTo>
                <a:lnTo>
                  <a:pt x="4013" y="2423"/>
                </a:lnTo>
                <a:lnTo>
                  <a:pt x="3834" y="2455"/>
                </a:lnTo>
                <a:lnTo>
                  <a:pt x="3658" y="2487"/>
                </a:lnTo>
                <a:lnTo>
                  <a:pt x="3486" y="2522"/>
                </a:lnTo>
                <a:lnTo>
                  <a:pt x="3316" y="2556"/>
                </a:lnTo>
                <a:lnTo>
                  <a:pt x="3154" y="2591"/>
                </a:lnTo>
                <a:lnTo>
                  <a:pt x="2998" y="2627"/>
                </a:lnTo>
                <a:lnTo>
                  <a:pt x="2850" y="2662"/>
                </a:lnTo>
                <a:lnTo>
                  <a:pt x="2711" y="2698"/>
                </a:lnTo>
                <a:lnTo>
                  <a:pt x="2582" y="2732"/>
                </a:lnTo>
                <a:lnTo>
                  <a:pt x="2466" y="2766"/>
                </a:lnTo>
                <a:lnTo>
                  <a:pt x="2362" y="2799"/>
                </a:lnTo>
                <a:lnTo>
                  <a:pt x="2272" y="2831"/>
                </a:lnTo>
                <a:lnTo>
                  <a:pt x="2196" y="2861"/>
                </a:lnTo>
                <a:lnTo>
                  <a:pt x="2138" y="2891"/>
                </a:lnTo>
                <a:lnTo>
                  <a:pt x="2098" y="2918"/>
                </a:lnTo>
                <a:close/>
                <a:moveTo>
                  <a:pt x="15769" y="2215"/>
                </a:moveTo>
                <a:lnTo>
                  <a:pt x="15757" y="2193"/>
                </a:lnTo>
                <a:lnTo>
                  <a:pt x="15742" y="2175"/>
                </a:lnTo>
                <a:lnTo>
                  <a:pt x="15722" y="2159"/>
                </a:lnTo>
                <a:lnTo>
                  <a:pt x="15699" y="2145"/>
                </a:lnTo>
                <a:lnTo>
                  <a:pt x="15671" y="2135"/>
                </a:lnTo>
                <a:lnTo>
                  <a:pt x="15641" y="2125"/>
                </a:lnTo>
                <a:lnTo>
                  <a:pt x="15607" y="2119"/>
                </a:lnTo>
                <a:lnTo>
                  <a:pt x="15571" y="2116"/>
                </a:lnTo>
                <a:lnTo>
                  <a:pt x="15531" y="2114"/>
                </a:lnTo>
                <a:lnTo>
                  <a:pt x="15489" y="2114"/>
                </a:lnTo>
                <a:lnTo>
                  <a:pt x="15445" y="2116"/>
                </a:lnTo>
                <a:lnTo>
                  <a:pt x="15398" y="2121"/>
                </a:lnTo>
                <a:lnTo>
                  <a:pt x="15349" y="2127"/>
                </a:lnTo>
                <a:lnTo>
                  <a:pt x="15298" y="2134"/>
                </a:lnTo>
                <a:lnTo>
                  <a:pt x="15247" y="2143"/>
                </a:lnTo>
                <a:lnTo>
                  <a:pt x="15193" y="2153"/>
                </a:lnTo>
                <a:lnTo>
                  <a:pt x="15138" y="2165"/>
                </a:lnTo>
                <a:lnTo>
                  <a:pt x="15083" y="2177"/>
                </a:lnTo>
                <a:lnTo>
                  <a:pt x="15025" y="2191"/>
                </a:lnTo>
                <a:lnTo>
                  <a:pt x="14968" y="2205"/>
                </a:lnTo>
                <a:lnTo>
                  <a:pt x="14910" y="2222"/>
                </a:lnTo>
                <a:lnTo>
                  <a:pt x="14852" y="2238"/>
                </a:lnTo>
                <a:lnTo>
                  <a:pt x="14794" y="2255"/>
                </a:lnTo>
                <a:lnTo>
                  <a:pt x="14736" y="2272"/>
                </a:lnTo>
                <a:lnTo>
                  <a:pt x="14621" y="2307"/>
                </a:lnTo>
                <a:lnTo>
                  <a:pt x="14509" y="2345"/>
                </a:lnTo>
                <a:lnTo>
                  <a:pt x="14402" y="2381"/>
                </a:lnTo>
                <a:lnTo>
                  <a:pt x="14300" y="2418"/>
                </a:lnTo>
                <a:lnTo>
                  <a:pt x="14284" y="2300"/>
                </a:lnTo>
                <a:lnTo>
                  <a:pt x="14267" y="2185"/>
                </a:lnTo>
                <a:lnTo>
                  <a:pt x="14249" y="2073"/>
                </a:lnTo>
                <a:lnTo>
                  <a:pt x="14230" y="1963"/>
                </a:lnTo>
                <a:lnTo>
                  <a:pt x="14209" y="1855"/>
                </a:lnTo>
                <a:lnTo>
                  <a:pt x="14187" y="1749"/>
                </a:lnTo>
                <a:lnTo>
                  <a:pt x="14164" y="1645"/>
                </a:lnTo>
                <a:lnTo>
                  <a:pt x="14140" y="1544"/>
                </a:lnTo>
                <a:lnTo>
                  <a:pt x="14116" y="1445"/>
                </a:lnTo>
                <a:lnTo>
                  <a:pt x="14091" y="1350"/>
                </a:lnTo>
                <a:lnTo>
                  <a:pt x="14065" y="1256"/>
                </a:lnTo>
                <a:lnTo>
                  <a:pt x="14037" y="1166"/>
                </a:lnTo>
                <a:lnTo>
                  <a:pt x="14009" y="1078"/>
                </a:lnTo>
                <a:lnTo>
                  <a:pt x="13981" y="994"/>
                </a:lnTo>
                <a:lnTo>
                  <a:pt x="13952" y="912"/>
                </a:lnTo>
                <a:lnTo>
                  <a:pt x="13922" y="833"/>
                </a:lnTo>
                <a:lnTo>
                  <a:pt x="13892" y="757"/>
                </a:lnTo>
                <a:lnTo>
                  <a:pt x="13861" y="684"/>
                </a:lnTo>
                <a:lnTo>
                  <a:pt x="13830" y="615"/>
                </a:lnTo>
                <a:lnTo>
                  <a:pt x="13799" y="548"/>
                </a:lnTo>
                <a:lnTo>
                  <a:pt x="13766" y="485"/>
                </a:lnTo>
                <a:lnTo>
                  <a:pt x="13735" y="424"/>
                </a:lnTo>
                <a:lnTo>
                  <a:pt x="13703" y="368"/>
                </a:lnTo>
                <a:lnTo>
                  <a:pt x="13669" y="315"/>
                </a:lnTo>
                <a:lnTo>
                  <a:pt x="13637" y="266"/>
                </a:lnTo>
                <a:lnTo>
                  <a:pt x="13604" y="219"/>
                </a:lnTo>
                <a:lnTo>
                  <a:pt x="13572" y="177"/>
                </a:lnTo>
                <a:lnTo>
                  <a:pt x="13538" y="138"/>
                </a:lnTo>
                <a:lnTo>
                  <a:pt x="13506" y="103"/>
                </a:lnTo>
                <a:lnTo>
                  <a:pt x="13473" y="73"/>
                </a:lnTo>
                <a:lnTo>
                  <a:pt x="13441" y="45"/>
                </a:lnTo>
                <a:lnTo>
                  <a:pt x="13408" y="22"/>
                </a:lnTo>
                <a:lnTo>
                  <a:pt x="13345" y="6"/>
                </a:lnTo>
                <a:lnTo>
                  <a:pt x="13218" y="0"/>
                </a:lnTo>
                <a:lnTo>
                  <a:pt x="13030" y="3"/>
                </a:lnTo>
                <a:lnTo>
                  <a:pt x="12788" y="14"/>
                </a:lnTo>
                <a:lnTo>
                  <a:pt x="12495" y="32"/>
                </a:lnTo>
                <a:lnTo>
                  <a:pt x="12154" y="59"/>
                </a:lnTo>
                <a:lnTo>
                  <a:pt x="11771" y="91"/>
                </a:lnTo>
                <a:lnTo>
                  <a:pt x="11350" y="130"/>
                </a:lnTo>
                <a:lnTo>
                  <a:pt x="10894" y="175"/>
                </a:lnTo>
                <a:lnTo>
                  <a:pt x="10410" y="224"/>
                </a:lnTo>
                <a:lnTo>
                  <a:pt x="9899" y="279"/>
                </a:lnTo>
                <a:lnTo>
                  <a:pt x="9367" y="338"/>
                </a:lnTo>
                <a:lnTo>
                  <a:pt x="8818" y="399"/>
                </a:lnTo>
                <a:lnTo>
                  <a:pt x="8258" y="465"/>
                </a:lnTo>
                <a:lnTo>
                  <a:pt x="7688" y="533"/>
                </a:lnTo>
                <a:lnTo>
                  <a:pt x="7114" y="602"/>
                </a:lnTo>
                <a:lnTo>
                  <a:pt x="6541" y="674"/>
                </a:lnTo>
                <a:lnTo>
                  <a:pt x="5972" y="746"/>
                </a:lnTo>
                <a:lnTo>
                  <a:pt x="5413" y="819"/>
                </a:lnTo>
                <a:lnTo>
                  <a:pt x="4867" y="892"/>
                </a:lnTo>
                <a:lnTo>
                  <a:pt x="4337" y="964"/>
                </a:lnTo>
                <a:lnTo>
                  <a:pt x="3830" y="1035"/>
                </a:lnTo>
                <a:lnTo>
                  <a:pt x="3349" y="1105"/>
                </a:lnTo>
                <a:lnTo>
                  <a:pt x="2898" y="1172"/>
                </a:lnTo>
                <a:lnTo>
                  <a:pt x="2481" y="1237"/>
                </a:lnTo>
                <a:lnTo>
                  <a:pt x="2104" y="1299"/>
                </a:lnTo>
                <a:lnTo>
                  <a:pt x="1769" y="1357"/>
                </a:lnTo>
                <a:lnTo>
                  <a:pt x="1482" y="1411"/>
                </a:lnTo>
                <a:lnTo>
                  <a:pt x="1247" y="1459"/>
                </a:lnTo>
                <a:lnTo>
                  <a:pt x="1067" y="1504"/>
                </a:lnTo>
                <a:lnTo>
                  <a:pt x="949" y="1541"/>
                </a:lnTo>
                <a:lnTo>
                  <a:pt x="894" y="1574"/>
                </a:lnTo>
                <a:lnTo>
                  <a:pt x="710" y="1842"/>
                </a:lnTo>
                <a:lnTo>
                  <a:pt x="549" y="2115"/>
                </a:lnTo>
                <a:lnTo>
                  <a:pt x="412" y="2392"/>
                </a:lnTo>
                <a:lnTo>
                  <a:pt x="297" y="2671"/>
                </a:lnTo>
                <a:lnTo>
                  <a:pt x="203" y="2953"/>
                </a:lnTo>
                <a:lnTo>
                  <a:pt x="127" y="3236"/>
                </a:lnTo>
                <a:lnTo>
                  <a:pt x="71" y="3519"/>
                </a:lnTo>
                <a:lnTo>
                  <a:pt x="31" y="3801"/>
                </a:lnTo>
                <a:lnTo>
                  <a:pt x="8" y="4083"/>
                </a:lnTo>
                <a:lnTo>
                  <a:pt x="0" y="4362"/>
                </a:lnTo>
                <a:lnTo>
                  <a:pt x="6" y="4638"/>
                </a:lnTo>
                <a:lnTo>
                  <a:pt x="25" y="4911"/>
                </a:lnTo>
                <a:lnTo>
                  <a:pt x="55" y="5178"/>
                </a:lnTo>
                <a:lnTo>
                  <a:pt x="97" y="5441"/>
                </a:lnTo>
                <a:lnTo>
                  <a:pt x="147" y="5696"/>
                </a:lnTo>
                <a:lnTo>
                  <a:pt x="207" y="5946"/>
                </a:lnTo>
                <a:lnTo>
                  <a:pt x="272" y="6186"/>
                </a:lnTo>
                <a:lnTo>
                  <a:pt x="345" y="6419"/>
                </a:lnTo>
                <a:lnTo>
                  <a:pt x="422" y="6642"/>
                </a:lnTo>
                <a:lnTo>
                  <a:pt x="504" y="6855"/>
                </a:lnTo>
                <a:lnTo>
                  <a:pt x="588" y="7056"/>
                </a:lnTo>
                <a:lnTo>
                  <a:pt x="673" y="7245"/>
                </a:lnTo>
                <a:lnTo>
                  <a:pt x="760" y="7421"/>
                </a:lnTo>
                <a:lnTo>
                  <a:pt x="846" y="7583"/>
                </a:lnTo>
                <a:lnTo>
                  <a:pt x="929" y="7732"/>
                </a:lnTo>
                <a:lnTo>
                  <a:pt x="1011" y="7864"/>
                </a:lnTo>
                <a:lnTo>
                  <a:pt x="1088" y="7981"/>
                </a:lnTo>
                <a:lnTo>
                  <a:pt x="1160" y="8082"/>
                </a:lnTo>
                <a:lnTo>
                  <a:pt x="1226" y="8163"/>
                </a:lnTo>
                <a:lnTo>
                  <a:pt x="1284" y="8226"/>
                </a:lnTo>
                <a:lnTo>
                  <a:pt x="1335" y="8271"/>
                </a:lnTo>
                <a:lnTo>
                  <a:pt x="1375" y="8294"/>
                </a:lnTo>
                <a:lnTo>
                  <a:pt x="1441" y="8309"/>
                </a:lnTo>
                <a:lnTo>
                  <a:pt x="1565" y="8326"/>
                </a:lnTo>
                <a:lnTo>
                  <a:pt x="1745" y="8345"/>
                </a:lnTo>
                <a:lnTo>
                  <a:pt x="1974" y="8368"/>
                </a:lnTo>
                <a:lnTo>
                  <a:pt x="2251" y="8392"/>
                </a:lnTo>
                <a:lnTo>
                  <a:pt x="2569" y="8417"/>
                </a:lnTo>
                <a:lnTo>
                  <a:pt x="2927" y="8444"/>
                </a:lnTo>
                <a:lnTo>
                  <a:pt x="3319" y="8474"/>
                </a:lnTo>
                <a:lnTo>
                  <a:pt x="3744" y="8503"/>
                </a:lnTo>
                <a:lnTo>
                  <a:pt x="4194" y="8533"/>
                </a:lnTo>
                <a:lnTo>
                  <a:pt x="4667" y="8564"/>
                </a:lnTo>
                <a:lnTo>
                  <a:pt x="5160" y="8594"/>
                </a:lnTo>
                <a:lnTo>
                  <a:pt x="5668" y="8625"/>
                </a:lnTo>
                <a:lnTo>
                  <a:pt x="6187" y="8656"/>
                </a:lnTo>
                <a:lnTo>
                  <a:pt x="6713" y="8685"/>
                </a:lnTo>
                <a:lnTo>
                  <a:pt x="7242" y="8713"/>
                </a:lnTo>
                <a:lnTo>
                  <a:pt x="7772" y="8740"/>
                </a:lnTo>
                <a:lnTo>
                  <a:pt x="8297" y="8766"/>
                </a:lnTo>
                <a:lnTo>
                  <a:pt x="8813" y="8789"/>
                </a:lnTo>
                <a:lnTo>
                  <a:pt x="9316" y="8811"/>
                </a:lnTo>
                <a:lnTo>
                  <a:pt x="9804" y="8830"/>
                </a:lnTo>
                <a:lnTo>
                  <a:pt x="10271" y="8848"/>
                </a:lnTo>
                <a:lnTo>
                  <a:pt x="10714" y="8861"/>
                </a:lnTo>
                <a:lnTo>
                  <a:pt x="11128" y="8872"/>
                </a:lnTo>
                <a:lnTo>
                  <a:pt x="11511" y="8879"/>
                </a:lnTo>
                <a:lnTo>
                  <a:pt x="11858" y="8883"/>
                </a:lnTo>
                <a:lnTo>
                  <a:pt x="12165" y="8882"/>
                </a:lnTo>
                <a:lnTo>
                  <a:pt x="12428" y="8877"/>
                </a:lnTo>
                <a:lnTo>
                  <a:pt x="12642" y="8868"/>
                </a:lnTo>
                <a:lnTo>
                  <a:pt x="12806" y="8854"/>
                </a:lnTo>
                <a:lnTo>
                  <a:pt x="12913" y="8834"/>
                </a:lnTo>
                <a:lnTo>
                  <a:pt x="12962" y="8809"/>
                </a:lnTo>
                <a:lnTo>
                  <a:pt x="13007" y="8734"/>
                </a:lnTo>
                <a:lnTo>
                  <a:pt x="13053" y="8659"/>
                </a:lnTo>
                <a:lnTo>
                  <a:pt x="13096" y="8583"/>
                </a:lnTo>
                <a:lnTo>
                  <a:pt x="13139" y="8507"/>
                </a:lnTo>
                <a:lnTo>
                  <a:pt x="13182" y="8431"/>
                </a:lnTo>
                <a:lnTo>
                  <a:pt x="13223" y="8354"/>
                </a:lnTo>
                <a:lnTo>
                  <a:pt x="13263" y="8279"/>
                </a:lnTo>
                <a:lnTo>
                  <a:pt x="13303" y="8202"/>
                </a:lnTo>
                <a:lnTo>
                  <a:pt x="13342" y="8126"/>
                </a:lnTo>
                <a:lnTo>
                  <a:pt x="13380" y="8049"/>
                </a:lnTo>
                <a:lnTo>
                  <a:pt x="13417" y="7972"/>
                </a:lnTo>
                <a:lnTo>
                  <a:pt x="13454" y="7896"/>
                </a:lnTo>
                <a:lnTo>
                  <a:pt x="13489" y="7819"/>
                </a:lnTo>
                <a:lnTo>
                  <a:pt x="13523" y="7742"/>
                </a:lnTo>
                <a:lnTo>
                  <a:pt x="13558" y="7664"/>
                </a:lnTo>
                <a:lnTo>
                  <a:pt x="13591" y="7587"/>
                </a:lnTo>
                <a:lnTo>
                  <a:pt x="13623" y="7510"/>
                </a:lnTo>
                <a:lnTo>
                  <a:pt x="13654" y="7433"/>
                </a:lnTo>
                <a:lnTo>
                  <a:pt x="13686" y="7356"/>
                </a:lnTo>
                <a:lnTo>
                  <a:pt x="13715" y="7279"/>
                </a:lnTo>
                <a:lnTo>
                  <a:pt x="13745" y="7201"/>
                </a:lnTo>
                <a:lnTo>
                  <a:pt x="13773" y="7124"/>
                </a:lnTo>
                <a:lnTo>
                  <a:pt x="13801" y="7047"/>
                </a:lnTo>
                <a:lnTo>
                  <a:pt x="13828" y="6970"/>
                </a:lnTo>
                <a:lnTo>
                  <a:pt x="13854" y="6893"/>
                </a:lnTo>
                <a:lnTo>
                  <a:pt x="13880" y="6815"/>
                </a:lnTo>
                <a:lnTo>
                  <a:pt x="13904" y="6738"/>
                </a:lnTo>
                <a:lnTo>
                  <a:pt x="13929" y="6661"/>
                </a:lnTo>
                <a:lnTo>
                  <a:pt x="13952" y="6585"/>
                </a:lnTo>
                <a:lnTo>
                  <a:pt x="13975" y="6508"/>
                </a:lnTo>
                <a:lnTo>
                  <a:pt x="13997" y="6431"/>
                </a:lnTo>
                <a:lnTo>
                  <a:pt x="14018" y="6354"/>
                </a:lnTo>
                <a:lnTo>
                  <a:pt x="14106" y="6375"/>
                </a:lnTo>
                <a:lnTo>
                  <a:pt x="14202" y="6399"/>
                </a:lnTo>
                <a:lnTo>
                  <a:pt x="14305" y="6423"/>
                </a:lnTo>
                <a:lnTo>
                  <a:pt x="14411" y="6447"/>
                </a:lnTo>
                <a:lnTo>
                  <a:pt x="14521" y="6470"/>
                </a:lnTo>
                <a:lnTo>
                  <a:pt x="14633" y="6494"/>
                </a:lnTo>
                <a:lnTo>
                  <a:pt x="14745" y="6515"/>
                </a:lnTo>
                <a:lnTo>
                  <a:pt x="14855" y="6534"/>
                </a:lnTo>
                <a:lnTo>
                  <a:pt x="14908" y="6542"/>
                </a:lnTo>
                <a:lnTo>
                  <a:pt x="14961" y="6550"/>
                </a:lnTo>
                <a:lnTo>
                  <a:pt x="15012" y="6557"/>
                </a:lnTo>
                <a:lnTo>
                  <a:pt x="15063" y="6562"/>
                </a:lnTo>
                <a:lnTo>
                  <a:pt x="15110" y="6567"/>
                </a:lnTo>
                <a:lnTo>
                  <a:pt x="15156" y="6572"/>
                </a:lnTo>
                <a:lnTo>
                  <a:pt x="15201" y="6575"/>
                </a:lnTo>
                <a:lnTo>
                  <a:pt x="15243" y="6577"/>
                </a:lnTo>
                <a:lnTo>
                  <a:pt x="15282" y="6577"/>
                </a:lnTo>
                <a:lnTo>
                  <a:pt x="15319" y="6576"/>
                </a:lnTo>
                <a:lnTo>
                  <a:pt x="15353" y="6573"/>
                </a:lnTo>
                <a:lnTo>
                  <a:pt x="15384" y="6569"/>
                </a:lnTo>
                <a:lnTo>
                  <a:pt x="15411" y="6563"/>
                </a:lnTo>
                <a:lnTo>
                  <a:pt x="15434" y="6555"/>
                </a:lnTo>
                <a:lnTo>
                  <a:pt x="15455" y="6546"/>
                </a:lnTo>
                <a:lnTo>
                  <a:pt x="15472" y="6536"/>
                </a:lnTo>
                <a:lnTo>
                  <a:pt x="15493" y="6514"/>
                </a:lnTo>
                <a:lnTo>
                  <a:pt x="15518" y="6483"/>
                </a:lnTo>
                <a:lnTo>
                  <a:pt x="15547" y="6440"/>
                </a:lnTo>
                <a:lnTo>
                  <a:pt x="15580" y="6389"/>
                </a:lnTo>
                <a:lnTo>
                  <a:pt x="15614" y="6327"/>
                </a:lnTo>
                <a:lnTo>
                  <a:pt x="15650" y="6256"/>
                </a:lnTo>
                <a:lnTo>
                  <a:pt x="15689" y="6176"/>
                </a:lnTo>
                <a:lnTo>
                  <a:pt x="15728" y="6087"/>
                </a:lnTo>
                <a:lnTo>
                  <a:pt x="15767" y="5991"/>
                </a:lnTo>
                <a:lnTo>
                  <a:pt x="15807" y="5887"/>
                </a:lnTo>
                <a:lnTo>
                  <a:pt x="15847" y="5775"/>
                </a:lnTo>
                <a:lnTo>
                  <a:pt x="15886" y="5655"/>
                </a:lnTo>
                <a:lnTo>
                  <a:pt x="15923" y="5529"/>
                </a:lnTo>
                <a:lnTo>
                  <a:pt x="15960" y="5396"/>
                </a:lnTo>
                <a:lnTo>
                  <a:pt x="15993" y="5257"/>
                </a:lnTo>
                <a:lnTo>
                  <a:pt x="16024" y="5111"/>
                </a:lnTo>
                <a:lnTo>
                  <a:pt x="16052" y="4959"/>
                </a:lnTo>
                <a:lnTo>
                  <a:pt x="16077" y="4803"/>
                </a:lnTo>
                <a:lnTo>
                  <a:pt x="16097" y="4640"/>
                </a:lnTo>
                <a:lnTo>
                  <a:pt x="16112" y="4474"/>
                </a:lnTo>
                <a:lnTo>
                  <a:pt x="16123" y="4303"/>
                </a:lnTo>
                <a:lnTo>
                  <a:pt x="16128" y="4128"/>
                </a:lnTo>
                <a:lnTo>
                  <a:pt x="16127" y="3949"/>
                </a:lnTo>
                <a:lnTo>
                  <a:pt x="16119" y="3766"/>
                </a:lnTo>
                <a:lnTo>
                  <a:pt x="16105" y="3580"/>
                </a:lnTo>
                <a:lnTo>
                  <a:pt x="16083" y="3391"/>
                </a:lnTo>
                <a:lnTo>
                  <a:pt x="16052" y="3200"/>
                </a:lnTo>
                <a:lnTo>
                  <a:pt x="16015" y="3006"/>
                </a:lnTo>
                <a:lnTo>
                  <a:pt x="15968" y="2811"/>
                </a:lnTo>
                <a:lnTo>
                  <a:pt x="15911" y="2614"/>
                </a:lnTo>
                <a:lnTo>
                  <a:pt x="15846" y="2415"/>
                </a:lnTo>
                <a:lnTo>
                  <a:pt x="15769" y="2215"/>
                </a:lnTo>
                <a:close/>
              </a:path>
            </a:pathLst>
          </a:custGeom>
          <a:solidFill>
            <a:schemeClr val="bg1">
              <a:lumMod val="65000"/>
            </a:schemeClr>
          </a:solidFill>
          <a:ln>
            <a:noFill/>
          </a:ln>
        </p:spPr>
        <p:txBody>
          <a:bodyPr anchor="ctr"/>
          <a:lstStyle/>
          <a:p>
            <a:pPr algn="ctr"/>
            <a:endParaRPr/>
          </a:p>
        </p:txBody>
      </p:sp>
      <p:sp>
        <p:nvSpPr>
          <p:cNvPr id="17" name="任意多边形: 形状 14"/>
          <p:cNvSpPr/>
          <p:nvPr/>
        </p:nvSpPr>
        <p:spPr bwMode="auto">
          <a:xfrm>
            <a:off x="10686611" y="6104332"/>
            <a:ext cx="325160" cy="378366"/>
          </a:xfrm>
          <a:custGeom>
            <a:avLst/>
            <a:gdLst>
              <a:gd name="T0" fmla="*/ 2317 w 13859"/>
              <a:gd name="T1" fmla="*/ 8004 h 16128"/>
              <a:gd name="T2" fmla="*/ 1967 w 13859"/>
              <a:gd name="T3" fmla="*/ 8285 h 16128"/>
              <a:gd name="T4" fmla="*/ 1694 w 13859"/>
              <a:gd name="T5" fmla="*/ 8189 h 16128"/>
              <a:gd name="T6" fmla="*/ 1481 w 13859"/>
              <a:gd name="T7" fmla="*/ 8207 h 16128"/>
              <a:gd name="T8" fmla="*/ 1015 w 13859"/>
              <a:gd name="T9" fmla="*/ 8838 h 16128"/>
              <a:gd name="T10" fmla="*/ 404 w 13859"/>
              <a:gd name="T11" fmla="*/ 10161 h 16128"/>
              <a:gd name="T12" fmla="*/ 18 w 13859"/>
              <a:gd name="T13" fmla="*/ 11295 h 16128"/>
              <a:gd name="T14" fmla="*/ 40 w 13859"/>
              <a:gd name="T15" fmla="*/ 11571 h 16128"/>
              <a:gd name="T16" fmla="*/ 184 w 13859"/>
              <a:gd name="T17" fmla="*/ 11696 h 16128"/>
              <a:gd name="T18" fmla="*/ 504 w 13859"/>
              <a:gd name="T19" fmla="*/ 11935 h 16128"/>
              <a:gd name="T20" fmla="*/ 429 w 13859"/>
              <a:gd name="T21" fmla="*/ 12718 h 16128"/>
              <a:gd name="T22" fmla="*/ 538 w 13859"/>
              <a:gd name="T23" fmla="*/ 13327 h 16128"/>
              <a:gd name="T24" fmla="*/ 1117 w 13859"/>
              <a:gd name="T25" fmla="*/ 14247 h 16128"/>
              <a:gd name="T26" fmla="*/ 2368 w 13859"/>
              <a:gd name="T27" fmla="*/ 14903 h 16128"/>
              <a:gd name="T28" fmla="*/ 4069 w 13859"/>
              <a:gd name="T29" fmla="*/ 14654 h 16128"/>
              <a:gd name="T30" fmla="*/ 4877 w 13859"/>
              <a:gd name="T31" fmla="*/ 12294 h 16128"/>
              <a:gd name="T32" fmla="*/ 5243 w 13859"/>
              <a:gd name="T33" fmla="*/ 9182 h 16128"/>
              <a:gd name="T34" fmla="*/ 5131 w 13859"/>
              <a:gd name="T35" fmla="*/ 7572 h 16128"/>
              <a:gd name="T36" fmla="*/ 4463 w 13859"/>
              <a:gd name="T37" fmla="*/ 7305 h 16128"/>
              <a:gd name="T38" fmla="*/ 3526 w 13859"/>
              <a:gd name="T39" fmla="*/ 7315 h 16128"/>
              <a:gd name="T40" fmla="*/ 2765 w 13859"/>
              <a:gd name="T41" fmla="*/ 7576 h 16128"/>
              <a:gd name="T42" fmla="*/ 12945 w 13859"/>
              <a:gd name="T43" fmla="*/ 8879 h 16128"/>
              <a:gd name="T44" fmla="*/ 13234 w 13859"/>
              <a:gd name="T45" fmla="*/ 8953 h 16128"/>
              <a:gd name="T46" fmla="*/ 13512 w 13859"/>
              <a:gd name="T47" fmla="*/ 8943 h 16128"/>
              <a:gd name="T48" fmla="*/ 13774 w 13859"/>
              <a:gd name="T49" fmla="*/ 8047 h 16128"/>
              <a:gd name="T50" fmla="*/ 13576 w 13859"/>
              <a:gd name="T51" fmla="*/ 4414 h 16128"/>
              <a:gd name="T52" fmla="*/ 10849 w 13859"/>
              <a:gd name="T53" fmla="*/ 812 h 16128"/>
              <a:gd name="T54" fmla="*/ 4579 w 13859"/>
              <a:gd name="T55" fmla="*/ 323 h 16128"/>
              <a:gd name="T56" fmla="*/ 1107 w 13859"/>
              <a:gd name="T57" fmla="*/ 3063 h 16128"/>
              <a:gd name="T58" fmla="*/ 298 w 13859"/>
              <a:gd name="T59" fmla="*/ 6381 h 16128"/>
              <a:gd name="T60" fmla="*/ 468 w 13859"/>
              <a:gd name="T61" fmla="*/ 7635 h 16128"/>
              <a:gd name="T62" fmla="*/ 669 w 13859"/>
              <a:gd name="T63" fmla="*/ 7694 h 16128"/>
              <a:gd name="T64" fmla="*/ 867 w 13859"/>
              <a:gd name="T65" fmla="*/ 7689 h 16128"/>
              <a:gd name="T66" fmla="*/ 1040 w 13859"/>
              <a:gd name="T67" fmla="*/ 7615 h 16128"/>
              <a:gd name="T68" fmla="*/ 1153 w 13859"/>
              <a:gd name="T69" fmla="*/ 6002 h 16128"/>
              <a:gd name="T70" fmla="*/ 2207 w 13859"/>
              <a:gd name="T71" fmla="*/ 2984 h 16128"/>
              <a:gd name="T72" fmla="*/ 5730 w 13859"/>
              <a:gd name="T73" fmla="*/ 968 h 16128"/>
              <a:gd name="T74" fmla="*/ 11096 w 13859"/>
              <a:gd name="T75" fmla="*/ 2116 h 16128"/>
              <a:gd name="T76" fmla="*/ 12882 w 13859"/>
              <a:gd name="T77" fmla="*/ 5512 h 16128"/>
              <a:gd name="T78" fmla="*/ 12837 w 13859"/>
              <a:gd name="T79" fmla="*/ 8391 h 16128"/>
              <a:gd name="T80" fmla="*/ 12363 w 13859"/>
              <a:gd name="T81" fmla="*/ 9207 h 16128"/>
              <a:gd name="T82" fmla="*/ 12196 w 13859"/>
              <a:gd name="T83" fmla="*/ 9200 h 16128"/>
              <a:gd name="T84" fmla="*/ 11803 w 13859"/>
              <a:gd name="T85" fmla="*/ 8483 h 16128"/>
              <a:gd name="T86" fmla="*/ 11506 w 13859"/>
              <a:gd name="T87" fmla="*/ 8049 h 16128"/>
              <a:gd name="T88" fmla="*/ 11126 w 13859"/>
              <a:gd name="T89" fmla="*/ 7668 h 16128"/>
              <a:gd name="T90" fmla="*/ 10363 w 13859"/>
              <a:gd name="T91" fmla="*/ 7693 h 16128"/>
              <a:gd name="T92" fmla="*/ 9499 w 13859"/>
              <a:gd name="T93" fmla="*/ 8070 h 16128"/>
              <a:gd name="T94" fmla="*/ 8926 w 13859"/>
              <a:gd name="T95" fmla="*/ 8534 h 16128"/>
              <a:gd name="T96" fmla="*/ 8632 w 13859"/>
              <a:gd name="T97" fmla="*/ 10488 h 16128"/>
              <a:gd name="T98" fmla="*/ 8646 w 13859"/>
              <a:gd name="T99" fmla="*/ 13526 h 16128"/>
              <a:gd name="T100" fmla="*/ 9240 w 13859"/>
              <a:gd name="T101" fmla="*/ 15599 h 16128"/>
              <a:gd name="T102" fmla="*/ 11060 w 13859"/>
              <a:gd name="T103" fmla="*/ 16119 h 16128"/>
              <a:gd name="T104" fmla="*/ 12333 w 13859"/>
              <a:gd name="T105" fmla="*/ 15535 h 16128"/>
              <a:gd name="T106" fmla="*/ 12971 w 13859"/>
              <a:gd name="T107" fmla="*/ 14631 h 16128"/>
              <a:gd name="T108" fmla="*/ 13083 w 13859"/>
              <a:gd name="T109" fmla="*/ 14119 h 16128"/>
              <a:gd name="T110" fmla="*/ 13150 w 13859"/>
              <a:gd name="T111" fmla="*/ 13442 h 16128"/>
              <a:gd name="T112" fmla="*/ 13522 w 13859"/>
              <a:gd name="T113" fmla="*/ 13307 h 16128"/>
              <a:gd name="T114" fmla="*/ 13720 w 13859"/>
              <a:gd name="T115" fmla="*/ 13151 h 16128"/>
              <a:gd name="T116" fmla="*/ 13766 w 13859"/>
              <a:gd name="T117" fmla="*/ 12817 h 16128"/>
              <a:gd name="T118" fmla="*/ 13425 w 13859"/>
              <a:gd name="T119" fmla="*/ 11505 h 16128"/>
              <a:gd name="T120" fmla="*/ 12866 w 13859"/>
              <a:gd name="T121" fmla="*/ 9968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59" h="16128">
                <a:moveTo>
                  <a:pt x="2717" y="7615"/>
                </a:moveTo>
                <a:lnTo>
                  <a:pt x="2670" y="7657"/>
                </a:lnTo>
                <a:lnTo>
                  <a:pt x="2624" y="7699"/>
                </a:lnTo>
                <a:lnTo>
                  <a:pt x="2578" y="7741"/>
                </a:lnTo>
                <a:lnTo>
                  <a:pt x="2533" y="7785"/>
                </a:lnTo>
                <a:lnTo>
                  <a:pt x="2489" y="7827"/>
                </a:lnTo>
                <a:lnTo>
                  <a:pt x="2445" y="7871"/>
                </a:lnTo>
                <a:lnTo>
                  <a:pt x="2402" y="7915"/>
                </a:lnTo>
                <a:lnTo>
                  <a:pt x="2359" y="7959"/>
                </a:lnTo>
                <a:lnTo>
                  <a:pt x="2317" y="8004"/>
                </a:lnTo>
                <a:lnTo>
                  <a:pt x="2276" y="8049"/>
                </a:lnTo>
                <a:lnTo>
                  <a:pt x="2235" y="8094"/>
                </a:lnTo>
                <a:lnTo>
                  <a:pt x="2195" y="8140"/>
                </a:lnTo>
                <a:lnTo>
                  <a:pt x="2154" y="8186"/>
                </a:lnTo>
                <a:lnTo>
                  <a:pt x="2115" y="8232"/>
                </a:lnTo>
                <a:lnTo>
                  <a:pt x="2077" y="8279"/>
                </a:lnTo>
                <a:lnTo>
                  <a:pt x="2038" y="8326"/>
                </a:lnTo>
                <a:lnTo>
                  <a:pt x="2018" y="8314"/>
                </a:lnTo>
                <a:lnTo>
                  <a:pt x="1994" y="8300"/>
                </a:lnTo>
                <a:lnTo>
                  <a:pt x="1967" y="8285"/>
                </a:lnTo>
                <a:lnTo>
                  <a:pt x="1937" y="8270"/>
                </a:lnTo>
                <a:lnTo>
                  <a:pt x="1905" y="8255"/>
                </a:lnTo>
                <a:lnTo>
                  <a:pt x="1870" y="8239"/>
                </a:lnTo>
                <a:lnTo>
                  <a:pt x="1834" y="8224"/>
                </a:lnTo>
                <a:lnTo>
                  <a:pt x="1795" y="8212"/>
                </a:lnTo>
                <a:lnTo>
                  <a:pt x="1776" y="8206"/>
                </a:lnTo>
                <a:lnTo>
                  <a:pt x="1755" y="8201"/>
                </a:lnTo>
                <a:lnTo>
                  <a:pt x="1735" y="8196"/>
                </a:lnTo>
                <a:lnTo>
                  <a:pt x="1714" y="8192"/>
                </a:lnTo>
                <a:lnTo>
                  <a:pt x="1694" y="8189"/>
                </a:lnTo>
                <a:lnTo>
                  <a:pt x="1673" y="8186"/>
                </a:lnTo>
                <a:lnTo>
                  <a:pt x="1651" y="8184"/>
                </a:lnTo>
                <a:lnTo>
                  <a:pt x="1630" y="8183"/>
                </a:lnTo>
                <a:lnTo>
                  <a:pt x="1608" y="8183"/>
                </a:lnTo>
                <a:lnTo>
                  <a:pt x="1587" y="8184"/>
                </a:lnTo>
                <a:lnTo>
                  <a:pt x="1565" y="8187"/>
                </a:lnTo>
                <a:lnTo>
                  <a:pt x="1544" y="8190"/>
                </a:lnTo>
                <a:lnTo>
                  <a:pt x="1523" y="8194"/>
                </a:lnTo>
                <a:lnTo>
                  <a:pt x="1502" y="8200"/>
                </a:lnTo>
                <a:lnTo>
                  <a:pt x="1481" y="8207"/>
                </a:lnTo>
                <a:lnTo>
                  <a:pt x="1459" y="8215"/>
                </a:lnTo>
                <a:lnTo>
                  <a:pt x="1424" y="8236"/>
                </a:lnTo>
                <a:lnTo>
                  <a:pt x="1384" y="8272"/>
                </a:lnTo>
                <a:lnTo>
                  <a:pt x="1339" y="8320"/>
                </a:lnTo>
                <a:lnTo>
                  <a:pt x="1292" y="8382"/>
                </a:lnTo>
                <a:lnTo>
                  <a:pt x="1241" y="8453"/>
                </a:lnTo>
                <a:lnTo>
                  <a:pt x="1188" y="8536"/>
                </a:lnTo>
                <a:lnTo>
                  <a:pt x="1132" y="8628"/>
                </a:lnTo>
                <a:lnTo>
                  <a:pt x="1075" y="8729"/>
                </a:lnTo>
                <a:lnTo>
                  <a:pt x="1015" y="8838"/>
                </a:lnTo>
                <a:lnTo>
                  <a:pt x="953" y="8954"/>
                </a:lnTo>
                <a:lnTo>
                  <a:pt x="892" y="9075"/>
                </a:lnTo>
                <a:lnTo>
                  <a:pt x="829" y="9202"/>
                </a:lnTo>
                <a:lnTo>
                  <a:pt x="767" y="9333"/>
                </a:lnTo>
                <a:lnTo>
                  <a:pt x="704" y="9468"/>
                </a:lnTo>
                <a:lnTo>
                  <a:pt x="641" y="9605"/>
                </a:lnTo>
                <a:lnTo>
                  <a:pt x="580" y="9744"/>
                </a:lnTo>
                <a:lnTo>
                  <a:pt x="520" y="9883"/>
                </a:lnTo>
                <a:lnTo>
                  <a:pt x="462" y="10023"/>
                </a:lnTo>
                <a:lnTo>
                  <a:pt x="404" y="10161"/>
                </a:lnTo>
                <a:lnTo>
                  <a:pt x="349" y="10298"/>
                </a:lnTo>
                <a:lnTo>
                  <a:pt x="298" y="10431"/>
                </a:lnTo>
                <a:lnTo>
                  <a:pt x="248" y="10561"/>
                </a:lnTo>
                <a:lnTo>
                  <a:pt x="203" y="10687"/>
                </a:lnTo>
                <a:lnTo>
                  <a:pt x="161" y="10807"/>
                </a:lnTo>
                <a:lnTo>
                  <a:pt x="123" y="10921"/>
                </a:lnTo>
                <a:lnTo>
                  <a:pt x="89" y="11027"/>
                </a:lnTo>
                <a:lnTo>
                  <a:pt x="61" y="11125"/>
                </a:lnTo>
                <a:lnTo>
                  <a:pt x="36" y="11215"/>
                </a:lnTo>
                <a:lnTo>
                  <a:pt x="18" y="11295"/>
                </a:lnTo>
                <a:lnTo>
                  <a:pt x="6" y="11363"/>
                </a:lnTo>
                <a:lnTo>
                  <a:pt x="0" y="11421"/>
                </a:lnTo>
                <a:lnTo>
                  <a:pt x="0" y="11466"/>
                </a:lnTo>
                <a:lnTo>
                  <a:pt x="2" y="11481"/>
                </a:lnTo>
                <a:lnTo>
                  <a:pt x="6" y="11497"/>
                </a:lnTo>
                <a:lnTo>
                  <a:pt x="10" y="11512"/>
                </a:lnTo>
                <a:lnTo>
                  <a:pt x="16" y="11527"/>
                </a:lnTo>
                <a:lnTo>
                  <a:pt x="23" y="11542"/>
                </a:lnTo>
                <a:lnTo>
                  <a:pt x="31" y="11557"/>
                </a:lnTo>
                <a:lnTo>
                  <a:pt x="40" y="11571"/>
                </a:lnTo>
                <a:lnTo>
                  <a:pt x="51" y="11584"/>
                </a:lnTo>
                <a:lnTo>
                  <a:pt x="62" y="11598"/>
                </a:lnTo>
                <a:lnTo>
                  <a:pt x="74" y="11611"/>
                </a:lnTo>
                <a:lnTo>
                  <a:pt x="87" y="11623"/>
                </a:lnTo>
                <a:lnTo>
                  <a:pt x="101" y="11636"/>
                </a:lnTo>
                <a:lnTo>
                  <a:pt x="116" y="11648"/>
                </a:lnTo>
                <a:lnTo>
                  <a:pt x="132" y="11661"/>
                </a:lnTo>
                <a:lnTo>
                  <a:pt x="148" y="11673"/>
                </a:lnTo>
                <a:lnTo>
                  <a:pt x="166" y="11685"/>
                </a:lnTo>
                <a:lnTo>
                  <a:pt x="184" y="11696"/>
                </a:lnTo>
                <a:lnTo>
                  <a:pt x="203" y="11707"/>
                </a:lnTo>
                <a:lnTo>
                  <a:pt x="222" y="11718"/>
                </a:lnTo>
                <a:lnTo>
                  <a:pt x="242" y="11728"/>
                </a:lnTo>
                <a:lnTo>
                  <a:pt x="284" y="11748"/>
                </a:lnTo>
                <a:lnTo>
                  <a:pt x="328" y="11768"/>
                </a:lnTo>
                <a:lnTo>
                  <a:pt x="374" y="11787"/>
                </a:lnTo>
                <a:lnTo>
                  <a:pt x="421" y="11805"/>
                </a:lnTo>
                <a:lnTo>
                  <a:pt x="470" y="11822"/>
                </a:lnTo>
                <a:lnTo>
                  <a:pt x="519" y="11839"/>
                </a:lnTo>
                <a:lnTo>
                  <a:pt x="504" y="11935"/>
                </a:lnTo>
                <a:lnTo>
                  <a:pt x="489" y="12027"/>
                </a:lnTo>
                <a:lnTo>
                  <a:pt x="477" y="12118"/>
                </a:lnTo>
                <a:lnTo>
                  <a:pt x="466" y="12206"/>
                </a:lnTo>
                <a:lnTo>
                  <a:pt x="457" y="12290"/>
                </a:lnTo>
                <a:lnTo>
                  <a:pt x="448" y="12370"/>
                </a:lnTo>
                <a:lnTo>
                  <a:pt x="441" y="12448"/>
                </a:lnTo>
                <a:lnTo>
                  <a:pt x="436" y="12521"/>
                </a:lnTo>
                <a:lnTo>
                  <a:pt x="433" y="12591"/>
                </a:lnTo>
                <a:lnTo>
                  <a:pt x="430" y="12656"/>
                </a:lnTo>
                <a:lnTo>
                  <a:pt x="429" y="12718"/>
                </a:lnTo>
                <a:lnTo>
                  <a:pt x="429" y="12774"/>
                </a:lnTo>
                <a:lnTo>
                  <a:pt x="431" y="12828"/>
                </a:lnTo>
                <a:lnTo>
                  <a:pt x="433" y="12875"/>
                </a:lnTo>
                <a:lnTo>
                  <a:pt x="437" y="12920"/>
                </a:lnTo>
                <a:lnTo>
                  <a:pt x="442" y="12958"/>
                </a:lnTo>
                <a:lnTo>
                  <a:pt x="452" y="13020"/>
                </a:lnTo>
                <a:lnTo>
                  <a:pt x="468" y="13090"/>
                </a:lnTo>
                <a:lnTo>
                  <a:pt x="486" y="13164"/>
                </a:lnTo>
                <a:lnTo>
                  <a:pt x="510" y="13243"/>
                </a:lnTo>
                <a:lnTo>
                  <a:pt x="538" y="13327"/>
                </a:lnTo>
                <a:lnTo>
                  <a:pt x="571" y="13412"/>
                </a:lnTo>
                <a:lnTo>
                  <a:pt x="609" y="13502"/>
                </a:lnTo>
                <a:lnTo>
                  <a:pt x="652" y="13594"/>
                </a:lnTo>
                <a:lnTo>
                  <a:pt x="701" y="13688"/>
                </a:lnTo>
                <a:lnTo>
                  <a:pt x="755" y="13781"/>
                </a:lnTo>
                <a:lnTo>
                  <a:pt x="815" y="13876"/>
                </a:lnTo>
                <a:lnTo>
                  <a:pt x="881" y="13971"/>
                </a:lnTo>
                <a:lnTo>
                  <a:pt x="953" y="14065"/>
                </a:lnTo>
                <a:lnTo>
                  <a:pt x="1032" y="14157"/>
                </a:lnTo>
                <a:lnTo>
                  <a:pt x="1117" y="14247"/>
                </a:lnTo>
                <a:lnTo>
                  <a:pt x="1209" y="14335"/>
                </a:lnTo>
                <a:lnTo>
                  <a:pt x="1307" y="14419"/>
                </a:lnTo>
                <a:lnTo>
                  <a:pt x="1413" y="14500"/>
                </a:lnTo>
                <a:lnTo>
                  <a:pt x="1526" y="14576"/>
                </a:lnTo>
                <a:lnTo>
                  <a:pt x="1647" y="14647"/>
                </a:lnTo>
                <a:lnTo>
                  <a:pt x="1776" y="14712"/>
                </a:lnTo>
                <a:lnTo>
                  <a:pt x="1911" y="14771"/>
                </a:lnTo>
                <a:lnTo>
                  <a:pt x="2055" y="14823"/>
                </a:lnTo>
                <a:lnTo>
                  <a:pt x="2208" y="14868"/>
                </a:lnTo>
                <a:lnTo>
                  <a:pt x="2368" y="14903"/>
                </a:lnTo>
                <a:lnTo>
                  <a:pt x="2538" y="14932"/>
                </a:lnTo>
                <a:lnTo>
                  <a:pt x="2717" y="14950"/>
                </a:lnTo>
                <a:lnTo>
                  <a:pt x="2904" y="14958"/>
                </a:lnTo>
                <a:lnTo>
                  <a:pt x="3100" y="14955"/>
                </a:lnTo>
                <a:lnTo>
                  <a:pt x="3306" y="14942"/>
                </a:lnTo>
                <a:lnTo>
                  <a:pt x="3522" y="14915"/>
                </a:lnTo>
                <a:lnTo>
                  <a:pt x="3746" y="14878"/>
                </a:lnTo>
                <a:lnTo>
                  <a:pt x="3858" y="14838"/>
                </a:lnTo>
                <a:lnTo>
                  <a:pt x="3966" y="14762"/>
                </a:lnTo>
                <a:lnTo>
                  <a:pt x="4069" y="14654"/>
                </a:lnTo>
                <a:lnTo>
                  <a:pt x="4169" y="14517"/>
                </a:lnTo>
                <a:lnTo>
                  <a:pt x="4265" y="14351"/>
                </a:lnTo>
                <a:lnTo>
                  <a:pt x="4356" y="14160"/>
                </a:lnTo>
                <a:lnTo>
                  <a:pt x="4444" y="13946"/>
                </a:lnTo>
                <a:lnTo>
                  <a:pt x="4527" y="13710"/>
                </a:lnTo>
                <a:lnTo>
                  <a:pt x="4606" y="13455"/>
                </a:lnTo>
                <a:lnTo>
                  <a:pt x="4679" y="13184"/>
                </a:lnTo>
                <a:lnTo>
                  <a:pt x="4750" y="12898"/>
                </a:lnTo>
                <a:lnTo>
                  <a:pt x="4816" y="12600"/>
                </a:lnTo>
                <a:lnTo>
                  <a:pt x="4877" y="12294"/>
                </a:lnTo>
                <a:lnTo>
                  <a:pt x="4934" y="11978"/>
                </a:lnTo>
                <a:lnTo>
                  <a:pt x="4986" y="11659"/>
                </a:lnTo>
                <a:lnTo>
                  <a:pt x="5035" y="11335"/>
                </a:lnTo>
                <a:lnTo>
                  <a:pt x="5078" y="11011"/>
                </a:lnTo>
                <a:lnTo>
                  <a:pt x="5118" y="10689"/>
                </a:lnTo>
                <a:lnTo>
                  <a:pt x="5152" y="10371"/>
                </a:lnTo>
                <a:lnTo>
                  <a:pt x="5181" y="10059"/>
                </a:lnTo>
                <a:lnTo>
                  <a:pt x="5206" y="9755"/>
                </a:lnTo>
                <a:lnTo>
                  <a:pt x="5227" y="9462"/>
                </a:lnTo>
                <a:lnTo>
                  <a:pt x="5243" y="9182"/>
                </a:lnTo>
                <a:lnTo>
                  <a:pt x="5253" y="8917"/>
                </a:lnTo>
                <a:lnTo>
                  <a:pt x="5260" y="8669"/>
                </a:lnTo>
                <a:lnTo>
                  <a:pt x="5261" y="8441"/>
                </a:lnTo>
                <a:lnTo>
                  <a:pt x="5257" y="8235"/>
                </a:lnTo>
                <a:lnTo>
                  <a:pt x="5249" y="8054"/>
                </a:lnTo>
                <a:lnTo>
                  <a:pt x="5236" y="7899"/>
                </a:lnTo>
                <a:lnTo>
                  <a:pt x="5218" y="7773"/>
                </a:lnTo>
                <a:lnTo>
                  <a:pt x="5193" y="7677"/>
                </a:lnTo>
                <a:lnTo>
                  <a:pt x="5165" y="7615"/>
                </a:lnTo>
                <a:lnTo>
                  <a:pt x="5131" y="7572"/>
                </a:lnTo>
                <a:lnTo>
                  <a:pt x="5089" y="7533"/>
                </a:lnTo>
                <a:lnTo>
                  <a:pt x="5041" y="7495"/>
                </a:lnTo>
                <a:lnTo>
                  <a:pt x="4985" y="7461"/>
                </a:lnTo>
                <a:lnTo>
                  <a:pt x="4925" y="7431"/>
                </a:lnTo>
                <a:lnTo>
                  <a:pt x="4859" y="7403"/>
                </a:lnTo>
                <a:lnTo>
                  <a:pt x="4787" y="7378"/>
                </a:lnTo>
                <a:lnTo>
                  <a:pt x="4713" y="7355"/>
                </a:lnTo>
                <a:lnTo>
                  <a:pt x="4633" y="7335"/>
                </a:lnTo>
                <a:lnTo>
                  <a:pt x="4550" y="7319"/>
                </a:lnTo>
                <a:lnTo>
                  <a:pt x="4463" y="7305"/>
                </a:lnTo>
                <a:lnTo>
                  <a:pt x="4374" y="7294"/>
                </a:lnTo>
                <a:lnTo>
                  <a:pt x="4283" y="7286"/>
                </a:lnTo>
                <a:lnTo>
                  <a:pt x="4190" y="7280"/>
                </a:lnTo>
                <a:lnTo>
                  <a:pt x="4095" y="7277"/>
                </a:lnTo>
                <a:lnTo>
                  <a:pt x="4001" y="7277"/>
                </a:lnTo>
                <a:lnTo>
                  <a:pt x="3905" y="7280"/>
                </a:lnTo>
                <a:lnTo>
                  <a:pt x="3809" y="7285"/>
                </a:lnTo>
                <a:lnTo>
                  <a:pt x="3714" y="7292"/>
                </a:lnTo>
                <a:lnTo>
                  <a:pt x="3619" y="7302"/>
                </a:lnTo>
                <a:lnTo>
                  <a:pt x="3526" y="7315"/>
                </a:lnTo>
                <a:lnTo>
                  <a:pt x="3435" y="7330"/>
                </a:lnTo>
                <a:lnTo>
                  <a:pt x="3345" y="7347"/>
                </a:lnTo>
                <a:lnTo>
                  <a:pt x="3259" y="7367"/>
                </a:lnTo>
                <a:lnTo>
                  <a:pt x="3175" y="7391"/>
                </a:lnTo>
                <a:lnTo>
                  <a:pt x="3096" y="7416"/>
                </a:lnTo>
                <a:lnTo>
                  <a:pt x="3020" y="7443"/>
                </a:lnTo>
                <a:lnTo>
                  <a:pt x="2948" y="7472"/>
                </a:lnTo>
                <a:lnTo>
                  <a:pt x="2883" y="7505"/>
                </a:lnTo>
                <a:lnTo>
                  <a:pt x="2821" y="7540"/>
                </a:lnTo>
                <a:lnTo>
                  <a:pt x="2765" y="7576"/>
                </a:lnTo>
                <a:lnTo>
                  <a:pt x="2717" y="7615"/>
                </a:lnTo>
                <a:close/>
                <a:moveTo>
                  <a:pt x="12800" y="8775"/>
                </a:moveTo>
                <a:lnTo>
                  <a:pt x="12812" y="8789"/>
                </a:lnTo>
                <a:lnTo>
                  <a:pt x="12825" y="8804"/>
                </a:lnTo>
                <a:lnTo>
                  <a:pt x="12840" y="8818"/>
                </a:lnTo>
                <a:lnTo>
                  <a:pt x="12858" y="8831"/>
                </a:lnTo>
                <a:lnTo>
                  <a:pt x="12877" y="8844"/>
                </a:lnTo>
                <a:lnTo>
                  <a:pt x="12899" y="8856"/>
                </a:lnTo>
                <a:lnTo>
                  <a:pt x="12922" y="8868"/>
                </a:lnTo>
                <a:lnTo>
                  <a:pt x="12945" y="8879"/>
                </a:lnTo>
                <a:lnTo>
                  <a:pt x="12971" y="8890"/>
                </a:lnTo>
                <a:lnTo>
                  <a:pt x="12997" y="8900"/>
                </a:lnTo>
                <a:lnTo>
                  <a:pt x="13025" y="8909"/>
                </a:lnTo>
                <a:lnTo>
                  <a:pt x="13053" y="8918"/>
                </a:lnTo>
                <a:lnTo>
                  <a:pt x="13082" y="8926"/>
                </a:lnTo>
                <a:lnTo>
                  <a:pt x="13113" y="8933"/>
                </a:lnTo>
                <a:lnTo>
                  <a:pt x="13142" y="8939"/>
                </a:lnTo>
                <a:lnTo>
                  <a:pt x="13173" y="8945"/>
                </a:lnTo>
                <a:lnTo>
                  <a:pt x="13204" y="8949"/>
                </a:lnTo>
                <a:lnTo>
                  <a:pt x="13234" y="8953"/>
                </a:lnTo>
                <a:lnTo>
                  <a:pt x="13265" y="8956"/>
                </a:lnTo>
                <a:lnTo>
                  <a:pt x="13295" y="8959"/>
                </a:lnTo>
                <a:lnTo>
                  <a:pt x="13325" y="8960"/>
                </a:lnTo>
                <a:lnTo>
                  <a:pt x="13354" y="8960"/>
                </a:lnTo>
                <a:lnTo>
                  <a:pt x="13383" y="8960"/>
                </a:lnTo>
                <a:lnTo>
                  <a:pt x="13411" y="8959"/>
                </a:lnTo>
                <a:lnTo>
                  <a:pt x="13438" y="8956"/>
                </a:lnTo>
                <a:lnTo>
                  <a:pt x="13464" y="8953"/>
                </a:lnTo>
                <a:lnTo>
                  <a:pt x="13488" y="8949"/>
                </a:lnTo>
                <a:lnTo>
                  <a:pt x="13512" y="8943"/>
                </a:lnTo>
                <a:lnTo>
                  <a:pt x="13534" y="8937"/>
                </a:lnTo>
                <a:lnTo>
                  <a:pt x="13553" y="8929"/>
                </a:lnTo>
                <a:lnTo>
                  <a:pt x="13572" y="8921"/>
                </a:lnTo>
                <a:lnTo>
                  <a:pt x="13588" y="8911"/>
                </a:lnTo>
                <a:lnTo>
                  <a:pt x="13608" y="8875"/>
                </a:lnTo>
                <a:lnTo>
                  <a:pt x="13635" y="8792"/>
                </a:lnTo>
                <a:lnTo>
                  <a:pt x="13667" y="8665"/>
                </a:lnTo>
                <a:lnTo>
                  <a:pt x="13703" y="8495"/>
                </a:lnTo>
                <a:lnTo>
                  <a:pt x="13740" y="8289"/>
                </a:lnTo>
                <a:lnTo>
                  <a:pt x="13774" y="8047"/>
                </a:lnTo>
                <a:lnTo>
                  <a:pt x="13806" y="7774"/>
                </a:lnTo>
                <a:lnTo>
                  <a:pt x="13832" y="7471"/>
                </a:lnTo>
                <a:lnTo>
                  <a:pt x="13851" y="7144"/>
                </a:lnTo>
                <a:lnTo>
                  <a:pt x="13859" y="6795"/>
                </a:lnTo>
                <a:lnTo>
                  <a:pt x="13855" y="6426"/>
                </a:lnTo>
                <a:lnTo>
                  <a:pt x="13837" y="6042"/>
                </a:lnTo>
                <a:lnTo>
                  <a:pt x="13801" y="5646"/>
                </a:lnTo>
                <a:lnTo>
                  <a:pt x="13748" y="5241"/>
                </a:lnTo>
                <a:lnTo>
                  <a:pt x="13673" y="4828"/>
                </a:lnTo>
                <a:lnTo>
                  <a:pt x="13576" y="4414"/>
                </a:lnTo>
                <a:lnTo>
                  <a:pt x="13453" y="4000"/>
                </a:lnTo>
                <a:lnTo>
                  <a:pt x="13302" y="3588"/>
                </a:lnTo>
                <a:lnTo>
                  <a:pt x="13123" y="3184"/>
                </a:lnTo>
                <a:lnTo>
                  <a:pt x="12911" y="2790"/>
                </a:lnTo>
                <a:lnTo>
                  <a:pt x="12665" y="2409"/>
                </a:lnTo>
                <a:lnTo>
                  <a:pt x="12382" y="2044"/>
                </a:lnTo>
                <a:lnTo>
                  <a:pt x="12062" y="1699"/>
                </a:lnTo>
                <a:lnTo>
                  <a:pt x="11702" y="1377"/>
                </a:lnTo>
                <a:lnTo>
                  <a:pt x="11298" y="1081"/>
                </a:lnTo>
                <a:lnTo>
                  <a:pt x="10849" y="812"/>
                </a:lnTo>
                <a:lnTo>
                  <a:pt x="10353" y="578"/>
                </a:lnTo>
                <a:lnTo>
                  <a:pt x="9809" y="378"/>
                </a:lnTo>
                <a:lnTo>
                  <a:pt x="9212" y="218"/>
                </a:lnTo>
                <a:lnTo>
                  <a:pt x="8563" y="99"/>
                </a:lnTo>
                <a:lnTo>
                  <a:pt x="7857" y="25"/>
                </a:lnTo>
                <a:lnTo>
                  <a:pt x="7093" y="0"/>
                </a:lnTo>
                <a:lnTo>
                  <a:pt x="6393" y="22"/>
                </a:lnTo>
                <a:lnTo>
                  <a:pt x="5742" y="85"/>
                </a:lnTo>
                <a:lnTo>
                  <a:pt x="5138" y="185"/>
                </a:lnTo>
                <a:lnTo>
                  <a:pt x="4579" y="323"/>
                </a:lnTo>
                <a:lnTo>
                  <a:pt x="4063" y="493"/>
                </a:lnTo>
                <a:lnTo>
                  <a:pt x="3591" y="694"/>
                </a:lnTo>
                <a:lnTo>
                  <a:pt x="3157" y="922"/>
                </a:lnTo>
                <a:lnTo>
                  <a:pt x="2762" y="1175"/>
                </a:lnTo>
                <a:lnTo>
                  <a:pt x="2404" y="1451"/>
                </a:lnTo>
                <a:lnTo>
                  <a:pt x="2082" y="1745"/>
                </a:lnTo>
                <a:lnTo>
                  <a:pt x="1792" y="2056"/>
                </a:lnTo>
                <a:lnTo>
                  <a:pt x="1534" y="2382"/>
                </a:lnTo>
                <a:lnTo>
                  <a:pt x="1306" y="2719"/>
                </a:lnTo>
                <a:lnTo>
                  <a:pt x="1107" y="3063"/>
                </a:lnTo>
                <a:lnTo>
                  <a:pt x="934" y="3414"/>
                </a:lnTo>
                <a:lnTo>
                  <a:pt x="786" y="3768"/>
                </a:lnTo>
                <a:lnTo>
                  <a:pt x="662" y="4122"/>
                </a:lnTo>
                <a:lnTo>
                  <a:pt x="559" y="4474"/>
                </a:lnTo>
                <a:lnTo>
                  <a:pt x="476" y="4820"/>
                </a:lnTo>
                <a:lnTo>
                  <a:pt x="410" y="5159"/>
                </a:lnTo>
                <a:lnTo>
                  <a:pt x="362" y="5488"/>
                </a:lnTo>
                <a:lnTo>
                  <a:pt x="328" y="5802"/>
                </a:lnTo>
                <a:lnTo>
                  <a:pt x="307" y="6100"/>
                </a:lnTo>
                <a:lnTo>
                  <a:pt x="298" y="6381"/>
                </a:lnTo>
                <a:lnTo>
                  <a:pt x="298" y="6639"/>
                </a:lnTo>
                <a:lnTo>
                  <a:pt x="306" y="6874"/>
                </a:lnTo>
                <a:lnTo>
                  <a:pt x="321" y="7080"/>
                </a:lnTo>
                <a:lnTo>
                  <a:pt x="340" y="7258"/>
                </a:lnTo>
                <a:lnTo>
                  <a:pt x="363" y="7403"/>
                </a:lnTo>
                <a:lnTo>
                  <a:pt x="386" y="7513"/>
                </a:lnTo>
                <a:lnTo>
                  <a:pt x="408" y="7584"/>
                </a:lnTo>
                <a:lnTo>
                  <a:pt x="429" y="7615"/>
                </a:lnTo>
                <a:lnTo>
                  <a:pt x="448" y="7626"/>
                </a:lnTo>
                <a:lnTo>
                  <a:pt x="468" y="7635"/>
                </a:lnTo>
                <a:lnTo>
                  <a:pt x="488" y="7644"/>
                </a:lnTo>
                <a:lnTo>
                  <a:pt x="507" y="7652"/>
                </a:lnTo>
                <a:lnTo>
                  <a:pt x="527" y="7660"/>
                </a:lnTo>
                <a:lnTo>
                  <a:pt x="547" y="7666"/>
                </a:lnTo>
                <a:lnTo>
                  <a:pt x="568" y="7673"/>
                </a:lnTo>
                <a:lnTo>
                  <a:pt x="588" y="7678"/>
                </a:lnTo>
                <a:lnTo>
                  <a:pt x="608" y="7683"/>
                </a:lnTo>
                <a:lnTo>
                  <a:pt x="628" y="7688"/>
                </a:lnTo>
                <a:lnTo>
                  <a:pt x="648" y="7691"/>
                </a:lnTo>
                <a:lnTo>
                  <a:pt x="669" y="7694"/>
                </a:lnTo>
                <a:lnTo>
                  <a:pt x="689" y="7697"/>
                </a:lnTo>
                <a:lnTo>
                  <a:pt x="709" y="7699"/>
                </a:lnTo>
                <a:lnTo>
                  <a:pt x="729" y="7700"/>
                </a:lnTo>
                <a:lnTo>
                  <a:pt x="749" y="7700"/>
                </a:lnTo>
                <a:lnTo>
                  <a:pt x="770" y="7700"/>
                </a:lnTo>
                <a:lnTo>
                  <a:pt x="789" y="7699"/>
                </a:lnTo>
                <a:lnTo>
                  <a:pt x="809" y="7698"/>
                </a:lnTo>
                <a:lnTo>
                  <a:pt x="828" y="7695"/>
                </a:lnTo>
                <a:lnTo>
                  <a:pt x="847" y="7692"/>
                </a:lnTo>
                <a:lnTo>
                  <a:pt x="867" y="7689"/>
                </a:lnTo>
                <a:lnTo>
                  <a:pt x="886" y="7685"/>
                </a:lnTo>
                <a:lnTo>
                  <a:pt x="904" y="7680"/>
                </a:lnTo>
                <a:lnTo>
                  <a:pt x="922" y="7674"/>
                </a:lnTo>
                <a:lnTo>
                  <a:pt x="940" y="7668"/>
                </a:lnTo>
                <a:lnTo>
                  <a:pt x="957" y="7661"/>
                </a:lnTo>
                <a:lnTo>
                  <a:pt x="976" y="7653"/>
                </a:lnTo>
                <a:lnTo>
                  <a:pt x="992" y="7645"/>
                </a:lnTo>
                <a:lnTo>
                  <a:pt x="1009" y="7636"/>
                </a:lnTo>
                <a:lnTo>
                  <a:pt x="1024" y="7626"/>
                </a:lnTo>
                <a:lnTo>
                  <a:pt x="1040" y="7615"/>
                </a:lnTo>
                <a:lnTo>
                  <a:pt x="1052" y="7585"/>
                </a:lnTo>
                <a:lnTo>
                  <a:pt x="1062" y="7521"/>
                </a:lnTo>
                <a:lnTo>
                  <a:pt x="1067" y="7422"/>
                </a:lnTo>
                <a:lnTo>
                  <a:pt x="1071" y="7292"/>
                </a:lnTo>
                <a:lnTo>
                  <a:pt x="1075" y="7135"/>
                </a:lnTo>
                <a:lnTo>
                  <a:pt x="1081" y="6950"/>
                </a:lnTo>
                <a:lnTo>
                  <a:pt x="1091" y="6743"/>
                </a:lnTo>
                <a:lnTo>
                  <a:pt x="1105" y="6514"/>
                </a:lnTo>
                <a:lnTo>
                  <a:pt x="1125" y="6266"/>
                </a:lnTo>
                <a:lnTo>
                  <a:pt x="1153" y="6002"/>
                </a:lnTo>
                <a:lnTo>
                  <a:pt x="1191" y="5723"/>
                </a:lnTo>
                <a:lnTo>
                  <a:pt x="1240" y="5433"/>
                </a:lnTo>
                <a:lnTo>
                  <a:pt x="1301" y="5134"/>
                </a:lnTo>
                <a:lnTo>
                  <a:pt x="1377" y="4828"/>
                </a:lnTo>
                <a:lnTo>
                  <a:pt x="1467" y="4518"/>
                </a:lnTo>
                <a:lnTo>
                  <a:pt x="1575" y="4205"/>
                </a:lnTo>
                <a:lnTo>
                  <a:pt x="1701" y="3893"/>
                </a:lnTo>
                <a:lnTo>
                  <a:pt x="1847" y="3583"/>
                </a:lnTo>
                <a:lnTo>
                  <a:pt x="2015" y="3280"/>
                </a:lnTo>
                <a:lnTo>
                  <a:pt x="2207" y="2984"/>
                </a:lnTo>
                <a:lnTo>
                  <a:pt x="2422" y="2697"/>
                </a:lnTo>
                <a:lnTo>
                  <a:pt x="2664" y="2423"/>
                </a:lnTo>
                <a:lnTo>
                  <a:pt x="2934" y="2164"/>
                </a:lnTo>
                <a:lnTo>
                  <a:pt x="3234" y="1922"/>
                </a:lnTo>
                <a:lnTo>
                  <a:pt x="3563" y="1699"/>
                </a:lnTo>
                <a:lnTo>
                  <a:pt x="3926" y="1500"/>
                </a:lnTo>
                <a:lnTo>
                  <a:pt x="4322" y="1325"/>
                </a:lnTo>
                <a:lnTo>
                  <a:pt x="4754" y="1175"/>
                </a:lnTo>
                <a:lnTo>
                  <a:pt x="5223" y="1055"/>
                </a:lnTo>
                <a:lnTo>
                  <a:pt x="5730" y="968"/>
                </a:lnTo>
                <a:lnTo>
                  <a:pt x="6276" y="914"/>
                </a:lnTo>
                <a:lnTo>
                  <a:pt x="6865" y="897"/>
                </a:lnTo>
                <a:lnTo>
                  <a:pt x="7574" y="921"/>
                </a:lnTo>
                <a:lnTo>
                  <a:pt x="8226" y="988"/>
                </a:lnTo>
                <a:lnTo>
                  <a:pt x="8826" y="1094"/>
                </a:lnTo>
                <a:lnTo>
                  <a:pt x="9374" y="1236"/>
                </a:lnTo>
                <a:lnTo>
                  <a:pt x="9873" y="1412"/>
                </a:lnTo>
                <a:lnTo>
                  <a:pt x="10324" y="1620"/>
                </a:lnTo>
                <a:lnTo>
                  <a:pt x="10731" y="1855"/>
                </a:lnTo>
                <a:lnTo>
                  <a:pt x="11096" y="2116"/>
                </a:lnTo>
                <a:lnTo>
                  <a:pt x="11420" y="2399"/>
                </a:lnTo>
                <a:lnTo>
                  <a:pt x="11706" y="2702"/>
                </a:lnTo>
                <a:lnTo>
                  <a:pt x="11955" y="3023"/>
                </a:lnTo>
                <a:lnTo>
                  <a:pt x="12171" y="3358"/>
                </a:lnTo>
                <a:lnTo>
                  <a:pt x="12356" y="3704"/>
                </a:lnTo>
                <a:lnTo>
                  <a:pt x="12511" y="4059"/>
                </a:lnTo>
                <a:lnTo>
                  <a:pt x="12639" y="4420"/>
                </a:lnTo>
                <a:lnTo>
                  <a:pt x="12742" y="4785"/>
                </a:lnTo>
                <a:lnTo>
                  <a:pt x="12822" y="5149"/>
                </a:lnTo>
                <a:lnTo>
                  <a:pt x="12882" y="5512"/>
                </a:lnTo>
                <a:lnTo>
                  <a:pt x="12924" y="5869"/>
                </a:lnTo>
                <a:lnTo>
                  <a:pt x="12949" y="6217"/>
                </a:lnTo>
                <a:lnTo>
                  <a:pt x="12960" y="6556"/>
                </a:lnTo>
                <a:lnTo>
                  <a:pt x="12960" y="6881"/>
                </a:lnTo>
                <a:lnTo>
                  <a:pt x="12950" y="7190"/>
                </a:lnTo>
                <a:lnTo>
                  <a:pt x="12933" y="7479"/>
                </a:lnTo>
                <a:lnTo>
                  <a:pt x="12912" y="7746"/>
                </a:lnTo>
                <a:lnTo>
                  <a:pt x="12886" y="7989"/>
                </a:lnTo>
                <a:lnTo>
                  <a:pt x="12861" y="8205"/>
                </a:lnTo>
                <a:lnTo>
                  <a:pt x="12837" y="8391"/>
                </a:lnTo>
                <a:lnTo>
                  <a:pt x="12817" y="8543"/>
                </a:lnTo>
                <a:lnTo>
                  <a:pt x="12802" y="8660"/>
                </a:lnTo>
                <a:lnTo>
                  <a:pt x="12795" y="8737"/>
                </a:lnTo>
                <a:lnTo>
                  <a:pt x="12800" y="8775"/>
                </a:lnTo>
                <a:close/>
                <a:moveTo>
                  <a:pt x="12445" y="9238"/>
                </a:moveTo>
                <a:lnTo>
                  <a:pt x="12429" y="9230"/>
                </a:lnTo>
                <a:lnTo>
                  <a:pt x="12413" y="9223"/>
                </a:lnTo>
                <a:lnTo>
                  <a:pt x="12397" y="9217"/>
                </a:lnTo>
                <a:lnTo>
                  <a:pt x="12379" y="9211"/>
                </a:lnTo>
                <a:lnTo>
                  <a:pt x="12363" y="9207"/>
                </a:lnTo>
                <a:lnTo>
                  <a:pt x="12346" y="9203"/>
                </a:lnTo>
                <a:lnTo>
                  <a:pt x="12330" y="9200"/>
                </a:lnTo>
                <a:lnTo>
                  <a:pt x="12313" y="9198"/>
                </a:lnTo>
                <a:lnTo>
                  <a:pt x="12297" y="9196"/>
                </a:lnTo>
                <a:lnTo>
                  <a:pt x="12279" y="9195"/>
                </a:lnTo>
                <a:lnTo>
                  <a:pt x="12262" y="9195"/>
                </a:lnTo>
                <a:lnTo>
                  <a:pt x="12246" y="9196"/>
                </a:lnTo>
                <a:lnTo>
                  <a:pt x="12229" y="9197"/>
                </a:lnTo>
                <a:lnTo>
                  <a:pt x="12213" y="9198"/>
                </a:lnTo>
                <a:lnTo>
                  <a:pt x="12196" y="9200"/>
                </a:lnTo>
                <a:lnTo>
                  <a:pt x="12179" y="9203"/>
                </a:lnTo>
                <a:lnTo>
                  <a:pt x="12134" y="9103"/>
                </a:lnTo>
                <a:lnTo>
                  <a:pt x="12086" y="9004"/>
                </a:lnTo>
                <a:lnTo>
                  <a:pt x="12038" y="8907"/>
                </a:lnTo>
                <a:lnTo>
                  <a:pt x="11989" y="8811"/>
                </a:lnTo>
                <a:lnTo>
                  <a:pt x="11937" y="8715"/>
                </a:lnTo>
                <a:lnTo>
                  <a:pt x="11884" y="8621"/>
                </a:lnTo>
                <a:lnTo>
                  <a:pt x="11857" y="8575"/>
                </a:lnTo>
                <a:lnTo>
                  <a:pt x="11830" y="8529"/>
                </a:lnTo>
                <a:lnTo>
                  <a:pt x="11803" y="8483"/>
                </a:lnTo>
                <a:lnTo>
                  <a:pt x="11774" y="8438"/>
                </a:lnTo>
                <a:lnTo>
                  <a:pt x="11746" y="8393"/>
                </a:lnTo>
                <a:lnTo>
                  <a:pt x="11718" y="8348"/>
                </a:lnTo>
                <a:lnTo>
                  <a:pt x="11689" y="8304"/>
                </a:lnTo>
                <a:lnTo>
                  <a:pt x="11659" y="8261"/>
                </a:lnTo>
                <a:lnTo>
                  <a:pt x="11629" y="8217"/>
                </a:lnTo>
                <a:lnTo>
                  <a:pt x="11599" y="8175"/>
                </a:lnTo>
                <a:lnTo>
                  <a:pt x="11568" y="8133"/>
                </a:lnTo>
                <a:lnTo>
                  <a:pt x="11537" y="8090"/>
                </a:lnTo>
                <a:lnTo>
                  <a:pt x="11506" y="8049"/>
                </a:lnTo>
                <a:lnTo>
                  <a:pt x="11474" y="8008"/>
                </a:lnTo>
                <a:lnTo>
                  <a:pt x="11442" y="7967"/>
                </a:lnTo>
                <a:lnTo>
                  <a:pt x="11409" y="7927"/>
                </a:lnTo>
                <a:lnTo>
                  <a:pt x="11376" y="7888"/>
                </a:lnTo>
                <a:lnTo>
                  <a:pt x="11343" y="7848"/>
                </a:lnTo>
                <a:lnTo>
                  <a:pt x="11309" y="7810"/>
                </a:lnTo>
                <a:lnTo>
                  <a:pt x="11274" y="7772"/>
                </a:lnTo>
                <a:lnTo>
                  <a:pt x="11231" y="7730"/>
                </a:lnTo>
                <a:lnTo>
                  <a:pt x="11182" y="7696"/>
                </a:lnTo>
                <a:lnTo>
                  <a:pt x="11126" y="7668"/>
                </a:lnTo>
                <a:lnTo>
                  <a:pt x="11065" y="7647"/>
                </a:lnTo>
                <a:lnTo>
                  <a:pt x="11001" y="7632"/>
                </a:lnTo>
                <a:lnTo>
                  <a:pt x="10932" y="7621"/>
                </a:lnTo>
                <a:lnTo>
                  <a:pt x="10858" y="7617"/>
                </a:lnTo>
                <a:lnTo>
                  <a:pt x="10783" y="7618"/>
                </a:lnTo>
                <a:lnTo>
                  <a:pt x="10703" y="7625"/>
                </a:lnTo>
                <a:lnTo>
                  <a:pt x="10621" y="7636"/>
                </a:lnTo>
                <a:lnTo>
                  <a:pt x="10537" y="7651"/>
                </a:lnTo>
                <a:lnTo>
                  <a:pt x="10451" y="7670"/>
                </a:lnTo>
                <a:lnTo>
                  <a:pt x="10363" y="7693"/>
                </a:lnTo>
                <a:lnTo>
                  <a:pt x="10276" y="7719"/>
                </a:lnTo>
                <a:lnTo>
                  <a:pt x="10187" y="7750"/>
                </a:lnTo>
                <a:lnTo>
                  <a:pt x="10097" y="7782"/>
                </a:lnTo>
                <a:lnTo>
                  <a:pt x="10008" y="7817"/>
                </a:lnTo>
                <a:lnTo>
                  <a:pt x="9919" y="7855"/>
                </a:lnTo>
                <a:lnTo>
                  <a:pt x="9832" y="7896"/>
                </a:lnTo>
                <a:lnTo>
                  <a:pt x="9745" y="7937"/>
                </a:lnTo>
                <a:lnTo>
                  <a:pt x="9660" y="7980"/>
                </a:lnTo>
                <a:lnTo>
                  <a:pt x="9579" y="8025"/>
                </a:lnTo>
                <a:lnTo>
                  <a:pt x="9499" y="8070"/>
                </a:lnTo>
                <a:lnTo>
                  <a:pt x="9422" y="8116"/>
                </a:lnTo>
                <a:lnTo>
                  <a:pt x="9348" y="8163"/>
                </a:lnTo>
                <a:lnTo>
                  <a:pt x="9279" y="8210"/>
                </a:lnTo>
                <a:lnTo>
                  <a:pt x="9213" y="8257"/>
                </a:lnTo>
                <a:lnTo>
                  <a:pt x="9152" y="8303"/>
                </a:lnTo>
                <a:lnTo>
                  <a:pt x="9096" y="8348"/>
                </a:lnTo>
                <a:lnTo>
                  <a:pt x="9045" y="8393"/>
                </a:lnTo>
                <a:lnTo>
                  <a:pt x="9000" y="8436"/>
                </a:lnTo>
                <a:lnTo>
                  <a:pt x="8962" y="8477"/>
                </a:lnTo>
                <a:lnTo>
                  <a:pt x="8926" y="8534"/>
                </a:lnTo>
                <a:lnTo>
                  <a:pt x="8891" y="8622"/>
                </a:lnTo>
                <a:lnTo>
                  <a:pt x="8856" y="8740"/>
                </a:lnTo>
                <a:lnTo>
                  <a:pt x="8822" y="8885"/>
                </a:lnTo>
                <a:lnTo>
                  <a:pt x="8789" y="9055"/>
                </a:lnTo>
                <a:lnTo>
                  <a:pt x="8758" y="9247"/>
                </a:lnTo>
                <a:lnTo>
                  <a:pt x="8728" y="9462"/>
                </a:lnTo>
                <a:lnTo>
                  <a:pt x="8701" y="9695"/>
                </a:lnTo>
                <a:lnTo>
                  <a:pt x="8676" y="9945"/>
                </a:lnTo>
                <a:lnTo>
                  <a:pt x="8653" y="10210"/>
                </a:lnTo>
                <a:lnTo>
                  <a:pt x="8632" y="10488"/>
                </a:lnTo>
                <a:lnTo>
                  <a:pt x="8616" y="10778"/>
                </a:lnTo>
                <a:lnTo>
                  <a:pt x="8602" y="11075"/>
                </a:lnTo>
                <a:lnTo>
                  <a:pt x="8592" y="11379"/>
                </a:lnTo>
                <a:lnTo>
                  <a:pt x="8586" y="11688"/>
                </a:lnTo>
                <a:lnTo>
                  <a:pt x="8584" y="12000"/>
                </a:lnTo>
                <a:lnTo>
                  <a:pt x="8587" y="12312"/>
                </a:lnTo>
                <a:lnTo>
                  <a:pt x="8594" y="12623"/>
                </a:lnTo>
                <a:lnTo>
                  <a:pt x="8606" y="12931"/>
                </a:lnTo>
                <a:lnTo>
                  <a:pt x="8624" y="13232"/>
                </a:lnTo>
                <a:lnTo>
                  <a:pt x="8646" y="13526"/>
                </a:lnTo>
                <a:lnTo>
                  <a:pt x="8676" y="13811"/>
                </a:lnTo>
                <a:lnTo>
                  <a:pt x="8710" y="14084"/>
                </a:lnTo>
                <a:lnTo>
                  <a:pt x="8752" y="14343"/>
                </a:lnTo>
                <a:lnTo>
                  <a:pt x="8799" y="14586"/>
                </a:lnTo>
                <a:lnTo>
                  <a:pt x="8854" y="14812"/>
                </a:lnTo>
                <a:lnTo>
                  <a:pt x="8916" y="15017"/>
                </a:lnTo>
                <a:lnTo>
                  <a:pt x="8985" y="15201"/>
                </a:lnTo>
                <a:lnTo>
                  <a:pt x="9063" y="15360"/>
                </a:lnTo>
                <a:lnTo>
                  <a:pt x="9147" y="15493"/>
                </a:lnTo>
                <a:lnTo>
                  <a:pt x="9240" y="15599"/>
                </a:lnTo>
                <a:lnTo>
                  <a:pt x="9342" y="15674"/>
                </a:lnTo>
                <a:lnTo>
                  <a:pt x="9561" y="15789"/>
                </a:lnTo>
                <a:lnTo>
                  <a:pt x="9773" y="15886"/>
                </a:lnTo>
                <a:lnTo>
                  <a:pt x="9977" y="15966"/>
                </a:lnTo>
                <a:lnTo>
                  <a:pt x="10175" y="16028"/>
                </a:lnTo>
                <a:lnTo>
                  <a:pt x="10365" y="16075"/>
                </a:lnTo>
                <a:lnTo>
                  <a:pt x="10549" y="16106"/>
                </a:lnTo>
                <a:lnTo>
                  <a:pt x="10726" y="16124"/>
                </a:lnTo>
                <a:lnTo>
                  <a:pt x="10897" y="16128"/>
                </a:lnTo>
                <a:lnTo>
                  <a:pt x="11060" y="16119"/>
                </a:lnTo>
                <a:lnTo>
                  <a:pt x="11217" y="16100"/>
                </a:lnTo>
                <a:lnTo>
                  <a:pt x="11367" y="16069"/>
                </a:lnTo>
                <a:lnTo>
                  <a:pt x="11511" y="16028"/>
                </a:lnTo>
                <a:lnTo>
                  <a:pt x="11648" y="15978"/>
                </a:lnTo>
                <a:lnTo>
                  <a:pt x="11778" y="15920"/>
                </a:lnTo>
                <a:lnTo>
                  <a:pt x="11903" y="15855"/>
                </a:lnTo>
                <a:lnTo>
                  <a:pt x="12020" y="15782"/>
                </a:lnTo>
                <a:lnTo>
                  <a:pt x="12131" y="15705"/>
                </a:lnTo>
                <a:lnTo>
                  <a:pt x="12235" y="15622"/>
                </a:lnTo>
                <a:lnTo>
                  <a:pt x="12333" y="15535"/>
                </a:lnTo>
                <a:lnTo>
                  <a:pt x="12425" y="15445"/>
                </a:lnTo>
                <a:lnTo>
                  <a:pt x="12511" y="15353"/>
                </a:lnTo>
                <a:lnTo>
                  <a:pt x="12589" y="15259"/>
                </a:lnTo>
                <a:lnTo>
                  <a:pt x="12663" y="15164"/>
                </a:lnTo>
                <a:lnTo>
                  <a:pt x="12730" y="15071"/>
                </a:lnTo>
                <a:lnTo>
                  <a:pt x="12790" y="14977"/>
                </a:lnTo>
                <a:lnTo>
                  <a:pt x="12844" y="14885"/>
                </a:lnTo>
                <a:lnTo>
                  <a:pt x="12892" y="14796"/>
                </a:lnTo>
                <a:lnTo>
                  <a:pt x="12935" y="14712"/>
                </a:lnTo>
                <a:lnTo>
                  <a:pt x="12971" y="14631"/>
                </a:lnTo>
                <a:lnTo>
                  <a:pt x="13002" y="14556"/>
                </a:lnTo>
                <a:lnTo>
                  <a:pt x="13026" y="14486"/>
                </a:lnTo>
                <a:lnTo>
                  <a:pt x="13044" y="14424"/>
                </a:lnTo>
                <a:lnTo>
                  <a:pt x="13051" y="14393"/>
                </a:lnTo>
                <a:lnTo>
                  <a:pt x="13057" y="14358"/>
                </a:lnTo>
                <a:lnTo>
                  <a:pt x="13063" y="14319"/>
                </a:lnTo>
                <a:lnTo>
                  <a:pt x="13069" y="14275"/>
                </a:lnTo>
                <a:lnTo>
                  <a:pt x="13074" y="14227"/>
                </a:lnTo>
                <a:lnTo>
                  <a:pt x="13079" y="14176"/>
                </a:lnTo>
                <a:lnTo>
                  <a:pt x="13083" y="14119"/>
                </a:lnTo>
                <a:lnTo>
                  <a:pt x="13086" y="14060"/>
                </a:lnTo>
                <a:lnTo>
                  <a:pt x="13089" y="13996"/>
                </a:lnTo>
                <a:lnTo>
                  <a:pt x="13091" y="13929"/>
                </a:lnTo>
                <a:lnTo>
                  <a:pt x="13092" y="13858"/>
                </a:lnTo>
                <a:lnTo>
                  <a:pt x="13093" y="13784"/>
                </a:lnTo>
                <a:lnTo>
                  <a:pt x="13093" y="13707"/>
                </a:lnTo>
                <a:lnTo>
                  <a:pt x="13092" y="13626"/>
                </a:lnTo>
                <a:lnTo>
                  <a:pt x="13090" y="13542"/>
                </a:lnTo>
                <a:lnTo>
                  <a:pt x="13088" y="13457"/>
                </a:lnTo>
                <a:lnTo>
                  <a:pt x="13150" y="13442"/>
                </a:lnTo>
                <a:lnTo>
                  <a:pt x="13212" y="13426"/>
                </a:lnTo>
                <a:lnTo>
                  <a:pt x="13271" y="13407"/>
                </a:lnTo>
                <a:lnTo>
                  <a:pt x="13331" y="13388"/>
                </a:lnTo>
                <a:lnTo>
                  <a:pt x="13360" y="13377"/>
                </a:lnTo>
                <a:lnTo>
                  <a:pt x="13388" y="13367"/>
                </a:lnTo>
                <a:lnTo>
                  <a:pt x="13416" y="13356"/>
                </a:lnTo>
                <a:lnTo>
                  <a:pt x="13444" y="13344"/>
                </a:lnTo>
                <a:lnTo>
                  <a:pt x="13470" y="13332"/>
                </a:lnTo>
                <a:lnTo>
                  <a:pt x="13496" y="13320"/>
                </a:lnTo>
                <a:lnTo>
                  <a:pt x="13522" y="13307"/>
                </a:lnTo>
                <a:lnTo>
                  <a:pt x="13546" y="13294"/>
                </a:lnTo>
                <a:lnTo>
                  <a:pt x="13570" y="13279"/>
                </a:lnTo>
                <a:lnTo>
                  <a:pt x="13592" y="13265"/>
                </a:lnTo>
                <a:lnTo>
                  <a:pt x="13614" y="13250"/>
                </a:lnTo>
                <a:lnTo>
                  <a:pt x="13635" y="13235"/>
                </a:lnTo>
                <a:lnTo>
                  <a:pt x="13654" y="13220"/>
                </a:lnTo>
                <a:lnTo>
                  <a:pt x="13672" y="13204"/>
                </a:lnTo>
                <a:lnTo>
                  <a:pt x="13689" y="13187"/>
                </a:lnTo>
                <a:lnTo>
                  <a:pt x="13705" y="13170"/>
                </a:lnTo>
                <a:lnTo>
                  <a:pt x="13720" y="13151"/>
                </a:lnTo>
                <a:lnTo>
                  <a:pt x="13733" y="13133"/>
                </a:lnTo>
                <a:lnTo>
                  <a:pt x="13744" y="13115"/>
                </a:lnTo>
                <a:lnTo>
                  <a:pt x="13754" y="13096"/>
                </a:lnTo>
                <a:lnTo>
                  <a:pt x="13763" y="13076"/>
                </a:lnTo>
                <a:lnTo>
                  <a:pt x="13770" y="13056"/>
                </a:lnTo>
                <a:lnTo>
                  <a:pt x="13775" y="13034"/>
                </a:lnTo>
                <a:lnTo>
                  <a:pt x="13778" y="13013"/>
                </a:lnTo>
                <a:lnTo>
                  <a:pt x="13780" y="12962"/>
                </a:lnTo>
                <a:lnTo>
                  <a:pt x="13776" y="12896"/>
                </a:lnTo>
                <a:lnTo>
                  <a:pt x="13766" y="12817"/>
                </a:lnTo>
                <a:lnTo>
                  <a:pt x="13751" y="12725"/>
                </a:lnTo>
                <a:lnTo>
                  <a:pt x="13731" y="12622"/>
                </a:lnTo>
                <a:lnTo>
                  <a:pt x="13706" y="12508"/>
                </a:lnTo>
                <a:lnTo>
                  <a:pt x="13676" y="12385"/>
                </a:lnTo>
                <a:lnTo>
                  <a:pt x="13643" y="12253"/>
                </a:lnTo>
                <a:lnTo>
                  <a:pt x="13605" y="12115"/>
                </a:lnTo>
                <a:lnTo>
                  <a:pt x="13565" y="11969"/>
                </a:lnTo>
                <a:lnTo>
                  <a:pt x="13521" y="11819"/>
                </a:lnTo>
                <a:lnTo>
                  <a:pt x="13474" y="11664"/>
                </a:lnTo>
                <a:lnTo>
                  <a:pt x="13425" y="11505"/>
                </a:lnTo>
                <a:lnTo>
                  <a:pt x="13373" y="11345"/>
                </a:lnTo>
                <a:lnTo>
                  <a:pt x="13320" y="11184"/>
                </a:lnTo>
                <a:lnTo>
                  <a:pt x="13265" y="11021"/>
                </a:lnTo>
                <a:lnTo>
                  <a:pt x="13210" y="10860"/>
                </a:lnTo>
                <a:lnTo>
                  <a:pt x="13152" y="10701"/>
                </a:lnTo>
                <a:lnTo>
                  <a:pt x="13094" y="10545"/>
                </a:lnTo>
                <a:lnTo>
                  <a:pt x="13037" y="10392"/>
                </a:lnTo>
                <a:lnTo>
                  <a:pt x="12979" y="10244"/>
                </a:lnTo>
                <a:lnTo>
                  <a:pt x="12923" y="10103"/>
                </a:lnTo>
                <a:lnTo>
                  <a:pt x="12866" y="9968"/>
                </a:lnTo>
                <a:lnTo>
                  <a:pt x="12811" y="9841"/>
                </a:lnTo>
                <a:lnTo>
                  <a:pt x="12757" y="9724"/>
                </a:lnTo>
                <a:lnTo>
                  <a:pt x="12705" y="9616"/>
                </a:lnTo>
                <a:lnTo>
                  <a:pt x="12654" y="9520"/>
                </a:lnTo>
                <a:lnTo>
                  <a:pt x="12607" y="9435"/>
                </a:lnTo>
                <a:lnTo>
                  <a:pt x="12561" y="9363"/>
                </a:lnTo>
                <a:lnTo>
                  <a:pt x="12519" y="9306"/>
                </a:lnTo>
                <a:lnTo>
                  <a:pt x="12480" y="9264"/>
                </a:lnTo>
                <a:lnTo>
                  <a:pt x="12445" y="9238"/>
                </a:lnTo>
                <a:close/>
              </a:path>
            </a:pathLst>
          </a:custGeom>
          <a:solidFill>
            <a:schemeClr val="bg1">
              <a:lumMod val="65000"/>
            </a:schemeClr>
          </a:solidFill>
          <a:ln>
            <a:noFill/>
          </a:ln>
        </p:spPr>
        <p:txBody>
          <a:bodyPr anchor="ctr"/>
          <a:lstStyle/>
          <a:p>
            <a:pPr algn="ctr"/>
            <a:endParaRPr/>
          </a:p>
        </p:txBody>
      </p:sp>
      <p:sp>
        <p:nvSpPr>
          <p:cNvPr id="19" name="任意多边形: 形状 16"/>
          <p:cNvSpPr/>
          <p:nvPr/>
        </p:nvSpPr>
        <p:spPr bwMode="auto">
          <a:xfrm>
            <a:off x="1815201" y="6481112"/>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0" name="任意多边形: 形状 17"/>
          <p:cNvSpPr/>
          <p:nvPr/>
        </p:nvSpPr>
        <p:spPr bwMode="auto">
          <a:xfrm>
            <a:off x="11047922" y="4924565"/>
            <a:ext cx="415381" cy="629216"/>
          </a:xfrm>
          <a:custGeom>
            <a:avLst/>
            <a:gdLst>
              <a:gd name="T0" fmla="*/ 1922 w 10647"/>
              <a:gd name="T1" fmla="*/ 2895 h 16128"/>
              <a:gd name="T2" fmla="*/ 2285 w 10647"/>
              <a:gd name="T3" fmla="*/ 2237 h 16128"/>
              <a:gd name="T4" fmla="*/ 2764 w 10647"/>
              <a:gd name="T5" fmla="*/ 1698 h 16128"/>
              <a:gd name="T6" fmla="*/ 3334 w 10647"/>
              <a:gd name="T7" fmla="*/ 1299 h 16128"/>
              <a:gd name="T8" fmla="*/ 3966 w 10647"/>
              <a:gd name="T9" fmla="*/ 1057 h 16128"/>
              <a:gd name="T10" fmla="*/ 4637 w 10647"/>
              <a:gd name="T11" fmla="*/ 994 h 16128"/>
              <a:gd name="T12" fmla="*/ 5314 w 10647"/>
              <a:gd name="T13" fmla="*/ 1125 h 16128"/>
              <a:gd name="T14" fmla="*/ 5914 w 10647"/>
              <a:gd name="T15" fmla="*/ 1434 h 16128"/>
              <a:gd name="T16" fmla="*/ 6409 w 10647"/>
              <a:gd name="T17" fmla="*/ 1893 h 16128"/>
              <a:gd name="T18" fmla="*/ 6781 w 10647"/>
              <a:gd name="T19" fmla="*/ 2475 h 16128"/>
              <a:gd name="T20" fmla="*/ 7017 w 10647"/>
              <a:gd name="T21" fmla="*/ 3148 h 16128"/>
              <a:gd name="T22" fmla="*/ 7100 w 10647"/>
              <a:gd name="T23" fmla="*/ 3888 h 16128"/>
              <a:gd name="T24" fmla="*/ 7015 w 10647"/>
              <a:gd name="T25" fmla="*/ 4663 h 16128"/>
              <a:gd name="T26" fmla="*/ 6763 w 10647"/>
              <a:gd name="T27" fmla="*/ 5404 h 16128"/>
              <a:gd name="T28" fmla="*/ 6375 w 10647"/>
              <a:gd name="T29" fmla="*/ 6040 h 16128"/>
              <a:gd name="T30" fmla="*/ 5876 w 10647"/>
              <a:gd name="T31" fmla="*/ 6552 h 16128"/>
              <a:gd name="T32" fmla="*/ 5292 w 10647"/>
              <a:gd name="T33" fmla="*/ 6921 h 16128"/>
              <a:gd name="T34" fmla="*/ 4649 w 10647"/>
              <a:gd name="T35" fmla="*/ 7129 h 16128"/>
              <a:gd name="T36" fmla="*/ 3974 w 10647"/>
              <a:gd name="T37" fmla="*/ 7156 h 16128"/>
              <a:gd name="T38" fmla="*/ 3306 w 10647"/>
              <a:gd name="T39" fmla="*/ 6988 h 16128"/>
              <a:gd name="T40" fmla="*/ 2726 w 10647"/>
              <a:gd name="T41" fmla="*/ 6646 h 16128"/>
              <a:gd name="T42" fmla="*/ 2255 w 10647"/>
              <a:gd name="T43" fmla="*/ 6159 h 16128"/>
              <a:gd name="T44" fmla="*/ 1908 w 10647"/>
              <a:gd name="T45" fmla="*/ 5556 h 16128"/>
              <a:gd name="T46" fmla="*/ 1701 w 10647"/>
              <a:gd name="T47" fmla="*/ 4866 h 16128"/>
              <a:gd name="T48" fmla="*/ 1651 w 10647"/>
              <a:gd name="T49" fmla="*/ 4116 h 16128"/>
              <a:gd name="T50" fmla="*/ 7129 w 10647"/>
              <a:gd name="T51" fmla="*/ 6825 h 16128"/>
              <a:gd name="T52" fmla="*/ 7304 w 10647"/>
              <a:gd name="T53" fmla="*/ 6574 h 16128"/>
              <a:gd name="T54" fmla="*/ 7465 w 10647"/>
              <a:gd name="T55" fmla="*/ 6311 h 16128"/>
              <a:gd name="T56" fmla="*/ 7609 w 10647"/>
              <a:gd name="T57" fmla="*/ 6034 h 16128"/>
              <a:gd name="T58" fmla="*/ 7736 w 10647"/>
              <a:gd name="T59" fmla="*/ 5745 h 16128"/>
              <a:gd name="T60" fmla="*/ 7845 w 10647"/>
              <a:gd name="T61" fmla="*/ 5442 h 16128"/>
              <a:gd name="T62" fmla="*/ 7936 w 10647"/>
              <a:gd name="T63" fmla="*/ 5129 h 16128"/>
              <a:gd name="T64" fmla="*/ 8064 w 10647"/>
              <a:gd name="T65" fmla="*/ 4364 h 16128"/>
              <a:gd name="T66" fmla="*/ 8040 w 10647"/>
              <a:gd name="T67" fmla="*/ 3332 h 16128"/>
              <a:gd name="T68" fmla="*/ 7800 w 10647"/>
              <a:gd name="T69" fmla="*/ 2375 h 16128"/>
              <a:gd name="T70" fmla="*/ 7366 w 10647"/>
              <a:gd name="T71" fmla="*/ 1528 h 16128"/>
              <a:gd name="T72" fmla="*/ 6757 w 10647"/>
              <a:gd name="T73" fmla="*/ 831 h 16128"/>
              <a:gd name="T74" fmla="*/ 5995 w 10647"/>
              <a:gd name="T75" fmla="*/ 323 h 16128"/>
              <a:gd name="T76" fmla="*/ 5103 w 10647"/>
              <a:gd name="T77" fmla="*/ 41 h 16128"/>
              <a:gd name="T78" fmla="*/ 4180 w 10647"/>
              <a:gd name="T79" fmla="*/ 25 h 16128"/>
              <a:gd name="T80" fmla="*/ 3293 w 10647"/>
              <a:gd name="T81" fmla="*/ 261 h 16128"/>
              <a:gd name="T82" fmla="*/ 2481 w 10647"/>
              <a:gd name="T83" fmla="*/ 721 h 16128"/>
              <a:gd name="T84" fmla="*/ 1776 w 10647"/>
              <a:gd name="T85" fmla="*/ 1380 h 16128"/>
              <a:gd name="T86" fmla="*/ 1215 w 10647"/>
              <a:gd name="T87" fmla="*/ 2213 h 16128"/>
              <a:gd name="T88" fmla="*/ 833 w 10647"/>
              <a:gd name="T89" fmla="*/ 3191 h 16128"/>
              <a:gd name="T90" fmla="*/ 680 w 10647"/>
              <a:gd name="T91" fmla="*/ 4088 h 16128"/>
              <a:gd name="T92" fmla="*/ 690 w 10647"/>
              <a:gd name="T93" fmla="*/ 4923 h 16128"/>
              <a:gd name="T94" fmla="*/ 843 w 10647"/>
              <a:gd name="T95" fmla="*/ 5714 h 16128"/>
              <a:gd name="T96" fmla="*/ 1128 w 10647"/>
              <a:gd name="T97" fmla="*/ 6441 h 16128"/>
              <a:gd name="T98" fmla="*/ 1534 w 10647"/>
              <a:gd name="T99" fmla="*/ 7084 h 16128"/>
              <a:gd name="T100" fmla="*/ 2048 w 10647"/>
              <a:gd name="T101" fmla="*/ 7624 h 16128"/>
              <a:gd name="T102" fmla="*/ 2623 w 10647"/>
              <a:gd name="T103" fmla="*/ 14414 h 16128"/>
              <a:gd name="T104" fmla="*/ 4927 w 10647"/>
              <a:gd name="T105" fmla="*/ 8308 h 16128"/>
              <a:gd name="T106" fmla="*/ 5135 w 10647"/>
              <a:gd name="T107" fmla="*/ 8251 h 16128"/>
              <a:gd name="T108" fmla="*/ 5341 w 10647"/>
              <a:gd name="T109" fmla="*/ 8181 h 16128"/>
              <a:gd name="T110" fmla="*/ 7129 w 10647"/>
              <a:gd name="T111" fmla="*/ 682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647" h="16128">
                <a:moveTo>
                  <a:pt x="1733" y="3494"/>
                </a:moveTo>
                <a:lnTo>
                  <a:pt x="1771" y="3338"/>
                </a:lnTo>
                <a:lnTo>
                  <a:pt x="1815" y="3187"/>
                </a:lnTo>
                <a:lnTo>
                  <a:pt x="1866" y="3039"/>
                </a:lnTo>
                <a:lnTo>
                  <a:pt x="1922" y="2895"/>
                </a:lnTo>
                <a:lnTo>
                  <a:pt x="1984" y="2755"/>
                </a:lnTo>
                <a:lnTo>
                  <a:pt x="2052" y="2619"/>
                </a:lnTo>
                <a:lnTo>
                  <a:pt x="2125" y="2487"/>
                </a:lnTo>
                <a:lnTo>
                  <a:pt x="2202" y="2360"/>
                </a:lnTo>
                <a:lnTo>
                  <a:pt x="2285" y="2237"/>
                </a:lnTo>
                <a:lnTo>
                  <a:pt x="2373" y="2119"/>
                </a:lnTo>
                <a:lnTo>
                  <a:pt x="2464" y="2006"/>
                </a:lnTo>
                <a:lnTo>
                  <a:pt x="2560" y="1898"/>
                </a:lnTo>
                <a:lnTo>
                  <a:pt x="2661" y="1796"/>
                </a:lnTo>
                <a:lnTo>
                  <a:pt x="2764" y="1698"/>
                </a:lnTo>
                <a:lnTo>
                  <a:pt x="2872" y="1607"/>
                </a:lnTo>
                <a:lnTo>
                  <a:pt x="2983" y="1521"/>
                </a:lnTo>
                <a:lnTo>
                  <a:pt x="3097" y="1441"/>
                </a:lnTo>
                <a:lnTo>
                  <a:pt x="3214" y="1367"/>
                </a:lnTo>
                <a:lnTo>
                  <a:pt x="3334" y="1299"/>
                </a:lnTo>
                <a:lnTo>
                  <a:pt x="3456" y="1238"/>
                </a:lnTo>
                <a:lnTo>
                  <a:pt x="3581" y="1182"/>
                </a:lnTo>
                <a:lnTo>
                  <a:pt x="3707" y="1134"/>
                </a:lnTo>
                <a:lnTo>
                  <a:pt x="3836" y="1093"/>
                </a:lnTo>
                <a:lnTo>
                  <a:pt x="3966" y="1057"/>
                </a:lnTo>
                <a:lnTo>
                  <a:pt x="4098" y="1030"/>
                </a:lnTo>
                <a:lnTo>
                  <a:pt x="4232" y="1010"/>
                </a:lnTo>
                <a:lnTo>
                  <a:pt x="4366" y="997"/>
                </a:lnTo>
                <a:lnTo>
                  <a:pt x="4501" y="992"/>
                </a:lnTo>
                <a:lnTo>
                  <a:pt x="4637" y="994"/>
                </a:lnTo>
                <a:lnTo>
                  <a:pt x="4773" y="1005"/>
                </a:lnTo>
                <a:lnTo>
                  <a:pt x="4911" y="1023"/>
                </a:lnTo>
                <a:lnTo>
                  <a:pt x="5047" y="1049"/>
                </a:lnTo>
                <a:lnTo>
                  <a:pt x="5182" y="1084"/>
                </a:lnTo>
                <a:lnTo>
                  <a:pt x="5314" y="1125"/>
                </a:lnTo>
                <a:lnTo>
                  <a:pt x="5441" y="1173"/>
                </a:lnTo>
                <a:lnTo>
                  <a:pt x="5566" y="1229"/>
                </a:lnTo>
                <a:lnTo>
                  <a:pt x="5686" y="1290"/>
                </a:lnTo>
                <a:lnTo>
                  <a:pt x="5802" y="1359"/>
                </a:lnTo>
                <a:lnTo>
                  <a:pt x="5914" y="1434"/>
                </a:lnTo>
                <a:lnTo>
                  <a:pt x="6022" y="1515"/>
                </a:lnTo>
                <a:lnTo>
                  <a:pt x="6126" y="1602"/>
                </a:lnTo>
                <a:lnTo>
                  <a:pt x="6224" y="1693"/>
                </a:lnTo>
                <a:lnTo>
                  <a:pt x="6319" y="1791"/>
                </a:lnTo>
                <a:lnTo>
                  <a:pt x="6409" y="1893"/>
                </a:lnTo>
                <a:lnTo>
                  <a:pt x="6494" y="2001"/>
                </a:lnTo>
                <a:lnTo>
                  <a:pt x="6573" y="2113"/>
                </a:lnTo>
                <a:lnTo>
                  <a:pt x="6648" y="2229"/>
                </a:lnTo>
                <a:lnTo>
                  <a:pt x="6718" y="2350"/>
                </a:lnTo>
                <a:lnTo>
                  <a:pt x="6781" y="2475"/>
                </a:lnTo>
                <a:lnTo>
                  <a:pt x="6840" y="2603"/>
                </a:lnTo>
                <a:lnTo>
                  <a:pt x="6893" y="2735"/>
                </a:lnTo>
                <a:lnTo>
                  <a:pt x="6940" y="2869"/>
                </a:lnTo>
                <a:lnTo>
                  <a:pt x="6982" y="3008"/>
                </a:lnTo>
                <a:lnTo>
                  <a:pt x="7017" y="3148"/>
                </a:lnTo>
                <a:lnTo>
                  <a:pt x="7046" y="3292"/>
                </a:lnTo>
                <a:lnTo>
                  <a:pt x="7069" y="3437"/>
                </a:lnTo>
                <a:lnTo>
                  <a:pt x="7086" y="3585"/>
                </a:lnTo>
                <a:lnTo>
                  <a:pt x="7096" y="3736"/>
                </a:lnTo>
                <a:lnTo>
                  <a:pt x="7100" y="3888"/>
                </a:lnTo>
                <a:lnTo>
                  <a:pt x="7097" y="4040"/>
                </a:lnTo>
                <a:lnTo>
                  <a:pt x="7087" y="4194"/>
                </a:lnTo>
                <a:lnTo>
                  <a:pt x="7069" y="4351"/>
                </a:lnTo>
                <a:lnTo>
                  <a:pt x="7046" y="4506"/>
                </a:lnTo>
                <a:lnTo>
                  <a:pt x="7015" y="4663"/>
                </a:lnTo>
                <a:lnTo>
                  <a:pt x="6977" y="4818"/>
                </a:lnTo>
                <a:lnTo>
                  <a:pt x="6932" y="4970"/>
                </a:lnTo>
                <a:lnTo>
                  <a:pt x="6882" y="5119"/>
                </a:lnTo>
                <a:lnTo>
                  <a:pt x="6825" y="5263"/>
                </a:lnTo>
                <a:lnTo>
                  <a:pt x="6763" y="5404"/>
                </a:lnTo>
                <a:lnTo>
                  <a:pt x="6695" y="5540"/>
                </a:lnTo>
                <a:lnTo>
                  <a:pt x="6623" y="5672"/>
                </a:lnTo>
                <a:lnTo>
                  <a:pt x="6545" y="5799"/>
                </a:lnTo>
                <a:lnTo>
                  <a:pt x="6462" y="5922"/>
                </a:lnTo>
                <a:lnTo>
                  <a:pt x="6375" y="6040"/>
                </a:lnTo>
                <a:lnTo>
                  <a:pt x="6283" y="6153"/>
                </a:lnTo>
                <a:lnTo>
                  <a:pt x="6187" y="6261"/>
                </a:lnTo>
                <a:lnTo>
                  <a:pt x="6087" y="6362"/>
                </a:lnTo>
                <a:lnTo>
                  <a:pt x="5983" y="6460"/>
                </a:lnTo>
                <a:lnTo>
                  <a:pt x="5876" y="6552"/>
                </a:lnTo>
                <a:lnTo>
                  <a:pt x="5765" y="6638"/>
                </a:lnTo>
                <a:lnTo>
                  <a:pt x="5651" y="6717"/>
                </a:lnTo>
                <a:lnTo>
                  <a:pt x="5534" y="6792"/>
                </a:lnTo>
                <a:lnTo>
                  <a:pt x="5414" y="6859"/>
                </a:lnTo>
                <a:lnTo>
                  <a:pt x="5292" y="6921"/>
                </a:lnTo>
                <a:lnTo>
                  <a:pt x="5168" y="6976"/>
                </a:lnTo>
                <a:lnTo>
                  <a:pt x="5041" y="7025"/>
                </a:lnTo>
                <a:lnTo>
                  <a:pt x="4912" y="7067"/>
                </a:lnTo>
                <a:lnTo>
                  <a:pt x="4782" y="7101"/>
                </a:lnTo>
                <a:lnTo>
                  <a:pt x="4649" y="7129"/>
                </a:lnTo>
                <a:lnTo>
                  <a:pt x="4516" y="7150"/>
                </a:lnTo>
                <a:lnTo>
                  <a:pt x="4381" y="7163"/>
                </a:lnTo>
                <a:lnTo>
                  <a:pt x="4246" y="7168"/>
                </a:lnTo>
                <a:lnTo>
                  <a:pt x="4110" y="7166"/>
                </a:lnTo>
                <a:lnTo>
                  <a:pt x="3974" y="7156"/>
                </a:lnTo>
                <a:lnTo>
                  <a:pt x="3837" y="7139"/>
                </a:lnTo>
                <a:lnTo>
                  <a:pt x="3701" y="7112"/>
                </a:lnTo>
                <a:lnTo>
                  <a:pt x="3565" y="7078"/>
                </a:lnTo>
                <a:lnTo>
                  <a:pt x="3434" y="7037"/>
                </a:lnTo>
                <a:lnTo>
                  <a:pt x="3306" y="6988"/>
                </a:lnTo>
                <a:lnTo>
                  <a:pt x="3182" y="6933"/>
                </a:lnTo>
                <a:lnTo>
                  <a:pt x="3062" y="6871"/>
                </a:lnTo>
                <a:lnTo>
                  <a:pt x="2945" y="6802"/>
                </a:lnTo>
                <a:lnTo>
                  <a:pt x="2833" y="6726"/>
                </a:lnTo>
                <a:lnTo>
                  <a:pt x="2726" y="6646"/>
                </a:lnTo>
                <a:lnTo>
                  <a:pt x="2623" y="6559"/>
                </a:lnTo>
                <a:lnTo>
                  <a:pt x="2523" y="6467"/>
                </a:lnTo>
                <a:lnTo>
                  <a:pt x="2429" y="6370"/>
                </a:lnTo>
                <a:lnTo>
                  <a:pt x="2339" y="6267"/>
                </a:lnTo>
                <a:lnTo>
                  <a:pt x="2255" y="6159"/>
                </a:lnTo>
                <a:lnTo>
                  <a:pt x="2175" y="6047"/>
                </a:lnTo>
                <a:lnTo>
                  <a:pt x="2100" y="5930"/>
                </a:lnTo>
                <a:lnTo>
                  <a:pt x="2031" y="5809"/>
                </a:lnTo>
                <a:lnTo>
                  <a:pt x="1966" y="5684"/>
                </a:lnTo>
                <a:lnTo>
                  <a:pt x="1908" y="5556"/>
                </a:lnTo>
                <a:lnTo>
                  <a:pt x="1854" y="5424"/>
                </a:lnTo>
                <a:lnTo>
                  <a:pt x="1808" y="5289"/>
                </a:lnTo>
                <a:lnTo>
                  <a:pt x="1767" y="5151"/>
                </a:lnTo>
                <a:lnTo>
                  <a:pt x="1730" y="5009"/>
                </a:lnTo>
                <a:lnTo>
                  <a:pt x="1701" y="4866"/>
                </a:lnTo>
                <a:lnTo>
                  <a:pt x="1678" y="4719"/>
                </a:lnTo>
                <a:lnTo>
                  <a:pt x="1662" y="4571"/>
                </a:lnTo>
                <a:lnTo>
                  <a:pt x="1652" y="4421"/>
                </a:lnTo>
                <a:lnTo>
                  <a:pt x="1648" y="4270"/>
                </a:lnTo>
                <a:lnTo>
                  <a:pt x="1651" y="4116"/>
                </a:lnTo>
                <a:lnTo>
                  <a:pt x="1661" y="3961"/>
                </a:lnTo>
                <a:lnTo>
                  <a:pt x="1678" y="3806"/>
                </a:lnTo>
                <a:lnTo>
                  <a:pt x="1702" y="3650"/>
                </a:lnTo>
                <a:lnTo>
                  <a:pt x="1733" y="3494"/>
                </a:lnTo>
                <a:close/>
                <a:moveTo>
                  <a:pt x="7129" y="6825"/>
                </a:moveTo>
                <a:lnTo>
                  <a:pt x="7165" y="6776"/>
                </a:lnTo>
                <a:lnTo>
                  <a:pt x="7201" y="6726"/>
                </a:lnTo>
                <a:lnTo>
                  <a:pt x="7236" y="6676"/>
                </a:lnTo>
                <a:lnTo>
                  <a:pt x="7270" y="6626"/>
                </a:lnTo>
                <a:lnTo>
                  <a:pt x="7304" y="6574"/>
                </a:lnTo>
                <a:lnTo>
                  <a:pt x="7338" y="6523"/>
                </a:lnTo>
                <a:lnTo>
                  <a:pt x="7370" y="6470"/>
                </a:lnTo>
                <a:lnTo>
                  <a:pt x="7402" y="6418"/>
                </a:lnTo>
                <a:lnTo>
                  <a:pt x="7433" y="6365"/>
                </a:lnTo>
                <a:lnTo>
                  <a:pt x="7465" y="6311"/>
                </a:lnTo>
                <a:lnTo>
                  <a:pt x="7495" y="6257"/>
                </a:lnTo>
                <a:lnTo>
                  <a:pt x="7524" y="6201"/>
                </a:lnTo>
                <a:lnTo>
                  <a:pt x="7553" y="6146"/>
                </a:lnTo>
                <a:lnTo>
                  <a:pt x="7582" y="6090"/>
                </a:lnTo>
                <a:lnTo>
                  <a:pt x="7609" y="6034"/>
                </a:lnTo>
                <a:lnTo>
                  <a:pt x="7636" y="5977"/>
                </a:lnTo>
                <a:lnTo>
                  <a:pt x="7661" y="5920"/>
                </a:lnTo>
                <a:lnTo>
                  <a:pt x="7688" y="5862"/>
                </a:lnTo>
                <a:lnTo>
                  <a:pt x="7712" y="5803"/>
                </a:lnTo>
                <a:lnTo>
                  <a:pt x="7736" y="5745"/>
                </a:lnTo>
                <a:lnTo>
                  <a:pt x="7759" y="5685"/>
                </a:lnTo>
                <a:lnTo>
                  <a:pt x="7782" y="5625"/>
                </a:lnTo>
                <a:lnTo>
                  <a:pt x="7803" y="5565"/>
                </a:lnTo>
                <a:lnTo>
                  <a:pt x="7825" y="5504"/>
                </a:lnTo>
                <a:lnTo>
                  <a:pt x="7845" y="5442"/>
                </a:lnTo>
                <a:lnTo>
                  <a:pt x="7865" y="5381"/>
                </a:lnTo>
                <a:lnTo>
                  <a:pt x="7884" y="5318"/>
                </a:lnTo>
                <a:lnTo>
                  <a:pt x="7901" y="5256"/>
                </a:lnTo>
                <a:lnTo>
                  <a:pt x="7919" y="5192"/>
                </a:lnTo>
                <a:lnTo>
                  <a:pt x="7936" y="5129"/>
                </a:lnTo>
                <a:lnTo>
                  <a:pt x="7951" y="5065"/>
                </a:lnTo>
                <a:lnTo>
                  <a:pt x="7966" y="5001"/>
                </a:lnTo>
                <a:lnTo>
                  <a:pt x="8008" y="4787"/>
                </a:lnTo>
                <a:lnTo>
                  <a:pt x="8040" y="4574"/>
                </a:lnTo>
                <a:lnTo>
                  <a:pt x="8064" y="4364"/>
                </a:lnTo>
                <a:lnTo>
                  <a:pt x="8078" y="4153"/>
                </a:lnTo>
                <a:lnTo>
                  <a:pt x="8082" y="3944"/>
                </a:lnTo>
                <a:lnTo>
                  <a:pt x="8077" y="3739"/>
                </a:lnTo>
                <a:lnTo>
                  <a:pt x="8063" y="3534"/>
                </a:lnTo>
                <a:lnTo>
                  <a:pt x="8040" y="3332"/>
                </a:lnTo>
                <a:lnTo>
                  <a:pt x="8009" y="3134"/>
                </a:lnTo>
                <a:lnTo>
                  <a:pt x="7969" y="2938"/>
                </a:lnTo>
                <a:lnTo>
                  <a:pt x="7920" y="2747"/>
                </a:lnTo>
                <a:lnTo>
                  <a:pt x="7865" y="2558"/>
                </a:lnTo>
                <a:lnTo>
                  <a:pt x="7800" y="2375"/>
                </a:lnTo>
                <a:lnTo>
                  <a:pt x="7728" y="2195"/>
                </a:lnTo>
                <a:lnTo>
                  <a:pt x="7648" y="2020"/>
                </a:lnTo>
                <a:lnTo>
                  <a:pt x="7561" y="1851"/>
                </a:lnTo>
                <a:lnTo>
                  <a:pt x="7467" y="1686"/>
                </a:lnTo>
                <a:lnTo>
                  <a:pt x="7366" y="1528"/>
                </a:lnTo>
                <a:lnTo>
                  <a:pt x="7257" y="1375"/>
                </a:lnTo>
                <a:lnTo>
                  <a:pt x="7142" y="1229"/>
                </a:lnTo>
                <a:lnTo>
                  <a:pt x="7020" y="1090"/>
                </a:lnTo>
                <a:lnTo>
                  <a:pt x="6891" y="957"/>
                </a:lnTo>
                <a:lnTo>
                  <a:pt x="6757" y="831"/>
                </a:lnTo>
                <a:lnTo>
                  <a:pt x="6616" y="713"/>
                </a:lnTo>
                <a:lnTo>
                  <a:pt x="6469" y="603"/>
                </a:lnTo>
                <a:lnTo>
                  <a:pt x="6317" y="501"/>
                </a:lnTo>
                <a:lnTo>
                  <a:pt x="6159" y="407"/>
                </a:lnTo>
                <a:lnTo>
                  <a:pt x="5995" y="323"/>
                </a:lnTo>
                <a:lnTo>
                  <a:pt x="5826" y="246"/>
                </a:lnTo>
                <a:lnTo>
                  <a:pt x="5652" y="180"/>
                </a:lnTo>
                <a:lnTo>
                  <a:pt x="5473" y="123"/>
                </a:lnTo>
                <a:lnTo>
                  <a:pt x="5290" y="77"/>
                </a:lnTo>
                <a:lnTo>
                  <a:pt x="5103" y="41"/>
                </a:lnTo>
                <a:lnTo>
                  <a:pt x="4918" y="17"/>
                </a:lnTo>
                <a:lnTo>
                  <a:pt x="4732" y="3"/>
                </a:lnTo>
                <a:lnTo>
                  <a:pt x="4547" y="0"/>
                </a:lnTo>
                <a:lnTo>
                  <a:pt x="4363" y="8"/>
                </a:lnTo>
                <a:lnTo>
                  <a:pt x="4180" y="25"/>
                </a:lnTo>
                <a:lnTo>
                  <a:pt x="3998" y="53"/>
                </a:lnTo>
                <a:lnTo>
                  <a:pt x="3819" y="91"/>
                </a:lnTo>
                <a:lnTo>
                  <a:pt x="3641" y="138"/>
                </a:lnTo>
                <a:lnTo>
                  <a:pt x="3467" y="195"/>
                </a:lnTo>
                <a:lnTo>
                  <a:pt x="3293" y="261"/>
                </a:lnTo>
                <a:lnTo>
                  <a:pt x="3124" y="336"/>
                </a:lnTo>
                <a:lnTo>
                  <a:pt x="2957" y="419"/>
                </a:lnTo>
                <a:lnTo>
                  <a:pt x="2795" y="512"/>
                </a:lnTo>
                <a:lnTo>
                  <a:pt x="2636" y="612"/>
                </a:lnTo>
                <a:lnTo>
                  <a:pt x="2481" y="721"/>
                </a:lnTo>
                <a:lnTo>
                  <a:pt x="2330" y="838"/>
                </a:lnTo>
                <a:lnTo>
                  <a:pt x="2184" y="963"/>
                </a:lnTo>
                <a:lnTo>
                  <a:pt x="2043" y="1095"/>
                </a:lnTo>
                <a:lnTo>
                  <a:pt x="1907" y="1234"/>
                </a:lnTo>
                <a:lnTo>
                  <a:pt x="1776" y="1380"/>
                </a:lnTo>
                <a:lnTo>
                  <a:pt x="1652" y="1534"/>
                </a:lnTo>
                <a:lnTo>
                  <a:pt x="1533" y="1693"/>
                </a:lnTo>
                <a:lnTo>
                  <a:pt x="1420" y="1861"/>
                </a:lnTo>
                <a:lnTo>
                  <a:pt x="1314" y="2033"/>
                </a:lnTo>
                <a:lnTo>
                  <a:pt x="1215" y="2213"/>
                </a:lnTo>
                <a:lnTo>
                  <a:pt x="1123" y="2397"/>
                </a:lnTo>
                <a:lnTo>
                  <a:pt x="1039" y="2588"/>
                </a:lnTo>
                <a:lnTo>
                  <a:pt x="962" y="2784"/>
                </a:lnTo>
                <a:lnTo>
                  <a:pt x="893" y="2986"/>
                </a:lnTo>
                <a:lnTo>
                  <a:pt x="833" y="3191"/>
                </a:lnTo>
                <a:lnTo>
                  <a:pt x="781" y="3403"/>
                </a:lnTo>
                <a:lnTo>
                  <a:pt x="746" y="3575"/>
                </a:lnTo>
                <a:lnTo>
                  <a:pt x="718" y="3747"/>
                </a:lnTo>
                <a:lnTo>
                  <a:pt x="696" y="3918"/>
                </a:lnTo>
                <a:lnTo>
                  <a:pt x="680" y="4088"/>
                </a:lnTo>
                <a:lnTo>
                  <a:pt x="670" y="4258"/>
                </a:lnTo>
                <a:lnTo>
                  <a:pt x="666" y="4426"/>
                </a:lnTo>
                <a:lnTo>
                  <a:pt x="669" y="4593"/>
                </a:lnTo>
                <a:lnTo>
                  <a:pt x="677" y="4759"/>
                </a:lnTo>
                <a:lnTo>
                  <a:pt x="690" y="4923"/>
                </a:lnTo>
                <a:lnTo>
                  <a:pt x="710" y="5085"/>
                </a:lnTo>
                <a:lnTo>
                  <a:pt x="735" y="5246"/>
                </a:lnTo>
                <a:lnTo>
                  <a:pt x="765" y="5405"/>
                </a:lnTo>
                <a:lnTo>
                  <a:pt x="802" y="5561"/>
                </a:lnTo>
                <a:lnTo>
                  <a:pt x="843" y="5714"/>
                </a:lnTo>
                <a:lnTo>
                  <a:pt x="890" y="5866"/>
                </a:lnTo>
                <a:lnTo>
                  <a:pt x="942" y="6014"/>
                </a:lnTo>
                <a:lnTo>
                  <a:pt x="999" y="6160"/>
                </a:lnTo>
                <a:lnTo>
                  <a:pt x="1061" y="6302"/>
                </a:lnTo>
                <a:lnTo>
                  <a:pt x="1128" y="6441"/>
                </a:lnTo>
                <a:lnTo>
                  <a:pt x="1200" y="6577"/>
                </a:lnTo>
                <a:lnTo>
                  <a:pt x="1277" y="6710"/>
                </a:lnTo>
                <a:lnTo>
                  <a:pt x="1357" y="6839"/>
                </a:lnTo>
                <a:lnTo>
                  <a:pt x="1443" y="6963"/>
                </a:lnTo>
                <a:lnTo>
                  <a:pt x="1534" y="7084"/>
                </a:lnTo>
                <a:lnTo>
                  <a:pt x="1628" y="7201"/>
                </a:lnTo>
                <a:lnTo>
                  <a:pt x="1726" y="7314"/>
                </a:lnTo>
                <a:lnTo>
                  <a:pt x="1830" y="7422"/>
                </a:lnTo>
                <a:lnTo>
                  <a:pt x="1937" y="7525"/>
                </a:lnTo>
                <a:lnTo>
                  <a:pt x="2048" y="7624"/>
                </a:lnTo>
                <a:lnTo>
                  <a:pt x="2163" y="7717"/>
                </a:lnTo>
                <a:lnTo>
                  <a:pt x="2282" y="7805"/>
                </a:lnTo>
                <a:lnTo>
                  <a:pt x="2405" y="7889"/>
                </a:lnTo>
                <a:lnTo>
                  <a:pt x="0" y="15614"/>
                </a:lnTo>
                <a:lnTo>
                  <a:pt x="2623" y="14414"/>
                </a:lnTo>
                <a:lnTo>
                  <a:pt x="4373" y="16128"/>
                </a:lnTo>
                <a:lnTo>
                  <a:pt x="4714" y="8351"/>
                </a:lnTo>
                <a:lnTo>
                  <a:pt x="4800" y="8336"/>
                </a:lnTo>
                <a:lnTo>
                  <a:pt x="4884" y="8318"/>
                </a:lnTo>
                <a:lnTo>
                  <a:pt x="4927" y="8308"/>
                </a:lnTo>
                <a:lnTo>
                  <a:pt x="4968" y="8298"/>
                </a:lnTo>
                <a:lnTo>
                  <a:pt x="5010" y="8287"/>
                </a:lnTo>
                <a:lnTo>
                  <a:pt x="5053" y="8276"/>
                </a:lnTo>
                <a:lnTo>
                  <a:pt x="5094" y="8264"/>
                </a:lnTo>
                <a:lnTo>
                  <a:pt x="5135" y="8251"/>
                </a:lnTo>
                <a:lnTo>
                  <a:pt x="5177" y="8238"/>
                </a:lnTo>
                <a:lnTo>
                  <a:pt x="5218" y="8225"/>
                </a:lnTo>
                <a:lnTo>
                  <a:pt x="5259" y="8211"/>
                </a:lnTo>
                <a:lnTo>
                  <a:pt x="5301" y="8196"/>
                </a:lnTo>
                <a:lnTo>
                  <a:pt x="5341" y="8181"/>
                </a:lnTo>
                <a:lnTo>
                  <a:pt x="5382" y="8166"/>
                </a:lnTo>
                <a:lnTo>
                  <a:pt x="6801" y="14414"/>
                </a:lnTo>
                <a:lnTo>
                  <a:pt x="8575" y="12439"/>
                </a:lnTo>
                <a:lnTo>
                  <a:pt x="10647" y="12439"/>
                </a:lnTo>
                <a:lnTo>
                  <a:pt x="7129" y="6825"/>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401367" y="4101435"/>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290145" y="5481403"/>
            <a:ext cx="440738" cy="539851"/>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38" name="组合 37"/>
          <p:cNvGrpSpPr/>
          <p:nvPr/>
        </p:nvGrpSpPr>
        <p:grpSpPr>
          <a:xfrm>
            <a:off x="1526788" y="1510270"/>
            <a:ext cx="8921078" cy="780402"/>
            <a:chOff x="574288" y="484276"/>
            <a:chExt cx="8921078" cy="780402"/>
          </a:xfrm>
        </p:grpSpPr>
        <p:sp>
          <p:nvSpPr>
            <p:cNvPr id="39" name="椭圆 38"/>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640284" y="484276"/>
              <a:ext cx="4021131" cy="613991"/>
              <a:chOff x="3418293" y="305852"/>
              <a:chExt cx="4844075" cy="872774"/>
            </a:xfrm>
          </p:grpSpPr>
          <p:sp>
            <p:nvSpPr>
              <p:cNvPr id="41" name="椭圆 40"/>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57"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58" name="文本框 57"/>
            <p:cNvSpPr txBox="1"/>
            <p:nvPr/>
          </p:nvSpPr>
          <p:spPr>
            <a:xfrm>
              <a:off x="1625847" y="618896"/>
              <a:ext cx="7869519"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2.2 </a:t>
              </a:r>
              <a:r>
                <a:rPr lang="zh-CN" altLang="en-US" sz="3200" b="1" dirty="0">
                  <a:solidFill>
                    <a:schemeClr val="tx1">
                      <a:lumMod val="75000"/>
                      <a:lumOff val="25000"/>
                    </a:schemeClr>
                  </a:solidFill>
                  <a:latin typeface="微软雅黑" panose="020B0503020204020204" charset="-122"/>
                  <a:ea typeface="微软雅黑" panose="020B0503020204020204" charset="-122"/>
                </a:rPr>
                <a:t>变量</a:t>
              </a:r>
            </a:p>
          </p:txBody>
        </p:sp>
      </p:grpSp>
      <p:grpSp>
        <p:nvGrpSpPr>
          <p:cNvPr id="61" name="组合 60"/>
          <p:cNvGrpSpPr/>
          <p:nvPr/>
        </p:nvGrpSpPr>
        <p:grpSpPr>
          <a:xfrm>
            <a:off x="1526788" y="2505318"/>
            <a:ext cx="8082878" cy="780402"/>
            <a:chOff x="574288" y="484276"/>
            <a:chExt cx="8082878" cy="780402"/>
          </a:xfrm>
        </p:grpSpPr>
        <p:sp>
          <p:nvSpPr>
            <p:cNvPr id="62" name="椭圆 61"/>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p:cNvGrpSpPr/>
            <p:nvPr/>
          </p:nvGrpSpPr>
          <p:grpSpPr>
            <a:xfrm>
              <a:off x="640284" y="484276"/>
              <a:ext cx="4021131" cy="613991"/>
              <a:chOff x="3418293" y="305852"/>
              <a:chExt cx="4844075" cy="872774"/>
            </a:xfrm>
          </p:grpSpPr>
          <p:sp>
            <p:nvSpPr>
              <p:cNvPr id="66" name="椭圆 65"/>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3"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74"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75" name="文本框 74"/>
            <p:cNvSpPr txBox="1"/>
            <p:nvPr/>
          </p:nvSpPr>
          <p:spPr>
            <a:xfrm>
              <a:off x="1625847" y="618896"/>
              <a:ext cx="7031319"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2.3</a:t>
              </a:r>
              <a:r>
                <a:rPr lang="en-US" altLang="zh-CN" sz="2400" b="1" dirty="0">
                  <a:solidFill>
                    <a:schemeClr val="tx1">
                      <a:lumMod val="75000"/>
                      <a:lumOff val="25000"/>
                    </a:schemeClr>
                  </a:solidFill>
                  <a:latin typeface="微软雅黑" panose="020B0503020204020204" charset="-122"/>
                  <a:ea typeface="微软雅黑" panose="020B0503020204020204" charset="-122"/>
                </a:rPr>
                <a:t> </a:t>
              </a:r>
              <a:r>
                <a:rPr lang="zh-CN" altLang="en-US" sz="3200" b="1" dirty="0">
                  <a:solidFill>
                    <a:schemeClr val="tx1">
                      <a:lumMod val="75000"/>
                      <a:lumOff val="25000"/>
                    </a:schemeClr>
                  </a:solidFill>
                  <a:latin typeface="微软雅黑" panose="020B0503020204020204" charset="-122"/>
                  <a:ea typeface="微软雅黑" panose="020B0503020204020204" charset="-122"/>
                </a:rPr>
                <a:t>数据类型</a:t>
              </a:r>
              <a:r>
                <a:rPr lang="zh-CN" altLang="en-US" sz="2400" b="1" dirty="0">
                  <a:solidFill>
                    <a:schemeClr val="tx1">
                      <a:lumMod val="75000"/>
                      <a:lumOff val="25000"/>
                    </a:schemeClr>
                  </a:solidFill>
                  <a:latin typeface="微软雅黑" panose="020B0503020204020204" charset="-122"/>
                  <a:ea typeface="微软雅黑" panose="020B0503020204020204" charset="-122"/>
                </a:rPr>
                <a:t>  </a:t>
              </a:r>
            </a:p>
          </p:txBody>
        </p:sp>
      </p:grpSp>
      <p:grpSp>
        <p:nvGrpSpPr>
          <p:cNvPr id="45" name="组合 44"/>
          <p:cNvGrpSpPr/>
          <p:nvPr/>
        </p:nvGrpSpPr>
        <p:grpSpPr>
          <a:xfrm>
            <a:off x="1516579" y="3550643"/>
            <a:ext cx="6743452" cy="780402"/>
            <a:chOff x="574288" y="484276"/>
            <a:chExt cx="6743452" cy="780402"/>
          </a:xfrm>
        </p:grpSpPr>
        <p:sp>
          <p:nvSpPr>
            <p:cNvPr id="46" name="椭圆 45"/>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640284" y="484276"/>
              <a:ext cx="4021131" cy="613991"/>
              <a:chOff x="3418293" y="305852"/>
              <a:chExt cx="4844075" cy="872774"/>
            </a:xfrm>
          </p:grpSpPr>
          <p:sp>
            <p:nvSpPr>
              <p:cNvPr id="54" name="椭圆 53"/>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52"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53" name="文本框 52"/>
            <p:cNvSpPr txBox="1"/>
            <p:nvPr/>
          </p:nvSpPr>
          <p:spPr>
            <a:xfrm>
              <a:off x="1625848" y="618896"/>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2.4 </a:t>
              </a:r>
              <a:r>
                <a:rPr lang="zh-CN" altLang="en-US" sz="3200" b="1" dirty="0">
                  <a:solidFill>
                    <a:schemeClr val="tx1">
                      <a:lumMod val="75000"/>
                      <a:lumOff val="25000"/>
                    </a:schemeClr>
                  </a:solidFill>
                  <a:latin typeface="微软雅黑" panose="020B0503020204020204" charset="-122"/>
                  <a:ea typeface="微软雅黑" panose="020B0503020204020204" charset="-122"/>
                </a:rPr>
                <a:t>内置函数与标准函数库</a:t>
              </a:r>
            </a:p>
          </p:txBody>
        </p:sp>
      </p:grpSp>
      <p:grpSp>
        <p:nvGrpSpPr>
          <p:cNvPr id="56" name="组合 55"/>
          <p:cNvGrpSpPr/>
          <p:nvPr/>
        </p:nvGrpSpPr>
        <p:grpSpPr>
          <a:xfrm>
            <a:off x="1516579" y="4596730"/>
            <a:ext cx="6743452" cy="780402"/>
            <a:chOff x="574288" y="484276"/>
            <a:chExt cx="6743452" cy="780402"/>
          </a:xfrm>
        </p:grpSpPr>
        <p:sp>
          <p:nvSpPr>
            <p:cNvPr id="59" name="椭圆 58"/>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640284" y="484276"/>
              <a:ext cx="4021131" cy="613991"/>
              <a:chOff x="3418293" y="305852"/>
              <a:chExt cx="4844075" cy="872774"/>
            </a:xfrm>
          </p:grpSpPr>
          <p:sp>
            <p:nvSpPr>
              <p:cNvPr id="69" name="椭圆 68"/>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67"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68" name="文本框 67"/>
            <p:cNvSpPr txBox="1"/>
            <p:nvPr/>
          </p:nvSpPr>
          <p:spPr>
            <a:xfrm>
              <a:off x="1625848" y="618896"/>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2.5 </a:t>
              </a:r>
              <a:r>
                <a:rPr lang="zh-CN" altLang="en-US" sz="3200" b="1" dirty="0">
                  <a:solidFill>
                    <a:schemeClr val="tx1">
                      <a:lumMod val="75000"/>
                      <a:lumOff val="25000"/>
                    </a:schemeClr>
                  </a:solidFill>
                  <a:latin typeface="微软雅黑" panose="020B0503020204020204" charset="-122"/>
                  <a:ea typeface="微软雅黑" panose="020B0503020204020204" charset="-122"/>
                </a:rPr>
                <a:t>运算符与标准函数</a:t>
              </a:r>
            </a:p>
          </p:txBody>
        </p:sp>
      </p:grpSp>
      <p:grpSp>
        <p:nvGrpSpPr>
          <p:cNvPr id="76" name="组合 75"/>
          <p:cNvGrpSpPr/>
          <p:nvPr/>
        </p:nvGrpSpPr>
        <p:grpSpPr>
          <a:xfrm>
            <a:off x="1516579" y="5566023"/>
            <a:ext cx="6743452" cy="780402"/>
            <a:chOff x="574288" y="484276"/>
            <a:chExt cx="6743452" cy="780402"/>
          </a:xfrm>
        </p:grpSpPr>
        <p:sp>
          <p:nvSpPr>
            <p:cNvPr id="77" name="椭圆 76"/>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640284" y="484276"/>
              <a:ext cx="4021131" cy="613991"/>
              <a:chOff x="3418293" y="305852"/>
              <a:chExt cx="4844075" cy="872774"/>
            </a:xfrm>
          </p:grpSpPr>
          <p:sp>
            <p:nvSpPr>
              <p:cNvPr id="83" name="椭圆 82"/>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0"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81"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82" name="文本框 81"/>
            <p:cNvSpPr txBox="1"/>
            <p:nvPr/>
          </p:nvSpPr>
          <p:spPr>
            <a:xfrm>
              <a:off x="1625848" y="618896"/>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2.6 </a:t>
              </a:r>
              <a:r>
                <a:rPr lang="zh-CN" altLang="en-US" sz="3200" b="1" dirty="0">
                  <a:solidFill>
                    <a:schemeClr val="tx1">
                      <a:lumMod val="75000"/>
                      <a:lumOff val="25000"/>
                    </a:schemeClr>
                  </a:solidFill>
                  <a:latin typeface="微软雅黑" panose="020B0503020204020204" charset="-122"/>
                  <a:ea typeface="微软雅黑" panose="020B0503020204020204" charset="-122"/>
                </a:rPr>
                <a:t>数据的输入输出</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8420" y="-831"/>
            <a:ext cx="6282211" cy="633184"/>
            <a:chOff x="8420" y="-831"/>
            <a:chExt cx="6282211" cy="633184"/>
          </a:xfrm>
        </p:grpSpPr>
        <p:sp>
          <p:nvSpPr>
            <p:cNvPr id="14"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5" name="椭圆 14"/>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16" name="矩形 15"/>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sp>
        <p:nvSpPr>
          <p:cNvPr id="2" name="矩形 1"/>
          <p:cNvSpPr/>
          <p:nvPr/>
        </p:nvSpPr>
        <p:spPr>
          <a:xfrm>
            <a:off x="66764" y="931839"/>
            <a:ext cx="11599347" cy="1569660"/>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⑶复数类型</a:t>
            </a:r>
          </a:p>
          <a:p>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中引入了复数类型用来表示数学中的复数，例如：</a:t>
            </a:r>
            <a:r>
              <a:rPr lang="en-US" altLang="zh-CN" sz="2400" dirty="0">
                <a:latin typeface="宋体" panose="02010600030101010101" pitchFamily="2" charset="-122"/>
                <a:ea typeface="宋体" panose="02010600030101010101" pitchFamily="2" charset="-122"/>
              </a:rPr>
              <a:t>1+1j</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3-5j</a:t>
            </a:r>
            <a:r>
              <a:rPr lang="zh-CN" altLang="zh-CN" sz="2400" dirty="0">
                <a:latin typeface="宋体" panose="02010600030101010101" pitchFamily="2" charset="-122"/>
                <a:ea typeface="宋体" panose="02010600030101010101" pitchFamily="2" charset="-122"/>
              </a:rPr>
              <a:t>等等。复数有实部和虚部组成，表示为</a:t>
            </a:r>
            <a:r>
              <a:rPr lang="en-US" altLang="zh-CN" sz="2400" dirty="0" err="1">
                <a:latin typeface="宋体" panose="02010600030101010101" pitchFamily="2" charset="-122"/>
                <a:ea typeface="宋体" panose="02010600030101010101" pitchFamily="2" charset="-122"/>
              </a:rPr>
              <a:t>real+imagj</a:t>
            </a:r>
            <a:r>
              <a:rPr lang="zh-CN" altLang="zh-CN" sz="2400" dirty="0">
                <a:latin typeface="宋体" panose="02010600030101010101" pitchFamily="2" charset="-122"/>
                <a:ea typeface="宋体" panose="02010600030101010101" pitchFamily="2" charset="-122"/>
              </a:rPr>
              <a:t>，其中</a:t>
            </a:r>
            <a:r>
              <a:rPr lang="en-US" altLang="zh-CN" sz="2400" dirty="0">
                <a:latin typeface="宋体" panose="02010600030101010101" pitchFamily="2" charset="-122"/>
                <a:ea typeface="宋体" panose="02010600030101010101" pitchFamily="2" charset="-122"/>
              </a:rPr>
              <a:t>real</a:t>
            </a:r>
            <a:r>
              <a:rPr lang="zh-CN" altLang="zh-CN" sz="2400" dirty="0">
                <a:latin typeface="宋体" panose="02010600030101010101" pitchFamily="2" charset="-122"/>
                <a:ea typeface="宋体" panose="02010600030101010101" pitchFamily="2" charset="-122"/>
              </a:rPr>
              <a:t>和</a:t>
            </a:r>
            <a:r>
              <a:rPr lang="en-US" altLang="zh-CN" sz="2400" dirty="0" err="1">
                <a:latin typeface="宋体" panose="02010600030101010101" pitchFamily="2" charset="-122"/>
                <a:ea typeface="宋体" panose="02010600030101010101" pitchFamily="2" charset="-122"/>
              </a:rPr>
              <a:t>imag</a:t>
            </a:r>
            <a:r>
              <a:rPr lang="zh-CN" altLang="zh-CN" sz="2400" dirty="0">
                <a:latin typeface="宋体" panose="02010600030101010101" pitchFamily="2" charset="-122"/>
                <a:ea typeface="宋体" panose="02010600030101010101" pitchFamily="2" charset="-122"/>
              </a:rPr>
              <a:t>都是用浮点数类型来表示。注意复数的表示中必须包含虚部，虚部哪怕为</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也不能省略。</a:t>
            </a:r>
          </a:p>
        </p:txBody>
      </p:sp>
      <p:sp>
        <p:nvSpPr>
          <p:cNvPr id="3" name="矩形 2"/>
          <p:cNvSpPr/>
          <p:nvPr/>
        </p:nvSpPr>
        <p:spPr>
          <a:xfrm>
            <a:off x="797781" y="2610090"/>
            <a:ext cx="6708250" cy="3785652"/>
          </a:xfrm>
          <a:prstGeom prst="rect">
            <a:avLst/>
          </a:prstGeom>
          <a:solidFill>
            <a:schemeClr val="accent1">
              <a:lumMod val="40000"/>
              <a:lumOff val="60000"/>
            </a:schemeClr>
          </a:solidFill>
        </p:spPr>
        <p:txBody>
          <a:bodyPr wrap="square">
            <a:spAutoFit/>
          </a:bodyPr>
          <a:lstStyle/>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a=1+1j</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(1+1j)</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a.real</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type(</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&lt;class 'float'&gt;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b=1+0j</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type(b)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&lt;class 'complex'&gt;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532709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1"/>
          <p:cNvSpPr>
            <a:spLocks noChangeArrowheads="1"/>
          </p:cNvSpPr>
          <p:nvPr/>
        </p:nvSpPr>
        <p:spPr bwMode="auto">
          <a:xfrm>
            <a:off x="199243" y="947029"/>
            <a:ext cx="11528931" cy="3108543"/>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6700" algn="l" defTabSz="914400" rtl="0" eaLnBrk="1" fontAlgn="base" latinLnBrk="0" hangingPunct="1">
              <a:lnSpc>
                <a:spcPct val="100000"/>
              </a:lnSpc>
              <a:spcBef>
                <a:spcPct val="0"/>
              </a:spcBef>
              <a:spcAft>
                <a:spcPct val="0"/>
              </a:spcAft>
              <a:buClrTx/>
              <a:buSzTx/>
              <a:buFontTx/>
              <a:buNone/>
            </a:pPr>
            <a:r>
              <a:rPr kumimoji="0" lang="en-US" altLang="zh-CN"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2.</a:t>
            </a:r>
            <a:r>
              <a:rPr kumimoji="0" lang="zh-CN" altLang="en-US"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布尔类型</a:t>
            </a:r>
            <a:endParaRPr kumimoji="0" lang="en-US" altLang="zh-CN"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布尔类型也称逻辑类型，只有两个取值：</a:t>
            </a:r>
            <a:r>
              <a:rPr lang="en-US" altLang="zh-CN" sz="2400" dirty="0">
                <a:latin typeface="宋体" panose="02010600030101010101" pitchFamily="2" charset="-122"/>
                <a:ea typeface="宋体" panose="02010600030101010101" pitchFamily="2" charset="-122"/>
              </a:rPr>
              <a:t>True</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False</a:t>
            </a:r>
            <a:r>
              <a:rPr lang="zh-CN" altLang="zh-CN" sz="2400" dirty="0">
                <a:latin typeface="宋体" panose="02010600030101010101" pitchFamily="2" charset="-122"/>
                <a:ea typeface="宋体" panose="02010600030101010101" pitchFamily="2" charset="-122"/>
              </a:rPr>
              <a:t>，分别对应整型的</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，可以作为整数</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或</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参与运算。一般在程序中作为逻辑判断的“真”和“假”使用。</a:t>
            </a:r>
            <a:endParaRPr lang="en-US"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 </a:t>
            </a:r>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对象都具备逻辑属性，并可以在逻辑判断中用于布尔测试。大多数对象的布尔值都可默认为</a:t>
            </a:r>
            <a:r>
              <a:rPr lang="en-US" altLang="zh-CN" sz="2400" dirty="0">
                <a:latin typeface="宋体" panose="02010600030101010101" pitchFamily="2" charset="-122"/>
                <a:ea typeface="宋体" panose="02010600030101010101" pitchFamily="2" charset="-122"/>
              </a:rPr>
              <a:t>True</a:t>
            </a:r>
            <a:r>
              <a:rPr lang="zh-CN" altLang="zh-CN" sz="2400" dirty="0">
                <a:latin typeface="宋体" panose="02010600030101010101" pitchFamily="2" charset="-122"/>
                <a:ea typeface="宋体" panose="02010600030101010101" pitchFamily="2" charset="-122"/>
              </a:rPr>
              <a:t>，只需记住以下对象的布尔值默认为</a:t>
            </a:r>
            <a:r>
              <a:rPr lang="en-US" altLang="zh-CN" sz="2400" dirty="0">
                <a:latin typeface="宋体" panose="02010600030101010101" pitchFamily="2" charset="-122"/>
                <a:ea typeface="宋体" panose="02010600030101010101" pitchFamily="2" charset="-122"/>
              </a:rPr>
              <a:t>False</a:t>
            </a:r>
            <a:r>
              <a:rPr lang="zh-CN" altLang="zh-CN" sz="2400" dirty="0">
                <a:latin typeface="宋体" panose="02010600030101010101" pitchFamily="2" charset="-122"/>
                <a:ea typeface="宋体" panose="02010600030101010101" pitchFamily="2" charset="-122"/>
              </a:rPr>
              <a:t>：</a:t>
            </a:r>
          </a:p>
          <a:p>
            <a:r>
              <a:rPr lang="en-US" altLang="zh-CN" sz="2400" dirty="0">
                <a:latin typeface="宋体" panose="02010600030101010101" pitchFamily="2" charset="-122"/>
                <a:ea typeface="宋体" panose="02010600030101010101" pitchFamily="2" charset="-122"/>
              </a:rPr>
              <a:t>    None </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False</a:t>
            </a:r>
            <a:r>
              <a:rPr lang="zh-CN" altLang="zh-CN" sz="2400" dirty="0">
                <a:latin typeface="宋体" panose="02010600030101010101" pitchFamily="2" charset="-122"/>
                <a:ea typeface="宋体" panose="02010600030101010101" pitchFamily="2" charset="-122"/>
              </a:rPr>
              <a:t>（布尔型）</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0</a:t>
            </a:r>
            <a:r>
              <a:rPr lang="zh-CN" altLang="zh-CN" sz="2400" dirty="0">
                <a:latin typeface="宋体" panose="02010600030101010101" pitchFamily="2" charset="-122"/>
                <a:ea typeface="宋体" panose="02010600030101010101" pitchFamily="2" charset="-122"/>
              </a:rPr>
              <a:t>（整型</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0.0</a:t>
            </a:r>
            <a:r>
              <a:rPr lang="zh-CN" altLang="zh-CN" sz="2400" dirty="0">
                <a:latin typeface="宋体" panose="02010600030101010101" pitchFamily="2" charset="-122"/>
                <a:ea typeface="宋体" panose="02010600030101010101" pitchFamily="2" charset="-122"/>
              </a:rPr>
              <a:t>（浮点型</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0.0+0.0j</a:t>
            </a:r>
            <a:r>
              <a:rPr lang="zh-CN" altLang="zh-CN" sz="2400" dirty="0">
                <a:latin typeface="宋体" panose="02010600030101010101" pitchFamily="2" charset="-122"/>
                <a:ea typeface="宋体" panose="02010600030101010101" pitchFamily="2" charset="-122"/>
              </a:rPr>
              <a:t>（复数型）</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（空字符串）</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（空列表）</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（空元组）</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（空字典）</a:t>
            </a:r>
          </a:p>
          <a:p>
            <a:endParaRPr lang="zh-CN" altLang="zh-CN" sz="2400" dirty="0">
              <a:latin typeface="宋体" panose="02010600030101010101" pitchFamily="2" charset="-122"/>
              <a:ea typeface="宋体" panose="02010600030101010101" pitchFamily="2" charset="-122"/>
            </a:endParaRPr>
          </a:p>
        </p:txBody>
      </p:sp>
      <p:grpSp>
        <p:nvGrpSpPr>
          <p:cNvPr id="13" name="组合 12"/>
          <p:cNvGrpSpPr/>
          <p:nvPr/>
        </p:nvGrpSpPr>
        <p:grpSpPr>
          <a:xfrm>
            <a:off x="8420" y="-831"/>
            <a:ext cx="6282211" cy="633184"/>
            <a:chOff x="8420" y="-831"/>
            <a:chExt cx="6282211" cy="633184"/>
          </a:xfrm>
        </p:grpSpPr>
        <p:sp>
          <p:nvSpPr>
            <p:cNvPr id="14"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5" name="椭圆 14"/>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16" name="矩形 15"/>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sp>
        <p:nvSpPr>
          <p:cNvPr id="4" name="矩形 3"/>
          <p:cNvSpPr/>
          <p:nvPr/>
        </p:nvSpPr>
        <p:spPr>
          <a:xfrm>
            <a:off x="1012465" y="3935364"/>
            <a:ext cx="7209183" cy="2308324"/>
          </a:xfrm>
          <a:prstGeom prst="rect">
            <a:avLst/>
          </a:prstGeom>
          <a:solidFill>
            <a:schemeClr val="accent1">
              <a:lumMod val="40000"/>
              <a:lumOff val="60000"/>
            </a:schemeClr>
          </a:solidFill>
        </p:spPr>
        <p:txBody>
          <a:bodyPr wrap="square">
            <a:spAutoFit/>
          </a:bodyPr>
          <a:lstStyle/>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True==1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False==0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True*5+False+6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914253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1"/>
          <p:cNvSpPr>
            <a:spLocks noChangeArrowheads="1"/>
          </p:cNvSpPr>
          <p:nvPr/>
        </p:nvSpPr>
        <p:spPr bwMode="auto">
          <a:xfrm>
            <a:off x="151536" y="1108649"/>
            <a:ext cx="11528931" cy="4216539"/>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6700" algn="l" defTabSz="914400" rtl="0" eaLnBrk="1" fontAlgn="base" latinLnBrk="0" hangingPunct="1">
              <a:lnSpc>
                <a:spcPct val="100000"/>
              </a:lnSpc>
              <a:spcBef>
                <a:spcPct val="0"/>
              </a:spcBef>
              <a:spcAft>
                <a:spcPct val="0"/>
              </a:spcAft>
              <a:buClrTx/>
              <a:buSzTx/>
              <a:buFontTx/>
              <a:buNone/>
            </a:pPr>
            <a:r>
              <a:rPr kumimoji="0" lang="en-US" altLang="zh-CN"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3.</a:t>
            </a:r>
            <a:r>
              <a:rPr kumimoji="0" lang="zh-CN" altLang="en-US"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字符串</a:t>
            </a:r>
            <a:endParaRPr kumimoji="0" lang="en-US" altLang="zh-CN"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计算机程序经常用于处理文本信息 ，文本信息在程序中使用字符串类型来表示。字符串是字符的序列，在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语言中只有字符串的概念，一个字符也是字符串。</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使用单引号或双引号作为字符串界定符，共有四种方式：</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①单引号（</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），用成对的单引号界定字符串，中间可以嵌套双引号。</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②双引号（</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），用成对的双引号界定字符串，中间可以嵌套单引号。</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③三单引号（</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），用三对单引号界定字符串，中间可以嵌套单引号和双引号，可以跨行。</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④三单引号（</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），用三对单引号界定字符串，中间可以嵌套单引号和双引号，可以跨行。</a:t>
            </a:r>
          </a:p>
          <a:p>
            <a:endParaRPr lang="zh-CN" altLang="zh-CN" sz="2400" dirty="0">
              <a:latin typeface="宋体" panose="02010600030101010101" pitchFamily="2" charset="-122"/>
              <a:ea typeface="宋体" panose="02010600030101010101" pitchFamily="2" charset="-122"/>
            </a:endParaRPr>
          </a:p>
        </p:txBody>
      </p:sp>
      <p:grpSp>
        <p:nvGrpSpPr>
          <p:cNvPr id="13" name="组合 12"/>
          <p:cNvGrpSpPr/>
          <p:nvPr/>
        </p:nvGrpSpPr>
        <p:grpSpPr>
          <a:xfrm>
            <a:off x="8420" y="-831"/>
            <a:ext cx="6282211" cy="633184"/>
            <a:chOff x="8420" y="-831"/>
            <a:chExt cx="6282211" cy="633184"/>
          </a:xfrm>
        </p:grpSpPr>
        <p:sp>
          <p:nvSpPr>
            <p:cNvPr id="14"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5" name="椭圆 14"/>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16" name="矩形 15"/>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spTree>
    <p:extLst>
      <p:ext uri="{BB962C8B-B14F-4D97-AF65-F5344CB8AC3E}">
        <p14:creationId xmlns:p14="http://schemas.microsoft.com/office/powerpoint/2010/main" val="3775417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p:nvPr/>
        </p:nvGrpSpPr>
        <p:grpSpPr>
          <a:xfrm>
            <a:off x="-2291" y="826062"/>
            <a:ext cx="753732" cy="1079857"/>
            <a:chOff x="9124582" y="2119547"/>
            <a:chExt cx="1925781" cy="2769162"/>
          </a:xfrm>
        </p:grpSpPr>
        <p:sp>
          <p:nvSpPr>
            <p:cNvPr id="13"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4"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5"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6" name="文本框 77"/>
            <p:cNvSpPr txBox="1"/>
            <p:nvPr/>
          </p:nvSpPr>
          <p:spPr>
            <a:xfrm>
              <a:off x="9124582" y="2429414"/>
              <a:ext cx="1925781" cy="1026033"/>
            </a:xfrm>
            <a:prstGeom prst="rect">
              <a:avLst/>
            </a:prstGeom>
            <a:noFill/>
          </p:spPr>
          <p:txBody>
            <a:bodyPr wrap="none" rtlCol="0">
              <a:spAutoFit/>
            </a:bodyPr>
            <a:lstStyle/>
            <a:p>
              <a:pPr algn="ctr"/>
              <a:r>
                <a:rPr lang="en-US" altLang="zh-CN" sz="2000" b="1" dirty="0">
                  <a:solidFill>
                    <a:schemeClr val="tx2">
                      <a:lumMod val="50000"/>
                    </a:schemeClr>
                  </a:solidFill>
                </a:rPr>
                <a:t>2.3.4</a:t>
              </a:r>
              <a:endParaRPr lang="zh-CN" altLang="en-US" sz="2000" b="1" dirty="0">
                <a:solidFill>
                  <a:schemeClr val="tx2">
                    <a:lumMod val="50000"/>
                  </a:schemeClr>
                </a:solidFill>
              </a:endParaRPr>
            </a:p>
          </p:txBody>
        </p:sp>
      </p:grpSp>
      <p:sp>
        <p:nvSpPr>
          <p:cNvPr id="17" name="矩形 16"/>
          <p:cNvSpPr/>
          <p:nvPr/>
        </p:nvSpPr>
        <p:spPr>
          <a:xfrm>
            <a:off x="747088" y="860944"/>
            <a:ext cx="6358791"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a:solidFill>
                  <a:schemeClr val="accent6"/>
                </a:solidFill>
              </a:rPr>
              <a:t>符合数据</a:t>
            </a:r>
            <a:r>
              <a:rPr lang="zh-CN" altLang="en-US" sz="2800" b="1" dirty="0">
                <a:solidFill>
                  <a:schemeClr val="accent6"/>
                </a:solidFill>
              </a:rPr>
              <a:t>类型</a:t>
            </a:r>
          </a:p>
        </p:txBody>
      </p:sp>
      <p:sp>
        <p:nvSpPr>
          <p:cNvPr id="2049" name="Rectangle 1"/>
          <p:cNvSpPr>
            <a:spLocks noChangeArrowheads="1"/>
          </p:cNvSpPr>
          <p:nvPr/>
        </p:nvSpPr>
        <p:spPr bwMode="auto">
          <a:xfrm>
            <a:off x="8420" y="1720918"/>
            <a:ext cx="11847443" cy="4893647"/>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zh-CN" sz="2400" b="1" dirty="0">
                <a:latin typeface="宋体" panose="02010600030101010101" pitchFamily="2" charset="-122"/>
                <a:ea typeface="宋体" panose="02010600030101010101" pitchFamily="2" charset="-122"/>
              </a:rPr>
              <a:t>列表</a:t>
            </a:r>
            <a:r>
              <a:rPr lang="zh-CN" altLang="zh-CN" sz="2400" dirty="0">
                <a:latin typeface="宋体" panose="02010600030101010101" pitchFamily="2" charset="-122"/>
                <a:ea typeface="宋体" panose="02010600030101010101" pitchFamily="2" charset="-122"/>
              </a:rPr>
              <a:t>：一种有序的数据集合，可以保存任意数量和类型的值，这些值被称为“元素”，通过下标（索引）访问元素，并且可以对元素进行修改、添加和删除操作。序列中的每个元素都分配一个数字表示它的位置，或索引，第一个索引是</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，第二个索引是</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，依此类推。如：</a:t>
            </a:r>
            <a:r>
              <a:rPr lang="en-US" altLang="zh-CN" sz="2400" dirty="0">
                <a:latin typeface="宋体" panose="02010600030101010101" pitchFamily="2" charset="-122"/>
                <a:ea typeface="宋体" panose="02010600030101010101" pitchFamily="2" charset="-122"/>
              </a:rPr>
              <a:t>list = [1, 2, 3, 4, 5 ]</a:t>
            </a:r>
            <a:r>
              <a:rPr lang="zh-CN" altLang="zh-CN" sz="2400" dirty="0">
                <a:latin typeface="宋体" panose="02010600030101010101" pitchFamily="2" charset="-122"/>
                <a:ea typeface="宋体" panose="02010600030101010101" pitchFamily="2" charset="-122"/>
              </a:rPr>
              <a:t>。</a:t>
            </a:r>
          </a:p>
          <a:p>
            <a:r>
              <a:rPr lang="zh-CN" altLang="zh-CN" sz="2400" b="1" dirty="0">
                <a:latin typeface="宋体" panose="02010600030101010101" pitchFamily="2" charset="-122"/>
                <a:ea typeface="宋体" panose="02010600030101010101" pitchFamily="2" charset="-122"/>
              </a:rPr>
              <a:t>元组</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Python </a:t>
            </a:r>
            <a:r>
              <a:rPr lang="zh-CN" altLang="zh-CN" sz="2400" dirty="0">
                <a:latin typeface="宋体" panose="02010600030101010101" pitchFamily="2" charset="-122"/>
                <a:ea typeface="宋体" panose="02010600030101010101" pitchFamily="2" charset="-122"/>
              </a:rPr>
              <a:t>的元组与列表类似，不同之处在于元组的元素不能修改，相当于只读列表。元组使用小括号，列表使用方括号。如：</a:t>
            </a:r>
            <a:r>
              <a:rPr lang="en-US" altLang="zh-CN" sz="2400" dirty="0">
                <a:latin typeface="宋体" panose="02010600030101010101" pitchFamily="2" charset="-122"/>
                <a:ea typeface="宋体" panose="02010600030101010101" pitchFamily="2" charset="-122"/>
              </a:rPr>
              <a:t>tup2 = (1, 2, 3, 4, 5 )</a:t>
            </a:r>
            <a:r>
              <a:rPr lang="zh-CN" altLang="zh-CN" sz="2400" dirty="0">
                <a:latin typeface="宋体" panose="02010600030101010101" pitchFamily="2" charset="-122"/>
                <a:ea typeface="宋体" panose="02010600030101010101" pitchFamily="2" charset="-122"/>
              </a:rPr>
              <a:t>。</a:t>
            </a:r>
          </a:p>
          <a:p>
            <a:r>
              <a:rPr lang="zh-CN" altLang="zh-CN" sz="2400" b="1" dirty="0">
                <a:latin typeface="宋体" panose="02010600030101010101" pitchFamily="2" charset="-122"/>
                <a:ea typeface="宋体" panose="02010600030101010101" pitchFamily="2" charset="-122"/>
              </a:rPr>
              <a:t>字典</a:t>
            </a:r>
            <a:r>
              <a:rPr lang="zh-CN" altLang="zh-CN" sz="2400" dirty="0">
                <a:latin typeface="宋体" panose="02010600030101010101" pitchFamily="2" charset="-122"/>
                <a:ea typeface="宋体" panose="02010600030101010101" pitchFamily="2" charset="-122"/>
              </a:rPr>
              <a:t>：字典是另一种可变容器模型，且可存储任意类型对象。字典的每个键值</a:t>
            </a:r>
            <a:r>
              <a:rPr lang="en-US" altLang="zh-CN" sz="2400" dirty="0">
                <a:latin typeface="宋体" panose="02010600030101010101" pitchFamily="2" charset="-122"/>
                <a:ea typeface="宋体" panose="02010600030101010101" pitchFamily="2" charset="-122"/>
              </a:rPr>
              <a:t>(key=&gt;value)</a:t>
            </a:r>
            <a:r>
              <a:rPr lang="zh-CN" altLang="zh-CN" sz="2400" dirty="0">
                <a:latin typeface="宋体" panose="02010600030101010101" pitchFamily="2" charset="-122"/>
                <a:ea typeface="宋体" panose="02010600030101010101" pitchFamily="2" charset="-122"/>
              </a:rPr>
              <a:t>对用冒号“</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”分割，每个对之间用逗号“</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”分割，整个字典包括在花括号</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中。列表是有序对象结合，字典是无序对象集合，字典中的元素通过键来获取。如</a:t>
            </a:r>
            <a:r>
              <a:rPr lang="en-US" altLang="zh-CN" sz="2400" dirty="0" err="1">
                <a:latin typeface="宋体" panose="02010600030101010101" pitchFamily="2" charset="-122"/>
                <a:ea typeface="宋体" panose="02010600030101010101" pitchFamily="2" charset="-122"/>
              </a:rPr>
              <a:t>dict</a:t>
            </a:r>
            <a:r>
              <a:rPr lang="en-US" altLang="zh-CN" sz="2400" dirty="0">
                <a:latin typeface="宋体" panose="02010600030101010101" pitchFamily="2" charset="-122"/>
                <a:ea typeface="宋体" panose="02010600030101010101" pitchFamily="2" charset="-122"/>
              </a:rPr>
              <a:t> = { '</a:t>
            </a:r>
            <a:r>
              <a:rPr lang="en-US" altLang="zh-CN" sz="2400" dirty="0" err="1">
                <a:latin typeface="宋体" panose="02010600030101010101" pitchFamily="2" charset="-122"/>
                <a:ea typeface="宋体" panose="02010600030101010101" pitchFamily="2" charset="-122"/>
              </a:rPr>
              <a:t>abc</a:t>
            </a:r>
            <a:r>
              <a:rPr lang="en-US" altLang="zh-CN" sz="2400" dirty="0">
                <a:latin typeface="宋体" panose="02010600030101010101" pitchFamily="2" charset="-122"/>
                <a:ea typeface="宋体" panose="02010600030101010101" pitchFamily="2" charset="-122"/>
              </a:rPr>
              <a:t>': 123, 98.6: 37 }</a:t>
            </a:r>
            <a:r>
              <a:rPr lang="zh-CN" altLang="zh-CN" sz="2400" dirty="0">
                <a:latin typeface="宋体" panose="02010600030101010101" pitchFamily="2" charset="-122"/>
                <a:ea typeface="宋体" panose="02010600030101010101" pitchFamily="2" charset="-122"/>
              </a:rPr>
              <a:t>。</a:t>
            </a:r>
          </a:p>
          <a:p>
            <a:r>
              <a:rPr lang="zh-CN" altLang="zh-CN" sz="2400" b="1" dirty="0">
                <a:latin typeface="宋体" panose="02010600030101010101" pitchFamily="2" charset="-122"/>
                <a:ea typeface="宋体" panose="02010600030101010101" pitchFamily="2" charset="-122"/>
              </a:rPr>
              <a:t>集合</a:t>
            </a:r>
            <a:r>
              <a:rPr lang="zh-CN" altLang="zh-CN" sz="2400" dirty="0">
                <a:latin typeface="宋体" panose="02010600030101010101" pitchFamily="2" charset="-122"/>
                <a:ea typeface="宋体" panose="02010600030101010101" pitchFamily="2" charset="-122"/>
              </a:rPr>
              <a:t>：无重复对象的无序集合序列，更加关注集合中的元素存在与否，而非次序和频次。可以使用大括号</a:t>
            </a:r>
            <a:r>
              <a:rPr lang="en-US" altLang="zh-CN" sz="2400" dirty="0">
                <a:latin typeface="宋体" panose="02010600030101010101" pitchFamily="2" charset="-122"/>
                <a:ea typeface="宋体" panose="02010600030101010101" pitchFamily="2" charset="-122"/>
              </a:rPr>
              <a:t> { } </a:t>
            </a:r>
            <a:r>
              <a:rPr lang="zh-CN" altLang="zh-CN" sz="2400" dirty="0">
                <a:latin typeface="宋体" panose="02010600030101010101" pitchFamily="2" charset="-122"/>
                <a:ea typeface="宋体" panose="02010600030101010101" pitchFamily="2" charset="-122"/>
              </a:rPr>
              <a:t>或者</a:t>
            </a:r>
            <a:r>
              <a:rPr lang="en-US" altLang="zh-CN" sz="2400" dirty="0">
                <a:latin typeface="宋体" panose="02010600030101010101" pitchFamily="2" charset="-122"/>
                <a:ea typeface="宋体" panose="02010600030101010101" pitchFamily="2" charset="-122"/>
              </a:rPr>
              <a:t> set() </a:t>
            </a:r>
            <a:r>
              <a:rPr lang="zh-CN" altLang="zh-CN" sz="2400" dirty="0">
                <a:latin typeface="宋体" panose="02010600030101010101" pitchFamily="2" charset="-122"/>
                <a:ea typeface="宋体" panose="02010600030101010101" pitchFamily="2" charset="-122"/>
              </a:rPr>
              <a:t>函数创建集合。如</a:t>
            </a:r>
            <a:r>
              <a:rPr lang="en-US" altLang="zh-CN" sz="2400" dirty="0">
                <a:latin typeface="宋体" panose="02010600030101010101" pitchFamily="2" charset="-122"/>
                <a:ea typeface="宋体" panose="02010600030101010101" pitchFamily="2" charset="-122"/>
              </a:rPr>
              <a:t>basket = {'orange', 'banana', 'pear', 'apple'}</a:t>
            </a:r>
            <a:endParaRPr lang="zh-CN" altLang="zh-CN" sz="2400" dirty="0">
              <a:latin typeface="宋体" panose="02010600030101010101" pitchFamily="2" charset="-122"/>
              <a:ea typeface="宋体" panose="02010600030101010101" pitchFamily="2" charset="-122"/>
            </a:endParaRPr>
          </a:p>
        </p:txBody>
      </p:sp>
      <p:grpSp>
        <p:nvGrpSpPr>
          <p:cNvPr id="21" name="组合 20"/>
          <p:cNvGrpSpPr/>
          <p:nvPr/>
        </p:nvGrpSpPr>
        <p:grpSpPr>
          <a:xfrm>
            <a:off x="8420" y="-831"/>
            <a:ext cx="6282211" cy="633184"/>
            <a:chOff x="8420" y="-831"/>
            <a:chExt cx="6282211" cy="633184"/>
          </a:xfrm>
        </p:grpSpPr>
        <p:sp>
          <p:nvSpPr>
            <p:cNvPr id="22"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23" name="椭圆 22"/>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2.3</a:t>
              </a:r>
            </a:p>
          </p:txBody>
        </p:sp>
        <p:sp>
          <p:nvSpPr>
            <p:cNvPr id="24" name="矩形 23"/>
            <p:cNvSpPr/>
            <p:nvPr/>
          </p:nvSpPr>
          <p:spPr>
            <a:xfrm>
              <a:off x="3345601" y="0"/>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数据类型</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7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5550" y="291"/>
            <a:ext cx="10815064" cy="786810"/>
            <a:chOff x="1805470" y="4898681"/>
            <a:chExt cx="8323214" cy="786810"/>
          </a:xfrm>
        </p:grpSpPr>
        <p:sp>
          <p:nvSpPr>
            <p:cNvPr id="6" name="箭头: 五边形 5"/>
            <p:cNvSpPr/>
            <p:nvPr/>
          </p:nvSpPr>
          <p:spPr bwMode="auto">
            <a:xfrm>
              <a:off x="1805470" y="4898681"/>
              <a:ext cx="2780152"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1" name="椭圆 10"/>
            <p:cNvSpPr/>
            <p:nvPr/>
          </p:nvSpPr>
          <p:spPr bwMode="auto">
            <a:xfrm>
              <a:off x="4003186" y="4974506"/>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6"/>
                  </a:solidFill>
                  <a:latin typeface="Impact" panose="020B0806030902050204" pitchFamily="34" charset="0"/>
                </a:rPr>
                <a:t>2.4</a:t>
              </a:r>
            </a:p>
          </p:txBody>
        </p:sp>
        <p:grpSp>
          <p:nvGrpSpPr>
            <p:cNvPr id="58" name="组合 57"/>
            <p:cNvGrpSpPr/>
            <p:nvPr/>
          </p:nvGrpSpPr>
          <p:grpSpPr>
            <a:xfrm>
              <a:off x="4658188" y="4940795"/>
              <a:ext cx="5470496" cy="744696"/>
              <a:chOff x="4886788" y="4813795"/>
              <a:chExt cx="5470496" cy="744696"/>
            </a:xfrm>
          </p:grpSpPr>
          <p:sp>
            <p:nvSpPr>
              <p:cNvPr id="54" name="矩形 53"/>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55" name="矩形 54"/>
              <p:cNvSpPr/>
              <p:nvPr/>
            </p:nvSpPr>
            <p:spPr>
              <a:xfrm>
                <a:off x="4886788" y="4813795"/>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内置函数与标准函数库</a:t>
                </a:r>
              </a:p>
            </p:txBody>
          </p:sp>
        </p:grpSp>
      </p:grpSp>
      <p:grpSp>
        <p:nvGrpSpPr>
          <p:cNvPr id="29" name="组合 28"/>
          <p:cNvGrpSpPr/>
          <p:nvPr/>
        </p:nvGrpSpPr>
        <p:grpSpPr>
          <a:xfrm>
            <a:off x="1896129" y="1288123"/>
            <a:ext cx="845541" cy="840390"/>
            <a:chOff x="1805940" y="1198245"/>
            <a:chExt cx="2011680" cy="2011680"/>
          </a:xfrm>
        </p:grpSpPr>
        <p:sp>
          <p:nvSpPr>
            <p:cNvPr id="30"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rgbClr val="FFFFFF"/>
                </a:solidFill>
              </a:endParaRPr>
            </a:p>
          </p:txBody>
        </p:sp>
        <p:sp>
          <p:nvSpPr>
            <p:cNvPr id="31"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rgbClr val="FFFFFF"/>
                </a:solidFill>
              </a:endParaRPr>
            </a:p>
          </p:txBody>
        </p:sp>
        <p:sp>
          <p:nvSpPr>
            <p:cNvPr id="32"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rgbClr val="FFFFFF"/>
                </a:solidFill>
              </a:endParaRPr>
            </a:p>
          </p:txBody>
        </p:sp>
      </p:grpSp>
      <p:grpSp>
        <p:nvGrpSpPr>
          <p:cNvPr id="33" name="组合 32"/>
          <p:cNvGrpSpPr/>
          <p:nvPr/>
        </p:nvGrpSpPr>
        <p:grpSpPr>
          <a:xfrm>
            <a:off x="1878966" y="2708958"/>
            <a:ext cx="845541" cy="840390"/>
            <a:chOff x="1805940" y="1198245"/>
            <a:chExt cx="2011680" cy="2011680"/>
          </a:xfrm>
        </p:grpSpPr>
        <p:sp>
          <p:nvSpPr>
            <p:cNvPr id="34"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5"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6"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5" name="文本框 28"/>
          <p:cNvSpPr txBox="1"/>
          <p:nvPr/>
        </p:nvSpPr>
        <p:spPr>
          <a:xfrm>
            <a:off x="1934349" y="1486753"/>
            <a:ext cx="845541" cy="400110"/>
          </a:xfrm>
          <a:prstGeom prst="rect">
            <a:avLst/>
          </a:prstGeom>
          <a:noFill/>
        </p:spPr>
        <p:txBody>
          <a:bodyPr wrap="square" rtlCol="0">
            <a:spAutoFit/>
          </a:bodyPr>
          <a:lstStyle/>
          <a:p>
            <a:r>
              <a:rPr lang="en-US" altLang="zh-CN" sz="2000" b="1" dirty="0">
                <a:solidFill>
                  <a:schemeClr val="tx1">
                    <a:lumMod val="65000"/>
                    <a:lumOff val="35000"/>
                  </a:schemeClr>
                </a:solidFill>
              </a:rPr>
              <a:t>2.4.1</a:t>
            </a:r>
          </a:p>
        </p:txBody>
      </p:sp>
      <p:sp>
        <p:nvSpPr>
          <p:cNvPr id="46" name="文本框 63"/>
          <p:cNvSpPr txBox="1"/>
          <p:nvPr/>
        </p:nvSpPr>
        <p:spPr>
          <a:xfrm>
            <a:off x="1926149" y="2929097"/>
            <a:ext cx="845541" cy="400110"/>
          </a:xfrm>
          <a:prstGeom prst="rect">
            <a:avLst/>
          </a:prstGeom>
          <a:noFill/>
        </p:spPr>
        <p:txBody>
          <a:bodyPr wrap="square" rtlCol="0">
            <a:spAutoFit/>
          </a:bodyPr>
          <a:lstStyle/>
          <a:p>
            <a:r>
              <a:rPr lang="en-US" altLang="zh-CN" sz="2000" b="1" dirty="0">
                <a:solidFill>
                  <a:schemeClr val="tx1">
                    <a:lumMod val="65000"/>
                    <a:lumOff val="35000"/>
                  </a:schemeClr>
                </a:solidFill>
              </a:rPr>
              <a:t>2.4.2</a:t>
            </a:r>
          </a:p>
        </p:txBody>
      </p:sp>
      <p:sp>
        <p:nvSpPr>
          <p:cNvPr id="49" name="矩形 48"/>
          <p:cNvSpPr/>
          <p:nvPr/>
        </p:nvSpPr>
        <p:spPr>
          <a:xfrm>
            <a:off x="2886285" y="1368079"/>
            <a:ext cx="5807164"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内置函数</a:t>
            </a:r>
          </a:p>
        </p:txBody>
      </p:sp>
      <p:sp>
        <p:nvSpPr>
          <p:cNvPr id="50" name="矩形 49"/>
          <p:cNvSpPr/>
          <p:nvPr/>
        </p:nvSpPr>
        <p:spPr>
          <a:xfrm>
            <a:off x="2878335" y="2840952"/>
            <a:ext cx="5807164"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标准库函数</a:t>
            </a:r>
          </a:p>
        </p:txBody>
      </p:sp>
    </p:spTree>
    <p:extLst>
      <p:ext uri="{BB962C8B-B14F-4D97-AF65-F5344CB8AC3E}">
        <p14:creationId xmlns:p14="http://schemas.microsoft.com/office/powerpoint/2010/main" val="3241919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5550" y="291"/>
            <a:ext cx="10815064" cy="786810"/>
            <a:chOff x="1805470" y="4898681"/>
            <a:chExt cx="8323214" cy="786810"/>
          </a:xfrm>
        </p:grpSpPr>
        <p:sp>
          <p:nvSpPr>
            <p:cNvPr id="6" name="箭头: 五边形 5"/>
            <p:cNvSpPr/>
            <p:nvPr/>
          </p:nvSpPr>
          <p:spPr bwMode="auto">
            <a:xfrm>
              <a:off x="1805470" y="4898681"/>
              <a:ext cx="2780152"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1" name="椭圆 10"/>
            <p:cNvSpPr/>
            <p:nvPr/>
          </p:nvSpPr>
          <p:spPr bwMode="auto">
            <a:xfrm>
              <a:off x="4003186" y="4974506"/>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6"/>
                  </a:solidFill>
                  <a:latin typeface="Impact" panose="020B0806030902050204" pitchFamily="34" charset="0"/>
                </a:rPr>
                <a:t>2.4</a:t>
              </a:r>
            </a:p>
          </p:txBody>
        </p:sp>
        <p:grpSp>
          <p:nvGrpSpPr>
            <p:cNvPr id="58" name="组合 57"/>
            <p:cNvGrpSpPr/>
            <p:nvPr/>
          </p:nvGrpSpPr>
          <p:grpSpPr>
            <a:xfrm>
              <a:off x="4658188" y="4940795"/>
              <a:ext cx="5470496" cy="744696"/>
              <a:chOff x="4886788" y="4813795"/>
              <a:chExt cx="5470496" cy="744696"/>
            </a:xfrm>
          </p:grpSpPr>
          <p:sp>
            <p:nvSpPr>
              <p:cNvPr id="54" name="矩形 53"/>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55" name="矩形 54"/>
              <p:cNvSpPr/>
              <p:nvPr/>
            </p:nvSpPr>
            <p:spPr>
              <a:xfrm>
                <a:off x="4886788" y="4813795"/>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内置函数与标准函数库</a:t>
                </a:r>
              </a:p>
            </p:txBody>
          </p:sp>
        </p:grpSp>
      </p:grpSp>
      <p:sp>
        <p:nvSpPr>
          <p:cNvPr id="20" name="矩形 19"/>
          <p:cNvSpPr/>
          <p:nvPr/>
        </p:nvSpPr>
        <p:spPr>
          <a:xfrm>
            <a:off x="985520" y="713629"/>
            <a:ext cx="2139343"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内置函数</a:t>
            </a:r>
          </a:p>
        </p:txBody>
      </p:sp>
      <p:grpSp>
        <p:nvGrpSpPr>
          <p:cNvPr id="21" name="组合 66"/>
          <p:cNvGrpSpPr/>
          <p:nvPr/>
        </p:nvGrpSpPr>
        <p:grpSpPr>
          <a:xfrm>
            <a:off x="164710" y="696666"/>
            <a:ext cx="753732" cy="1394407"/>
            <a:chOff x="1051514" y="2119547"/>
            <a:chExt cx="2106060" cy="4015429"/>
          </a:xfrm>
        </p:grpSpPr>
        <p:sp>
          <p:nvSpPr>
            <p:cNvPr id="22"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3"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4" name="圆角矩形 4"/>
            <p:cNvSpPr/>
            <p:nvPr/>
          </p:nvSpPr>
          <p:spPr>
            <a:xfrm>
              <a:off x="150056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5" name="文本框 5"/>
            <p:cNvSpPr txBox="1"/>
            <p:nvPr/>
          </p:nvSpPr>
          <p:spPr>
            <a:xfrm>
              <a:off x="1051514" y="2465631"/>
              <a:ext cx="2106060" cy="1152184"/>
            </a:xfrm>
            <a:prstGeom prst="rect">
              <a:avLst/>
            </a:prstGeom>
            <a:noFill/>
          </p:spPr>
          <p:txBody>
            <a:bodyPr wrap="none" rtlCol="0">
              <a:spAutoFit/>
            </a:bodyPr>
            <a:lstStyle/>
            <a:p>
              <a:pPr algn="ctr"/>
              <a:r>
                <a:rPr lang="en-US" altLang="zh-CN" sz="2000" b="1" dirty="0">
                  <a:solidFill>
                    <a:schemeClr val="tx2">
                      <a:lumMod val="50000"/>
                    </a:schemeClr>
                  </a:solidFill>
                </a:rPr>
                <a:t>2.4.1</a:t>
              </a:r>
              <a:endParaRPr lang="zh-CN" altLang="en-US" sz="2000" b="1" dirty="0">
                <a:solidFill>
                  <a:schemeClr val="tx2">
                    <a:lumMod val="50000"/>
                  </a:schemeClr>
                </a:solidFill>
              </a:endParaRPr>
            </a:p>
          </p:txBody>
        </p:sp>
        <p:sp>
          <p:nvSpPr>
            <p:cNvPr id="26" name="矩形 25"/>
            <p:cNvSpPr/>
            <p:nvPr/>
          </p:nvSpPr>
          <p:spPr>
            <a:xfrm>
              <a:off x="1871440" y="4982792"/>
              <a:ext cx="516171" cy="115218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2" name="矩形 1"/>
          <p:cNvSpPr/>
          <p:nvPr/>
        </p:nvSpPr>
        <p:spPr>
          <a:xfrm>
            <a:off x="775616" y="1658291"/>
            <a:ext cx="10836141" cy="2677656"/>
          </a:xfrm>
          <a:prstGeom prst="rect">
            <a:avLst/>
          </a:prstGeom>
        </p:spPr>
        <p:txBody>
          <a:bodyPr wrap="square">
            <a:spAutoFit/>
          </a:bodyPr>
          <a:lstStyle/>
          <a:p>
            <a:pPr indent="266700">
              <a:spcAft>
                <a:spcPts val="0"/>
              </a:spcAft>
            </a:pPr>
            <a:r>
              <a:rPr lang="en-US" altLang="zh-CN" sz="2400" kern="100" dirty="0">
                <a:solidFill>
                  <a:srgbClr val="0000FF"/>
                </a:solidFill>
                <a:latin typeface="Times New Roman" panose="02020603050405020304" pitchFamily="18" charset="0"/>
                <a:ea typeface="宋体" panose="02010600030101010101" pitchFamily="2" charset="-122"/>
                <a:cs typeface="Times New Roman" panose="02020603050405020304" pitchFamily="18" charset="0"/>
                <a:hlinkClick r:id="rId3"/>
              </a:rPr>
              <a:t>    Python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释器自带的函数称为内置函数，这些函数可以直接使用，不需要导入某个模块，灵活使用这些函数能够提高编程效率。内置函数和标准库函数是不一样的。内置函数是解释器的一部分，它随着解释器的启动而生效。</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解释器也是一个程序，它给用户提供了一些常用功能，并给它们起了独一无二的名字，这些常用功能就是内置函数。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解释器启动以后，内置函数也生效了。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的内置函数都在一个名为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__</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builtins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__</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的模块中，输入：</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(__</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builtins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__)</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811726160"/>
              </p:ext>
            </p:extLst>
          </p:nvPr>
        </p:nvGraphicFramePr>
        <p:xfrm>
          <a:off x="143839" y="163580"/>
          <a:ext cx="11447047" cy="6454140"/>
        </p:xfrm>
        <a:graphic>
          <a:graphicData uri="http://schemas.openxmlformats.org/drawingml/2006/table">
            <a:tbl>
              <a:tblPr firstRow="1" firstCol="1" bandRow="1">
                <a:tableStyleId>{5C22544A-7EE6-4342-B048-85BDC9FD1C3A}</a:tableStyleId>
              </a:tblPr>
              <a:tblGrid>
                <a:gridCol w="2288295">
                  <a:extLst>
                    <a:ext uri="{9D8B030D-6E8A-4147-A177-3AD203B41FA5}">
                      <a16:colId xmlns:a16="http://schemas.microsoft.com/office/drawing/2014/main" val="1024592655"/>
                    </a:ext>
                  </a:extLst>
                </a:gridCol>
                <a:gridCol w="2154772">
                  <a:extLst>
                    <a:ext uri="{9D8B030D-6E8A-4147-A177-3AD203B41FA5}">
                      <a16:colId xmlns:a16="http://schemas.microsoft.com/office/drawing/2014/main" val="147383137"/>
                    </a:ext>
                  </a:extLst>
                </a:gridCol>
                <a:gridCol w="2096203">
                  <a:extLst>
                    <a:ext uri="{9D8B030D-6E8A-4147-A177-3AD203B41FA5}">
                      <a16:colId xmlns:a16="http://schemas.microsoft.com/office/drawing/2014/main" val="1526425805"/>
                    </a:ext>
                  </a:extLst>
                </a:gridCol>
                <a:gridCol w="2329115">
                  <a:extLst>
                    <a:ext uri="{9D8B030D-6E8A-4147-A177-3AD203B41FA5}">
                      <a16:colId xmlns:a16="http://schemas.microsoft.com/office/drawing/2014/main" val="273121893"/>
                    </a:ext>
                  </a:extLst>
                </a:gridCol>
                <a:gridCol w="2578662">
                  <a:extLst>
                    <a:ext uri="{9D8B030D-6E8A-4147-A177-3AD203B41FA5}">
                      <a16:colId xmlns:a16="http://schemas.microsoft.com/office/drawing/2014/main" val="449551569"/>
                    </a:ext>
                  </a:extLst>
                </a:gridCol>
              </a:tblGrid>
              <a:tr h="395743">
                <a:tc>
                  <a:txBody>
                    <a:bodyPr/>
                    <a:lstStyle/>
                    <a:p>
                      <a:pPr>
                        <a:spcAft>
                          <a:spcPts val="0"/>
                        </a:spcAft>
                      </a:pPr>
                      <a:r>
                        <a:rPr lang="en-US" sz="2400" kern="0" dirty="0">
                          <a:solidFill>
                            <a:schemeClr val="tx1"/>
                          </a:solidFill>
                          <a:effectLst/>
                        </a:rPr>
                        <a:t>abs()</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kern="0" dirty="0" err="1">
                          <a:solidFill>
                            <a:schemeClr val="tx1"/>
                          </a:solidFill>
                          <a:effectLst/>
                        </a:rPr>
                        <a:t>delattr</a:t>
                      </a:r>
                      <a:r>
                        <a:rPr lang="en-US" sz="2400" kern="0" dirty="0">
                          <a:solidFill>
                            <a:schemeClr val="tx1"/>
                          </a:solidFill>
                          <a:effectLst/>
                        </a:rPr>
                        <a:t>()</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kern="0" dirty="0">
                          <a:solidFill>
                            <a:schemeClr val="tx1"/>
                          </a:solidFill>
                          <a:effectLst/>
                        </a:rPr>
                        <a:t>hash()</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kern="0" dirty="0" err="1">
                          <a:solidFill>
                            <a:schemeClr val="tx1"/>
                          </a:solidFill>
                          <a:effectLst/>
                        </a:rPr>
                        <a:t>memoryview</a:t>
                      </a:r>
                      <a:r>
                        <a:rPr lang="en-US" sz="2400" kern="0" dirty="0">
                          <a:solidFill>
                            <a:schemeClr val="tx1"/>
                          </a:solidFill>
                          <a:effectLst/>
                        </a:rPr>
                        <a:t>()</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kern="0" dirty="0">
                          <a:solidFill>
                            <a:schemeClr val="tx1"/>
                          </a:solidFill>
                          <a:effectLst/>
                        </a:rPr>
                        <a:t>set()</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extLst>
                  <a:ext uri="{0D108BD9-81ED-4DB2-BD59-A6C34878D82A}">
                    <a16:rowId xmlns:a16="http://schemas.microsoft.com/office/drawing/2014/main" val="4155936122"/>
                  </a:ext>
                </a:extLst>
              </a:tr>
              <a:tr h="438923">
                <a:tc>
                  <a:txBody>
                    <a:bodyPr/>
                    <a:lstStyle/>
                    <a:p>
                      <a:pPr>
                        <a:spcAft>
                          <a:spcPts val="0"/>
                        </a:spcAft>
                      </a:pPr>
                      <a:r>
                        <a:rPr lang="en-US" sz="2400" kern="0" dirty="0">
                          <a:solidFill>
                            <a:schemeClr val="tx1"/>
                          </a:solidFill>
                          <a:effectLst/>
                        </a:rPr>
                        <a:t>all()</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dict</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help()</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min()</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setattr</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extLst>
                  <a:ext uri="{0D108BD9-81ED-4DB2-BD59-A6C34878D82A}">
                    <a16:rowId xmlns:a16="http://schemas.microsoft.com/office/drawing/2014/main" val="2891520380"/>
                  </a:ext>
                </a:extLst>
              </a:tr>
              <a:tr h="438923">
                <a:tc>
                  <a:txBody>
                    <a:bodyPr/>
                    <a:lstStyle/>
                    <a:p>
                      <a:pPr>
                        <a:spcAft>
                          <a:spcPts val="0"/>
                        </a:spcAft>
                      </a:pPr>
                      <a:r>
                        <a:rPr lang="en-US" sz="2400" kern="0" dirty="0">
                          <a:solidFill>
                            <a:schemeClr val="tx1"/>
                          </a:solidFill>
                          <a:effectLst/>
                        </a:rPr>
                        <a:t>any()</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dir</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hex()</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next()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slicea</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extLst>
                  <a:ext uri="{0D108BD9-81ED-4DB2-BD59-A6C34878D82A}">
                    <a16:rowId xmlns:a16="http://schemas.microsoft.com/office/drawing/2014/main" val="1120644948"/>
                  </a:ext>
                </a:extLst>
              </a:tr>
              <a:tr h="438923">
                <a:tc>
                  <a:txBody>
                    <a:bodyPr/>
                    <a:lstStyle/>
                    <a:p>
                      <a:pPr>
                        <a:spcAft>
                          <a:spcPts val="0"/>
                        </a:spcAft>
                      </a:pPr>
                      <a:r>
                        <a:rPr lang="en-US" sz="2400" kern="0" dirty="0" err="1">
                          <a:solidFill>
                            <a:schemeClr val="tx1"/>
                          </a:solidFill>
                          <a:effectLst/>
                        </a:rPr>
                        <a:t>ascii</a:t>
                      </a:r>
                      <a:r>
                        <a:rPr lang="en-US" sz="2400" kern="0" dirty="0">
                          <a:solidFill>
                            <a:schemeClr val="tx1"/>
                          </a:solidFill>
                          <a:effectLst/>
                        </a:rPr>
                        <a:t>()</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divmod</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id()</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object()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sorted()</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extLst>
                  <a:ext uri="{0D108BD9-81ED-4DB2-BD59-A6C34878D82A}">
                    <a16:rowId xmlns:a16="http://schemas.microsoft.com/office/drawing/2014/main" val="2733406329"/>
                  </a:ext>
                </a:extLst>
              </a:tr>
              <a:tr h="438923">
                <a:tc>
                  <a:txBody>
                    <a:bodyPr/>
                    <a:lstStyle/>
                    <a:p>
                      <a:pPr>
                        <a:spcAft>
                          <a:spcPts val="0"/>
                        </a:spcAft>
                      </a:pPr>
                      <a:r>
                        <a:rPr lang="en-US" sz="2400" kern="0" dirty="0">
                          <a:solidFill>
                            <a:schemeClr val="tx1"/>
                          </a:solidFill>
                          <a:effectLst/>
                        </a:rPr>
                        <a:t>bin()</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enumerate()</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input()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oct</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staticmethod</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extLst>
                  <a:ext uri="{0D108BD9-81ED-4DB2-BD59-A6C34878D82A}">
                    <a16:rowId xmlns:a16="http://schemas.microsoft.com/office/drawing/2014/main" val="2060261669"/>
                  </a:ext>
                </a:extLst>
              </a:tr>
              <a:tr h="438923">
                <a:tc>
                  <a:txBody>
                    <a:bodyPr/>
                    <a:lstStyle/>
                    <a:p>
                      <a:pPr>
                        <a:spcAft>
                          <a:spcPts val="0"/>
                        </a:spcAft>
                      </a:pPr>
                      <a:r>
                        <a:rPr lang="en-US" sz="2400" kern="0" dirty="0">
                          <a:solidFill>
                            <a:schemeClr val="tx1"/>
                          </a:solidFill>
                          <a:effectLst/>
                        </a:rPr>
                        <a:t>bool()</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eval</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int</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open()</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str</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extLst>
                  <a:ext uri="{0D108BD9-81ED-4DB2-BD59-A6C34878D82A}">
                    <a16:rowId xmlns:a16="http://schemas.microsoft.com/office/drawing/2014/main" val="3840889"/>
                  </a:ext>
                </a:extLst>
              </a:tr>
              <a:tr h="438923">
                <a:tc>
                  <a:txBody>
                    <a:bodyPr/>
                    <a:lstStyle/>
                    <a:p>
                      <a:pPr>
                        <a:spcAft>
                          <a:spcPts val="0"/>
                        </a:spcAft>
                      </a:pPr>
                      <a:r>
                        <a:rPr lang="en-US" sz="2400" kern="100" dirty="0">
                          <a:solidFill>
                            <a:schemeClr val="tx1"/>
                          </a:solidFill>
                          <a:effectLst/>
                        </a:rPr>
                        <a:t>breakpoint()</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exec()</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isinstance</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ord</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sum()</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extLst>
                  <a:ext uri="{0D108BD9-81ED-4DB2-BD59-A6C34878D82A}">
                    <a16:rowId xmlns:a16="http://schemas.microsoft.com/office/drawing/2014/main" val="2485202290"/>
                  </a:ext>
                </a:extLst>
              </a:tr>
              <a:tr h="438923">
                <a:tc>
                  <a:txBody>
                    <a:bodyPr/>
                    <a:lstStyle/>
                    <a:p>
                      <a:pPr>
                        <a:spcAft>
                          <a:spcPts val="0"/>
                        </a:spcAft>
                      </a:pPr>
                      <a:r>
                        <a:rPr lang="en-US" sz="2400" kern="0" dirty="0" err="1">
                          <a:solidFill>
                            <a:schemeClr val="tx1"/>
                          </a:solidFill>
                          <a:effectLst/>
                        </a:rPr>
                        <a:t>bytearray</a:t>
                      </a:r>
                      <a:r>
                        <a:rPr lang="en-US" sz="2400" kern="0" dirty="0">
                          <a:solidFill>
                            <a:schemeClr val="tx1"/>
                          </a:solidFill>
                          <a:effectLst/>
                        </a:rPr>
                        <a:t>()</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filter()</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issubclass</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pow()</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super()</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extLst>
                  <a:ext uri="{0D108BD9-81ED-4DB2-BD59-A6C34878D82A}">
                    <a16:rowId xmlns:a16="http://schemas.microsoft.com/office/drawing/2014/main" val="1267194512"/>
                  </a:ext>
                </a:extLst>
              </a:tr>
              <a:tr h="438923">
                <a:tc>
                  <a:txBody>
                    <a:bodyPr/>
                    <a:lstStyle/>
                    <a:p>
                      <a:pPr>
                        <a:spcAft>
                          <a:spcPts val="0"/>
                        </a:spcAft>
                      </a:pPr>
                      <a:r>
                        <a:rPr lang="en-US" sz="2400" kern="0" dirty="0">
                          <a:solidFill>
                            <a:schemeClr val="tx1"/>
                          </a:solidFill>
                          <a:effectLst/>
                        </a:rPr>
                        <a:t>bytes()</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float()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iter</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print()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tuple()</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extLst>
                  <a:ext uri="{0D108BD9-81ED-4DB2-BD59-A6C34878D82A}">
                    <a16:rowId xmlns:a16="http://schemas.microsoft.com/office/drawing/2014/main" val="21475615"/>
                  </a:ext>
                </a:extLst>
              </a:tr>
              <a:tr h="438923">
                <a:tc>
                  <a:txBody>
                    <a:bodyPr/>
                    <a:lstStyle/>
                    <a:p>
                      <a:pPr>
                        <a:spcAft>
                          <a:spcPts val="0"/>
                        </a:spcAft>
                      </a:pPr>
                      <a:r>
                        <a:rPr lang="en-US" sz="2400" kern="0" dirty="0">
                          <a:solidFill>
                            <a:schemeClr val="tx1"/>
                          </a:solidFill>
                          <a:effectLst/>
                        </a:rPr>
                        <a:t>callable()</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format()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len</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property()</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type()</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extLst>
                  <a:ext uri="{0D108BD9-81ED-4DB2-BD59-A6C34878D82A}">
                    <a16:rowId xmlns:a16="http://schemas.microsoft.com/office/drawing/2014/main" val="818265591"/>
                  </a:ext>
                </a:extLst>
              </a:tr>
              <a:tr h="438923">
                <a:tc>
                  <a:txBody>
                    <a:bodyPr/>
                    <a:lstStyle/>
                    <a:p>
                      <a:pPr>
                        <a:spcAft>
                          <a:spcPts val="0"/>
                        </a:spcAft>
                      </a:pPr>
                      <a:r>
                        <a:rPr lang="en-US" sz="2400" kern="0" dirty="0" err="1">
                          <a:solidFill>
                            <a:schemeClr val="tx1"/>
                          </a:solidFill>
                          <a:effectLst/>
                        </a:rPr>
                        <a:t>chr</a:t>
                      </a:r>
                      <a:r>
                        <a:rPr lang="en-US" sz="2400" kern="0" dirty="0">
                          <a:solidFill>
                            <a:schemeClr val="tx1"/>
                          </a:solidFill>
                          <a:effectLst/>
                        </a:rPr>
                        <a:t>()</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frozenset</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list()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range()</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vars</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extLst>
                  <a:ext uri="{0D108BD9-81ED-4DB2-BD59-A6C34878D82A}">
                    <a16:rowId xmlns:a16="http://schemas.microsoft.com/office/drawing/2014/main" val="2530176628"/>
                  </a:ext>
                </a:extLst>
              </a:tr>
              <a:tr h="438923">
                <a:tc>
                  <a:txBody>
                    <a:bodyPr/>
                    <a:lstStyle/>
                    <a:p>
                      <a:pPr>
                        <a:spcAft>
                          <a:spcPts val="0"/>
                        </a:spcAft>
                      </a:pPr>
                      <a:r>
                        <a:rPr lang="en-US" sz="2400" kern="0" dirty="0" err="1">
                          <a:solidFill>
                            <a:schemeClr val="tx1"/>
                          </a:solidFill>
                          <a:effectLst/>
                        </a:rPr>
                        <a:t>classmethod</a:t>
                      </a:r>
                      <a:r>
                        <a:rPr lang="en-US" sz="2400" kern="0" dirty="0">
                          <a:solidFill>
                            <a:schemeClr val="tx1"/>
                          </a:solidFill>
                          <a:effectLst/>
                        </a:rPr>
                        <a:t>()</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getattr</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locals()</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repr</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zip()</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extLst>
                  <a:ext uri="{0D108BD9-81ED-4DB2-BD59-A6C34878D82A}">
                    <a16:rowId xmlns:a16="http://schemas.microsoft.com/office/drawing/2014/main" val="2757530076"/>
                  </a:ext>
                </a:extLst>
              </a:tr>
              <a:tr h="438923">
                <a:tc>
                  <a:txBody>
                    <a:bodyPr/>
                    <a:lstStyle/>
                    <a:p>
                      <a:pPr>
                        <a:spcAft>
                          <a:spcPts val="0"/>
                        </a:spcAft>
                      </a:pPr>
                      <a:r>
                        <a:rPr lang="en-US" sz="2400" kern="0" dirty="0">
                          <a:solidFill>
                            <a:schemeClr val="tx1"/>
                          </a:solidFill>
                          <a:effectLst/>
                        </a:rPr>
                        <a:t>compile()</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err="1">
                          <a:solidFill>
                            <a:schemeClr val="tx1"/>
                          </a:solidFill>
                          <a:effectLst/>
                        </a:rPr>
                        <a:t>globals</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map()</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reversed()</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tc>
                  <a:txBody>
                    <a:bodyPr/>
                    <a:lstStyle/>
                    <a:p>
                      <a:pPr>
                        <a:spcAft>
                          <a:spcPts val="0"/>
                        </a:spcAft>
                      </a:pPr>
                      <a:r>
                        <a:rPr lang="en-US" sz="2400" b="1" kern="0" dirty="0">
                          <a:solidFill>
                            <a:schemeClr val="tx1"/>
                          </a:solidFill>
                          <a:effectLst/>
                        </a:rPr>
                        <a:t>__import__()</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40000"/>
                        <a:lumOff val="60000"/>
                      </a:schemeClr>
                    </a:solidFill>
                  </a:tcPr>
                </a:tc>
                <a:extLst>
                  <a:ext uri="{0D108BD9-81ED-4DB2-BD59-A6C34878D82A}">
                    <a16:rowId xmlns:a16="http://schemas.microsoft.com/office/drawing/2014/main" val="2216837820"/>
                  </a:ext>
                </a:extLst>
              </a:tr>
              <a:tr h="438923">
                <a:tc>
                  <a:txBody>
                    <a:bodyPr/>
                    <a:lstStyle/>
                    <a:p>
                      <a:pPr>
                        <a:spcAft>
                          <a:spcPts val="0"/>
                        </a:spcAft>
                      </a:pPr>
                      <a:r>
                        <a:rPr lang="en-US" sz="2400" kern="0" dirty="0">
                          <a:solidFill>
                            <a:schemeClr val="tx1"/>
                          </a:solidFill>
                          <a:effectLst/>
                        </a:rPr>
                        <a:t>complex()</a:t>
                      </a:r>
                      <a:endParaRPr lang="zh-CN" sz="2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err="1">
                          <a:solidFill>
                            <a:schemeClr val="tx1"/>
                          </a:solidFill>
                          <a:effectLst/>
                        </a:rPr>
                        <a:t>hasattr</a:t>
                      </a:r>
                      <a:r>
                        <a:rPr lang="en-US" sz="2400" b="1" kern="0" dirty="0">
                          <a:solidFill>
                            <a:schemeClr val="tx1"/>
                          </a:solidFill>
                          <a:effectLst/>
                        </a:rPr>
                        <a:t>()</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max()</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round()</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tc>
                  <a:txBody>
                    <a:bodyPr/>
                    <a:lstStyle/>
                    <a:p>
                      <a:pPr>
                        <a:spcAft>
                          <a:spcPts val="0"/>
                        </a:spcAft>
                      </a:pPr>
                      <a:r>
                        <a:rPr lang="en-US" sz="2400" b="1" kern="0" dirty="0">
                          <a:solidFill>
                            <a:schemeClr val="tx1"/>
                          </a:solidFill>
                          <a:effectLst/>
                        </a:rPr>
                        <a:t> </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47625" marR="47625" marT="47625" marB="47625" anchor="ctr">
                    <a:solidFill>
                      <a:schemeClr val="accent1">
                        <a:lumMod val="60000"/>
                        <a:lumOff val="40000"/>
                      </a:schemeClr>
                    </a:solidFill>
                  </a:tcPr>
                </a:tc>
                <a:extLst>
                  <a:ext uri="{0D108BD9-81ED-4DB2-BD59-A6C34878D82A}">
                    <a16:rowId xmlns:a16="http://schemas.microsoft.com/office/drawing/2014/main" val="2461664881"/>
                  </a:ext>
                </a:extLst>
              </a:tr>
            </a:tbl>
          </a:graphicData>
        </a:graphic>
      </p:graphicFrame>
    </p:spTree>
    <p:extLst>
      <p:ext uri="{BB962C8B-B14F-4D97-AF65-F5344CB8AC3E}">
        <p14:creationId xmlns:p14="http://schemas.microsoft.com/office/powerpoint/2010/main" val="25931107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par>
                                <p:cTn id="8" presetID="37"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900" decel="100000" fill="hold"/>
                                        <p:tgtEl>
                                          <p:spTgt spid="21"/>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5550" y="291"/>
            <a:ext cx="10815064" cy="786810"/>
            <a:chOff x="1805470" y="4898681"/>
            <a:chExt cx="8323214" cy="786810"/>
          </a:xfrm>
        </p:grpSpPr>
        <p:sp>
          <p:nvSpPr>
            <p:cNvPr id="6" name="箭头: 五边形 5"/>
            <p:cNvSpPr/>
            <p:nvPr/>
          </p:nvSpPr>
          <p:spPr bwMode="auto">
            <a:xfrm>
              <a:off x="1805470" y="4898681"/>
              <a:ext cx="2780152"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1" name="椭圆 10"/>
            <p:cNvSpPr/>
            <p:nvPr/>
          </p:nvSpPr>
          <p:spPr bwMode="auto">
            <a:xfrm>
              <a:off x="4003186" y="4974506"/>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6"/>
                  </a:solidFill>
                  <a:latin typeface="Impact" panose="020B0806030902050204" pitchFamily="34" charset="0"/>
                </a:rPr>
                <a:t>2.4</a:t>
              </a:r>
            </a:p>
          </p:txBody>
        </p:sp>
        <p:grpSp>
          <p:nvGrpSpPr>
            <p:cNvPr id="58" name="组合 57"/>
            <p:cNvGrpSpPr/>
            <p:nvPr/>
          </p:nvGrpSpPr>
          <p:grpSpPr>
            <a:xfrm>
              <a:off x="4658188" y="4940795"/>
              <a:ext cx="5470496" cy="744696"/>
              <a:chOff x="4886788" y="4813795"/>
              <a:chExt cx="5470496" cy="744696"/>
            </a:xfrm>
          </p:grpSpPr>
          <p:sp>
            <p:nvSpPr>
              <p:cNvPr id="54" name="矩形 53"/>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55" name="矩形 54"/>
              <p:cNvSpPr/>
              <p:nvPr/>
            </p:nvSpPr>
            <p:spPr>
              <a:xfrm>
                <a:off x="4886788" y="4813795"/>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内置函数与标准函数库</a:t>
                </a:r>
              </a:p>
            </p:txBody>
          </p:sp>
        </p:grpSp>
      </p:grpSp>
      <p:sp>
        <p:nvSpPr>
          <p:cNvPr id="2" name="矩形 1"/>
          <p:cNvSpPr/>
          <p:nvPr/>
        </p:nvSpPr>
        <p:spPr>
          <a:xfrm>
            <a:off x="640444" y="1204720"/>
            <a:ext cx="10836141" cy="4339650"/>
          </a:xfrm>
          <a:prstGeom prst="rect">
            <a:avLst/>
          </a:prstGeom>
        </p:spPr>
        <p:txBody>
          <a:bodyPr wrap="square">
            <a:spAutoFit/>
          </a:bodyPr>
          <a:lstStyle/>
          <a:p>
            <a:r>
              <a:rPr lang="en-US" altLang="zh-CN" sz="2800" b="1" dirty="0">
                <a:latin typeface="黑体" panose="02010609060101010101" pitchFamily="49" charset="-122"/>
                <a:ea typeface="黑体" panose="02010609060101010101" pitchFamily="49" charset="-122"/>
              </a:rPr>
              <a:t>2.</a:t>
            </a:r>
            <a:r>
              <a:rPr lang="zh-CN" altLang="zh-CN" sz="2800" b="1" dirty="0">
                <a:latin typeface="黑体" panose="02010609060101010101" pitchFamily="49" charset="-122"/>
                <a:ea typeface="黑体" panose="02010609060101010101" pitchFamily="49" charset="-122"/>
              </a:rPr>
              <a:t>数据类型转换</a:t>
            </a:r>
            <a:endParaRPr lang="en-US" altLang="zh-CN" sz="2800" b="1" dirty="0">
              <a:latin typeface="黑体" panose="02010609060101010101" pitchFamily="49" charset="-122"/>
              <a:ea typeface="黑体" panose="02010609060101010101" pitchFamily="49" charset="-122"/>
            </a:endParaRPr>
          </a:p>
          <a:p>
            <a:endParaRPr lang="zh-CN" altLang="zh-CN" sz="2800" b="1" dirty="0">
              <a:latin typeface="黑体" panose="02010609060101010101" pitchFamily="49" charset="-122"/>
              <a:ea typeface="黑体" panose="02010609060101010101" pitchFamily="49" charset="-122"/>
            </a:endParaRPr>
          </a:p>
          <a:p>
            <a:r>
              <a:rPr lang="en-US" altLang="zh-CN" sz="2400" dirty="0" err="1">
                <a:latin typeface="宋体" panose="02010600030101010101" pitchFamily="2" charset="-122"/>
                <a:ea typeface="宋体" panose="02010600030101010101" pitchFamily="2" charset="-122"/>
              </a:rPr>
              <a:t>Int</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函数功能为将数字字符串或浮点数转化为整型数据类型，取整方式为截掉小数部分。</a:t>
            </a:r>
          </a:p>
          <a:p>
            <a:r>
              <a:rPr lang="en-US" altLang="zh-CN" sz="2400" dirty="0">
                <a:latin typeface="宋体" panose="02010600030101010101" pitchFamily="2" charset="-122"/>
                <a:ea typeface="宋体" panose="02010600030101010101" pitchFamily="2" charset="-122"/>
              </a:rPr>
              <a:t>float( )</a:t>
            </a:r>
            <a:r>
              <a:rPr lang="zh-CN" altLang="zh-CN" sz="2400" dirty="0">
                <a:latin typeface="宋体" panose="02010600030101010101" pitchFamily="2" charset="-122"/>
                <a:ea typeface="宋体" panose="02010600030101010101" pitchFamily="2" charset="-122"/>
              </a:rPr>
              <a:t>函数功能为将数字字符串或整型数据转化为浮点类型。</a:t>
            </a:r>
          </a:p>
          <a:p>
            <a:r>
              <a:rPr lang="en-US" altLang="zh-CN" sz="2400" dirty="0" err="1">
                <a:latin typeface="宋体" panose="02010600030101010101" pitchFamily="2" charset="-122"/>
                <a:ea typeface="宋体" panose="02010600030101010101" pitchFamily="2" charset="-122"/>
              </a:rPr>
              <a:t>str</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函数功能为返回参数的字符串类型。</a:t>
            </a:r>
          </a:p>
          <a:p>
            <a:r>
              <a:rPr lang="en-US" altLang="zh-CN" sz="2400" dirty="0">
                <a:latin typeface="宋体" panose="02010600030101010101" pitchFamily="2" charset="-122"/>
                <a:ea typeface="宋体" panose="02010600030101010101" pitchFamily="2" charset="-122"/>
              </a:rPr>
              <a:t>bool( )</a:t>
            </a:r>
            <a:r>
              <a:rPr lang="zh-CN" altLang="zh-CN" sz="2400" dirty="0">
                <a:latin typeface="宋体" panose="02010600030101010101" pitchFamily="2" charset="-122"/>
                <a:ea typeface="宋体" panose="02010600030101010101" pitchFamily="2" charset="-122"/>
              </a:rPr>
              <a:t>函数功为返回参数的布尔类型。</a:t>
            </a:r>
          </a:p>
          <a:p>
            <a:r>
              <a:rPr lang="en-US" altLang="zh-CN" sz="2400" dirty="0" err="1">
                <a:latin typeface="宋体" panose="02010600030101010101" pitchFamily="2" charset="-122"/>
                <a:ea typeface="宋体" panose="02010600030101010101" pitchFamily="2" charset="-122"/>
              </a:rPr>
              <a:t>ord</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函数功能为范围</a:t>
            </a:r>
            <a:r>
              <a:rPr lang="en-US" altLang="zh-CN" sz="2400" dirty="0">
                <a:latin typeface="宋体" panose="02010600030101010101" pitchFamily="2" charset="-122"/>
                <a:ea typeface="宋体" panose="02010600030101010101" pitchFamily="2" charset="-122"/>
              </a:rPr>
              <a:t>Unicode</a:t>
            </a:r>
            <a:r>
              <a:rPr lang="zh-CN" altLang="zh-CN" sz="2400" dirty="0">
                <a:latin typeface="宋体" panose="02010600030101010101" pitchFamily="2" charset="-122"/>
                <a:ea typeface="宋体" panose="02010600030101010101" pitchFamily="2" charset="-122"/>
              </a:rPr>
              <a:t>字符对应的整数。</a:t>
            </a:r>
          </a:p>
          <a:p>
            <a:r>
              <a:rPr lang="en-US" altLang="zh-CN" sz="2400" dirty="0" err="1">
                <a:latin typeface="宋体" panose="02010600030101010101" pitchFamily="2" charset="-122"/>
                <a:ea typeface="宋体" panose="02010600030101010101" pitchFamily="2" charset="-122"/>
              </a:rPr>
              <a:t>chr</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函数功能为返回整数对应的</a:t>
            </a:r>
            <a:r>
              <a:rPr lang="en-US" altLang="zh-CN" sz="2400" dirty="0">
                <a:latin typeface="宋体" panose="02010600030101010101" pitchFamily="2" charset="-122"/>
                <a:ea typeface="宋体" panose="02010600030101010101" pitchFamily="2" charset="-122"/>
              </a:rPr>
              <a:t>Unicode</a:t>
            </a:r>
            <a:r>
              <a:rPr lang="zh-CN" altLang="zh-CN" sz="2400" dirty="0">
                <a:latin typeface="宋体" panose="02010600030101010101" pitchFamily="2" charset="-122"/>
                <a:ea typeface="宋体" panose="02010600030101010101" pitchFamily="2" charset="-122"/>
              </a:rPr>
              <a:t>字符。</a:t>
            </a:r>
          </a:p>
          <a:p>
            <a:r>
              <a:rPr lang="en-US" altLang="zh-CN" sz="2400" dirty="0" err="1">
                <a:latin typeface="宋体" panose="02010600030101010101" pitchFamily="2" charset="-122"/>
                <a:ea typeface="宋体" panose="02010600030101010101" pitchFamily="2" charset="-122"/>
              </a:rPr>
              <a:t>Eval</a:t>
            </a:r>
            <a:r>
              <a:rPr lang="en-US" altLang="zh-CN" sz="2400" dirty="0">
                <a:latin typeface="宋体" panose="02010600030101010101" pitchFamily="2" charset="-122"/>
                <a:ea typeface="宋体" panose="02010600030101010101" pitchFamily="2" charset="-122"/>
              </a:rPr>
              <a:t> ( )</a:t>
            </a:r>
            <a:r>
              <a:rPr lang="zh-CN" altLang="zh-CN" sz="2400" dirty="0">
                <a:latin typeface="宋体" panose="02010600030101010101" pitchFamily="2" charset="-122"/>
                <a:ea typeface="宋体" panose="02010600030101010101" pitchFamily="2" charset="-122"/>
              </a:rPr>
              <a:t>函数功能为将字符串当成有效</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表达式来求值，并返回计算结果。</a:t>
            </a:r>
          </a:p>
          <a:p>
            <a:endParaRPr lang="zh-CN" altLang="zh-CN" sz="2800" b="1"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0747754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5550" y="291"/>
            <a:ext cx="10815064" cy="786810"/>
            <a:chOff x="1805470" y="4898681"/>
            <a:chExt cx="8323214" cy="786810"/>
          </a:xfrm>
        </p:grpSpPr>
        <p:sp>
          <p:nvSpPr>
            <p:cNvPr id="6" name="箭头: 五边形 5"/>
            <p:cNvSpPr/>
            <p:nvPr/>
          </p:nvSpPr>
          <p:spPr bwMode="auto">
            <a:xfrm>
              <a:off x="1805470" y="4898681"/>
              <a:ext cx="2780152"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1" name="椭圆 10"/>
            <p:cNvSpPr/>
            <p:nvPr/>
          </p:nvSpPr>
          <p:spPr bwMode="auto">
            <a:xfrm>
              <a:off x="4003186" y="4974506"/>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6"/>
                  </a:solidFill>
                  <a:latin typeface="Impact" panose="020B0806030902050204" pitchFamily="34" charset="0"/>
                </a:rPr>
                <a:t>2.4</a:t>
              </a:r>
            </a:p>
          </p:txBody>
        </p:sp>
        <p:grpSp>
          <p:nvGrpSpPr>
            <p:cNvPr id="58" name="组合 57"/>
            <p:cNvGrpSpPr/>
            <p:nvPr/>
          </p:nvGrpSpPr>
          <p:grpSpPr>
            <a:xfrm>
              <a:off x="4658188" y="4940795"/>
              <a:ext cx="5470496" cy="744696"/>
              <a:chOff x="4886788" y="4813795"/>
              <a:chExt cx="5470496" cy="744696"/>
            </a:xfrm>
          </p:grpSpPr>
          <p:sp>
            <p:nvSpPr>
              <p:cNvPr id="54" name="矩形 53"/>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55" name="矩形 54"/>
              <p:cNvSpPr/>
              <p:nvPr/>
            </p:nvSpPr>
            <p:spPr>
              <a:xfrm>
                <a:off x="4886788" y="4813795"/>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内置函数与标准函数库</a:t>
                </a:r>
              </a:p>
            </p:txBody>
          </p:sp>
        </p:grpSp>
      </p:grpSp>
      <p:sp>
        <p:nvSpPr>
          <p:cNvPr id="2" name="矩形 1"/>
          <p:cNvSpPr/>
          <p:nvPr/>
        </p:nvSpPr>
        <p:spPr>
          <a:xfrm>
            <a:off x="640444" y="1204720"/>
            <a:ext cx="10836141" cy="3539430"/>
          </a:xfrm>
          <a:prstGeom prst="rect">
            <a:avLst/>
          </a:prstGeom>
        </p:spPr>
        <p:txBody>
          <a:bodyPr wrap="square">
            <a:spAutoFit/>
          </a:bodyPr>
          <a:lstStyle/>
          <a:p>
            <a:r>
              <a:rPr lang="en-US" altLang="zh-CN" sz="2800" b="1" dirty="0">
                <a:latin typeface="黑体" panose="02010609060101010101" pitchFamily="49" charset="-122"/>
                <a:ea typeface="黑体" panose="02010609060101010101" pitchFamily="49" charset="-122"/>
              </a:rPr>
              <a:t>3.</a:t>
            </a:r>
            <a:r>
              <a:rPr lang="zh-CN" altLang="en-US" sz="2800" b="1" dirty="0">
                <a:latin typeface="黑体" panose="02010609060101010101" pitchFamily="49" charset="-122"/>
                <a:ea typeface="黑体" panose="02010609060101010101" pitchFamily="49" charset="-122"/>
              </a:rPr>
              <a:t>对象操作</a:t>
            </a:r>
            <a:endParaRPr lang="zh-CN" altLang="zh-CN" sz="2800" b="1" dirty="0">
              <a:latin typeface="黑体" panose="02010609060101010101" pitchFamily="49" charset="-122"/>
              <a:ea typeface="黑体" panose="02010609060101010101" pitchFamily="49" charset="-122"/>
            </a:endParaRPr>
          </a:p>
          <a:p>
            <a:r>
              <a:rPr lang="en-US" altLang="zh-CN" sz="2400" dirty="0">
                <a:latin typeface="宋体" panose="02010600030101010101" pitchFamily="2" charset="-122"/>
                <a:ea typeface="宋体" panose="02010600030101010101" pitchFamily="2" charset="-122"/>
              </a:rPr>
              <a:t>help( )</a:t>
            </a:r>
            <a:r>
              <a:rPr lang="zh-CN" altLang="zh-CN" sz="2400" dirty="0">
                <a:latin typeface="宋体" panose="02010600030101010101" pitchFamily="2" charset="-122"/>
                <a:ea typeface="宋体" panose="02010600030101010101" pitchFamily="2" charset="-122"/>
              </a:rPr>
              <a:t>函数功能为帮助系统。如果参数为一个字符串，则在模块、函数、类、方法、关键字或文档主题中搜索，并在控制台打印搜索信息。如果参数为对象，则显示该对象的帮助页。</a:t>
            </a:r>
          </a:p>
          <a:p>
            <a:r>
              <a:rPr lang="en-US" altLang="zh-CN" sz="2400" dirty="0" err="1">
                <a:latin typeface="宋体" panose="02010600030101010101" pitchFamily="2" charset="-122"/>
                <a:ea typeface="宋体" panose="02010600030101010101" pitchFamily="2" charset="-122"/>
              </a:rPr>
              <a:t>dir</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函数功能为返回参数对象的属性列表。</a:t>
            </a:r>
          </a:p>
          <a:p>
            <a:r>
              <a:rPr lang="en-US" altLang="zh-CN" sz="2400" dirty="0">
                <a:latin typeface="宋体" panose="02010600030101010101" pitchFamily="2" charset="-122"/>
                <a:ea typeface="宋体" panose="02010600030101010101" pitchFamily="2" charset="-122"/>
              </a:rPr>
              <a:t>type( )</a:t>
            </a:r>
            <a:r>
              <a:rPr lang="zh-CN" altLang="zh-CN" sz="2400" dirty="0">
                <a:latin typeface="宋体" panose="02010600030101010101" pitchFamily="2" charset="-122"/>
                <a:ea typeface="宋体" panose="02010600030101010101" pitchFamily="2" charset="-122"/>
              </a:rPr>
              <a:t>函数功能为返回参数对象的数据类型。</a:t>
            </a:r>
          </a:p>
          <a:p>
            <a:r>
              <a:rPr lang="en-US" altLang="zh-CN" sz="2400" dirty="0" err="1">
                <a:latin typeface="宋体" panose="02010600030101010101" pitchFamily="2" charset="-122"/>
                <a:ea typeface="宋体" panose="02010600030101010101" pitchFamily="2" charset="-122"/>
              </a:rPr>
              <a:t>len</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函数功能为返回对象的长度，即对象中包含的元素个数，可以是序列或集合。</a:t>
            </a:r>
          </a:p>
          <a:p>
            <a:endParaRPr lang="zh-CN" altLang="zh-CN" sz="2800" b="1"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4167294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5550" y="291"/>
            <a:ext cx="10815064" cy="786810"/>
            <a:chOff x="1805470" y="4898681"/>
            <a:chExt cx="8323214" cy="786810"/>
          </a:xfrm>
        </p:grpSpPr>
        <p:sp>
          <p:nvSpPr>
            <p:cNvPr id="6" name="箭头: 五边形 5"/>
            <p:cNvSpPr/>
            <p:nvPr/>
          </p:nvSpPr>
          <p:spPr bwMode="auto">
            <a:xfrm>
              <a:off x="1805470" y="4898681"/>
              <a:ext cx="2780152"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1" name="椭圆 10"/>
            <p:cNvSpPr/>
            <p:nvPr/>
          </p:nvSpPr>
          <p:spPr bwMode="auto">
            <a:xfrm>
              <a:off x="4003186" y="4974506"/>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6"/>
                  </a:solidFill>
                  <a:latin typeface="Impact" panose="020B0806030902050204" pitchFamily="34" charset="0"/>
                </a:rPr>
                <a:t>2.4</a:t>
              </a:r>
            </a:p>
          </p:txBody>
        </p:sp>
        <p:grpSp>
          <p:nvGrpSpPr>
            <p:cNvPr id="58" name="组合 57"/>
            <p:cNvGrpSpPr/>
            <p:nvPr/>
          </p:nvGrpSpPr>
          <p:grpSpPr>
            <a:xfrm>
              <a:off x="4658188" y="4940795"/>
              <a:ext cx="5470496" cy="744696"/>
              <a:chOff x="4886788" y="4813795"/>
              <a:chExt cx="5470496" cy="744696"/>
            </a:xfrm>
          </p:grpSpPr>
          <p:sp>
            <p:nvSpPr>
              <p:cNvPr id="54" name="矩形 53"/>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55" name="矩形 54"/>
              <p:cNvSpPr/>
              <p:nvPr/>
            </p:nvSpPr>
            <p:spPr>
              <a:xfrm>
                <a:off x="4886788" y="4813795"/>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内置函数与标准函数库</a:t>
                </a:r>
              </a:p>
            </p:txBody>
          </p:sp>
        </p:grpSp>
      </p:grpSp>
      <p:grpSp>
        <p:nvGrpSpPr>
          <p:cNvPr id="9" name="组合 13"/>
          <p:cNvGrpSpPr/>
          <p:nvPr/>
        </p:nvGrpSpPr>
        <p:grpSpPr>
          <a:xfrm>
            <a:off x="286245" y="848032"/>
            <a:ext cx="753732" cy="1002801"/>
            <a:chOff x="3736684" y="2119547"/>
            <a:chExt cx="2058012" cy="2769162"/>
          </a:xfrm>
        </p:grpSpPr>
        <p:sp>
          <p:nvSpPr>
            <p:cNvPr id="10"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2"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3"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4" name="文本框 75"/>
            <p:cNvSpPr txBox="1"/>
            <p:nvPr/>
          </p:nvSpPr>
          <p:spPr>
            <a:xfrm>
              <a:off x="3736684" y="2460790"/>
              <a:ext cx="2058012" cy="1104875"/>
            </a:xfrm>
            <a:prstGeom prst="rect">
              <a:avLst/>
            </a:prstGeom>
            <a:noFill/>
          </p:spPr>
          <p:txBody>
            <a:bodyPr wrap="none" rtlCol="0">
              <a:spAutoFit/>
            </a:bodyPr>
            <a:lstStyle/>
            <a:p>
              <a:pPr algn="ctr"/>
              <a:r>
                <a:rPr lang="en-US" altLang="zh-CN" sz="2000" b="1" dirty="0">
                  <a:solidFill>
                    <a:schemeClr val="tx2">
                      <a:lumMod val="50000"/>
                    </a:schemeClr>
                  </a:solidFill>
                </a:rPr>
                <a:t>2.4.2</a:t>
              </a:r>
              <a:endParaRPr lang="zh-CN" altLang="en-US" sz="2000" b="1" dirty="0">
                <a:solidFill>
                  <a:schemeClr val="tx2">
                    <a:lumMod val="50000"/>
                  </a:schemeClr>
                </a:solidFill>
              </a:endParaRPr>
            </a:p>
          </p:txBody>
        </p:sp>
      </p:grpSp>
      <p:sp>
        <p:nvSpPr>
          <p:cNvPr id="15" name="矩形 14"/>
          <p:cNvSpPr/>
          <p:nvPr/>
        </p:nvSpPr>
        <p:spPr>
          <a:xfrm>
            <a:off x="934798" y="861292"/>
            <a:ext cx="881512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2"/>
                </a:solidFill>
              </a:rPr>
              <a:t>标准库函数</a:t>
            </a:r>
          </a:p>
        </p:txBody>
      </p:sp>
      <p:sp>
        <p:nvSpPr>
          <p:cNvPr id="3" name="矩形 2"/>
          <p:cNvSpPr/>
          <p:nvPr/>
        </p:nvSpPr>
        <p:spPr>
          <a:xfrm>
            <a:off x="554526" y="2033512"/>
            <a:ext cx="10951011" cy="1200329"/>
          </a:xfrm>
          <a:prstGeom prst="rect">
            <a:avLst/>
          </a:prstGeom>
        </p:spPr>
        <p:txBody>
          <a:bodyPr wrap="square">
            <a:spAutoFit/>
          </a:bodyPr>
          <a:lstStyle/>
          <a:p>
            <a:r>
              <a:rPr lang="en-US" altLang="zh-CN" sz="2400" kern="100" dirty="0">
                <a:latin typeface="Times New Roman" panose="02020603050405020304" pitchFamily="18" charset="0"/>
                <a:ea typeface="宋体" panose="02010600030101010101" pitchFamily="2" charset="-122"/>
              </a:rPr>
              <a:t>        Python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标准库相当于解释器的外部扩展，它并不会随着解释器的启动而启动。标准库是</a:t>
            </a:r>
            <a:r>
              <a:rPr lang="en-US" altLang="zh-CN" sz="2400" kern="100" dirty="0">
                <a:latin typeface="Times New Roman" panose="02020603050405020304" pitchFamily="18" charset="0"/>
                <a:ea typeface="宋体" panose="02010600030101010101" pitchFamily="2" charset="-122"/>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提供的有力武器，可让编程事半功倍。</a:t>
            </a:r>
            <a:r>
              <a:rPr lang="en-US" altLang="zh-CN" sz="2400" kern="100" dirty="0">
                <a:latin typeface="Times New Roman" panose="02020603050405020304" pitchFamily="18" charset="0"/>
                <a:ea typeface="宋体" panose="02010600030101010101" pitchFamily="2" charset="-122"/>
              </a:rPr>
              <a:t>Python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标准库非常庞大，包含了很多模块，</a:t>
            </a:r>
            <a:r>
              <a:rPr lang="en-US" altLang="zh-CN" sz="2400" kern="100" dirty="0">
                <a:latin typeface="Times New Roman" panose="02020603050405020304" pitchFamily="18" charset="0"/>
                <a:ea typeface="宋体" panose="02010600030101010101" pitchFamily="2" charset="-122"/>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标准库参见图</a:t>
            </a:r>
            <a:r>
              <a:rPr lang="en-US" altLang="zh-CN" sz="2400" kern="100" dirty="0">
                <a:latin typeface="Times New Roman" panose="02020603050405020304" pitchFamily="18" charset="0"/>
                <a:ea typeface="宋体" panose="02010600030101010101" pitchFamily="2" charset="-122"/>
              </a:rPr>
              <a:t>1-1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dirty="0"/>
          </a:p>
        </p:txBody>
      </p:sp>
      <p:sp>
        <p:nvSpPr>
          <p:cNvPr id="4" name="矩形 3"/>
          <p:cNvSpPr/>
          <p:nvPr/>
        </p:nvSpPr>
        <p:spPr>
          <a:xfrm>
            <a:off x="399401" y="3809752"/>
            <a:ext cx="11239824" cy="1671483"/>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数学模块</a:t>
            </a:r>
          </a:p>
          <a:p>
            <a:pPr marL="73025" marR="54610" indent="266700">
              <a:lnSpc>
                <a:spcPct val="117000"/>
              </a:lnSpc>
              <a:spcBef>
                <a:spcPts val="280"/>
              </a:spcBef>
              <a:spcAft>
                <a:spcPts val="0"/>
              </a:spcAft>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内置的</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math</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模块可以进行相对复杂的数学运算，包含了众多常用的数学函数和数学常数，支持对整数和浮点数的运算。表</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2-4</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列出了其中常用的函数和常数。</a:t>
            </a:r>
            <a:endParaRPr lang="zh-CN" altLang="zh-CN" sz="2400" dirty="0">
              <a:effectLst/>
              <a:latin typeface="宋体" panose="02010600030101010101" pitchFamily="2" charset="-122"/>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4080867463"/>
              </p:ext>
            </p:extLst>
          </p:nvPr>
        </p:nvGraphicFramePr>
        <p:xfrm>
          <a:off x="112118" y="76118"/>
          <a:ext cx="11783033" cy="6628707"/>
        </p:xfrm>
        <a:graphic>
          <a:graphicData uri="http://schemas.openxmlformats.org/drawingml/2006/table">
            <a:tbl>
              <a:tblPr firstRow="1" firstCol="1" bandRow="1">
                <a:tableStyleId>{5C22544A-7EE6-4342-B048-85BDC9FD1C3A}</a:tableStyleId>
              </a:tblPr>
              <a:tblGrid>
                <a:gridCol w="2385100">
                  <a:extLst>
                    <a:ext uri="{9D8B030D-6E8A-4147-A177-3AD203B41FA5}">
                      <a16:colId xmlns:a16="http://schemas.microsoft.com/office/drawing/2014/main" val="1101889247"/>
                    </a:ext>
                  </a:extLst>
                </a:gridCol>
                <a:gridCol w="4399243">
                  <a:extLst>
                    <a:ext uri="{9D8B030D-6E8A-4147-A177-3AD203B41FA5}">
                      <a16:colId xmlns:a16="http://schemas.microsoft.com/office/drawing/2014/main" val="2808942697"/>
                    </a:ext>
                  </a:extLst>
                </a:gridCol>
                <a:gridCol w="4998690">
                  <a:extLst>
                    <a:ext uri="{9D8B030D-6E8A-4147-A177-3AD203B41FA5}">
                      <a16:colId xmlns:a16="http://schemas.microsoft.com/office/drawing/2014/main" val="1835696817"/>
                    </a:ext>
                  </a:extLst>
                </a:gridCol>
              </a:tblGrid>
              <a:tr h="275833">
                <a:tc>
                  <a:txBody>
                    <a:bodyPr/>
                    <a:lstStyle/>
                    <a:p>
                      <a:pPr algn="l">
                        <a:spcAft>
                          <a:spcPts val="0"/>
                        </a:spcAft>
                      </a:pPr>
                      <a:r>
                        <a:rPr lang="zh-CN" sz="1800" kern="0">
                          <a:effectLst/>
                        </a:rPr>
                        <a:t>函数</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描述</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示例</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1826733976"/>
                  </a:ext>
                </a:extLst>
              </a:tr>
              <a:tr h="283117">
                <a:tc>
                  <a:txBody>
                    <a:bodyPr/>
                    <a:lstStyle/>
                    <a:p>
                      <a:pPr algn="l">
                        <a:spcAft>
                          <a:spcPts val="0"/>
                        </a:spcAft>
                      </a:pPr>
                      <a:r>
                        <a:rPr lang="en-US" sz="1800" kern="0">
                          <a:effectLst/>
                        </a:rPr>
                        <a:t>ceil(x)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&gt;= x </a:t>
                      </a:r>
                      <a:r>
                        <a:rPr lang="zh-CN" sz="1800" kern="0">
                          <a:effectLst/>
                        </a:rPr>
                        <a:t>的最小整数</a:t>
                      </a:r>
                      <a:r>
                        <a:rPr lang="en-US" sz="1800" kern="0">
                          <a:effectLst/>
                        </a:rPr>
                        <a:t> (int)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ceil(2.2) </a:t>
                      </a:r>
                      <a:r>
                        <a:rPr lang="zh-CN" sz="1800" kern="0">
                          <a:effectLst/>
                        </a:rPr>
                        <a:t>结果为</a:t>
                      </a:r>
                      <a:r>
                        <a:rPr lang="en-US" sz="1800" kern="0">
                          <a:effectLst/>
                        </a:rPr>
                        <a:t>3</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3876067962"/>
                  </a:ext>
                </a:extLst>
              </a:tr>
              <a:tr h="283117">
                <a:tc>
                  <a:txBody>
                    <a:bodyPr/>
                    <a:lstStyle/>
                    <a:p>
                      <a:pPr algn="l">
                        <a:spcAft>
                          <a:spcPts val="0"/>
                        </a:spcAft>
                      </a:pPr>
                      <a:r>
                        <a:rPr lang="en-US" sz="1800" kern="0">
                          <a:effectLst/>
                        </a:rPr>
                        <a:t>floor(x)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&lt;= x </a:t>
                      </a:r>
                      <a:r>
                        <a:rPr lang="zh-CN" sz="1800" kern="0">
                          <a:effectLst/>
                        </a:rPr>
                        <a:t>的最大整数</a:t>
                      </a:r>
                      <a:r>
                        <a:rPr lang="en-US" sz="1800" kern="0">
                          <a:effectLst/>
                        </a:rPr>
                        <a:t> (int)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floor(3.6)</a:t>
                      </a:r>
                      <a:r>
                        <a:rPr lang="zh-CN" sz="1800" kern="0">
                          <a:effectLst/>
                        </a:rPr>
                        <a:t>结果为</a:t>
                      </a:r>
                      <a:r>
                        <a:rPr lang="en-US" sz="1800" kern="0">
                          <a:effectLst/>
                        </a:rPr>
                        <a:t>3</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3854846081"/>
                  </a:ext>
                </a:extLst>
              </a:tr>
              <a:tr h="283117">
                <a:tc>
                  <a:txBody>
                    <a:bodyPr/>
                    <a:lstStyle/>
                    <a:p>
                      <a:pPr algn="l">
                        <a:spcAft>
                          <a:spcPts val="0"/>
                        </a:spcAft>
                      </a:pPr>
                      <a:r>
                        <a:rPr lang="en-US" sz="1800" kern="0">
                          <a:effectLst/>
                        </a:rPr>
                        <a:t>fabs(x)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x </a:t>
                      </a:r>
                      <a:r>
                        <a:rPr lang="zh-CN" sz="1800" kern="0">
                          <a:effectLst/>
                        </a:rPr>
                        <a:t>的绝对值</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fabs(-2)</a:t>
                      </a:r>
                      <a:r>
                        <a:rPr lang="zh-CN" sz="1800" kern="0">
                          <a:effectLst/>
                        </a:rPr>
                        <a:t>结果为</a:t>
                      </a:r>
                      <a:r>
                        <a:rPr lang="en-US" sz="1800" kern="0">
                          <a:effectLst/>
                        </a:rPr>
                        <a:t>2</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4260033645"/>
                  </a:ext>
                </a:extLst>
              </a:tr>
              <a:tr h="283117">
                <a:tc>
                  <a:txBody>
                    <a:bodyPr/>
                    <a:lstStyle/>
                    <a:p>
                      <a:pPr algn="l">
                        <a:spcAft>
                          <a:spcPts val="0"/>
                        </a:spcAft>
                      </a:pPr>
                      <a:r>
                        <a:rPr lang="en-US" sz="1800" kern="0">
                          <a:effectLst/>
                        </a:rPr>
                        <a:t>factorial(x)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x </a:t>
                      </a:r>
                      <a:r>
                        <a:rPr lang="zh-CN" sz="1800" kern="0">
                          <a:effectLst/>
                        </a:rPr>
                        <a:t>的阶乘</a:t>
                      </a:r>
                      <a:r>
                        <a:rPr lang="en-US" sz="1800" kern="0">
                          <a:effectLst/>
                        </a:rPr>
                        <a:t> (int)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factorial(4)</a:t>
                      </a:r>
                      <a:r>
                        <a:rPr lang="zh-CN" sz="1800" kern="0">
                          <a:effectLst/>
                        </a:rPr>
                        <a:t>结果为</a:t>
                      </a:r>
                      <a:r>
                        <a:rPr lang="en-US" sz="1800" kern="0">
                          <a:effectLst/>
                        </a:rPr>
                        <a:t>24</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4143666775"/>
                  </a:ext>
                </a:extLst>
              </a:tr>
              <a:tr h="283117">
                <a:tc>
                  <a:txBody>
                    <a:bodyPr/>
                    <a:lstStyle/>
                    <a:p>
                      <a:pPr algn="l">
                        <a:spcAft>
                          <a:spcPts val="0"/>
                        </a:spcAft>
                      </a:pPr>
                      <a:r>
                        <a:rPr lang="en-US" sz="1800" kern="0">
                          <a:effectLst/>
                        </a:rPr>
                        <a:t>fmod(x, y)</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取余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fmod(7, -2)</a:t>
                      </a:r>
                      <a:r>
                        <a:rPr lang="zh-CN" sz="1800" kern="0">
                          <a:effectLst/>
                        </a:rPr>
                        <a:t>结果为</a:t>
                      </a:r>
                      <a:r>
                        <a:rPr lang="en-US" sz="1800" kern="0">
                          <a:effectLst/>
                        </a:rPr>
                        <a:t>1</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853115022"/>
                  </a:ext>
                </a:extLst>
              </a:tr>
              <a:tr h="283117">
                <a:tc>
                  <a:txBody>
                    <a:bodyPr/>
                    <a:lstStyle/>
                    <a:p>
                      <a:pPr algn="l">
                        <a:spcAft>
                          <a:spcPts val="0"/>
                        </a:spcAft>
                      </a:pPr>
                      <a:r>
                        <a:rPr lang="en-US" sz="1800" kern="0">
                          <a:effectLst/>
                        </a:rPr>
                        <a:t>gcd(*integers)</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所有参数</a:t>
                      </a:r>
                      <a:r>
                        <a:rPr lang="en-US" sz="1800" kern="0">
                          <a:effectLst/>
                        </a:rPr>
                        <a:t> (int) </a:t>
                      </a:r>
                      <a:r>
                        <a:rPr lang="zh-CN" sz="1800" kern="0">
                          <a:effectLst/>
                        </a:rPr>
                        <a:t>的最大公约数</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gcd(4, 6, 8)</a:t>
                      </a:r>
                      <a:r>
                        <a:rPr lang="zh-CN" sz="1800" kern="0">
                          <a:effectLst/>
                        </a:rPr>
                        <a:t>结果为</a:t>
                      </a:r>
                      <a:r>
                        <a:rPr lang="en-US" sz="1800" kern="0">
                          <a:effectLst/>
                        </a:rPr>
                        <a:t>2</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467206611"/>
                  </a:ext>
                </a:extLst>
              </a:tr>
              <a:tr h="283117">
                <a:tc>
                  <a:txBody>
                    <a:bodyPr/>
                    <a:lstStyle/>
                    <a:p>
                      <a:pPr algn="l">
                        <a:spcAft>
                          <a:spcPts val="0"/>
                        </a:spcAft>
                      </a:pPr>
                      <a:r>
                        <a:rPr lang="en-US" sz="1800" kern="0">
                          <a:effectLst/>
                        </a:rPr>
                        <a:t>lcm(*integers)</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所有参数</a:t>
                      </a:r>
                      <a:r>
                        <a:rPr lang="en-US" sz="1800" kern="0">
                          <a:effectLst/>
                        </a:rPr>
                        <a:t> (int) </a:t>
                      </a:r>
                      <a:r>
                        <a:rPr lang="zh-CN" sz="1800" kern="0">
                          <a:effectLst/>
                        </a:rPr>
                        <a:t>的最小公倍数</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lcm(3, 5)</a:t>
                      </a:r>
                      <a:r>
                        <a:rPr lang="zh-CN" sz="1800" kern="0">
                          <a:effectLst/>
                        </a:rPr>
                        <a:t>结果为</a:t>
                      </a:r>
                      <a:r>
                        <a:rPr lang="en-US" sz="1800" kern="0">
                          <a:effectLst/>
                        </a:rPr>
                        <a:t>15</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1792939954"/>
                  </a:ext>
                </a:extLst>
              </a:tr>
              <a:tr h="283117">
                <a:tc>
                  <a:txBody>
                    <a:bodyPr/>
                    <a:lstStyle/>
                    <a:p>
                      <a:pPr algn="l">
                        <a:spcAft>
                          <a:spcPts val="0"/>
                        </a:spcAft>
                      </a:pPr>
                      <a:r>
                        <a:rPr lang="en-US" sz="1800" kern="0">
                          <a:effectLst/>
                        </a:rPr>
                        <a:t>trunc(x)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将实数</a:t>
                      </a:r>
                      <a:r>
                        <a:rPr lang="en-US" sz="1800" kern="0">
                          <a:effectLst/>
                        </a:rPr>
                        <a:t> x </a:t>
                      </a:r>
                      <a:r>
                        <a:rPr lang="zh-CN" sz="1800" kern="0">
                          <a:effectLst/>
                        </a:rPr>
                        <a:t>截断为</a:t>
                      </a:r>
                      <a:r>
                        <a:rPr lang="en-US" sz="1800" kern="0">
                          <a:effectLst/>
                        </a:rPr>
                        <a:t>int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trunc(3.4)</a:t>
                      </a:r>
                      <a:r>
                        <a:rPr lang="zh-CN" sz="1800" kern="0">
                          <a:effectLst/>
                        </a:rPr>
                        <a:t>结果为</a:t>
                      </a:r>
                      <a:r>
                        <a:rPr lang="en-US" sz="1800" kern="0">
                          <a:effectLst/>
                        </a:rPr>
                        <a:t>3</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924653307"/>
                  </a:ext>
                </a:extLst>
              </a:tr>
              <a:tr h="283117">
                <a:tc>
                  <a:txBody>
                    <a:bodyPr/>
                    <a:lstStyle/>
                    <a:p>
                      <a:pPr algn="l">
                        <a:spcAft>
                          <a:spcPts val="0"/>
                        </a:spcAft>
                      </a:pPr>
                      <a:r>
                        <a:rPr lang="en-US" sz="1800" kern="0">
                          <a:effectLst/>
                        </a:rPr>
                        <a:t>exp(x)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e </a:t>
                      </a:r>
                      <a:r>
                        <a:rPr lang="zh-CN" sz="1800" kern="0">
                          <a:effectLst/>
                        </a:rPr>
                        <a:t>的</a:t>
                      </a:r>
                      <a:r>
                        <a:rPr lang="en-US" sz="1800" kern="0">
                          <a:effectLst/>
                        </a:rPr>
                        <a:t> x </a:t>
                      </a:r>
                      <a:r>
                        <a:rPr lang="zh-CN" sz="1800" kern="0">
                          <a:effectLst/>
                        </a:rPr>
                        <a:t>次幂</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exp(2)</a:t>
                      </a:r>
                      <a:r>
                        <a:rPr lang="zh-CN" sz="1800" kern="0">
                          <a:effectLst/>
                        </a:rPr>
                        <a:t>结果为</a:t>
                      </a:r>
                      <a:r>
                        <a:rPr lang="en-US" sz="1800" kern="0">
                          <a:effectLst/>
                        </a:rPr>
                        <a:t>7.3890560…</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747902576"/>
                  </a:ext>
                </a:extLst>
              </a:tr>
              <a:tr h="283117">
                <a:tc>
                  <a:txBody>
                    <a:bodyPr/>
                    <a:lstStyle/>
                    <a:p>
                      <a:pPr algn="l">
                        <a:spcAft>
                          <a:spcPts val="0"/>
                        </a:spcAft>
                      </a:pPr>
                      <a:r>
                        <a:rPr lang="en-US" sz="1800" kern="0">
                          <a:effectLst/>
                        </a:rPr>
                        <a:t>log(x[, base])</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以</a:t>
                      </a:r>
                      <a:r>
                        <a:rPr lang="en-US" sz="1800" kern="0">
                          <a:effectLst/>
                        </a:rPr>
                        <a:t>base</a:t>
                      </a:r>
                      <a:r>
                        <a:rPr lang="zh-CN" sz="1800" kern="0">
                          <a:effectLst/>
                        </a:rPr>
                        <a:t>为底，</a:t>
                      </a:r>
                      <a:r>
                        <a:rPr lang="en-US" sz="1800" kern="0">
                          <a:effectLst/>
                        </a:rPr>
                        <a:t>x </a:t>
                      </a:r>
                      <a:r>
                        <a:rPr lang="zh-CN" sz="1800" kern="0">
                          <a:effectLst/>
                        </a:rPr>
                        <a:t>的对数</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log(81,9)</a:t>
                      </a:r>
                      <a:r>
                        <a:rPr lang="zh-CN" sz="1800" kern="0">
                          <a:effectLst/>
                        </a:rPr>
                        <a:t>结果为</a:t>
                      </a:r>
                      <a:r>
                        <a:rPr lang="en-US" sz="1800" kern="0">
                          <a:effectLst/>
                        </a:rPr>
                        <a:t>2</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3442421156"/>
                  </a:ext>
                </a:extLst>
              </a:tr>
              <a:tr h="283117">
                <a:tc>
                  <a:txBody>
                    <a:bodyPr/>
                    <a:lstStyle/>
                    <a:p>
                      <a:pPr algn="l">
                        <a:spcAft>
                          <a:spcPts val="0"/>
                        </a:spcAft>
                      </a:pPr>
                      <a:r>
                        <a:rPr lang="en-US" sz="1800" kern="0">
                          <a:effectLst/>
                        </a:rPr>
                        <a:t>pow(x, y)</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x </a:t>
                      </a:r>
                      <a:r>
                        <a:rPr lang="zh-CN" sz="1800" kern="0">
                          <a:effectLst/>
                        </a:rPr>
                        <a:t>的</a:t>
                      </a:r>
                      <a:r>
                        <a:rPr lang="en-US" sz="1800" kern="0">
                          <a:effectLst/>
                        </a:rPr>
                        <a:t> y </a:t>
                      </a:r>
                      <a:r>
                        <a:rPr lang="zh-CN" sz="1800" kern="0">
                          <a:effectLst/>
                        </a:rPr>
                        <a:t>次幂</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pow(2, 3)</a:t>
                      </a:r>
                      <a:r>
                        <a:rPr lang="zh-CN" sz="1800" kern="0">
                          <a:effectLst/>
                        </a:rPr>
                        <a:t>结果为</a:t>
                      </a:r>
                      <a:r>
                        <a:rPr lang="en-US" sz="1800" kern="0">
                          <a:effectLst/>
                        </a:rPr>
                        <a:t>8</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3413331527"/>
                  </a:ext>
                </a:extLst>
              </a:tr>
              <a:tr h="283117">
                <a:tc>
                  <a:txBody>
                    <a:bodyPr/>
                    <a:lstStyle/>
                    <a:p>
                      <a:pPr algn="l">
                        <a:spcAft>
                          <a:spcPts val="0"/>
                        </a:spcAft>
                      </a:pPr>
                      <a:r>
                        <a:rPr lang="en-US" sz="1800" kern="0">
                          <a:effectLst/>
                        </a:rPr>
                        <a:t>sqrt((x)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x </a:t>
                      </a:r>
                      <a:r>
                        <a:rPr lang="zh-CN" sz="1800" kern="0">
                          <a:effectLst/>
                        </a:rPr>
                        <a:t>的平方根</a:t>
                      </a:r>
                      <a:r>
                        <a:rPr lang="en-US" sz="1800" kern="0">
                          <a:effectLst/>
                        </a:rPr>
                        <a:t> (square root)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sqrt(4)</a:t>
                      </a:r>
                      <a:r>
                        <a:rPr lang="zh-CN" sz="1800" kern="0">
                          <a:effectLst/>
                        </a:rPr>
                        <a:t>结果为</a:t>
                      </a:r>
                      <a:r>
                        <a:rPr lang="en-US" sz="1800" kern="0">
                          <a:effectLst/>
                        </a:rPr>
                        <a:t>2</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3041513419"/>
                  </a:ext>
                </a:extLst>
              </a:tr>
              <a:tr h="283117">
                <a:tc>
                  <a:txBody>
                    <a:bodyPr/>
                    <a:lstStyle/>
                    <a:p>
                      <a:pPr algn="l">
                        <a:spcAft>
                          <a:spcPts val="0"/>
                        </a:spcAft>
                      </a:pPr>
                      <a:r>
                        <a:rPr lang="en-US" sz="1800" kern="0">
                          <a:effectLst/>
                        </a:rPr>
                        <a:t>sin(x)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x </a:t>
                      </a:r>
                      <a:r>
                        <a:rPr lang="zh-CN" sz="1800" kern="0">
                          <a:effectLst/>
                        </a:rPr>
                        <a:t>弧度的正弦值</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sin(pi/2)</a:t>
                      </a:r>
                      <a:r>
                        <a:rPr lang="zh-CN" sz="1800" kern="0">
                          <a:effectLst/>
                        </a:rPr>
                        <a:t>结果为</a:t>
                      </a:r>
                      <a:r>
                        <a:rPr lang="en-US" sz="1800" kern="0">
                          <a:effectLst/>
                        </a:rPr>
                        <a:t>1</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1412236363"/>
                  </a:ext>
                </a:extLst>
              </a:tr>
              <a:tr h="283117">
                <a:tc>
                  <a:txBody>
                    <a:bodyPr/>
                    <a:lstStyle/>
                    <a:p>
                      <a:pPr algn="l">
                        <a:spcAft>
                          <a:spcPts val="0"/>
                        </a:spcAft>
                      </a:pPr>
                      <a:r>
                        <a:rPr lang="en-US" sz="1800" kern="0">
                          <a:effectLst/>
                        </a:rPr>
                        <a:t>asin(x)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x </a:t>
                      </a:r>
                      <a:r>
                        <a:rPr lang="zh-CN" sz="1800" kern="0">
                          <a:effectLst/>
                        </a:rPr>
                        <a:t>的反正弦，单位：弧度</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asin(1)</a:t>
                      </a:r>
                      <a:r>
                        <a:rPr lang="zh-CN" sz="1800" kern="0">
                          <a:effectLst/>
                        </a:rPr>
                        <a:t>结果为</a:t>
                      </a:r>
                      <a:r>
                        <a:rPr lang="en-US" sz="1800" kern="0">
                          <a:effectLst/>
                        </a:rPr>
                        <a:t>1.5707963…</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360515502"/>
                  </a:ext>
                </a:extLst>
              </a:tr>
              <a:tr h="283117">
                <a:tc>
                  <a:txBody>
                    <a:bodyPr/>
                    <a:lstStyle/>
                    <a:p>
                      <a:pPr algn="l">
                        <a:spcAft>
                          <a:spcPts val="0"/>
                        </a:spcAft>
                      </a:pPr>
                      <a:r>
                        <a:rPr lang="en-US" sz="1800" kern="0">
                          <a:effectLst/>
                        </a:rPr>
                        <a:t>cos(x)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x </a:t>
                      </a:r>
                      <a:r>
                        <a:rPr lang="zh-CN" sz="1800" kern="0">
                          <a:effectLst/>
                        </a:rPr>
                        <a:t>弧度的余弦值</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cos(pi)</a:t>
                      </a:r>
                      <a:r>
                        <a:rPr lang="zh-CN" sz="1800" kern="0">
                          <a:effectLst/>
                        </a:rPr>
                        <a:t>结果为</a:t>
                      </a:r>
                      <a:r>
                        <a:rPr lang="en-US" sz="1800" kern="0">
                          <a:effectLst/>
                        </a:rPr>
                        <a:t>-1</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2915983687"/>
                  </a:ext>
                </a:extLst>
              </a:tr>
              <a:tr h="283117">
                <a:tc>
                  <a:txBody>
                    <a:bodyPr/>
                    <a:lstStyle/>
                    <a:p>
                      <a:pPr algn="l">
                        <a:spcAft>
                          <a:spcPts val="0"/>
                        </a:spcAft>
                      </a:pPr>
                      <a:r>
                        <a:rPr lang="en-US" sz="1800" kern="0">
                          <a:effectLst/>
                        </a:rPr>
                        <a:t>acos(x)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x </a:t>
                      </a:r>
                      <a:r>
                        <a:rPr lang="zh-CN" sz="1800" kern="0">
                          <a:effectLst/>
                        </a:rPr>
                        <a:t>的反余弦值，单位：弧度</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acos(-1)</a:t>
                      </a:r>
                      <a:r>
                        <a:rPr lang="zh-CN" sz="1800" kern="0">
                          <a:effectLst/>
                        </a:rPr>
                        <a:t>结果为</a:t>
                      </a:r>
                      <a:r>
                        <a:rPr lang="en-US" sz="1800" kern="0">
                          <a:effectLst/>
                        </a:rPr>
                        <a:t>3.1415926…</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3377054978"/>
                  </a:ext>
                </a:extLst>
              </a:tr>
              <a:tr h="283117">
                <a:tc>
                  <a:txBody>
                    <a:bodyPr/>
                    <a:lstStyle/>
                    <a:p>
                      <a:pPr algn="l">
                        <a:spcAft>
                          <a:spcPts val="0"/>
                        </a:spcAft>
                      </a:pPr>
                      <a:r>
                        <a:rPr lang="en-US" sz="1800" kern="0">
                          <a:effectLst/>
                        </a:rPr>
                        <a:t>tan(x)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 x </a:t>
                      </a:r>
                      <a:r>
                        <a:rPr lang="zh-CN" sz="1800" kern="0">
                          <a:effectLst/>
                        </a:rPr>
                        <a:t>弧度的正切值</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tan(pi/4)</a:t>
                      </a:r>
                      <a:r>
                        <a:rPr lang="zh-CN" sz="1800" kern="0">
                          <a:effectLst/>
                        </a:rPr>
                        <a:t>结果为</a:t>
                      </a:r>
                      <a:r>
                        <a:rPr lang="en-US" sz="1800" kern="0">
                          <a:effectLst/>
                        </a:rPr>
                        <a:t>1</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2486520674"/>
                  </a:ext>
                </a:extLst>
              </a:tr>
              <a:tr h="407417">
                <a:tc>
                  <a:txBody>
                    <a:bodyPr/>
                    <a:lstStyle/>
                    <a:p>
                      <a:pPr algn="l">
                        <a:spcAft>
                          <a:spcPts val="0"/>
                        </a:spcAft>
                      </a:pPr>
                      <a:r>
                        <a:rPr lang="en-US" sz="1800" kern="0">
                          <a:effectLst/>
                        </a:rPr>
                        <a:t>dist(p, q)</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p</a:t>
                      </a:r>
                      <a:r>
                        <a:rPr lang="zh-CN" sz="1800" kern="0">
                          <a:effectLst/>
                        </a:rPr>
                        <a:t>、</a:t>
                      </a:r>
                      <a:r>
                        <a:rPr lang="en-US" sz="1800" kern="0">
                          <a:effectLst/>
                        </a:rPr>
                        <a:t>q</a:t>
                      </a:r>
                      <a:r>
                        <a:rPr lang="zh-CN" sz="1800" kern="0">
                          <a:effectLst/>
                        </a:rPr>
                        <a:t>两点间的欧氏距离，</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dist((1, 1), (2, 2))</a:t>
                      </a:r>
                      <a:r>
                        <a:rPr lang="zh-CN" sz="1800" kern="0">
                          <a:effectLst/>
                        </a:rPr>
                        <a:t>结果为</a:t>
                      </a:r>
                      <a:r>
                        <a:rPr lang="en-US" sz="1800" kern="0">
                          <a:effectLst/>
                        </a:rPr>
                        <a:t>1.4142135…</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2580535860"/>
                  </a:ext>
                </a:extLst>
              </a:tr>
              <a:tr h="283117">
                <a:tc>
                  <a:txBody>
                    <a:bodyPr/>
                    <a:lstStyle/>
                    <a:p>
                      <a:pPr algn="l">
                        <a:spcAft>
                          <a:spcPts val="0"/>
                        </a:spcAft>
                      </a:pPr>
                      <a:r>
                        <a:rPr lang="en-US" sz="1800" kern="0">
                          <a:effectLst/>
                        </a:rPr>
                        <a:t>degrees(x)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将角度</a:t>
                      </a:r>
                      <a:r>
                        <a:rPr lang="en-US" sz="1800" kern="0">
                          <a:effectLst/>
                        </a:rPr>
                        <a:t> x </a:t>
                      </a:r>
                      <a:r>
                        <a:rPr lang="zh-CN" sz="1800" kern="0">
                          <a:effectLst/>
                        </a:rPr>
                        <a:t>从弧度转换为角度</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degrees(pi)</a:t>
                      </a:r>
                      <a:r>
                        <a:rPr lang="zh-CN" sz="1800" kern="0">
                          <a:effectLst/>
                        </a:rPr>
                        <a:t>结果为</a:t>
                      </a:r>
                      <a:r>
                        <a:rPr lang="en-US" sz="1800" kern="0">
                          <a:effectLst/>
                        </a:rPr>
                        <a:t>180</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4167210925"/>
                  </a:ext>
                </a:extLst>
              </a:tr>
              <a:tr h="283117">
                <a:tc>
                  <a:txBody>
                    <a:bodyPr/>
                    <a:lstStyle/>
                    <a:p>
                      <a:pPr algn="l">
                        <a:spcAft>
                          <a:spcPts val="0"/>
                        </a:spcAft>
                      </a:pPr>
                      <a:r>
                        <a:rPr lang="en-US" sz="1800" kern="0">
                          <a:effectLst/>
                        </a:rPr>
                        <a:t>radians(x)</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将角度</a:t>
                      </a:r>
                      <a:r>
                        <a:rPr lang="en-US" sz="1800" kern="0">
                          <a:effectLst/>
                        </a:rPr>
                        <a:t> x </a:t>
                      </a:r>
                      <a:r>
                        <a:rPr lang="zh-CN" sz="1800" kern="0">
                          <a:effectLst/>
                        </a:rPr>
                        <a:t>从角度转换为弧度</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radians(180)</a:t>
                      </a:r>
                      <a:r>
                        <a:rPr lang="zh-CN" sz="1800" kern="0">
                          <a:effectLst/>
                        </a:rPr>
                        <a:t>结果为</a:t>
                      </a:r>
                      <a:r>
                        <a:rPr lang="en-US" sz="1800" kern="0">
                          <a:effectLst/>
                        </a:rPr>
                        <a:t>3.1415926…</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extLst>
                  <a:ext uri="{0D108BD9-81ED-4DB2-BD59-A6C34878D82A}">
                    <a16:rowId xmlns:a16="http://schemas.microsoft.com/office/drawing/2014/main" val="660577483"/>
                  </a:ext>
                </a:extLst>
              </a:tr>
              <a:tr h="283117">
                <a:tc>
                  <a:txBody>
                    <a:bodyPr/>
                    <a:lstStyle/>
                    <a:p>
                      <a:pPr algn="l">
                        <a:spcAft>
                          <a:spcPts val="0"/>
                        </a:spcAft>
                      </a:pPr>
                      <a:r>
                        <a:rPr lang="en-US" sz="1800" kern="0">
                          <a:effectLst/>
                        </a:rPr>
                        <a:t>pi</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圆周率</a:t>
                      </a:r>
                      <a:r>
                        <a:rPr lang="en-US" sz="1800" kern="0">
                          <a:effectLst/>
                        </a:rPr>
                        <a:t> π</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a:effectLst/>
                        </a:rPr>
                        <a:t>3.1415926…</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b"/>
                </a:tc>
                <a:extLst>
                  <a:ext uri="{0D108BD9-81ED-4DB2-BD59-A6C34878D82A}">
                    <a16:rowId xmlns:a16="http://schemas.microsoft.com/office/drawing/2014/main" val="2939007722"/>
                  </a:ext>
                </a:extLst>
              </a:tr>
              <a:tr h="283117">
                <a:tc>
                  <a:txBody>
                    <a:bodyPr/>
                    <a:lstStyle/>
                    <a:p>
                      <a:pPr algn="l">
                        <a:spcAft>
                          <a:spcPts val="0"/>
                        </a:spcAft>
                      </a:pPr>
                      <a:r>
                        <a:rPr lang="en-US" sz="1800" kern="0">
                          <a:effectLst/>
                        </a:rPr>
                        <a:t>e</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zh-CN" sz="1800" kern="0">
                          <a:effectLst/>
                        </a:rPr>
                        <a:t>自然常数</a:t>
                      </a:r>
                      <a:r>
                        <a:rPr lang="en-US" sz="1800" kern="0">
                          <a:effectLst/>
                        </a:rPr>
                        <a:t> e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ctr"/>
                </a:tc>
                <a:tc>
                  <a:txBody>
                    <a:bodyPr/>
                    <a:lstStyle/>
                    <a:p>
                      <a:pPr algn="l">
                        <a:spcAft>
                          <a:spcPts val="0"/>
                        </a:spcAft>
                      </a:pPr>
                      <a:r>
                        <a:rPr lang="en-US" sz="1800" kern="0" dirty="0">
                          <a:effectLst/>
                        </a:rPr>
                        <a:t>2.7182818…</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6715" marR="56715" marT="0" marB="0" anchor="b"/>
                </a:tc>
                <a:extLst>
                  <a:ext uri="{0D108BD9-81ED-4DB2-BD59-A6C34878D82A}">
                    <a16:rowId xmlns:a16="http://schemas.microsoft.com/office/drawing/2014/main" val="177538020"/>
                  </a:ext>
                </a:extLst>
              </a:tr>
            </a:tbl>
          </a:graphicData>
        </a:graphic>
      </p:graphicFrame>
    </p:spTree>
    <p:extLst>
      <p:ext uri="{BB962C8B-B14F-4D97-AF65-F5344CB8AC3E}">
        <p14:creationId xmlns:p14="http://schemas.microsoft.com/office/powerpoint/2010/main" val="26747724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par>
                                <p:cTn id="8" presetID="37" presetClass="entr" presetSubtype="0" fill="hold" nodeType="withEffect">
                                  <p:stCondLst>
                                    <p:cond delay="25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900" decel="100000" fill="hold"/>
                                        <p:tgtEl>
                                          <p:spTgt spid="9"/>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5550" y="291"/>
            <a:ext cx="10815064" cy="786810"/>
            <a:chOff x="1805470" y="4898681"/>
            <a:chExt cx="8323214" cy="786810"/>
          </a:xfrm>
        </p:grpSpPr>
        <p:sp>
          <p:nvSpPr>
            <p:cNvPr id="6" name="箭头: 五边形 5"/>
            <p:cNvSpPr/>
            <p:nvPr/>
          </p:nvSpPr>
          <p:spPr bwMode="auto">
            <a:xfrm>
              <a:off x="1805470" y="4898681"/>
              <a:ext cx="2780152"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1" name="椭圆 10"/>
            <p:cNvSpPr/>
            <p:nvPr/>
          </p:nvSpPr>
          <p:spPr bwMode="auto">
            <a:xfrm>
              <a:off x="4003186" y="4974506"/>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6"/>
                  </a:solidFill>
                  <a:latin typeface="Impact" panose="020B0806030902050204" pitchFamily="34" charset="0"/>
                </a:rPr>
                <a:t>2.4</a:t>
              </a:r>
            </a:p>
          </p:txBody>
        </p:sp>
        <p:grpSp>
          <p:nvGrpSpPr>
            <p:cNvPr id="58" name="组合 57"/>
            <p:cNvGrpSpPr/>
            <p:nvPr/>
          </p:nvGrpSpPr>
          <p:grpSpPr>
            <a:xfrm>
              <a:off x="4658188" y="4940795"/>
              <a:ext cx="5470496" cy="744696"/>
              <a:chOff x="4886788" y="4813795"/>
              <a:chExt cx="5470496" cy="744696"/>
            </a:xfrm>
          </p:grpSpPr>
          <p:sp>
            <p:nvSpPr>
              <p:cNvPr id="54" name="矩形 53"/>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55" name="矩形 54"/>
              <p:cNvSpPr/>
              <p:nvPr/>
            </p:nvSpPr>
            <p:spPr>
              <a:xfrm>
                <a:off x="4886788" y="4813795"/>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内置函数与标准函数库</a:t>
                </a:r>
              </a:p>
            </p:txBody>
          </p:sp>
        </p:grpSp>
      </p:grpSp>
      <p:sp>
        <p:nvSpPr>
          <p:cNvPr id="4" name="矩形 3"/>
          <p:cNvSpPr/>
          <p:nvPr/>
        </p:nvSpPr>
        <p:spPr>
          <a:xfrm>
            <a:off x="73221" y="460024"/>
            <a:ext cx="11239824" cy="1671483"/>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en-US" sz="2800" b="1" kern="100" dirty="0">
                <a:latin typeface="黑体" panose="02010609060101010101" pitchFamily="49" charset="-122"/>
                <a:ea typeface="黑体" panose="02010609060101010101" pitchFamily="49" charset="-122"/>
                <a:cs typeface="Times New Roman" panose="02020603050405020304" pitchFamily="18" charset="0"/>
              </a:rPr>
              <a:t>随机</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模块</a:t>
            </a:r>
          </a:p>
          <a:p>
            <a:pPr marL="73025" marR="54610" indent="266700">
              <a:lnSpc>
                <a:spcPct val="117000"/>
              </a:lnSpc>
              <a:spcBef>
                <a:spcPts val="280"/>
              </a:spcBef>
              <a:spcAft>
                <a:spcPts val="0"/>
              </a:spcAft>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内置的</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math</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模块可以进行相对复杂的数学运算，包含了众多常用的数学函数和数学常数，支持对整数和浮点数的运算。表</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2-4</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列出了其中常用的函数和常数。</a:t>
            </a:r>
            <a:endParaRPr lang="zh-CN" altLang="zh-CN" sz="2400" dirty="0">
              <a:effectLst/>
              <a:latin typeface="宋体" panose="02010600030101010101" pitchFamily="2" charset="-122"/>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2458689720"/>
              </p:ext>
            </p:extLst>
          </p:nvPr>
        </p:nvGraphicFramePr>
        <p:xfrm>
          <a:off x="636103" y="1996335"/>
          <a:ext cx="10676942" cy="4754880"/>
        </p:xfrm>
        <a:graphic>
          <a:graphicData uri="http://schemas.openxmlformats.org/drawingml/2006/table">
            <a:tbl>
              <a:tblPr firstRow="1" firstCol="1" bandRow="1">
                <a:tableStyleId>{5C22544A-7EE6-4342-B048-85BDC9FD1C3A}</a:tableStyleId>
              </a:tblPr>
              <a:tblGrid>
                <a:gridCol w="2361406">
                  <a:extLst>
                    <a:ext uri="{9D8B030D-6E8A-4147-A177-3AD203B41FA5}">
                      <a16:colId xmlns:a16="http://schemas.microsoft.com/office/drawing/2014/main" val="2684683653"/>
                    </a:ext>
                  </a:extLst>
                </a:gridCol>
                <a:gridCol w="4362773">
                  <a:extLst>
                    <a:ext uri="{9D8B030D-6E8A-4147-A177-3AD203B41FA5}">
                      <a16:colId xmlns:a16="http://schemas.microsoft.com/office/drawing/2014/main" val="3228201236"/>
                    </a:ext>
                  </a:extLst>
                </a:gridCol>
                <a:gridCol w="3952763">
                  <a:extLst>
                    <a:ext uri="{9D8B030D-6E8A-4147-A177-3AD203B41FA5}">
                      <a16:colId xmlns:a16="http://schemas.microsoft.com/office/drawing/2014/main" val="2182275211"/>
                    </a:ext>
                  </a:extLst>
                </a:gridCol>
              </a:tblGrid>
              <a:tr h="337794">
                <a:tc>
                  <a:txBody>
                    <a:bodyPr/>
                    <a:lstStyle/>
                    <a:p>
                      <a:pPr>
                        <a:spcAft>
                          <a:spcPts val="0"/>
                        </a:spcAft>
                      </a:pPr>
                      <a:r>
                        <a:rPr lang="zh-CN" sz="2400" kern="100" dirty="0">
                          <a:effectLst/>
                        </a:rPr>
                        <a:t>函数</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描述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示例</a:t>
                      </a:r>
                      <a:r>
                        <a:rPr lang="en-US" sz="2400" kern="100">
                          <a:effectLst/>
                        </a:rPr>
                        <a:t>(s=[1,2,3,4,5])</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958092056"/>
                  </a:ext>
                </a:extLst>
              </a:tr>
              <a:tr h="337794">
                <a:tc>
                  <a:txBody>
                    <a:bodyPr/>
                    <a:lstStyle/>
                    <a:p>
                      <a:pPr algn="ctr">
                        <a:spcAft>
                          <a:spcPts val="0"/>
                        </a:spcAft>
                      </a:pPr>
                      <a:r>
                        <a:rPr lang="en-US" sz="2400" kern="0">
                          <a:effectLst/>
                        </a:rPr>
                        <a:t>random()</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[0,1)</a:t>
                      </a:r>
                      <a:r>
                        <a:rPr lang="zh-CN" sz="2400" kern="0">
                          <a:effectLst/>
                        </a:rPr>
                        <a:t>之间的一个伪随机数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random()</a:t>
                      </a:r>
                      <a:r>
                        <a:rPr lang="zh-CN" sz="2400" kern="0">
                          <a:effectLst/>
                        </a:rPr>
                        <a:t>结果为</a:t>
                      </a:r>
                      <a:r>
                        <a:rPr lang="en-US" sz="2400" kern="0">
                          <a:effectLst/>
                        </a:rPr>
                        <a:t>0.56842953…</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985938414"/>
                  </a:ext>
                </a:extLst>
              </a:tr>
              <a:tr h="675589">
                <a:tc>
                  <a:txBody>
                    <a:bodyPr/>
                    <a:lstStyle/>
                    <a:p>
                      <a:pPr algn="ctr">
                        <a:spcAft>
                          <a:spcPts val="0"/>
                        </a:spcAft>
                      </a:pPr>
                      <a:r>
                        <a:rPr lang="en-US" sz="2400" kern="0">
                          <a:effectLst/>
                        </a:rPr>
                        <a:t>randint(start,end)</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[start,end]</a:t>
                      </a:r>
                      <a:r>
                        <a:rPr lang="zh-CN" sz="2400" kern="0">
                          <a:effectLst/>
                        </a:rPr>
                        <a:t>上的一个伪随机整数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randint(1,10)</a:t>
                      </a:r>
                      <a:r>
                        <a:rPr lang="zh-CN" sz="2400" kern="0">
                          <a:effectLst/>
                        </a:rPr>
                        <a:t>结果为</a:t>
                      </a:r>
                      <a:r>
                        <a:rPr lang="en-US" sz="2400" kern="0">
                          <a:effectLst/>
                        </a:rPr>
                        <a:t>6</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747291439"/>
                  </a:ext>
                </a:extLst>
              </a:tr>
              <a:tr h="675589">
                <a:tc>
                  <a:txBody>
                    <a:bodyPr/>
                    <a:lstStyle/>
                    <a:p>
                      <a:pPr algn="ctr">
                        <a:spcAft>
                          <a:spcPts val="0"/>
                        </a:spcAft>
                      </a:pPr>
                      <a:r>
                        <a:rPr lang="en-US" sz="2400" kern="0">
                          <a:effectLst/>
                        </a:rPr>
                        <a:t>uniform(start,end)</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[start,end]</a:t>
                      </a:r>
                      <a:r>
                        <a:rPr lang="zh-CN" sz="2400" kern="0">
                          <a:effectLst/>
                        </a:rPr>
                        <a:t>上的一个伪随机实数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uniform(10,100)</a:t>
                      </a:r>
                      <a:r>
                        <a:rPr lang="zh-CN" sz="2400" kern="0">
                          <a:effectLst/>
                        </a:rPr>
                        <a:t>结果为</a:t>
                      </a:r>
                      <a:r>
                        <a:rPr lang="en-US" sz="2400" kern="0">
                          <a:effectLst/>
                        </a:rPr>
                        <a:t>33.024…</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7172333"/>
                  </a:ext>
                </a:extLst>
              </a:tr>
              <a:tr h="675589">
                <a:tc>
                  <a:txBody>
                    <a:bodyPr/>
                    <a:lstStyle/>
                    <a:p>
                      <a:pPr algn="ctr">
                        <a:spcAft>
                          <a:spcPts val="0"/>
                        </a:spcAft>
                      </a:pPr>
                      <a:r>
                        <a:rPr lang="en-US" sz="2400" kern="0">
                          <a:effectLst/>
                        </a:rPr>
                        <a:t>randrange(start,end,step)</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0">
                          <a:effectLst/>
                        </a:rPr>
                        <a:t>在指定范围内按不特定步长返回随机数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randrange(1,10,2)</a:t>
                      </a:r>
                      <a:r>
                        <a:rPr lang="zh-CN" sz="2400" kern="0">
                          <a:effectLst/>
                        </a:rPr>
                        <a:t>结果为</a:t>
                      </a:r>
                      <a:r>
                        <a:rPr lang="en-US" sz="2400" kern="0">
                          <a:effectLst/>
                        </a:rPr>
                        <a:t>7</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634653600"/>
                  </a:ext>
                </a:extLst>
              </a:tr>
              <a:tr h="337794">
                <a:tc>
                  <a:txBody>
                    <a:bodyPr/>
                    <a:lstStyle/>
                    <a:p>
                      <a:pPr algn="ctr">
                        <a:spcAft>
                          <a:spcPts val="0"/>
                        </a:spcAft>
                      </a:pPr>
                      <a:r>
                        <a:rPr lang="en-US" sz="2400" kern="0">
                          <a:effectLst/>
                        </a:rPr>
                        <a:t>choice(seq)</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0">
                          <a:effectLst/>
                        </a:rPr>
                        <a:t>从序列中随机返回一个数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choice(s)</a:t>
                      </a:r>
                      <a:r>
                        <a:rPr lang="zh-CN" sz="2400" kern="0">
                          <a:effectLst/>
                        </a:rPr>
                        <a:t>结果为</a:t>
                      </a:r>
                      <a:r>
                        <a:rPr lang="en-US" sz="2400" kern="0">
                          <a:effectLst/>
                        </a:rPr>
                        <a:t>3</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12746626"/>
                  </a:ext>
                </a:extLst>
              </a:tr>
              <a:tr h="337794">
                <a:tc>
                  <a:txBody>
                    <a:bodyPr/>
                    <a:lstStyle/>
                    <a:p>
                      <a:pPr algn="ctr">
                        <a:spcAft>
                          <a:spcPts val="0"/>
                        </a:spcAft>
                      </a:pPr>
                      <a:r>
                        <a:rPr lang="en-US" sz="2400" kern="0">
                          <a:effectLst/>
                        </a:rPr>
                        <a:t>shuffle(seq)</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0">
                          <a:effectLst/>
                        </a:rPr>
                        <a:t>将序列随机排序（打乱）</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shuffle(s)</a:t>
                      </a:r>
                      <a:r>
                        <a:rPr lang="zh-CN" sz="2400" kern="0">
                          <a:effectLst/>
                        </a:rPr>
                        <a:t>结果为</a:t>
                      </a:r>
                      <a:r>
                        <a:rPr lang="en-US" sz="2400" kern="0">
                          <a:effectLst/>
                        </a:rPr>
                        <a:t>[3,4,5,1,2]</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806780176"/>
                  </a:ext>
                </a:extLst>
              </a:tr>
              <a:tr h="337794">
                <a:tc>
                  <a:txBody>
                    <a:bodyPr/>
                    <a:lstStyle/>
                    <a:p>
                      <a:pPr algn="ctr">
                        <a:spcAft>
                          <a:spcPts val="0"/>
                        </a:spcAft>
                      </a:pPr>
                      <a:r>
                        <a:rPr lang="en-US" sz="2400" kern="0">
                          <a:effectLst/>
                        </a:rPr>
                        <a:t>sample(seq,n)</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0">
                          <a:effectLst/>
                        </a:rPr>
                        <a:t>从序列中随机采样</a:t>
                      </a:r>
                      <a:r>
                        <a:rPr lang="en-US" sz="2400" kern="0">
                          <a:effectLst/>
                        </a:rPr>
                        <a:t>n</a:t>
                      </a:r>
                      <a:r>
                        <a:rPr lang="zh-CN" sz="2400" kern="0">
                          <a:effectLst/>
                        </a:rPr>
                        <a:t>个数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sample(s,2)</a:t>
                      </a:r>
                      <a:r>
                        <a:rPr lang="zh-CN" sz="2400" kern="0">
                          <a:effectLst/>
                        </a:rPr>
                        <a:t>结果为</a:t>
                      </a:r>
                      <a:r>
                        <a:rPr lang="en-US" sz="2400" kern="0">
                          <a:effectLst/>
                        </a:rPr>
                        <a:t>[4,1]</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145271819"/>
                  </a:ext>
                </a:extLst>
              </a:tr>
              <a:tr h="337794">
                <a:tc>
                  <a:txBody>
                    <a:bodyPr/>
                    <a:lstStyle/>
                    <a:p>
                      <a:pPr algn="ctr">
                        <a:spcAft>
                          <a:spcPts val="0"/>
                        </a:spcAft>
                      </a:pPr>
                      <a:r>
                        <a:rPr lang="en-US" sz="2400" kern="0">
                          <a:effectLst/>
                        </a:rPr>
                        <a:t>seed(x)</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0">
                          <a:effectLst/>
                        </a:rPr>
                        <a:t>设置种子，默认为当前时间</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dirty="0" err="1">
                          <a:effectLst/>
                        </a:rPr>
                        <a:t>random.seed</a:t>
                      </a:r>
                      <a:r>
                        <a:rPr lang="en-US" sz="2400" kern="0" dirty="0">
                          <a:effectLst/>
                        </a:rPr>
                        <a:t>(0)</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669724253"/>
                  </a:ext>
                </a:extLst>
              </a:tr>
            </a:tbl>
          </a:graphicData>
        </a:graphic>
      </p:graphicFrame>
    </p:spTree>
    <p:extLst>
      <p:ext uri="{BB962C8B-B14F-4D97-AF65-F5344CB8AC3E}">
        <p14:creationId xmlns:p14="http://schemas.microsoft.com/office/powerpoint/2010/main" val="33781626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形状 16"/>
          <p:cNvSpPr/>
          <p:nvPr/>
        </p:nvSpPr>
        <p:spPr bwMode="auto">
          <a:xfrm>
            <a:off x="11658915" y="4691047"/>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9855563" y="6085702"/>
            <a:ext cx="440738" cy="598384"/>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44" name="组合 43"/>
          <p:cNvGrpSpPr/>
          <p:nvPr/>
        </p:nvGrpSpPr>
        <p:grpSpPr>
          <a:xfrm>
            <a:off x="2066600" y="1556969"/>
            <a:ext cx="706624" cy="649302"/>
            <a:chOff x="1805940" y="1198245"/>
            <a:chExt cx="2011680" cy="2011680"/>
          </a:xfrm>
        </p:grpSpPr>
        <p:sp>
          <p:nvSpPr>
            <p:cNvPr id="45"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grpSp>
      <p:grpSp>
        <p:nvGrpSpPr>
          <p:cNvPr id="48" name="组合 47"/>
          <p:cNvGrpSpPr/>
          <p:nvPr/>
        </p:nvGrpSpPr>
        <p:grpSpPr>
          <a:xfrm>
            <a:off x="2090347" y="2328838"/>
            <a:ext cx="693894" cy="637598"/>
            <a:chOff x="1805940" y="1198245"/>
            <a:chExt cx="2011680" cy="2011680"/>
          </a:xfrm>
        </p:grpSpPr>
        <p:sp>
          <p:nvSpPr>
            <p:cNvPr id="23"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5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grpSp>
      <p:grpSp>
        <p:nvGrpSpPr>
          <p:cNvPr id="52" name="组合 51"/>
          <p:cNvGrpSpPr/>
          <p:nvPr/>
        </p:nvGrpSpPr>
        <p:grpSpPr>
          <a:xfrm>
            <a:off x="2097967" y="3088040"/>
            <a:ext cx="653224" cy="616528"/>
            <a:chOff x="1805940" y="1198245"/>
            <a:chExt cx="2011680" cy="2011680"/>
          </a:xfrm>
        </p:grpSpPr>
        <p:sp>
          <p:nvSpPr>
            <p:cNvPr id="53"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5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5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grpSp>
      <p:sp>
        <p:nvSpPr>
          <p:cNvPr id="29" name="文本框 28"/>
          <p:cNvSpPr txBox="1"/>
          <p:nvPr/>
        </p:nvSpPr>
        <p:spPr>
          <a:xfrm>
            <a:off x="2035583" y="1650986"/>
            <a:ext cx="858827" cy="400110"/>
          </a:xfrm>
          <a:prstGeom prst="rect">
            <a:avLst/>
          </a:prstGeom>
          <a:noFill/>
        </p:spPr>
        <p:txBody>
          <a:bodyPr wrap="square" rtlCol="0">
            <a:spAutoFit/>
          </a:bodyPr>
          <a:lstStyle/>
          <a:p>
            <a:pPr algn="ctr"/>
            <a:r>
              <a:rPr lang="en-US" altLang="zh-CN" sz="2000" b="1" dirty="0">
                <a:solidFill>
                  <a:schemeClr val="tx1">
                    <a:lumMod val="65000"/>
                    <a:lumOff val="35000"/>
                  </a:schemeClr>
                </a:solidFill>
              </a:rPr>
              <a:t>2.1.1</a:t>
            </a:r>
          </a:p>
        </p:txBody>
      </p:sp>
      <p:sp>
        <p:nvSpPr>
          <p:cNvPr id="64" name="文本框 63"/>
          <p:cNvSpPr txBox="1"/>
          <p:nvPr/>
        </p:nvSpPr>
        <p:spPr>
          <a:xfrm>
            <a:off x="2038405" y="2441656"/>
            <a:ext cx="778887" cy="400110"/>
          </a:xfrm>
          <a:prstGeom prst="rect">
            <a:avLst/>
          </a:prstGeom>
          <a:noFill/>
        </p:spPr>
        <p:txBody>
          <a:bodyPr wrap="square" rtlCol="0">
            <a:spAutoFit/>
          </a:bodyPr>
          <a:lstStyle/>
          <a:p>
            <a:pPr algn="ctr"/>
            <a:r>
              <a:rPr lang="en-US" altLang="zh-CN" sz="2000" b="1" dirty="0">
                <a:solidFill>
                  <a:schemeClr val="tx1">
                    <a:lumMod val="65000"/>
                    <a:lumOff val="35000"/>
                  </a:schemeClr>
                </a:solidFill>
              </a:rPr>
              <a:t>2.1.2</a:t>
            </a:r>
          </a:p>
        </p:txBody>
      </p:sp>
      <p:sp>
        <p:nvSpPr>
          <p:cNvPr id="30" name="文本框 29"/>
          <p:cNvSpPr txBox="1"/>
          <p:nvPr/>
        </p:nvSpPr>
        <p:spPr>
          <a:xfrm>
            <a:off x="2028676" y="3193031"/>
            <a:ext cx="788616" cy="400110"/>
          </a:xfrm>
          <a:prstGeom prst="rect">
            <a:avLst/>
          </a:prstGeom>
          <a:noFill/>
        </p:spPr>
        <p:txBody>
          <a:bodyPr wrap="square" rtlCol="0">
            <a:spAutoFit/>
          </a:bodyPr>
          <a:lstStyle/>
          <a:p>
            <a:pPr algn="ctr"/>
            <a:r>
              <a:rPr lang="en-US" altLang="zh-CN" sz="2000" b="1" dirty="0">
                <a:solidFill>
                  <a:schemeClr val="tx1">
                    <a:lumMod val="65000"/>
                    <a:lumOff val="35000"/>
                  </a:schemeClr>
                </a:solidFill>
              </a:rPr>
              <a:t>2.1.3</a:t>
            </a:r>
          </a:p>
        </p:txBody>
      </p:sp>
      <p:sp>
        <p:nvSpPr>
          <p:cNvPr id="69" name="矩形 68"/>
          <p:cNvSpPr/>
          <p:nvPr/>
        </p:nvSpPr>
        <p:spPr>
          <a:xfrm>
            <a:off x="2922196" y="1596812"/>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什么是程序</a:t>
            </a:r>
          </a:p>
        </p:txBody>
      </p:sp>
      <p:sp>
        <p:nvSpPr>
          <p:cNvPr id="70" name="矩形 69"/>
          <p:cNvSpPr/>
          <p:nvPr/>
        </p:nvSpPr>
        <p:spPr>
          <a:xfrm>
            <a:off x="2922196" y="2349158"/>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编程符号</a:t>
            </a:r>
          </a:p>
        </p:txBody>
      </p:sp>
      <p:sp>
        <p:nvSpPr>
          <p:cNvPr id="32" name="矩形 31"/>
          <p:cNvSpPr/>
          <p:nvPr/>
        </p:nvSpPr>
        <p:spPr>
          <a:xfrm>
            <a:off x="2922196" y="3106455"/>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代码风格</a:t>
            </a:r>
          </a:p>
        </p:txBody>
      </p:sp>
      <p:grpSp>
        <p:nvGrpSpPr>
          <p:cNvPr id="34" name="组合 33"/>
          <p:cNvGrpSpPr/>
          <p:nvPr/>
        </p:nvGrpSpPr>
        <p:grpSpPr>
          <a:xfrm>
            <a:off x="3175" y="2540"/>
            <a:ext cx="9335558" cy="677214"/>
            <a:chOff x="1805470" y="2272514"/>
            <a:chExt cx="6438482" cy="677331"/>
          </a:xfrm>
        </p:grpSpPr>
        <p:sp>
          <p:nvSpPr>
            <p:cNvPr id="35"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6" name="椭圆 35"/>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43" name="矩形 42"/>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5550" y="291"/>
            <a:ext cx="10815064" cy="786810"/>
            <a:chOff x="1805470" y="4898681"/>
            <a:chExt cx="8323214" cy="786810"/>
          </a:xfrm>
        </p:grpSpPr>
        <p:sp>
          <p:nvSpPr>
            <p:cNvPr id="6" name="箭头: 五边形 5"/>
            <p:cNvSpPr/>
            <p:nvPr/>
          </p:nvSpPr>
          <p:spPr bwMode="auto">
            <a:xfrm>
              <a:off x="1805470" y="4898681"/>
              <a:ext cx="2780152"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1" name="椭圆 10"/>
            <p:cNvSpPr/>
            <p:nvPr/>
          </p:nvSpPr>
          <p:spPr bwMode="auto">
            <a:xfrm>
              <a:off x="4003186" y="4974506"/>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6"/>
                  </a:solidFill>
                  <a:latin typeface="Impact" panose="020B0806030902050204" pitchFamily="34" charset="0"/>
                </a:rPr>
                <a:t>2.4</a:t>
              </a:r>
            </a:p>
          </p:txBody>
        </p:sp>
        <p:grpSp>
          <p:nvGrpSpPr>
            <p:cNvPr id="58" name="组合 57"/>
            <p:cNvGrpSpPr/>
            <p:nvPr/>
          </p:nvGrpSpPr>
          <p:grpSpPr>
            <a:xfrm>
              <a:off x="4658188" y="4940795"/>
              <a:ext cx="5470496" cy="744696"/>
              <a:chOff x="4886788" y="4813795"/>
              <a:chExt cx="5470496" cy="744696"/>
            </a:xfrm>
          </p:grpSpPr>
          <p:sp>
            <p:nvSpPr>
              <p:cNvPr id="54" name="矩形 53"/>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55" name="矩形 54"/>
              <p:cNvSpPr/>
              <p:nvPr/>
            </p:nvSpPr>
            <p:spPr>
              <a:xfrm>
                <a:off x="4886788" y="4813795"/>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内置函数与标准函数库</a:t>
                </a:r>
              </a:p>
            </p:txBody>
          </p:sp>
        </p:grpSp>
      </p:grpSp>
      <p:sp>
        <p:nvSpPr>
          <p:cNvPr id="4" name="矩形 3"/>
          <p:cNvSpPr/>
          <p:nvPr/>
        </p:nvSpPr>
        <p:spPr>
          <a:xfrm>
            <a:off x="73221" y="427801"/>
            <a:ext cx="11758320" cy="1928477"/>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3.Turtle</a:t>
            </a:r>
            <a:r>
              <a:rPr lang="zh-CN" altLang="en-US" sz="2800" b="1" kern="100" dirty="0">
                <a:latin typeface="黑体" panose="02010609060101010101" pitchFamily="49" charset="-122"/>
                <a:ea typeface="黑体" panose="02010609060101010101" pitchFamily="49" charset="-122"/>
                <a:cs typeface="Times New Roman" panose="02020603050405020304" pitchFamily="18" charset="0"/>
              </a:rPr>
              <a:t>模块</a:t>
            </a:r>
            <a:endParaRPr lang="en-US" altLang="zh-CN" sz="2800" b="1" kern="100" dirty="0">
              <a:latin typeface="黑体" panose="02010609060101010101" pitchFamily="49" charset="-122"/>
              <a:ea typeface="黑体" panose="02010609060101010101" pitchFamily="49" charset="-122"/>
              <a:cs typeface="Times New Roman" panose="02020603050405020304" pitchFamily="18" charset="0"/>
            </a:endParaRPr>
          </a:p>
          <a:p>
            <a:pPr>
              <a:lnSpc>
                <a:spcPct val="157000"/>
              </a:lnSpc>
              <a:spcAft>
                <a:spcPts val="0"/>
              </a:spcAft>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Python</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内置的</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math</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模块可以进行相对复杂的数学运算，包含了众多常用的数学函数和数学常数，支持对整数和浮点数的运算。表</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2-4</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列出了其中常用的函数和常数。</a:t>
            </a:r>
            <a:endParaRPr lang="zh-CN" altLang="zh-CN" sz="2400" dirty="0">
              <a:effectLst/>
              <a:latin typeface="宋体" panose="02010600030101010101" pitchFamily="2" charset="-122"/>
              <a:ea typeface="宋体" panose="02010600030101010101" pitchFamily="2" charset="-122"/>
              <a:cs typeface="Times New Roman" panose="02020603050405020304" pitchFamily="18" charset="0"/>
            </a:endParaRPr>
          </a:p>
        </p:txBody>
      </p:sp>
      <p:sp>
        <p:nvSpPr>
          <p:cNvPr id="3" name="矩形 2"/>
          <p:cNvSpPr/>
          <p:nvPr/>
        </p:nvSpPr>
        <p:spPr>
          <a:xfrm>
            <a:off x="-5550" y="2531139"/>
            <a:ext cx="12192000" cy="3477875"/>
          </a:xfrm>
          <a:prstGeom prst="rect">
            <a:avLst/>
          </a:prstGeom>
        </p:spPr>
        <p:txBody>
          <a:bodyPr wrap="square">
            <a:spAutoFit/>
          </a:bodyPr>
          <a:lstStyle/>
          <a:p>
            <a:pPr indent="266700">
              <a:spcAft>
                <a:spcPts val="0"/>
              </a:spcAft>
            </a:pPr>
            <a:r>
              <a:rPr lang="zh-CN" altLang="zh-CN" sz="2000" kern="100" dirty="0">
                <a:latin typeface="宋体" panose="02010600030101010101" pitchFamily="2" charset="-122"/>
                <a:ea typeface="宋体" panose="02010600030101010101" pitchFamily="2" charset="-122"/>
                <a:cs typeface="宋体" panose="02010600030101010101" pitchFamily="2" charset="-122"/>
              </a:rPr>
              <a:t>⑴</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画布</a:t>
            </a:r>
          </a:p>
          <a:p>
            <a:pPr indent="266700">
              <a:spcAft>
                <a:spcPts val="0"/>
              </a:spcAft>
            </a:pP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画布就是</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turtle</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用于绘图区域，可以设置它的大小和初始位置。可以设置画布大小，代码格式如下：</a:t>
            </a:r>
          </a:p>
          <a:p>
            <a:pPr indent="266700">
              <a:spcAft>
                <a:spcPts val="0"/>
              </a:spcAft>
            </a:pPr>
            <a:r>
              <a:rPr lang="en-US" altLang="zh-CN" sz="2000" kern="100" dirty="0" err="1">
                <a:latin typeface="宋体" panose="02010600030101010101" pitchFamily="2" charset="-122"/>
                <a:ea typeface="宋体" panose="02010600030101010101" pitchFamily="2" charset="-122"/>
                <a:cs typeface="Times New Roman" panose="02020603050405020304" pitchFamily="18" charset="0"/>
              </a:rPr>
              <a:t>turtle.screensize</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a:t>
            </a:r>
            <a:r>
              <a:rPr lang="en-US" altLang="zh-CN" sz="2000" kern="100" dirty="0" err="1">
                <a:latin typeface="宋体" panose="02010600030101010101" pitchFamily="2" charset="-122"/>
                <a:ea typeface="宋体" panose="02010600030101010101" pitchFamily="2" charset="-122"/>
                <a:cs typeface="Times New Roman" panose="02020603050405020304" pitchFamily="18" charset="0"/>
              </a:rPr>
              <a:t>canvwidth</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=None, </a:t>
            </a:r>
            <a:r>
              <a:rPr lang="en-US" altLang="zh-CN" sz="2000" kern="100" dirty="0" err="1">
                <a:latin typeface="宋体" panose="02010600030101010101" pitchFamily="2" charset="-122"/>
                <a:ea typeface="宋体" panose="02010600030101010101" pitchFamily="2" charset="-122"/>
                <a:cs typeface="Times New Roman" panose="02020603050405020304" pitchFamily="18" charset="0"/>
              </a:rPr>
              <a:t>canvheight</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=None, </a:t>
            </a:r>
            <a:r>
              <a:rPr lang="en-US" altLang="zh-CN" sz="2000" kern="100" dirty="0" err="1">
                <a:latin typeface="宋体" panose="02010600030101010101" pitchFamily="2" charset="-122"/>
                <a:ea typeface="宋体" panose="02010600030101010101" pitchFamily="2" charset="-122"/>
                <a:cs typeface="Times New Roman" panose="02020603050405020304" pitchFamily="18" charset="0"/>
              </a:rPr>
              <a:t>bg</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=None)  # </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设置画布的宽</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单位像素</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 </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高</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 </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背景颜色。</a:t>
            </a:r>
          </a:p>
          <a:p>
            <a:pPr indent="266700">
              <a:spcAft>
                <a:spcPts val="0"/>
              </a:spcAft>
            </a:pPr>
            <a:r>
              <a:rPr lang="en-US" altLang="zh-CN" sz="2000" kern="100" dirty="0" err="1">
                <a:latin typeface="宋体" panose="02010600030101010101" pitchFamily="2" charset="-122"/>
                <a:ea typeface="宋体" panose="02010600030101010101" pitchFamily="2" charset="-122"/>
                <a:cs typeface="Times New Roman" panose="02020603050405020304" pitchFamily="18" charset="0"/>
              </a:rPr>
              <a:t>turtle.screensize</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(800,600, "green")   # </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显示当前画布大小与背景色</a:t>
            </a:r>
          </a:p>
          <a:p>
            <a:pPr indent="266700">
              <a:spcAft>
                <a:spcPts val="0"/>
              </a:spcAft>
            </a:pP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⑵画笔</a:t>
            </a:r>
          </a:p>
          <a:p>
            <a:pPr indent="266700">
              <a:spcAft>
                <a:spcPts val="0"/>
              </a:spcAft>
            </a:pP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画笔就是处在画布中心原点上的小乌龟，面朝向</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x</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轴的正方向，</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turtle</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就是通过调整小乌龟位置与朝向来控制画笔的姿态。除此之外还可以通过修改画笔属性来选择不同的画笔，代码格式如下：</a:t>
            </a:r>
          </a:p>
          <a:p>
            <a:pPr indent="266700">
              <a:spcAft>
                <a:spcPts val="0"/>
              </a:spcAft>
            </a:pPr>
            <a:r>
              <a:rPr lang="en-US" altLang="zh-CN" sz="2000" kern="100" dirty="0" err="1">
                <a:latin typeface="宋体" panose="02010600030101010101" pitchFamily="2" charset="-122"/>
                <a:ea typeface="宋体" panose="02010600030101010101" pitchFamily="2" charset="-122"/>
                <a:cs typeface="Times New Roman" panose="02020603050405020304" pitchFamily="18" charset="0"/>
              </a:rPr>
              <a:t>turtle.pensize</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   # </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设置画笔的宽度；</a:t>
            </a:r>
          </a:p>
          <a:p>
            <a:pPr indent="266700">
              <a:spcAft>
                <a:spcPts val="0"/>
              </a:spcAft>
            </a:pPr>
            <a:r>
              <a:rPr lang="en-US" altLang="zh-CN" sz="2000" kern="100" dirty="0" err="1">
                <a:latin typeface="宋体" panose="02010600030101010101" pitchFamily="2" charset="-122"/>
                <a:ea typeface="宋体" panose="02010600030101010101" pitchFamily="2" charset="-122"/>
                <a:cs typeface="Times New Roman" panose="02020603050405020304" pitchFamily="18" charset="0"/>
              </a:rPr>
              <a:t>turtle.pencolor</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  # </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设置画笔颜色，如</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 red "</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或</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RGB 3</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元组，无参数则返回当前画笔颜色</a:t>
            </a:r>
          </a:p>
          <a:p>
            <a:pPr indent="266700">
              <a:spcAft>
                <a:spcPts val="0"/>
              </a:spcAft>
            </a:pPr>
            <a:r>
              <a:rPr lang="en-US" altLang="zh-CN" sz="2000" kern="100" dirty="0" err="1">
                <a:latin typeface="宋体" panose="02010600030101010101" pitchFamily="2" charset="-122"/>
                <a:ea typeface="宋体" panose="02010600030101010101" pitchFamily="2" charset="-122"/>
                <a:cs typeface="Times New Roman" panose="02020603050405020304" pitchFamily="18" charset="0"/>
              </a:rPr>
              <a:t>turtle.speed</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(speed)  # </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设置画笔移动速度，速度范围</a:t>
            </a:r>
            <a:r>
              <a:rPr lang="en-US" altLang="zh-CN" sz="2000" kern="100" dirty="0">
                <a:latin typeface="宋体" panose="02010600030101010101" pitchFamily="2" charset="-122"/>
                <a:ea typeface="宋体" panose="02010600030101010101" pitchFamily="2" charset="-122"/>
                <a:cs typeface="Times New Roman" panose="02020603050405020304" pitchFamily="18" charset="0"/>
              </a:rPr>
              <a:t>[0,10]</a:t>
            </a:r>
            <a:r>
              <a:rPr lang="zh-CN" altLang="zh-CN" sz="2000" kern="100" dirty="0">
                <a:latin typeface="宋体" panose="02010600030101010101" pitchFamily="2" charset="-122"/>
                <a:ea typeface="宋体" panose="02010600030101010101" pitchFamily="2" charset="-122"/>
                <a:cs typeface="Times New Roman" panose="02020603050405020304" pitchFamily="18" charset="0"/>
              </a:rPr>
              <a:t>整数，数字越大越快</a:t>
            </a:r>
          </a:p>
        </p:txBody>
      </p:sp>
      <p:graphicFrame>
        <p:nvGraphicFramePr>
          <p:cNvPr id="5" name="表格 4"/>
          <p:cNvGraphicFramePr>
            <a:graphicFrameLocks noGrp="1"/>
          </p:cNvGraphicFramePr>
          <p:nvPr>
            <p:extLst>
              <p:ext uri="{D42A27DB-BD31-4B8C-83A1-F6EECF244321}">
                <p14:modId xmlns:p14="http://schemas.microsoft.com/office/powerpoint/2010/main" val="2448802525"/>
              </p:ext>
            </p:extLst>
          </p:nvPr>
        </p:nvGraphicFramePr>
        <p:xfrm>
          <a:off x="0" y="169626"/>
          <a:ext cx="12028664" cy="6175308"/>
        </p:xfrm>
        <a:graphic>
          <a:graphicData uri="http://schemas.openxmlformats.org/drawingml/2006/table">
            <a:tbl>
              <a:tblPr firstRow="1" firstCol="1" bandRow="1">
                <a:tableStyleId>{5C22544A-7EE6-4342-B048-85BDC9FD1C3A}</a:tableStyleId>
              </a:tblPr>
              <a:tblGrid>
                <a:gridCol w="3651884">
                  <a:extLst>
                    <a:ext uri="{9D8B030D-6E8A-4147-A177-3AD203B41FA5}">
                      <a16:colId xmlns:a16="http://schemas.microsoft.com/office/drawing/2014/main" val="2352603509"/>
                    </a:ext>
                  </a:extLst>
                </a:gridCol>
                <a:gridCol w="8376780">
                  <a:extLst>
                    <a:ext uri="{9D8B030D-6E8A-4147-A177-3AD203B41FA5}">
                      <a16:colId xmlns:a16="http://schemas.microsoft.com/office/drawing/2014/main" val="317688119"/>
                    </a:ext>
                  </a:extLst>
                </a:gridCol>
              </a:tblGrid>
              <a:tr h="305918">
                <a:tc>
                  <a:txBody>
                    <a:bodyPr/>
                    <a:lstStyle/>
                    <a:p>
                      <a:pPr>
                        <a:spcAft>
                          <a:spcPts val="0"/>
                        </a:spcAft>
                      </a:pPr>
                      <a:r>
                        <a:rPr lang="zh-CN" sz="1800" kern="0" dirty="0">
                          <a:effectLst/>
                        </a:rPr>
                        <a:t>函数</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dirty="0">
                          <a:effectLst/>
                        </a:rPr>
                        <a:t>描述</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223061150"/>
                  </a:ext>
                </a:extLst>
              </a:tr>
              <a:tr h="359343">
                <a:tc>
                  <a:txBody>
                    <a:bodyPr/>
                    <a:lstStyle/>
                    <a:p>
                      <a:pPr>
                        <a:spcAft>
                          <a:spcPts val="0"/>
                        </a:spcAft>
                      </a:pPr>
                      <a:r>
                        <a:rPr lang="en-US" sz="1800" kern="0">
                          <a:effectLst/>
                        </a:rPr>
                        <a:t>forward(distance)</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沿画笔方向移动</a:t>
                      </a:r>
                      <a:r>
                        <a:rPr lang="en-US" sz="1800" kern="0">
                          <a:effectLst/>
                        </a:rPr>
                        <a:t>distance</a:t>
                      </a:r>
                      <a:r>
                        <a:rPr lang="zh-CN" sz="1800" kern="0">
                          <a:effectLst/>
                        </a:rPr>
                        <a:t>像素长度</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810141143"/>
                  </a:ext>
                </a:extLst>
              </a:tr>
              <a:tr h="310101">
                <a:tc>
                  <a:txBody>
                    <a:bodyPr/>
                    <a:lstStyle/>
                    <a:p>
                      <a:pPr>
                        <a:spcAft>
                          <a:spcPts val="0"/>
                        </a:spcAft>
                      </a:pPr>
                      <a:r>
                        <a:rPr lang="en-US" sz="1800" kern="0">
                          <a:effectLst/>
                        </a:rPr>
                        <a:t>backward(distance)</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沿画笔相反方向移动</a:t>
                      </a:r>
                      <a:r>
                        <a:rPr lang="en-US" sz="1800" kern="0">
                          <a:effectLst/>
                        </a:rPr>
                        <a:t>distance</a:t>
                      </a:r>
                      <a:r>
                        <a:rPr lang="zh-CN" sz="1800" kern="0">
                          <a:effectLst/>
                        </a:rPr>
                        <a:t>像素长度</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881076529"/>
                  </a:ext>
                </a:extLst>
              </a:tr>
              <a:tr h="305918">
                <a:tc>
                  <a:txBody>
                    <a:bodyPr/>
                    <a:lstStyle/>
                    <a:p>
                      <a:pPr>
                        <a:spcAft>
                          <a:spcPts val="0"/>
                        </a:spcAft>
                      </a:pPr>
                      <a:r>
                        <a:rPr lang="en-US" sz="1800" kern="0">
                          <a:effectLst/>
                        </a:rPr>
                        <a:t>right(degree)</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顺时针移动</a:t>
                      </a:r>
                      <a:r>
                        <a:rPr lang="en-US" sz="1800" kern="0">
                          <a:effectLst/>
                        </a:rPr>
                        <a:t>degree</a:t>
                      </a:r>
                      <a:r>
                        <a:rPr lang="zh-CN" sz="1800" kern="0">
                          <a:effectLst/>
                        </a:rPr>
                        <a:t>度</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699876110"/>
                  </a:ext>
                </a:extLst>
              </a:tr>
              <a:tr h="305918">
                <a:tc>
                  <a:txBody>
                    <a:bodyPr/>
                    <a:lstStyle/>
                    <a:p>
                      <a:pPr>
                        <a:spcAft>
                          <a:spcPts val="0"/>
                        </a:spcAft>
                      </a:pPr>
                      <a:r>
                        <a:rPr lang="en-US" sz="1800" kern="0">
                          <a:effectLst/>
                        </a:rPr>
                        <a:t>left(degree)</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逆时针移动</a:t>
                      </a:r>
                      <a:r>
                        <a:rPr lang="en-US" sz="1800" kern="0">
                          <a:effectLst/>
                        </a:rPr>
                        <a:t>degree</a:t>
                      </a:r>
                      <a:r>
                        <a:rPr lang="zh-CN" sz="1800" kern="0">
                          <a:effectLst/>
                        </a:rPr>
                        <a:t>度</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84147994"/>
                  </a:ext>
                </a:extLst>
              </a:tr>
              <a:tr h="302564">
                <a:tc>
                  <a:txBody>
                    <a:bodyPr/>
                    <a:lstStyle/>
                    <a:p>
                      <a:pPr>
                        <a:spcAft>
                          <a:spcPts val="0"/>
                        </a:spcAft>
                      </a:pPr>
                      <a:r>
                        <a:rPr lang="en-US" sz="1800" kern="0">
                          <a:effectLst/>
                        </a:rPr>
                        <a:t>pendown()</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落下画笔，移动时绘制图形，缺省时也为绘制</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528903463"/>
                  </a:ext>
                </a:extLst>
              </a:tr>
              <a:tr h="262393">
                <a:tc>
                  <a:txBody>
                    <a:bodyPr/>
                    <a:lstStyle/>
                    <a:p>
                      <a:pPr>
                        <a:spcAft>
                          <a:spcPts val="0"/>
                        </a:spcAft>
                      </a:pPr>
                      <a:r>
                        <a:rPr lang="en-US" sz="1800" kern="0">
                          <a:effectLst/>
                        </a:rPr>
                        <a:t>penup()</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抬起笔移动，不绘制图形，用于另起一个地方绘制</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415029067"/>
                  </a:ext>
                </a:extLst>
              </a:tr>
              <a:tr h="310101">
                <a:tc>
                  <a:txBody>
                    <a:bodyPr/>
                    <a:lstStyle/>
                    <a:p>
                      <a:pPr>
                        <a:spcAft>
                          <a:spcPts val="0"/>
                        </a:spcAft>
                      </a:pPr>
                      <a:r>
                        <a:rPr lang="en-US" sz="1800" kern="0">
                          <a:effectLst/>
                        </a:rPr>
                        <a:t>goto(x,y)</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将画笔移动到坐标</a:t>
                      </a:r>
                      <a:r>
                        <a:rPr lang="en-US" sz="1800" kern="0">
                          <a:effectLst/>
                        </a:rPr>
                        <a:t> (x,y)</a:t>
                      </a:r>
                      <a:r>
                        <a:rPr lang="zh-CN" sz="1800" kern="0">
                          <a:effectLst/>
                        </a:rPr>
                        <a:t>的位置</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56764919"/>
                  </a:ext>
                </a:extLst>
              </a:tr>
              <a:tr h="305918">
                <a:tc>
                  <a:txBody>
                    <a:bodyPr/>
                    <a:lstStyle/>
                    <a:p>
                      <a:pPr>
                        <a:spcAft>
                          <a:spcPts val="0"/>
                        </a:spcAft>
                      </a:pPr>
                      <a:r>
                        <a:rPr lang="en-US" sz="1800" kern="0">
                          <a:effectLst/>
                        </a:rPr>
                        <a:t>stamp()</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复制当前图形</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667333097"/>
                  </a:ext>
                </a:extLst>
              </a:tr>
              <a:tr h="338137">
                <a:tc>
                  <a:txBody>
                    <a:bodyPr/>
                    <a:lstStyle/>
                    <a:p>
                      <a:pPr>
                        <a:spcAft>
                          <a:spcPts val="0"/>
                        </a:spcAft>
                      </a:pPr>
                      <a:r>
                        <a:rPr lang="en-US" sz="1800" kern="0">
                          <a:effectLst/>
                        </a:rPr>
                        <a:t>circle(radius,extend)</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1800" kern="0" dirty="0">
                          <a:effectLst/>
                        </a:rPr>
                        <a:t>以半径</a:t>
                      </a:r>
                      <a:r>
                        <a:rPr lang="en-US" sz="1800" kern="0" dirty="0">
                          <a:effectLst/>
                        </a:rPr>
                        <a:t>radius</a:t>
                      </a:r>
                      <a:r>
                        <a:rPr lang="zh-CN" sz="1800" kern="0" dirty="0">
                          <a:effectLst/>
                        </a:rPr>
                        <a:t>，角度</a:t>
                      </a:r>
                      <a:r>
                        <a:rPr lang="en-US" sz="1800" kern="0" dirty="0">
                          <a:effectLst/>
                        </a:rPr>
                        <a:t>extend</a:t>
                      </a:r>
                      <a:r>
                        <a:rPr lang="zh-CN" sz="1800" kern="0" dirty="0">
                          <a:effectLst/>
                        </a:rPr>
                        <a:t>画弧形，</a:t>
                      </a:r>
                      <a:r>
                        <a:rPr lang="en-US" sz="1800" kern="0" dirty="0">
                          <a:effectLst/>
                        </a:rPr>
                        <a:t>extend</a:t>
                      </a:r>
                      <a:r>
                        <a:rPr lang="zh-CN" sz="1800" kern="0" dirty="0">
                          <a:effectLst/>
                        </a:rPr>
                        <a:t>为</a:t>
                      </a:r>
                      <a:r>
                        <a:rPr lang="en-US" sz="1800" kern="0" dirty="0">
                          <a:effectLst/>
                        </a:rPr>
                        <a:t>none</a:t>
                      </a:r>
                      <a:r>
                        <a:rPr lang="zh-CN" sz="1800" kern="0" dirty="0">
                          <a:effectLst/>
                        </a:rPr>
                        <a:t>时画整个圆形</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868772484"/>
                  </a:ext>
                </a:extLst>
              </a:tr>
              <a:tr h="302150">
                <a:tc>
                  <a:txBody>
                    <a:bodyPr/>
                    <a:lstStyle/>
                    <a:p>
                      <a:pPr>
                        <a:spcAft>
                          <a:spcPts val="0"/>
                        </a:spcAft>
                      </a:pPr>
                      <a:r>
                        <a:rPr lang="en-US" sz="1800" kern="0">
                          <a:effectLst/>
                        </a:rPr>
                        <a:t>fillcolor(colorstring)</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1800" kern="0">
                          <a:effectLst/>
                        </a:rPr>
                        <a:t>设置图形填充颜色为</a:t>
                      </a:r>
                      <a:r>
                        <a:rPr lang="en-US" sz="1800" kern="0">
                          <a:effectLst/>
                        </a:rPr>
                        <a:t>colorstring</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887421446"/>
                  </a:ext>
                </a:extLst>
              </a:tr>
              <a:tr h="238539">
                <a:tc>
                  <a:txBody>
                    <a:bodyPr/>
                    <a:lstStyle/>
                    <a:p>
                      <a:pPr>
                        <a:spcAft>
                          <a:spcPts val="0"/>
                        </a:spcAft>
                      </a:pPr>
                      <a:r>
                        <a:rPr lang="en-US" sz="1800" kern="0">
                          <a:effectLst/>
                        </a:rPr>
                        <a:t>color(color1, color2)</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同时设置</a:t>
                      </a:r>
                      <a:r>
                        <a:rPr lang="en-US" sz="1800" kern="0">
                          <a:effectLst/>
                        </a:rPr>
                        <a:t>pencolor=color1, fillcolor=color2</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890326225"/>
                  </a:ext>
                </a:extLst>
              </a:tr>
              <a:tr h="305918">
                <a:tc>
                  <a:txBody>
                    <a:bodyPr/>
                    <a:lstStyle/>
                    <a:p>
                      <a:pPr>
                        <a:spcAft>
                          <a:spcPts val="0"/>
                        </a:spcAft>
                      </a:pPr>
                      <a:r>
                        <a:rPr lang="en-US" sz="1800" kern="0">
                          <a:effectLst/>
                        </a:rPr>
                        <a:t>begin_fill()</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准备填充图形</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944150368"/>
                  </a:ext>
                </a:extLst>
              </a:tr>
              <a:tr h="305918">
                <a:tc>
                  <a:txBody>
                    <a:bodyPr/>
                    <a:lstStyle/>
                    <a:p>
                      <a:pPr>
                        <a:spcAft>
                          <a:spcPts val="0"/>
                        </a:spcAft>
                      </a:pPr>
                      <a:r>
                        <a:rPr lang="en-US" sz="1800" kern="0">
                          <a:effectLst/>
                        </a:rPr>
                        <a:t>end_fill()</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填充完成</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75650827"/>
                  </a:ext>
                </a:extLst>
              </a:tr>
              <a:tr h="238954">
                <a:tc>
                  <a:txBody>
                    <a:bodyPr/>
                    <a:lstStyle/>
                    <a:p>
                      <a:pPr>
                        <a:spcAft>
                          <a:spcPts val="0"/>
                        </a:spcAft>
                      </a:pPr>
                      <a:r>
                        <a:rPr lang="en-US" sz="1800" kern="0">
                          <a:effectLst/>
                        </a:rPr>
                        <a:t>clear()</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清空</a:t>
                      </a:r>
                      <a:r>
                        <a:rPr lang="en-US" sz="1800" kern="0">
                          <a:effectLst/>
                        </a:rPr>
                        <a:t>turtle</a:t>
                      </a:r>
                      <a:r>
                        <a:rPr lang="zh-CN" sz="1800" kern="0">
                          <a:effectLst/>
                        </a:rPr>
                        <a:t>窗口，但是</a:t>
                      </a:r>
                      <a:r>
                        <a:rPr lang="en-US" sz="1800" kern="0">
                          <a:effectLst/>
                        </a:rPr>
                        <a:t>turtle</a:t>
                      </a:r>
                      <a:r>
                        <a:rPr lang="zh-CN" sz="1800" kern="0">
                          <a:effectLst/>
                        </a:rPr>
                        <a:t>的位置和状态不会改变</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610015045"/>
                  </a:ext>
                </a:extLst>
              </a:tr>
              <a:tr h="305918">
                <a:tc>
                  <a:txBody>
                    <a:bodyPr/>
                    <a:lstStyle/>
                    <a:p>
                      <a:pPr>
                        <a:spcAft>
                          <a:spcPts val="0"/>
                        </a:spcAft>
                      </a:pPr>
                      <a:r>
                        <a:rPr lang="en-US" sz="1800" kern="0">
                          <a:effectLst/>
                        </a:rPr>
                        <a:t>undo()</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撤销上一个</a:t>
                      </a:r>
                      <a:r>
                        <a:rPr lang="en-US" sz="1800" kern="0">
                          <a:effectLst/>
                        </a:rPr>
                        <a:t>turtle</a:t>
                      </a:r>
                      <a:r>
                        <a:rPr lang="zh-CN" sz="1800" kern="0">
                          <a:effectLst/>
                        </a:rPr>
                        <a:t>动作</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630096899"/>
                  </a:ext>
                </a:extLst>
              </a:tr>
              <a:tr h="708288">
                <a:tc>
                  <a:txBody>
                    <a:bodyPr/>
                    <a:lstStyle/>
                    <a:p>
                      <a:pPr>
                        <a:spcAft>
                          <a:spcPts val="0"/>
                        </a:spcAft>
                      </a:pPr>
                      <a:r>
                        <a:rPr lang="en-US" sz="1800" kern="0" dirty="0">
                          <a:effectLst/>
                        </a:rPr>
                        <a:t>write(s [,font=("font-name",font_size,"</a:t>
                      </a:r>
                      <a:r>
                        <a:rPr lang="en-US" sz="1800" kern="0" dirty="0" err="1">
                          <a:effectLst/>
                        </a:rPr>
                        <a:t>font_type</a:t>
                      </a:r>
                      <a:r>
                        <a:rPr lang="en-US" sz="1800" kern="0" dirty="0">
                          <a:effectLst/>
                        </a:rPr>
                        <a:t>")])</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1800" kern="0" dirty="0">
                          <a:effectLst/>
                        </a:rPr>
                        <a:t>写文本，</a:t>
                      </a:r>
                      <a:r>
                        <a:rPr lang="en-US" sz="1800" kern="0" dirty="0">
                          <a:effectLst/>
                        </a:rPr>
                        <a:t>s</a:t>
                      </a:r>
                      <a:r>
                        <a:rPr lang="zh-CN" sz="1800" kern="0" dirty="0">
                          <a:effectLst/>
                        </a:rPr>
                        <a:t>为文本内容，</a:t>
                      </a:r>
                      <a:r>
                        <a:rPr lang="en-US" sz="1800" kern="0" dirty="0">
                          <a:effectLst/>
                        </a:rPr>
                        <a:t>font</a:t>
                      </a:r>
                      <a:r>
                        <a:rPr lang="zh-CN" sz="1800" kern="0" dirty="0">
                          <a:effectLst/>
                        </a:rPr>
                        <a:t>是字体的参数，分别为字体名称，大小和类型</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435214282"/>
                  </a:ext>
                </a:extLst>
              </a:tr>
              <a:tr h="238539">
                <a:tc>
                  <a:txBody>
                    <a:bodyPr/>
                    <a:lstStyle/>
                    <a:p>
                      <a:pPr>
                        <a:spcAft>
                          <a:spcPts val="0"/>
                        </a:spcAft>
                      </a:pPr>
                      <a:r>
                        <a:rPr lang="en-US" sz="1800" kern="0" dirty="0">
                          <a:effectLst/>
                        </a:rPr>
                        <a:t>reset()</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a:effectLst/>
                        </a:rPr>
                        <a:t>清空窗口，重置</a:t>
                      </a:r>
                      <a:r>
                        <a:rPr lang="en-US" sz="1800" kern="0">
                          <a:effectLst/>
                        </a:rPr>
                        <a:t>turtle</a:t>
                      </a:r>
                      <a:r>
                        <a:rPr lang="zh-CN" sz="1800" kern="0">
                          <a:effectLst/>
                        </a:rPr>
                        <a:t>状态为起始状态</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485672938"/>
                  </a:ext>
                </a:extLst>
              </a:tr>
              <a:tr h="305918">
                <a:tc>
                  <a:txBody>
                    <a:bodyPr/>
                    <a:lstStyle/>
                    <a:p>
                      <a:pPr>
                        <a:spcAft>
                          <a:spcPts val="0"/>
                        </a:spcAft>
                      </a:pPr>
                      <a:r>
                        <a:rPr lang="en-US" sz="1800" kern="0">
                          <a:effectLst/>
                        </a:rPr>
                        <a:t>done()</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spcAft>
                          <a:spcPts val="0"/>
                        </a:spcAft>
                      </a:pPr>
                      <a:r>
                        <a:rPr lang="zh-CN" sz="1800" kern="0" dirty="0">
                          <a:effectLst/>
                        </a:rPr>
                        <a:t>结束绘制</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456415596"/>
                  </a:ext>
                </a:extLst>
              </a:tr>
            </a:tbl>
          </a:graphicData>
        </a:graphic>
      </p:graphicFrame>
    </p:spTree>
    <p:extLst>
      <p:ext uri="{BB962C8B-B14F-4D97-AF65-F5344CB8AC3E}">
        <p14:creationId xmlns:p14="http://schemas.microsoft.com/office/powerpoint/2010/main" val="27809102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grpSp>
        <p:nvGrpSpPr>
          <p:cNvPr id="16" name="组合 15"/>
          <p:cNvGrpSpPr/>
          <p:nvPr/>
        </p:nvGrpSpPr>
        <p:grpSpPr>
          <a:xfrm>
            <a:off x="1071602" y="1342517"/>
            <a:ext cx="761736" cy="748507"/>
            <a:chOff x="1805940" y="1198245"/>
            <a:chExt cx="2011680" cy="2011680"/>
          </a:xfrm>
        </p:grpSpPr>
        <p:sp>
          <p:nvSpPr>
            <p:cNvPr id="17"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8"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20" name="组合 19"/>
          <p:cNvGrpSpPr/>
          <p:nvPr/>
        </p:nvGrpSpPr>
        <p:grpSpPr>
          <a:xfrm>
            <a:off x="1038550" y="2785346"/>
            <a:ext cx="794787" cy="773015"/>
            <a:chOff x="1805940" y="1198245"/>
            <a:chExt cx="2011680" cy="2011680"/>
          </a:xfrm>
        </p:grpSpPr>
        <p:sp>
          <p:nvSpPr>
            <p:cNvPr id="21"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4" name="文本框 28"/>
          <p:cNvSpPr txBox="1"/>
          <p:nvPr/>
        </p:nvSpPr>
        <p:spPr>
          <a:xfrm>
            <a:off x="1093635" y="1529803"/>
            <a:ext cx="837281" cy="400110"/>
          </a:xfrm>
          <a:prstGeom prst="rect">
            <a:avLst/>
          </a:prstGeom>
          <a:noFill/>
        </p:spPr>
        <p:txBody>
          <a:bodyPr wrap="square" rtlCol="0">
            <a:spAutoFit/>
          </a:bodyPr>
          <a:lstStyle/>
          <a:p>
            <a:r>
              <a:rPr lang="en-US" altLang="zh-CN" sz="2000" b="1" dirty="0">
                <a:solidFill>
                  <a:schemeClr val="tx1">
                    <a:lumMod val="65000"/>
                    <a:lumOff val="35000"/>
                  </a:schemeClr>
                </a:solidFill>
              </a:rPr>
              <a:t>2.5.1</a:t>
            </a:r>
          </a:p>
        </p:txBody>
      </p:sp>
      <p:sp>
        <p:nvSpPr>
          <p:cNvPr id="25" name="文本框 63"/>
          <p:cNvSpPr txBox="1"/>
          <p:nvPr/>
        </p:nvSpPr>
        <p:spPr>
          <a:xfrm>
            <a:off x="1094819" y="2970088"/>
            <a:ext cx="814063" cy="400110"/>
          </a:xfrm>
          <a:prstGeom prst="rect">
            <a:avLst/>
          </a:prstGeom>
          <a:noFill/>
        </p:spPr>
        <p:txBody>
          <a:bodyPr wrap="square" rtlCol="0">
            <a:spAutoFit/>
          </a:bodyPr>
          <a:lstStyle/>
          <a:p>
            <a:r>
              <a:rPr lang="en-US" altLang="zh-CN" sz="2000" b="1" dirty="0">
                <a:solidFill>
                  <a:schemeClr val="tx1">
                    <a:lumMod val="65000"/>
                    <a:lumOff val="35000"/>
                  </a:schemeClr>
                </a:solidFill>
              </a:rPr>
              <a:t>2.5.2</a:t>
            </a:r>
          </a:p>
        </p:txBody>
      </p:sp>
      <p:sp>
        <p:nvSpPr>
          <p:cNvPr id="26" name="矩形 25"/>
          <p:cNvSpPr/>
          <p:nvPr/>
        </p:nvSpPr>
        <p:spPr>
          <a:xfrm>
            <a:off x="1947685" y="1398512"/>
            <a:ext cx="4070350"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集成开发环境窗口布局</a:t>
            </a:r>
          </a:p>
        </p:txBody>
      </p:sp>
      <p:sp>
        <p:nvSpPr>
          <p:cNvPr id="27" name="矩形 26"/>
          <p:cNvSpPr/>
          <p:nvPr/>
        </p:nvSpPr>
        <p:spPr>
          <a:xfrm>
            <a:off x="1980735" y="2844541"/>
            <a:ext cx="5039973"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a:solidFill>
                  <a:schemeClr val="tx1">
                    <a:lumMod val="65000"/>
                    <a:lumOff val="35000"/>
                  </a:schemeClr>
                </a:solidFill>
              </a:rPr>
              <a:t>标题栏、菜单栏和工具栏</a:t>
            </a:r>
            <a:endParaRPr lang="zh-CN" altLang="en-US" sz="2800" b="1" dirty="0">
              <a:solidFill>
                <a:schemeClr val="tx1">
                  <a:lumMod val="65000"/>
                  <a:lumOff val="35000"/>
                </a:schemeClr>
              </a:solidFill>
            </a:endParaRPr>
          </a:p>
        </p:txBody>
      </p:sp>
    </p:spTree>
    <p:extLst>
      <p:ext uri="{BB962C8B-B14F-4D97-AF65-F5344CB8AC3E}">
        <p14:creationId xmlns:p14="http://schemas.microsoft.com/office/powerpoint/2010/main" val="2146919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sp>
        <p:nvSpPr>
          <p:cNvPr id="28" name="矩形 27"/>
          <p:cNvSpPr/>
          <p:nvPr/>
        </p:nvSpPr>
        <p:spPr>
          <a:xfrm>
            <a:off x="837474" y="774589"/>
            <a:ext cx="539807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运算符</a:t>
            </a:r>
          </a:p>
        </p:txBody>
      </p:sp>
      <p:grpSp>
        <p:nvGrpSpPr>
          <p:cNvPr id="29" name="组合 66"/>
          <p:cNvGrpSpPr/>
          <p:nvPr/>
        </p:nvGrpSpPr>
        <p:grpSpPr>
          <a:xfrm>
            <a:off x="150086" y="757625"/>
            <a:ext cx="753732" cy="1351382"/>
            <a:chOff x="1054189" y="2119547"/>
            <a:chExt cx="2100705" cy="4067541"/>
          </a:xfrm>
        </p:grpSpPr>
        <p:sp>
          <p:nvSpPr>
            <p:cNvPr id="30"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31"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2" name="圆角矩形 4"/>
            <p:cNvSpPr/>
            <p:nvPr/>
          </p:nvSpPr>
          <p:spPr>
            <a:xfrm>
              <a:off x="150056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3" name="文本框 5"/>
            <p:cNvSpPr txBox="1"/>
            <p:nvPr/>
          </p:nvSpPr>
          <p:spPr>
            <a:xfrm>
              <a:off x="1054189" y="2401073"/>
              <a:ext cx="2100705" cy="1204296"/>
            </a:xfrm>
            <a:prstGeom prst="rect">
              <a:avLst/>
            </a:prstGeom>
            <a:noFill/>
          </p:spPr>
          <p:txBody>
            <a:bodyPr wrap="none" rtlCol="0">
              <a:spAutoFit/>
            </a:bodyPr>
            <a:lstStyle/>
            <a:p>
              <a:pPr algn="ctr"/>
              <a:r>
                <a:rPr lang="en-US" altLang="zh-CN" sz="2000" b="1" dirty="0">
                  <a:solidFill>
                    <a:schemeClr val="tx2">
                      <a:lumMod val="50000"/>
                    </a:schemeClr>
                  </a:solidFill>
                </a:rPr>
                <a:t>2.5.1</a:t>
              </a:r>
              <a:endParaRPr lang="zh-CN" altLang="en-US" sz="2000" b="1" dirty="0">
                <a:solidFill>
                  <a:schemeClr val="tx2">
                    <a:lumMod val="50000"/>
                  </a:schemeClr>
                </a:solidFill>
              </a:endParaRPr>
            </a:p>
          </p:txBody>
        </p:sp>
        <p:sp>
          <p:nvSpPr>
            <p:cNvPr id="34" name="矩形 33"/>
            <p:cNvSpPr/>
            <p:nvPr/>
          </p:nvSpPr>
          <p:spPr>
            <a:xfrm>
              <a:off x="1872097" y="4982792"/>
              <a:ext cx="514859" cy="1204296"/>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2" name="矩形 1"/>
          <p:cNvSpPr/>
          <p:nvPr/>
        </p:nvSpPr>
        <p:spPr>
          <a:xfrm>
            <a:off x="310244" y="1570869"/>
            <a:ext cx="11425095" cy="1569660"/>
          </a:xfrm>
          <a:prstGeom prst="rect">
            <a:avLst/>
          </a:prstGeom>
        </p:spPr>
        <p:txBody>
          <a:bodyPr wrap="square">
            <a:spAutoFit/>
          </a:bodyPr>
          <a:lstStyle/>
          <a:p>
            <a:pPr indent="266700">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表达式代表着某种运算规则，由运算符和配对括号把数据对象组织起来，参与运算的数据对象也称为操作数。表达式中的运算符是表示数据对象行为的一种方式，不同类型的数据对象支持的运算符也不</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的运算符包括：算术运算符、关系运算符、逻辑运算法、赋值运算符、位运算符、成员运算符、身份运算符等。</a:t>
            </a:r>
          </a:p>
        </p:txBody>
      </p:sp>
      <p:sp>
        <p:nvSpPr>
          <p:cNvPr id="3" name="矩形 2"/>
          <p:cNvSpPr/>
          <p:nvPr/>
        </p:nvSpPr>
        <p:spPr>
          <a:xfrm>
            <a:off x="526947" y="3097207"/>
            <a:ext cx="10938833" cy="3663439"/>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算术运算符</a:t>
            </a:r>
          </a:p>
          <a:p>
            <a:pPr marL="84455" marR="66040" indent="264795">
              <a:lnSpc>
                <a:spcPct val="115000"/>
              </a:lnSpc>
              <a:spcBef>
                <a:spcPts val="910"/>
              </a:spcBef>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与日常数学习惯一致，算术运算结果也符合数学意义。其中加法运算符除了可以应用在算术加法以外，还可以用于元组，列表，字符串的链接，但是不支持不同对象类型的链接。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中的算术运算符见表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marL="84455" marR="66040" indent="264795">
              <a:lnSpc>
                <a:spcPct val="115000"/>
              </a:lnSpc>
              <a:spcBef>
                <a:spcPts val="910"/>
              </a:spcBef>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整数类型与浮点类型可以混合运算，此时精度低的类型将向精度高的类型进行隐式转换，结果为精度高的类型。</a:t>
            </a:r>
          </a:p>
          <a:p>
            <a:pPr marL="84455" marR="66040" indent="264795">
              <a:lnSpc>
                <a:spcPct val="115000"/>
              </a:lnSpc>
              <a:spcBef>
                <a:spcPts val="910"/>
              </a:spcBef>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078765758"/>
              </p:ext>
            </p:extLst>
          </p:nvPr>
        </p:nvGraphicFramePr>
        <p:xfrm>
          <a:off x="183565" y="96677"/>
          <a:ext cx="11431443" cy="6663969"/>
        </p:xfrm>
        <a:graphic>
          <a:graphicData uri="http://schemas.openxmlformats.org/drawingml/2006/table">
            <a:tbl>
              <a:tblPr firstRow="1" firstCol="1" bandRow="1">
                <a:tableStyleId>{5C22544A-7EE6-4342-B048-85BDC9FD1C3A}</a:tableStyleId>
              </a:tblPr>
              <a:tblGrid>
                <a:gridCol w="1432059">
                  <a:extLst>
                    <a:ext uri="{9D8B030D-6E8A-4147-A177-3AD203B41FA5}">
                      <a16:colId xmlns:a16="http://schemas.microsoft.com/office/drawing/2014/main" val="1806475753"/>
                    </a:ext>
                  </a:extLst>
                </a:gridCol>
                <a:gridCol w="6057747">
                  <a:extLst>
                    <a:ext uri="{9D8B030D-6E8A-4147-A177-3AD203B41FA5}">
                      <a16:colId xmlns:a16="http://schemas.microsoft.com/office/drawing/2014/main" val="1617614951"/>
                    </a:ext>
                  </a:extLst>
                </a:gridCol>
                <a:gridCol w="3941637">
                  <a:extLst>
                    <a:ext uri="{9D8B030D-6E8A-4147-A177-3AD203B41FA5}">
                      <a16:colId xmlns:a16="http://schemas.microsoft.com/office/drawing/2014/main" val="4021834432"/>
                    </a:ext>
                  </a:extLst>
                </a:gridCol>
              </a:tblGrid>
              <a:tr h="454136">
                <a:tc>
                  <a:txBody>
                    <a:bodyPr/>
                    <a:lstStyle/>
                    <a:p>
                      <a:pPr algn="ctr">
                        <a:spcBef>
                          <a:spcPts val="180"/>
                        </a:spcBef>
                        <a:spcAft>
                          <a:spcPts val="0"/>
                        </a:spcAft>
                      </a:pPr>
                      <a:r>
                        <a:rPr lang="zh-CN" sz="2400" dirty="0">
                          <a:effectLst/>
                        </a:rPr>
                        <a:t>运算</a:t>
                      </a:r>
                      <a:r>
                        <a:rPr lang="en-US" sz="2400" dirty="0">
                          <a:effectLst/>
                        </a:rPr>
                        <a:t>符</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R="329565" algn="ctr">
                        <a:spcBef>
                          <a:spcPts val="290"/>
                        </a:spcBef>
                        <a:spcAft>
                          <a:spcPts val="0"/>
                        </a:spcAft>
                      </a:pPr>
                      <a:r>
                        <a:rPr lang="zh-CN" sz="2400" kern="100" dirty="0">
                          <a:effectLst/>
                        </a:rPr>
                        <a:t>描述</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R="3810" algn="ctr">
                        <a:spcBef>
                          <a:spcPts val="240"/>
                        </a:spcBef>
                        <a:spcAft>
                          <a:spcPts val="0"/>
                        </a:spcAft>
                      </a:pPr>
                      <a:r>
                        <a:rPr lang="zh-CN" sz="2400" kern="100">
                          <a:effectLst/>
                        </a:rPr>
                        <a:t>示例</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extLst>
                  <a:ext uri="{0D108BD9-81ED-4DB2-BD59-A6C34878D82A}">
                    <a16:rowId xmlns:a16="http://schemas.microsoft.com/office/drawing/2014/main" val="359500355"/>
                  </a:ext>
                </a:extLst>
              </a:tr>
              <a:tr h="1083904">
                <a:tc>
                  <a:txBody>
                    <a:bodyPr/>
                    <a:lstStyle/>
                    <a:p>
                      <a:pPr marR="1905" algn="ctr">
                        <a:spcBef>
                          <a:spcPts val="230"/>
                        </a:spcBef>
                        <a:spcAft>
                          <a:spcPts val="0"/>
                        </a:spcAft>
                      </a:pPr>
                      <a:endParaRPr lang="en-US" sz="2400" kern="100" dirty="0">
                        <a:effectLst/>
                      </a:endParaRPr>
                    </a:p>
                    <a:p>
                      <a:pPr marR="1905" algn="ctr">
                        <a:spcBef>
                          <a:spcPts val="230"/>
                        </a:spcBef>
                        <a:spcAft>
                          <a:spcPts val="0"/>
                        </a:spcAft>
                      </a:pPr>
                      <a:r>
                        <a:rPr lang="en-US" sz="2400" kern="100" dirty="0">
                          <a:effectLst/>
                        </a:rPr>
                        <a:t>+</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nSpc>
                          <a:spcPts val="1360"/>
                        </a:lnSpc>
                        <a:spcAft>
                          <a:spcPts val="0"/>
                        </a:spcAft>
                      </a:pPr>
                      <a:endParaRPr lang="en-US" altLang="zh-CN" sz="2400" dirty="0">
                        <a:effectLst/>
                      </a:endParaRPr>
                    </a:p>
                    <a:p>
                      <a:pPr>
                        <a:lnSpc>
                          <a:spcPts val="1360"/>
                        </a:lnSpc>
                        <a:spcAft>
                          <a:spcPts val="0"/>
                        </a:spcAft>
                      </a:pPr>
                      <a:r>
                        <a:rPr lang="zh-CN" sz="2400" dirty="0">
                          <a:effectLst/>
                        </a:rPr>
                        <a:t>取正；加法运算；</a:t>
                      </a:r>
                      <a:endParaRPr lang="en-US" altLang="zh-CN" sz="2400" dirty="0">
                        <a:effectLst/>
                      </a:endParaRPr>
                    </a:p>
                    <a:p>
                      <a:pPr>
                        <a:lnSpc>
                          <a:spcPts val="1360"/>
                        </a:lnSpc>
                        <a:spcAft>
                          <a:spcPts val="0"/>
                        </a:spcAft>
                      </a:pPr>
                      <a:endParaRPr lang="zh-CN" sz="2400" dirty="0">
                        <a:effectLst/>
                      </a:endParaRPr>
                    </a:p>
                    <a:p>
                      <a:pPr>
                        <a:lnSpc>
                          <a:spcPts val="1360"/>
                        </a:lnSpc>
                        <a:spcAft>
                          <a:spcPts val="0"/>
                        </a:spcAft>
                      </a:pPr>
                      <a:endParaRPr lang="en-US" altLang="zh-CN" sz="2400" dirty="0">
                        <a:effectLst/>
                      </a:endParaRPr>
                    </a:p>
                    <a:p>
                      <a:pPr>
                        <a:lnSpc>
                          <a:spcPts val="1360"/>
                        </a:lnSpc>
                        <a:spcAft>
                          <a:spcPts val="0"/>
                        </a:spcAft>
                      </a:pPr>
                      <a:r>
                        <a:rPr lang="zh-CN" sz="2400" dirty="0">
                          <a:effectLst/>
                        </a:rPr>
                        <a:t>列表、元组、字符串合并与拼接</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nSpc>
                          <a:spcPts val="1360"/>
                        </a:lnSpc>
                        <a:spcAft>
                          <a:spcPts val="0"/>
                        </a:spcAft>
                      </a:pPr>
                      <a:r>
                        <a:rPr lang="en-US" sz="2400" kern="100" dirty="0">
                          <a:effectLst/>
                        </a:rPr>
                        <a:t>+100</a:t>
                      </a:r>
                      <a:r>
                        <a:rPr lang="zh-CN" sz="2400" kern="100" dirty="0">
                          <a:effectLst/>
                        </a:rPr>
                        <a:t>结果：</a:t>
                      </a:r>
                      <a:r>
                        <a:rPr lang="en-US" sz="2400" kern="100" dirty="0">
                          <a:effectLst/>
                        </a:rPr>
                        <a:t>+100</a:t>
                      </a:r>
                    </a:p>
                    <a:p>
                      <a:pPr>
                        <a:lnSpc>
                          <a:spcPts val="1360"/>
                        </a:lnSpc>
                        <a:spcAft>
                          <a:spcPts val="0"/>
                        </a:spcAft>
                      </a:pPr>
                      <a:endParaRPr lang="zh-CN" sz="2400" dirty="0">
                        <a:effectLst/>
                      </a:endParaRPr>
                    </a:p>
                    <a:p>
                      <a:pPr>
                        <a:lnSpc>
                          <a:spcPts val="1360"/>
                        </a:lnSpc>
                        <a:spcAft>
                          <a:spcPts val="0"/>
                        </a:spcAft>
                      </a:pPr>
                      <a:r>
                        <a:rPr lang="en-US" sz="2400" kern="100" dirty="0">
                          <a:effectLst/>
                        </a:rPr>
                        <a:t>1+1</a:t>
                      </a:r>
                      <a:r>
                        <a:rPr lang="zh-CN" sz="2400" kern="100" dirty="0">
                          <a:effectLst/>
                        </a:rPr>
                        <a:t>结果：</a:t>
                      </a:r>
                      <a:r>
                        <a:rPr lang="en-US" sz="2400" kern="100" dirty="0">
                          <a:effectLst/>
                        </a:rPr>
                        <a:t>2</a:t>
                      </a:r>
                    </a:p>
                    <a:p>
                      <a:pPr>
                        <a:lnSpc>
                          <a:spcPts val="1360"/>
                        </a:lnSpc>
                        <a:spcAft>
                          <a:spcPts val="0"/>
                        </a:spcAft>
                      </a:pPr>
                      <a:endParaRPr lang="zh-CN" sz="2400" dirty="0">
                        <a:effectLst/>
                      </a:endParaRPr>
                    </a:p>
                    <a:p>
                      <a:pPr>
                        <a:lnSpc>
                          <a:spcPts val="1360"/>
                        </a:lnSpc>
                        <a:spcAft>
                          <a:spcPts val="0"/>
                        </a:spcAft>
                      </a:pPr>
                      <a:r>
                        <a:rPr lang="en-US" sz="2400" dirty="0">
                          <a:effectLst/>
                        </a:rPr>
                        <a:t>"a1"+"a2"</a:t>
                      </a:r>
                      <a:r>
                        <a:rPr lang="zh-CN" sz="2400" dirty="0">
                          <a:effectLst/>
                        </a:rPr>
                        <a:t>结果：</a:t>
                      </a:r>
                      <a:r>
                        <a:rPr lang="en-US" sz="2400" dirty="0">
                          <a:effectLst/>
                        </a:rPr>
                        <a:t>"a1a2"</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extLst>
                  <a:ext uri="{0D108BD9-81ED-4DB2-BD59-A6C34878D82A}">
                    <a16:rowId xmlns:a16="http://schemas.microsoft.com/office/drawing/2014/main" val="2345539016"/>
                  </a:ext>
                </a:extLst>
              </a:tr>
              <a:tr h="1037487">
                <a:tc>
                  <a:txBody>
                    <a:bodyPr/>
                    <a:lstStyle/>
                    <a:p>
                      <a:pPr algn="ctr">
                        <a:spcBef>
                          <a:spcPts val="160"/>
                        </a:spcBef>
                        <a:spcAft>
                          <a:spcPts val="0"/>
                        </a:spcAft>
                      </a:pPr>
                      <a:endParaRPr lang="en-US" sz="2400" kern="100" dirty="0">
                        <a:effectLst/>
                      </a:endParaRPr>
                    </a:p>
                    <a:p>
                      <a:pPr algn="ctr">
                        <a:spcBef>
                          <a:spcPts val="160"/>
                        </a:spcBef>
                        <a:spcAft>
                          <a:spcPts val="0"/>
                        </a:spcAft>
                      </a:pPr>
                      <a:r>
                        <a:rPr lang="en-US" sz="2400" kern="100" dirty="0">
                          <a:effectLst/>
                        </a:rPr>
                        <a:t>-</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nSpc>
                          <a:spcPts val="1360"/>
                        </a:lnSpc>
                        <a:spcAft>
                          <a:spcPts val="0"/>
                        </a:spcAft>
                      </a:pPr>
                      <a:endParaRPr lang="en-US" altLang="zh-CN" sz="2400" dirty="0">
                        <a:effectLst/>
                      </a:endParaRPr>
                    </a:p>
                    <a:p>
                      <a:pPr>
                        <a:lnSpc>
                          <a:spcPts val="1360"/>
                        </a:lnSpc>
                        <a:spcAft>
                          <a:spcPts val="0"/>
                        </a:spcAft>
                      </a:pPr>
                      <a:r>
                        <a:rPr lang="zh-CN" sz="2400" dirty="0">
                          <a:effectLst/>
                        </a:rPr>
                        <a:t>取负；</a:t>
                      </a:r>
                    </a:p>
                    <a:p>
                      <a:pPr>
                        <a:lnSpc>
                          <a:spcPts val="1360"/>
                        </a:lnSpc>
                        <a:spcAft>
                          <a:spcPts val="0"/>
                        </a:spcAft>
                      </a:pPr>
                      <a:endParaRPr lang="en-US" altLang="zh-CN" sz="2400" dirty="0">
                        <a:effectLst/>
                      </a:endParaRPr>
                    </a:p>
                    <a:p>
                      <a:pPr>
                        <a:lnSpc>
                          <a:spcPts val="1360"/>
                        </a:lnSpc>
                        <a:spcAft>
                          <a:spcPts val="0"/>
                        </a:spcAft>
                      </a:pPr>
                      <a:r>
                        <a:rPr lang="zh-CN" sz="2400" dirty="0">
                          <a:effectLst/>
                        </a:rPr>
                        <a:t>减法运算；集合差集</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nSpc>
                          <a:spcPts val="1360"/>
                        </a:lnSpc>
                        <a:spcAft>
                          <a:spcPts val="0"/>
                        </a:spcAft>
                      </a:pPr>
                      <a:endParaRPr lang="en-US" sz="2400" dirty="0">
                        <a:effectLst/>
                      </a:endParaRPr>
                    </a:p>
                    <a:p>
                      <a:pPr>
                        <a:lnSpc>
                          <a:spcPts val="1360"/>
                        </a:lnSpc>
                        <a:spcAft>
                          <a:spcPts val="0"/>
                        </a:spcAft>
                      </a:pPr>
                      <a:r>
                        <a:rPr lang="en-US" sz="2400" dirty="0">
                          <a:effectLst/>
                        </a:rPr>
                        <a:t>-100</a:t>
                      </a:r>
                      <a:r>
                        <a:rPr lang="zh-CN" sz="2400" dirty="0">
                          <a:effectLst/>
                        </a:rPr>
                        <a:t>结果：</a:t>
                      </a:r>
                      <a:r>
                        <a:rPr lang="en-US" sz="2400" dirty="0">
                          <a:effectLst/>
                        </a:rPr>
                        <a:t>-100</a:t>
                      </a:r>
                    </a:p>
                    <a:p>
                      <a:pPr>
                        <a:lnSpc>
                          <a:spcPts val="1360"/>
                        </a:lnSpc>
                        <a:spcAft>
                          <a:spcPts val="0"/>
                        </a:spcAft>
                      </a:pPr>
                      <a:endParaRPr lang="zh-CN" sz="2400" dirty="0">
                        <a:effectLst/>
                      </a:endParaRPr>
                    </a:p>
                    <a:p>
                      <a:pPr>
                        <a:lnSpc>
                          <a:spcPts val="1360"/>
                        </a:lnSpc>
                        <a:spcAft>
                          <a:spcPts val="0"/>
                        </a:spcAft>
                      </a:pPr>
                      <a:r>
                        <a:rPr lang="en-US" sz="2400" dirty="0">
                          <a:effectLst/>
                        </a:rPr>
                        <a:t>2-1</a:t>
                      </a:r>
                      <a:r>
                        <a:rPr lang="zh-CN" sz="2400" dirty="0">
                          <a:effectLst/>
                        </a:rPr>
                        <a:t>结果：</a:t>
                      </a:r>
                      <a:r>
                        <a:rPr lang="en-US" sz="2400" dirty="0">
                          <a:effectLst/>
                        </a:rPr>
                        <a:t>1</a:t>
                      </a:r>
                    </a:p>
                    <a:p>
                      <a:pPr>
                        <a:lnSpc>
                          <a:spcPts val="1360"/>
                        </a:lnSpc>
                        <a:spcAft>
                          <a:spcPts val="0"/>
                        </a:spcAft>
                      </a:pPr>
                      <a:endParaRPr lang="zh-CN" sz="2400" dirty="0">
                        <a:effectLst/>
                      </a:endParaRPr>
                    </a:p>
                    <a:p>
                      <a:pPr>
                        <a:lnSpc>
                          <a:spcPts val="1360"/>
                        </a:lnSpc>
                        <a:spcAft>
                          <a:spcPts val="0"/>
                        </a:spcAft>
                      </a:pPr>
                      <a:r>
                        <a:rPr lang="en-US" sz="2400" dirty="0">
                          <a:effectLst/>
                        </a:rPr>
                        <a:t>set(A)-set(B)</a:t>
                      </a:r>
                      <a:r>
                        <a:rPr lang="zh-CN" sz="2400" dirty="0">
                          <a:effectLst/>
                        </a:rPr>
                        <a:t>结果：</a:t>
                      </a:r>
                      <a:r>
                        <a:rPr lang="en-US" sz="2400" dirty="0">
                          <a:effectLst/>
                        </a:rPr>
                        <a:t>A-B</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extLst>
                  <a:ext uri="{0D108BD9-81ED-4DB2-BD59-A6C34878D82A}">
                    <a16:rowId xmlns:a16="http://schemas.microsoft.com/office/drawing/2014/main" val="185204530"/>
                  </a:ext>
                </a:extLst>
              </a:tr>
              <a:tr h="893216">
                <a:tc>
                  <a:txBody>
                    <a:bodyPr/>
                    <a:lstStyle/>
                    <a:p>
                      <a:pPr marL="2540" algn="ctr">
                        <a:spcBef>
                          <a:spcPts val="135"/>
                        </a:spcBef>
                        <a:spcAft>
                          <a:spcPts val="0"/>
                        </a:spcAft>
                      </a:pPr>
                      <a:endParaRPr lang="en-US" sz="2400" kern="100" dirty="0">
                        <a:effectLst/>
                      </a:endParaRPr>
                    </a:p>
                    <a:p>
                      <a:pPr marL="2540" algn="ctr">
                        <a:spcBef>
                          <a:spcPts val="135"/>
                        </a:spcBef>
                        <a:spcAft>
                          <a:spcPts val="0"/>
                        </a:spcAft>
                      </a:pPr>
                      <a:r>
                        <a:rPr lang="en-US" sz="2400" kern="100" dirty="0">
                          <a:effectLst/>
                        </a:rPr>
                        <a:t>*</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spcBef>
                          <a:spcPts val="240"/>
                        </a:spcBef>
                        <a:spcAft>
                          <a:spcPts val="0"/>
                        </a:spcAft>
                      </a:pPr>
                      <a:r>
                        <a:rPr lang="zh-CN" sz="2400">
                          <a:effectLst/>
                        </a:rPr>
                        <a:t>乘法运算；</a:t>
                      </a:r>
                    </a:p>
                    <a:p>
                      <a:pPr>
                        <a:spcBef>
                          <a:spcPts val="240"/>
                        </a:spcBef>
                        <a:spcAft>
                          <a:spcPts val="0"/>
                        </a:spcAft>
                      </a:pPr>
                      <a:r>
                        <a:rPr lang="zh-CN" sz="2400">
                          <a:effectLst/>
                        </a:rPr>
                        <a:t>返回被重复若干次的序列</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nSpc>
                          <a:spcPts val="1345"/>
                        </a:lnSpc>
                        <a:spcAft>
                          <a:spcPts val="0"/>
                        </a:spcAft>
                      </a:pPr>
                      <a:endParaRPr lang="en-US" sz="2400" kern="100" dirty="0">
                        <a:effectLst/>
                      </a:endParaRPr>
                    </a:p>
                    <a:p>
                      <a:pPr>
                        <a:lnSpc>
                          <a:spcPts val="1345"/>
                        </a:lnSpc>
                        <a:spcAft>
                          <a:spcPts val="0"/>
                        </a:spcAft>
                      </a:pPr>
                      <a:r>
                        <a:rPr lang="en-US" sz="2400" kern="100" dirty="0">
                          <a:effectLst/>
                        </a:rPr>
                        <a:t>2*3</a:t>
                      </a:r>
                      <a:r>
                        <a:rPr lang="zh-CN" sz="2400" dirty="0">
                          <a:effectLst/>
                        </a:rPr>
                        <a:t>结果：</a:t>
                      </a:r>
                      <a:r>
                        <a:rPr lang="en-US" sz="2400" kern="100" dirty="0">
                          <a:effectLst/>
                        </a:rPr>
                        <a:t>6</a:t>
                      </a:r>
                    </a:p>
                    <a:p>
                      <a:pPr>
                        <a:lnSpc>
                          <a:spcPts val="1345"/>
                        </a:lnSpc>
                        <a:spcAft>
                          <a:spcPts val="0"/>
                        </a:spcAft>
                      </a:pPr>
                      <a:endParaRPr lang="zh-CN" sz="2400" dirty="0">
                        <a:effectLst/>
                      </a:endParaRPr>
                    </a:p>
                    <a:p>
                      <a:pPr>
                        <a:lnSpc>
                          <a:spcPts val="1345"/>
                        </a:lnSpc>
                        <a:spcAft>
                          <a:spcPts val="0"/>
                        </a:spcAft>
                      </a:pPr>
                      <a:r>
                        <a:rPr lang="en-US" sz="2400" kern="100" dirty="0">
                          <a:effectLst/>
                        </a:rPr>
                        <a:t>3*</a:t>
                      </a:r>
                      <a:r>
                        <a:rPr lang="en-US" sz="2400" dirty="0">
                          <a:effectLst/>
                        </a:rPr>
                        <a:t>"a1"</a:t>
                      </a:r>
                      <a:r>
                        <a:rPr lang="zh-CN" sz="2400" dirty="0">
                          <a:effectLst/>
                        </a:rPr>
                        <a:t>结果：</a:t>
                      </a:r>
                      <a:r>
                        <a:rPr lang="en-US" sz="2400" dirty="0">
                          <a:effectLst/>
                        </a:rPr>
                        <a:t>"a1a1a1"</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extLst>
                  <a:ext uri="{0D108BD9-81ED-4DB2-BD59-A6C34878D82A}">
                    <a16:rowId xmlns:a16="http://schemas.microsoft.com/office/drawing/2014/main" val="3056291729"/>
                  </a:ext>
                </a:extLst>
              </a:tr>
              <a:tr h="848470">
                <a:tc>
                  <a:txBody>
                    <a:bodyPr/>
                    <a:lstStyle/>
                    <a:p>
                      <a:pPr marL="1905" algn="ctr">
                        <a:lnSpc>
                          <a:spcPts val="1435"/>
                        </a:lnSpc>
                        <a:spcAft>
                          <a:spcPts val="0"/>
                        </a:spcAft>
                      </a:pPr>
                      <a:endParaRPr lang="en-US" sz="2400" kern="100" dirty="0">
                        <a:effectLst/>
                      </a:endParaRPr>
                    </a:p>
                    <a:p>
                      <a:pPr marL="1905" algn="ctr">
                        <a:lnSpc>
                          <a:spcPts val="1435"/>
                        </a:lnSpc>
                        <a:spcAft>
                          <a:spcPts val="0"/>
                        </a:spcAft>
                      </a:pPr>
                      <a:endParaRPr lang="en-US" sz="2400" kern="100" dirty="0">
                        <a:effectLst/>
                      </a:endParaRPr>
                    </a:p>
                    <a:p>
                      <a:pPr marL="1905" algn="ctr">
                        <a:lnSpc>
                          <a:spcPts val="1435"/>
                        </a:lnSpc>
                        <a:spcAft>
                          <a:spcPts val="0"/>
                        </a:spcAft>
                      </a:pPr>
                      <a:r>
                        <a:rPr lang="en-US" sz="2400" kern="100" dirty="0">
                          <a:effectLst/>
                        </a:rPr>
                        <a:t>/</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R="324485">
                        <a:spcBef>
                          <a:spcPts val="265"/>
                        </a:spcBef>
                        <a:spcAft>
                          <a:spcPts val="0"/>
                        </a:spcAft>
                      </a:pPr>
                      <a:r>
                        <a:rPr lang="zh-CN" sz="2400" kern="100">
                          <a:effectLst/>
                        </a:rPr>
                        <a:t>除法运算，结果为浮点数</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L="266700" indent="-266700">
                        <a:spcBef>
                          <a:spcPts val="5"/>
                        </a:spcBef>
                        <a:spcAft>
                          <a:spcPts val="0"/>
                        </a:spcAft>
                      </a:pPr>
                      <a:r>
                        <a:rPr lang="en-US" sz="2400" kern="100" dirty="0">
                          <a:effectLst/>
                        </a:rPr>
                        <a:t>3/3</a:t>
                      </a:r>
                      <a:r>
                        <a:rPr lang="zh-CN" sz="2400" dirty="0">
                          <a:effectLst/>
                        </a:rPr>
                        <a:t>结果：</a:t>
                      </a:r>
                      <a:r>
                        <a:rPr lang="en-US" sz="2400" kern="100" dirty="0">
                          <a:effectLst/>
                        </a:rPr>
                        <a:t>1.0</a:t>
                      </a:r>
                      <a:endParaRPr lang="zh-CN" sz="2400" dirty="0">
                        <a:effectLst/>
                      </a:endParaRPr>
                    </a:p>
                    <a:p>
                      <a:pPr marL="266700" indent="-266700">
                        <a:spcBef>
                          <a:spcPts val="5"/>
                        </a:spcBef>
                        <a:spcAft>
                          <a:spcPts val="0"/>
                        </a:spcAft>
                      </a:pPr>
                      <a:r>
                        <a:rPr lang="en-US" sz="2400" kern="100" dirty="0">
                          <a:effectLst/>
                        </a:rPr>
                        <a:t>==1=</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extLst>
                  <a:ext uri="{0D108BD9-81ED-4DB2-BD59-A6C34878D82A}">
                    <a16:rowId xmlns:a16="http://schemas.microsoft.com/office/drawing/2014/main" val="2740803805"/>
                  </a:ext>
                </a:extLst>
              </a:tr>
              <a:tr h="848470">
                <a:tc>
                  <a:txBody>
                    <a:bodyPr/>
                    <a:lstStyle/>
                    <a:p>
                      <a:pPr marL="1905" algn="ctr">
                        <a:lnSpc>
                          <a:spcPts val="1435"/>
                        </a:lnSpc>
                        <a:spcAft>
                          <a:spcPts val="0"/>
                        </a:spcAft>
                      </a:pPr>
                      <a:endParaRPr lang="en-US" sz="2400" dirty="0">
                        <a:effectLst/>
                      </a:endParaRPr>
                    </a:p>
                    <a:p>
                      <a:pPr marL="1905" algn="ctr">
                        <a:lnSpc>
                          <a:spcPts val="1435"/>
                        </a:lnSpc>
                        <a:spcAft>
                          <a:spcPts val="0"/>
                        </a:spcAft>
                      </a:pPr>
                      <a:endParaRPr lang="en-US" sz="2400" dirty="0">
                        <a:effectLst/>
                      </a:endParaRPr>
                    </a:p>
                    <a:p>
                      <a:pPr marL="1905" algn="ctr">
                        <a:lnSpc>
                          <a:spcPts val="1435"/>
                        </a:lnSpc>
                        <a:spcAft>
                          <a:spcPts val="0"/>
                        </a:spcAft>
                      </a:pPr>
                      <a:r>
                        <a:rPr lang="en-US" sz="2400" dirty="0">
                          <a:effectLst/>
                        </a:rPr>
                        <a:t>%</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R="324485">
                        <a:spcBef>
                          <a:spcPts val="265"/>
                        </a:spcBef>
                        <a:spcAft>
                          <a:spcPts val="0"/>
                        </a:spcAft>
                      </a:pPr>
                      <a:r>
                        <a:rPr lang="zh-CN" sz="2400">
                          <a:effectLst/>
                        </a:rPr>
                        <a:t>取模，返回除法的余数</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L="266700" indent="-266700">
                        <a:spcBef>
                          <a:spcPts val="5"/>
                        </a:spcBef>
                        <a:spcAft>
                          <a:spcPts val="0"/>
                        </a:spcAft>
                      </a:pPr>
                      <a:r>
                        <a:rPr lang="en-US" sz="2400" kern="100" dirty="0">
                          <a:effectLst/>
                        </a:rPr>
                        <a:t>9%2</a:t>
                      </a:r>
                      <a:r>
                        <a:rPr lang="zh-CN" sz="2400" dirty="0">
                          <a:effectLst/>
                        </a:rPr>
                        <a:t>结果：</a:t>
                      </a:r>
                      <a:r>
                        <a:rPr lang="en-US" sz="2400" kern="100" dirty="0">
                          <a:effectLst/>
                        </a:rPr>
                        <a:t>1</a:t>
                      </a:r>
                      <a:endParaRPr lang="zh-CN" sz="2400" dirty="0">
                        <a:effectLst/>
                      </a:endParaRPr>
                    </a:p>
                    <a:p>
                      <a:pPr marL="266700" indent="-266700">
                        <a:spcBef>
                          <a:spcPts val="5"/>
                        </a:spcBef>
                        <a:spcAft>
                          <a:spcPts val="0"/>
                        </a:spcAft>
                      </a:pPr>
                      <a:r>
                        <a:rPr lang="en-US" sz="2400" kern="100" dirty="0">
                          <a:effectLst/>
                        </a:rPr>
                        <a:t>1=1</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extLst>
                  <a:ext uri="{0D108BD9-81ED-4DB2-BD59-A6C34878D82A}">
                    <a16:rowId xmlns:a16="http://schemas.microsoft.com/office/drawing/2014/main" val="3843962943"/>
                  </a:ext>
                </a:extLst>
              </a:tr>
              <a:tr h="586848">
                <a:tc>
                  <a:txBody>
                    <a:bodyPr/>
                    <a:lstStyle/>
                    <a:p>
                      <a:pPr marL="1905" algn="ctr">
                        <a:lnSpc>
                          <a:spcPts val="1435"/>
                        </a:lnSpc>
                        <a:spcAft>
                          <a:spcPts val="0"/>
                        </a:spcAft>
                      </a:pPr>
                      <a:endParaRPr lang="en-US" sz="2400" dirty="0">
                        <a:effectLst/>
                      </a:endParaRPr>
                    </a:p>
                    <a:p>
                      <a:pPr marL="1905" algn="ctr">
                        <a:lnSpc>
                          <a:spcPts val="1435"/>
                        </a:lnSpc>
                        <a:spcAft>
                          <a:spcPts val="0"/>
                        </a:spcAft>
                      </a:pPr>
                      <a:endParaRPr lang="en-US" sz="2400" dirty="0">
                        <a:effectLst/>
                      </a:endParaRPr>
                    </a:p>
                    <a:p>
                      <a:pPr marL="1905" algn="ctr">
                        <a:lnSpc>
                          <a:spcPts val="1435"/>
                        </a:lnSpc>
                        <a:spcAft>
                          <a:spcPts val="0"/>
                        </a:spcAft>
                      </a:pPr>
                      <a:r>
                        <a:rPr lang="en-US" sz="2400" dirty="0">
                          <a:effectLst/>
                        </a:rPr>
                        <a:t>**</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R="324485">
                        <a:spcBef>
                          <a:spcPts val="265"/>
                        </a:spcBef>
                        <a:spcAft>
                          <a:spcPts val="0"/>
                        </a:spcAft>
                      </a:pPr>
                      <a:r>
                        <a:rPr lang="zh-CN" sz="2400">
                          <a:effectLst/>
                        </a:rPr>
                        <a:t>幂运算，返回</a:t>
                      </a:r>
                      <a:r>
                        <a:rPr lang="en-US" sz="2400">
                          <a:effectLst/>
                        </a:rPr>
                        <a:t>x</a:t>
                      </a:r>
                      <a:r>
                        <a:rPr lang="zh-CN" sz="2400">
                          <a:effectLst/>
                        </a:rPr>
                        <a:t>的</a:t>
                      </a:r>
                      <a:r>
                        <a:rPr lang="en-US" sz="2400">
                          <a:effectLst/>
                        </a:rPr>
                        <a:t>y</a:t>
                      </a:r>
                      <a:r>
                        <a:rPr lang="zh-CN" sz="2400">
                          <a:effectLst/>
                        </a:rPr>
                        <a:t>次幂</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L="266700" indent="-266700">
                        <a:spcBef>
                          <a:spcPts val="5"/>
                        </a:spcBef>
                        <a:spcAft>
                          <a:spcPts val="0"/>
                        </a:spcAft>
                      </a:pPr>
                      <a:r>
                        <a:rPr lang="en-US" sz="2400" kern="100" dirty="0">
                          <a:effectLst/>
                        </a:rPr>
                        <a:t>2**3</a:t>
                      </a:r>
                      <a:r>
                        <a:rPr lang="zh-CN" sz="2400" dirty="0">
                          <a:effectLst/>
                        </a:rPr>
                        <a:t>结果：</a:t>
                      </a:r>
                      <a:r>
                        <a:rPr lang="en-US" sz="2400" kern="100" dirty="0">
                          <a:effectLst/>
                        </a:rPr>
                        <a:t>8</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extLst>
                  <a:ext uri="{0D108BD9-81ED-4DB2-BD59-A6C34878D82A}">
                    <a16:rowId xmlns:a16="http://schemas.microsoft.com/office/drawing/2014/main" val="184184999"/>
                  </a:ext>
                </a:extLst>
              </a:tr>
              <a:tr h="848470">
                <a:tc>
                  <a:txBody>
                    <a:bodyPr/>
                    <a:lstStyle/>
                    <a:p>
                      <a:pPr marL="1905" algn="ctr">
                        <a:lnSpc>
                          <a:spcPts val="1435"/>
                        </a:lnSpc>
                        <a:spcAft>
                          <a:spcPts val="0"/>
                        </a:spcAft>
                      </a:pPr>
                      <a:endParaRPr lang="en-US" sz="2400" dirty="0">
                        <a:effectLst/>
                      </a:endParaRPr>
                    </a:p>
                    <a:p>
                      <a:pPr marL="1905" algn="ctr">
                        <a:lnSpc>
                          <a:spcPts val="1435"/>
                        </a:lnSpc>
                        <a:spcAft>
                          <a:spcPts val="0"/>
                        </a:spcAft>
                      </a:pPr>
                      <a:endParaRPr lang="en-US" sz="2400" dirty="0">
                        <a:effectLst/>
                      </a:endParaRPr>
                    </a:p>
                    <a:p>
                      <a:pPr marL="1905" algn="ctr">
                        <a:lnSpc>
                          <a:spcPts val="1435"/>
                        </a:lnSpc>
                        <a:spcAft>
                          <a:spcPts val="0"/>
                        </a:spcAft>
                      </a:pPr>
                      <a:r>
                        <a:rPr lang="en-US" sz="2400" dirty="0">
                          <a:effectLst/>
                        </a:rPr>
                        <a:t>//</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R="324485">
                        <a:spcBef>
                          <a:spcPts val="265"/>
                        </a:spcBef>
                        <a:spcAft>
                          <a:spcPts val="0"/>
                        </a:spcAft>
                      </a:pPr>
                      <a:r>
                        <a:rPr lang="zh-CN" sz="2400">
                          <a:effectLst/>
                        </a:rPr>
                        <a:t>取整除，返回比商小的最大整数</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marL="266700" indent="-266700">
                        <a:spcBef>
                          <a:spcPts val="5"/>
                        </a:spcBef>
                        <a:spcAft>
                          <a:spcPts val="0"/>
                        </a:spcAft>
                      </a:pPr>
                      <a:r>
                        <a:rPr lang="en-US" sz="2400" kern="100" dirty="0">
                          <a:effectLst/>
                        </a:rPr>
                        <a:t>23//3</a:t>
                      </a:r>
                      <a:r>
                        <a:rPr lang="zh-CN" sz="2400" dirty="0">
                          <a:effectLst/>
                        </a:rPr>
                        <a:t>结果：</a:t>
                      </a:r>
                      <a:r>
                        <a:rPr lang="en-US" sz="2400" kern="100" dirty="0">
                          <a:effectLst/>
                        </a:rPr>
                        <a:t>7</a:t>
                      </a:r>
                      <a:r>
                        <a:rPr lang="zh-CN" sz="2400" kern="100" dirty="0">
                          <a:effectLst/>
                        </a:rPr>
                        <a:t>；</a:t>
                      </a:r>
                      <a:r>
                        <a:rPr lang="en-US" sz="2400" kern="100" dirty="0">
                          <a:effectLst/>
                        </a:rPr>
                        <a:t>-6/4</a:t>
                      </a:r>
                      <a:r>
                        <a:rPr lang="zh-CN" sz="2400" dirty="0">
                          <a:effectLst/>
                        </a:rPr>
                        <a:t>结果：</a:t>
                      </a:r>
                      <a:r>
                        <a:rPr lang="en-US" sz="2400" kern="100" dirty="0">
                          <a:effectLst/>
                        </a:rPr>
                        <a:t>-2</a:t>
                      </a:r>
                      <a:endParaRPr lang="zh-CN" sz="24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extLst>
                  <a:ext uri="{0D108BD9-81ED-4DB2-BD59-A6C34878D82A}">
                    <a16:rowId xmlns:a16="http://schemas.microsoft.com/office/drawing/2014/main" val="3396797950"/>
                  </a:ext>
                </a:extLst>
              </a:tr>
            </a:tbl>
          </a:graphicData>
        </a:graphic>
      </p:graphicFrame>
    </p:spTree>
    <p:extLst>
      <p:ext uri="{BB962C8B-B14F-4D97-AF65-F5344CB8AC3E}">
        <p14:creationId xmlns:p14="http://schemas.microsoft.com/office/powerpoint/2010/main" val="375328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37"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000"/>
                                        <p:tgtEl>
                                          <p:spTgt spid="29"/>
                                        </p:tgtEl>
                                      </p:cBhvr>
                                    </p:animEffect>
                                    <p:anim calcmode="lin" valueType="num">
                                      <p:cBhvr>
                                        <p:cTn id="11" dur="1000" fill="hold"/>
                                        <p:tgtEl>
                                          <p:spTgt spid="29"/>
                                        </p:tgtEl>
                                        <p:attrNameLst>
                                          <p:attrName>ppt_x</p:attrName>
                                        </p:attrNameLst>
                                      </p:cBhvr>
                                      <p:tavLst>
                                        <p:tav tm="0">
                                          <p:val>
                                            <p:strVal val="#ppt_x"/>
                                          </p:val>
                                        </p:tav>
                                        <p:tav tm="100000">
                                          <p:val>
                                            <p:strVal val="#ppt_x"/>
                                          </p:val>
                                        </p:tav>
                                      </p:tavLst>
                                    </p:anim>
                                    <p:anim calcmode="lin" valueType="num">
                                      <p:cBhvr>
                                        <p:cTn id="12" dur="900" decel="100000" fill="hold"/>
                                        <p:tgtEl>
                                          <p:spTgt spid="29"/>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sp>
        <p:nvSpPr>
          <p:cNvPr id="3" name="矩形 2"/>
          <p:cNvSpPr/>
          <p:nvPr/>
        </p:nvSpPr>
        <p:spPr>
          <a:xfrm>
            <a:off x="364038" y="643209"/>
            <a:ext cx="10938833" cy="1308948"/>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en-US" sz="2800" b="1" kern="100" dirty="0">
                <a:latin typeface="黑体" panose="02010609060101010101" pitchFamily="49" charset="-122"/>
                <a:ea typeface="黑体" panose="02010609060101010101" pitchFamily="49" charset="-122"/>
                <a:cs typeface="Times New Roman" panose="02020603050405020304" pitchFamily="18" charset="0"/>
              </a:rPr>
              <a:t>关系</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运算符</a:t>
            </a:r>
          </a:p>
          <a:p>
            <a:pPr marL="84455" marR="66040" indent="264795">
              <a:lnSpc>
                <a:spcPct val="115000"/>
              </a:lnSpc>
              <a:spcBef>
                <a:spcPts val="910"/>
              </a:spcBef>
              <a:spcAft>
                <a:spcPts val="0"/>
              </a:spcAft>
            </a:pPr>
            <a:r>
              <a:rPr lang="zh-CN" altLang="zh-CN" sz="2400" dirty="0">
                <a:latin typeface="宋体" panose="02010600030101010101" pitchFamily="2" charset="-122"/>
                <a:ea typeface="宋体" panose="02010600030101010101" pitchFamily="2" charset="-122"/>
              </a:rPr>
              <a:t>关系运算符也被称为比较运算符，用于两个表达式值的比较，结果为布尔值。</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155792634"/>
              </p:ext>
            </p:extLst>
          </p:nvPr>
        </p:nvGraphicFramePr>
        <p:xfrm>
          <a:off x="1152938" y="2035533"/>
          <a:ext cx="9891423" cy="2926080"/>
        </p:xfrm>
        <a:graphic>
          <a:graphicData uri="http://schemas.openxmlformats.org/drawingml/2006/table">
            <a:tbl>
              <a:tblPr firstRow="1" firstCol="1" bandRow="1">
                <a:tableStyleId>{5C22544A-7EE6-4342-B048-85BDC9FD1C3A}</a:tableStyleId>
              </a:tblPr>
              <a:tblGrid>
                <a:gridCol w="1535083">
                  <a:extLst>
                    <a:ext uri="{9D8B030D-6E8A-4147-A177-3AD203B41FA5}">
                      <a16:colId xmlns:a16="http://schemas.microsoft.com/office/drawing/2014/main" val="2691484723"/>
                    </a:ext>
                  </a:extLst>
                </a:gridCol>
                <a:gridCol w="5286173">
                  <a:extLst>
                    <a:ext uri="{9D8B030D-6E8A-4147-A177-3AD203B41FA5}">
                      <a16:colId xmlns:a16="http://schemas.microsoft.com/office/drawing/2014/main" val="2038465735"/>
                    </a:ext>
                  </a:extLst>
                </a:gridCol>
                <a:gridCol w="3070167">
                  <a:extLst>
                    <a:ext uri="{9D8B030D-6E8A-4147-A177-3AD203B41FA5}">
                      <a16:colId xmlns:a16="http://schemas.microsoft.com/office/drawing/2014/main" val="120898976"/>
                    </a:ext>
                  </a:extLst>
                </a:gridCol>
              </a:tblGrid>
              <a:tr h="360833">
                <a:tc>
                  <a:txBody>
                    <a:bodyPr/>
                    <a:lstStyle/>
                    <a:p>
                      <a:pPr algn="ctr">
                        <a:spcAft>
                          <a:spcPts val="0"/>
                        </a:spcAft>
                      </a:pPr>
                      <a:r>
                        <a:rPr lang="zh-CN" sz="2400" kern="100">
                          <a:effectLst/>
                        </a:rPr>
                        <a:t>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a:effectLst/>
                        </a:rPr>
                        <a:t>描述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a:effectLst/>
                        </a:rPr>
                        <a:t>示例（设</a:t>
                      </a:r>
                      <a:r>
                        <a:rPr lang="en-US" sz="2400" kern="100">
                          <a:effectLst/>
                        </a:rPr>
                        <a:t> a=10</a:t>
                      </a:r>
                      <a:r>
                        <a:rPr lang="zh-CN" sz="2400" kern="100">
                          <a:effectLst/>
                        </a:rPr>
                        <a:t>，</a:t>
                      </a:r>
                      <a:r>
                        <a:rPr lang="en-US" sz="2400" kern="100">
                          <a:effectLst/>
                        </a:rPr>
                        <a:t>b=20</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28812385"/>
                  </a:ext>
                </a:extLst>
              </a:tr>
              <a:tr h="360833">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等于：判断对象是否相等</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 b) </a:t>
                      </a:r>
                      <a:r>
                        <a:rPr lang="zh-CN" sz="2400" kern="100">
                          <a:effectLst/>
                        </a:rPr>
                        <a:t>返回</a:t>
                      </a:r>
                      <a:r>
                        <a:rPr lang="en-US" sz="2400" kern="100">
                          <a:effectLst/>
                        </a:rPr>
                        <a:t> False</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7310678"/>
                  </a:ext>
                </a:extLst>
              </a:tr>
              <a:tr h="360833">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不等于：判断两个对象是否不相等</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 b) </a:t>
                      </a:r>
                      <a:r>
                        <a:rPr lang="zh-CN" sz="2400" kern="100">
                          <a:effectLst/>
                        </a:rPr>
                        <a:t>返回</a:t>
                      </a:r>
                      <a:r>
                        <a:rPr lang="en-US" sz="2400" kern="100">
                          <a:effectLst/>
                        </a:rPr>
                        <a:t> True.</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86678610"/>
                  </a:ext>
                </a:extLst>
              </a:tr>
              <a:tr h="360833">
                <a:tc>
                  <a:txBody>
                    <a:bodyPr/>
                    <a:lstStyle/>
                    <a:p>
                      <a:pPr algn="ctr">
                        <a:spcAft>
                          <a:spcPts val="0"/>
                        </a:spcAft>
                      </a:pPr>
                      <a:r>
                        <a:rPr lang="en-US" sz="2400" kern="100">
                          <a:effectLst/>
                        </a:rPr>
                        <a:t>&gt; </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大于：返回</a:t>
                      </a:r>
                      <a:r>
                        <a:rPr lang="en-US" sz="2400" kern="100">
                          <a:effectLst/>
                        </a:rPr>
                        <a:t>x</a:t>
                      </a:r>
                      <a:r>
                        <a:rPr lang="zh-CN" sz="2400" kern="100">
                          <a:effectLst/>
                        </a:rPr>
                        <a:t>是否大于</a:t>
                      </a:r>
                      <a:r>
                        <a:rPr lang="en-US" sz="2400" kern="100">
                          <a:effectLst/>
                        </a:rPr>
                        <a:t>y</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&gt; b) </a:t>
                      </a:r>
                      <a:r>
                        <a:rPr lang="zh-CN" sz="2400" kern="100">
                          <a:effectLst/>
                        </a:rPr>
                        <a:t>返回</a:t>
                      </a:r>
                      <a:r>
                        <a:rPr lang="en-US" sz="2400" kern="100">
                          <a:effectLst/>
                        </a:rPr>
                        <a:t> False</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123027018"/>
                  </a:ext>
                </a:extLst>
              </a:tr>
              <a:tr h="360833">
                <a:tc>
                  <a:txBody>
                    <a:bodyPr/>
                    <a:lstStyle/>
                    <a:p>
                      <a:pPr algn="ctr">
                        <a:spcAft>
                          <a:spcPts val="0"/>
                        </a:spcAft>
                      </a:pPr>
                      <a:r>
                        <a:rPr lang="en-US" sz="2400" kern="100">
                          <a:effectLst/>
                        </a:rPr>
                        <a:t>&lt; </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小于：返回</a:t>
                      </a:r>
                      <a:r>
                        <a:rPr lang="en-US" sz="2400" kern="100">
                          <a:effectLst/>
                        </a:rPr>
                        <a:t>x</a:t>
                      </a:r>
                      <a:r>
                        <a:rPr lang="zh-CN" sz="2400" kern="100">
                          <a:effectLst/>
                        </a:rPr>
                        <a:t>是否小于</a:t>
                      </a:r>
                      <a:r>
                        <a:rPr lang="en-US" sz="2400" kern="100">
                          <a:effectLst/>
                        </a:rPr>
                        <a:t>y</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&lt; b) </a:t>
                      </a:r>
                      <a:r>
                        <a:rPr lang="zh-CN" sz="2400" kern="100">
                          <a:effectLst/>
                        </a:rPr>
                        <a:t>返回</a:t>
                      </a:r>
                      <a:r>
                        <a:rPr lang="en-US" sz="2400" kern="100">
                          <a:effectLst/>
                        </a:rPr>
                        <a:t> True</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29858534"/>
                  </a:ext>
                </a:extLst>
              </a:tr>
              <a:tr h="360833">
                <a:tc>
                  <a:txBody>
                    <a:bodyPr/>
                    <a:lstStyle/>
                    <a:p>
                      <a:pPr algn="ctr">
                        <a:spcAft>
                          <a:spcPts val="0"/>
                        </a:spcAft>
                      </a:pPr>
                      <a:r>
                        <a:rPr lang="en-US" sz="2400" kern="100">
                          <a:effectLst/>
                        </a:rPr>
                        <a:t>&gt;=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大于等于：返回</a:t>
                      </a:r>
                      <a:r>
                        <a:rPr lang="en-US" sz="2400" kern="100">
                          <a:effectLst/>
                        </a:rPr>
                        <a:t>x</a:t>
                      </a:r>
                      <a:r>
                        <a:rPr lang="zh-CN" sz="2400" kern="100">
                          <a:effectLst/>
                        </a:rPr>
                        <a:t>是否大于等于</a:t>
                      </a:r>
                      <a:r>
                        <a:rPr lang="en-US" sz="2400" kern="100">
                          <a:effectLst/>
                        </a:rPr>
                        <a:t>y</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&gt;= b) </a:t>
                      </a:r>
                      <a:r>
                        <a:rPr lang="zh-CN" sz="2400" kern="100">
                          <a:effectLst/>
                        </a:rPr>
                        <a:t>返回</a:t>
                      </a:r>
                      <a:r>
                        <a:rPr lang="en-US" sz="2400" kern="100">
                          <a:effectLst/>
                        </a:rPr>
                        <a:t> False</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392437552"/>
                  </a:ext>
                </a:extLst>
              </a:tr>
              <a:tr h="360833">
                <a:tc>
                  <a:txBody>
                    <a:bodyPr/>
                    <a:lstStyle/>
                    <a:p>
                      <a:pPr algn="ctr">
                        <a:spcAft>
                          <a:spcPts val="0"/>
                        </a:spcAft>
                      </a:pPr>
                      <a:r>
                        <a:rPr lang="en-US" sz="2400" kern="100">
                          <a:effectLst/>
                        </a:rPr>
                        <a:t>&lt;=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小于等于：返回</a:t>
                      </a:r>
                      <a:r>
                        <a:rPr lang="en-US" sz="2400" kern="100">
                          <a:effectLst/>
                        </a:rPr>
                        <a:t>x</a:t>
                      </a:r>
                      <a:r>
                        <a:rPr lang="zh-CN" sz="2400" kern="100">
                          <a:effectLst/>
                        </a:rPr>
                        <a:t>是否小于等于</a:t>
                      </a:r>
                      <a:r>
                        <a:rPr lang="en-US" sz="2400" kern="100">
                          <a:effectLst/>
                        </a:rPr>
                        <a:t>y</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dirty="0">
                          <a:effectLst/>
                        </a:rPr>
                        <a:t>(a &lt;= b) </a:t>
                      </a:r>
                      <a:r>
                        <a:rPr lang="zh-CN" sz="2400" kern="100" dirty="0">
                          <a:effectLst/>
                        </a:rPr>
                        <a:t>返回</a:t>
                      </a:r>
                      <a:r>
                        <a:rPr lang="en-US" sz="2400" kern="100" dirty="0">
                          <a:effectLst/>
                        </a:rPr>
                        <a:t> True</a:t>
                      </a:r>
                      <a:r>
                        <a:rPr lang="zh-CN" sz="2400" kern="100" dirty="0">
                          <a:effectLst/>
                        </a:rPr>
                        <a:t>。</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138369202"/>
                  </a:ext>
                </a:extLst>
              </a:tr>
            </a:tbl>
          </a:graphicData>
        </a:graphic>
      </p:graphicFrame>
    </p:spTree>
    <p:extLst>
      <p:ext uri="{BB962C8B-B14F-4D97-AF65-F5344CB8AC3E}">
        <p14:creationId xmlns:p14="http://schemas.microsoft.com/office/powerpoint/2010/main" val="8944772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sp>
        <p:nvSpPr>
          <p:cNvPr id="3" name="矩形 2"/>
          <p:cNvSpPr/>
          <p:nvPr/>
        </p:nvSpPr>
        <p:spPr>
          <a:xfrm>
            <a:off x="364038" y="643209"/>
            <a:ext cx="11586772" cy="1733680"/>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en-US" sz="2800" b="1" kern="100" dirty="0">
                <a:latin typeface="黑体" panose="02010609060101010101" pitchFamily="49" charset="-122"/>
                <a:ea typeface="黑体" panose="02010609060101010101" pitchFamily="49" charset="-122"/>
                <a:cs typeface="Times New Roman" panose="02020603050405020304" pitchFamily="18" charset="0"/>
              </a:rPr>
              <a:t>逻辑</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运算符</a:t>
            </a:r>
          </a:p>
          <a:p>
            <a:pPr marL="84455" marR="66040" indent="264795">
              <a:lnSpc>
                <a:spcPct val="115000"/>
              </a:lnSpc>
              <a:spcBef>
                <a:spcPts val="910"/>
              </a:spcBef>
              <a:spcAft>
                <a:spcPts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复杂的条件判断往往需要用到逻辑运算，用于表达日常交流中的“并且”“或者”“不是”等思想。</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372061052"/>
              </p:ext>
            </p:extLst>
          </p:nvPr>
        </p:nvGraphicFramePr>
        <p:xfrm>
          <a:off x="427649" y="2502970"/>
          <a:ext cx="10902958" cy="3291840"/>
        </p:xfrm>
        <a:graphic>
          <a:graphicData uri="http://schemas.openxmlformats.org/drawingml/2006/table">
            <a:tbl>
              <a:tblPr firstRow="1" firstCol="1" bandRow="1">
                <a:tableStyleId>{5C22544A-7EE6-4342-B048-85BDC9FD1C3A}</a:tableStyleId>
              </a:tblPr>
              <a:tblGrid>
                <a:gridCol w="1728743">
                  <a:extLst>
                    <a:ext uri="{9D8B030D-6E8A-4147-A177-3AD203B41FA5}">
                      <a16:colId xmlns:a16="http://schemas.microsoft.com/office/drawing/2014/main" val="227760437"/>
                    </a:ext>
                  </a:extLst>
                </a:gridCol>
                <a:gridCol w="5245614">
                  <a:extLst>
                    <a:ext uri="{9D8B030D-6E8A-4147-A177-3AD203B41FA5}">
                      <a16:colId xmlns:a16="http://schemas.microsoft.com/office/drawing/2014/main" val="1911983419"/>
                    </a:ext>
                  </a:extLst>
                </a:gridCol>
                <a:gridCol w="3928601">
                  <a:extLst>
                    <a:ext uri="{9D8B030D-6E8A-4147-A177-3AD203B41FA5}">
                      <a16:colId xmlns:a16="http://schemas.microsoft.com/office/drawing/2014/main" val="2149072488"/>
                    </a:ext>
                  </a:extLst>
                </a:gridCol>
              </a:tblGrid>
              <a:tr h="0">
                <a:tc>
                  <a:txBody>
                    <a:bodyPr/>
                    <a:lstStyle/>
                    <a:p>
                      <a:pPr algn="ctr">
                        <a:spcAft>
                          <a:spcPts val="0"/>
                        </a:spcAft>
                      </a:pPr>
                      <a:r>
                        <a:rPr lang="zh-CN" sz="2400" kern="100">
                          <a:effectLst/>
                        </a:rPr>
                        <a:t>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a:effectLst/>
                        </a:rPr>
                        <a:t>描述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示例（</a:t>
                      </a:r>
                      <a:r>
                        <a:rPr lang="en-US" sz="2400" kern="100">
                          <a:effectLst/>
                        </a:rPr>
                        <a:t>a=10</a:t>
                      </a:r>
                      <a:r>
                        <a:rPr lang="zh-CN" sz="2400" kern="100">
                          <a:effectLst/>
                        </a:rPr>
                        <a:t>，</a:t>
                      </a:r>
                      <a:r>
                        <a:rPr lang="en-US" sz="2400" kern="100">
                          <a:effectLst/>
                        </a:rPr>
                        <a:t>b=-20</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142738789"/>
                  </a:ext>
                </a:extLst>
              </a:tr>
              <a:tr h="0">
                <a:tc>
                  <a:txBody>
                    <a:bodyPr/>
                    <a:lstStyle/>
                    <a:p>
                      <a:pPr algn="ctr">
                        <a:spcAft>
                          <a:spcPts val="0"/>
                        </a:spcAft>
                      </a:pPr>
                      <a:r>
                        <a:rPr lang="en-US" sz="2400" kern="100">
                          <a:effectLst/>
                        </a:rPr>
                        <a:t>and</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dirty="0">
                          <a:effectLst/>
                        </a:rPr>
                        <a:t>逻辑“与”，如果左侧为</a:t>
                      </a:r>
                      <a:r>
                        <a:rPr lang="en-US" sz="2400" kern="100" dirty="0">
                          <a:effectLst/>
                        </a:rPr>
                        <a:t>True</a:t>
                      </a:r>
                      <a:r>
                        <a:rPr lang="zh-CN" sz="2400" kern="100" dirty="0">
                          <a:effectLst/>
                        </a:rPr>
                        <a:t>，</a:t>
                      </a:r>
                      <a:r>
                        <a:rPr lang="en-US" sz="2400" kern="100" dirty="0">
                          <a:effectLst/>
                        </a:rPr>
                        <a:t>a and b </a:t>
                      </a:r>
                      <a:r>
                        <a:rPr lang="zh-CN" sz="2400" kern="100" dirty="0">
                          <a:effectLst/>
                        </a:rPr>
                        <a:t>返回右侧，否则它返回左侧的计算值</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(a&gt;10 and b&gt;15) </a:t>
                      </a:r>
                      <a:r>
                        <a:rPr lang="zh-CN" sz="2400" kern="100">
                          <a:effectLst/>
                        </a:rPr>
                        <a:t>返回</a:t>
                      </a:r>
                      <a:r>
                        <a:rPr lang="en-US" sz="2400" kern="100">
                          <a:effectLst/>
                        </a:rPr>
                        <a:t>False</a:t>
                      </a:r>
                      <a:endParaRPr lang="zh-CN" sz="2400" kern="100">
                        <a:effectLst/>
                      </a:endParaRPr>
                    </a:p>
                    <a:p>
                      <a:pPr>
                        <a:spcAft>
                          <a:spcPts val="0"/>
                        </a:spcAft>
                      </a:pPr>
                      <a:r>
                        <a:rPr lang="en-US" sz="2400" kern="100">
                          <a:effectLst/>
                        </a:rPr>
                        <a:t>(a and b)</a:t>
                      </a:r>
                      <a:r>
                        <a:rPr lang="zh-CN" sz="2400" kern="100">
                          <a:effectLst/>
                        </a:rPr>
                        <a:t>结果：</a:t>
                      </a:r>
                      <a:r>
                        <a:rPr lang="en-US" sz="2400" kern="100">
                          <a:effectLst/>
                        </a:rPr>
                        <a:t>20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65032672"/>
                  </a:ext>
                </a:extLst>
              </a:tr>
              <a:tr h="0">
                <a:tc>
                  <a:txBody>
                    <a:bodyPr/>
                    <a:lstStyle/>
                    <a:p>
                      <a:pPr algn="ctr">
                        <a:spcAft>
                          <a:spcPts val="0"/>
                        </a:spcAft>
                      </a:pPr>
                      <a:r>
                        <a:rPr lang="en-US" sz="2400" kern="100">
                          <a:effectLst/>
                        </a:rPr>
                        <a:t>or</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逻辑“或”， 如果左侧</a:t>
                      </a:r>
                      <a:r>
                        <a:rPr lang="en-US" sz="2400" kern="100">
                          <a:effectLst/>
                        </a:rPr>
                        <a:t>False</a:t>
                      </a:r>
                      <a:r>
                        <a:rPr lang="zh-CN" sz="2400" kern="100">
                          <a:effectLst/>
                        </a:rPr>
                        <a:t>，它返回右侧的值，否则它返回左侧的计算值</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(a&gt;10 or b&gt;15) </a:t>
                      </a:r>
                      <a:r>
                        <a:rPr lang="zh-CN" sz="2400" kern="100">
                          <a:effectLst/>
                        </a:rPr>
                        <a:t>返回 </a:t>
                      </a:r>
                      <a:r>
                        <a:rPr lang="en-US" sz="2400" kern="100">
                          <a:effectLst/>
                        </a:rPr>
                        <a:t>True</a:t>
                      </a:r>
                      <a:endParaRPr lang="zh-CN" sz="2400" kern="100">
                        <a:effectLst/>
                      </a:endParaRPr>
                    </a:p>
                    <a:p>
                      <a:pPr>
                        <a:spcAft>
                          <a:spcPts val="0"/>
                        </a:spcAft>
                      </a:pPr>
                      <a:r>
                        <a:rPr lang="en-US" sz="2400" kern="100">
                          <a:effectLst/>
                        </a:rPr>
                        <a:t>(a and b)</a:t>
                      </a:r>
                      <a:r>
                        <a:rPr lang="zh-CN" sz="2400" kern="100">
                          <a:effectLst/>
                        </a:rPr>
                        <a:t>结果：</a:t>
                      </a:r>
                      <a:r>
                        <a:rPr lang="en-US" sz="2400" kern="100">
                          <a:effectLst/>
                        </a:rPr>
                        <a:t>10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628288808"/>
                  </a:ext>
                </a:extLst>
              </a:tr>
              <a:tr h="0">
                <a:tc>
                  <a:txBody>
                    <a:bodyPr/>
                    <a:lstStyle/>
                    <a:p>
                      <a:pPr algn="ctr">
                        <a:spcAft>
                          <a:spcPts val="0"/>
                        </a:spcAft>
                      </a:pPr>
                      <a:r>
                        <a:rPr lang="en-US" sz="2400" kern="100">
                          <a:effectLst/>
                        </a:rPr>
                        <a:t>not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dirty="0">
                          <a:effectLst/>
                        </a:rPr>
                        <a:t>逻辑</a:t>
                      </a:r>
                      <a:r>
                        <a:rPr lang="en-US" sz="2400" kern="100" dirty="0">
                          <a:effectLst/>
                        </a:rPr>
                        <a:t>"</a:t>
                      </a:r>
                      <a:r>
                        <a:rPr lang="zh-CN" sz="2400" kern="100" dirty="0">
                          <a:effectLst/>
                        </a:rPr>
                        <a:t>非</a:t>
                      </a:r>
                      <a:r>
                        <a:rPr lang="en-US" sz="2400" kern="100" dirty="0">
                          <a:effectLst/>
                        </a:rPr>
                        <a:t>" </a:t>
                      </a:r>
                      <a:r>
                        <a:rPr lang="zh-CN" sz="2400" kern="100" dirty="0">
                          <a:effectLst/>
                        </a:rPr>
                        <a:t>，如果</a:t>
                      </a:r>
                      <a:r>
                        <a:rPr lang="en-US" sz="2400" kern="100" dirty="0">
                          <a:effectLst/>
                        </a:rPr>
                        <a:t> a </a:t>
                      </a:r>
                      <a:r>
                        <a:rPr lang="zh-CN" sz="2400" kern="100" dirty="0">
                          <a:effectLst/>
                        </a:rPr>
                        <a:t>为</a:t>
                      </a:r>
                      <a:r>
                        <a:rPr lang="en-US" sz="2400" kern="100" dirty="0">
                          <a:effectLst/>
                        </a:rPr>
                        <a:t> True</a:t>
                      </a:r>
                      <a:r>
                        <a:rPr lang="zh-CN" sz="2400" kern="100" dirty="0">
                          <a:effectLst/>
                        </a:rPr>
                        <a:t>，返回</a:t>
                      </a:r>
                      <a:r>
                        <a:rPr lang="en-US" sz="2400" kern="100" dirty="0">
                          <a:effectLst/>
                        </a:rPr>
                        <a:t> False </a:t>
                      </a:r>
                      <a:r>
                        <a:rPr lang="zh-CN" sz="2400" kern="100" dirty="0">
                          <a:effectLst/>
                        </a:rPr>
                        <a:t>，如果</a:t>
                      </a:r>
                      <a:r>
                        <a:rPr lang="en-US" sz="2400" kern="100" dirty="0">
                          <a:effectLst/>
                        </a:rPr>
                        <a:t> b </a:t>
                      </a:r>
                      <a:r>
                        <a:rPr lang="zh-CN" sz="2400" kern="100" dirty="0">
                          <a:effectLst/>
                        </a:rPr>
                        <a:t>为</a:t>
                      </a:r>
                      <a:r>
                        <a:rPr lang="en-US" sz="2400" kern="100" dirty="0">
                          <a:effectLst/>
                        </a:rPr>
                        <a:t> False</a:t>
                      </a:r>
                      <a:r>
                        <a:rPr lang="zh-CN" sz="2400" kern="100" dirty="0">
                          <a:effectLst/>
                        </a:rPr>
                        <a:t>，它返回</a:t>
                      </a:r>
                      <a:r>
                        <a:rPr lang="en-US" sz="2400" kern="100" dirty="0">
                          <a:effectLst/>
                        </a:rPr>
                        <a:t> True</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dirty="0">
                          <a:effectLst/>
                        </a:rPr>
                        <a:t>not(a &gt;5) </a:t>
                      </a:r>
                      <a:r>
                        <a:rPr lang="zh-CN" sz="2400" kern="100" dirty="0">
                          <a:effectLst/>
                        </a:rPr>
                        <a:t>返回</a:t>
                      </a:r>
                      <a:r>
                        <a:rPr lang="en-US" sz="2400" kern="100" dirty="0">
                          <a:effectLst/>
                        </a:rPr>
                        <a:t> False</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19286860"/>
                  </a:ext>
                </a:extLst>
              </a:tr>
            </a:tbl>
          </a:graphicData>
        </a:graphic>
      </p:graphicFrame>
    </p:spTree>
    <p:extLst>
      <p:ext uri="{BB962C8B-B14F-4D97-AF65-F5344CB8AC3E}">
        <p14:creationId xmlns:p14="http://schemas.microsoft.com/office/powerpoint/2010/main" val="2240444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sp>
        <p:nvSpPr>
          <p:cNvPr id="4" name="矩形 3"/>
          <p:cNvSpPr/>
          <p:nvPr/>
        </p:nvSpPr>
        <p:spPr>
          <a:xfrm>
            <a:off x="397565" y="1074754"/>
            <a:ext cx="11529391" cy="4893647"/>
          </a:xfrm>
          <a:prstGeom prst="rect">
            <a:avLst/>
          </a:prstGeom>
        </p:spPr>
        <p:txBody>
          <a:bodyPr wrap="square">
            <a:spAutoFit/>
          </a:bodyPr>
          <a:lstStyle/>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可以把</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and-or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联合起来使用，实现诸如</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语言中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bool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的功能，当</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bool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值为真时取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，为假时取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1 and 'first' or 'second'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'first'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0 and 'first' or 'second'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'second'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对于表达式①，先计算</a:t>
            </a:r>
            <a:r>
              <a:rPr lang="en-US" altLang="zh-CN" sz="2400" kern="100" dirty="0">
                <a:latin typeface="Times New Roman" panose="02020603050405020304" pitchFamily="18" charset="0"/>
                <a:ea typeface="宋体" panose="02010600030101010101" pitchFamily="2" charset="-122"/>
              </a:rPr>
              <a:t>1 and 'first'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，因为左侧“</a:t>
            </a:r>
            <a:r>
              <a:rPr lang="en-US" altLang="zh-CN" sz="2400" kern="100" dirty="0">
                <a:latin typeface="Times New Roman" panose="02020603050405020304" pitchFamily="18" charset="0"/>
                <a:ea typeface="宋体" panose="02010600030101010101" pitchFamily="2" charset="-122"/>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a:t>
            </a:r>
            <a:r>
              <a:rPr lang="en-US" altLang="zh-CN" sz="2400" kern="100" dirty="0">
                <a:latin typeface="Times New Roman" panose="02020603050405020304" pitchFamily="18" charset="0"/>
                <a:ea typeface="宋体" panose="02010600030101010101" pitchFamily="2" charset="-122"/>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，所以输出右侧</a:t>
            </a:r>
            <a:r>
              <a:rPr lang="en-US" altLang="zh-CN" sz="2400" kern="100" dirty="0">
                <a:latin typeface="Times New Roman" panose="02020603050405020304" pitchFamily="18" charset="0"/>
                <a:ea typeface="宋体" panose="02010600030101010101" pitchFamily="2" charset="-122"/>
              </a:rPr>
              <a:t>'first'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，表达式变为</a:t>
            </a:r>
            <a:r>
              <a:rPr lang="en-US" altLang="zh-CN" sz="2400" kern="100" dirty="0">
                <a:latin typeface="Times New Roman" panose="02020603050405020304" pitchFamily="18" charset="0"/>
                <a:ea typeface="宋体" panose="02010600030101010101" pitchFamily="2" charset="-122"/>
              </a:rPr>
              <a:t>'first' or 'second'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，此时左侧字符串</a:t>
            </a:r>
            <a:r>
              <a:rPr lang="en-US" altLang="zh-CN" sz="2400" kern="100" dirty="0">
                <a:latin typeface="Times New Roman" panose="02020603050405020304" pitchFamily="18" charset="0"/>
                <a:ea typeface="宋体" panose="02010600030101010101" pitchFamily="2" charset="-122"/>
              </a:rPr>
              <a:t>'first'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非空为</a:t>
            </a:r>
            <a:r>
              <a:rPr lang="en-US" altLang="zh-CN" sz="2400" kern="100" dirty="0">
                <a:latin typeface="Times New Roman" panose="02020603050405020304" pitchFamily="18" charset="0"/>
                <a:ea typeface="宋体" panose="02010600030101010101" pitchFamily="2" charset="-122"/>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，所以输出左侧</a:t>
            </a:r>
            <a:r>
              <a:rPr lang="en-US" altLang="zh-CN" sz="2400" kern="100" dirty="0">
                <a:latin typeface="Times New Roman" panose="02020603050405020304" pitchFamily="18" charset="0"/>
                <a:ea typeface="宋体" panose="02010600030101010101" pitchFamily="2" charset="-122"/>
              </a:rPr>
              <a:t>'first'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。对于表达式②，先计算</a:t>
            </a:r>
            <a:r>
              <a:rPr lang="en-US" altLang="zh-CN" sz="2400" kern="100" dirty="0">
                <a:latin typeface="Times New Roman" panose="02020603050405020304" pitchFamily="18" charset="0"/>
                <a:ea typeface="宋体" panose="02010600030101010101" pitchFamily="2" charset="-122"/>
              </a:rPr>
              <a:t>0 and 'first'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，因为左侧“</a:t>
            </a:r>
            <a:r>
              <a:rPr lang="en-US" altLang="zh-CN" sz="2400" kern="100" dirty="0">
                <a:latin typeface="Times New Roman" panose="02020603050405020304" pitchFamily="18" charset="0"/>
                <a:ea typeface="宋体" panose="02010600030101010101" pitchFamily="2" charset="-122"/>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a:t>
            </a:r>
            <a:r>
              <a:rPr lang="en-US" altLang="zh-CN" sz="2400" kern="100" dirty="0">
                <a:latin typeface="Times New Roman" panose="02020603050405020304" pitchFamily="18" charset="0"/>
                <a:ea typeface="宋体" panose="02010600030101010101" pitchFamily="2" charset="-122"/>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，所以输出左侧“</a:t>
            </a:r>
            <a:r>
              <a:rPr lang="en-US" altLang="zh-CN" sz="2400" kern="100" dirty="0">
                <a:latin typeface="Times New Roman" panose="02020603050405020304" pitchFamily="18" charset="0"/>
                <a:ea typeface="宋体" panose="02010600030101010101" pitchFamily="2" charset="-122"/>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”，表达式变为</a:t>
            </a:r>
            <a:r>
              <a:rPr lang="en-US" altLang="zh-CN" sz="2400" kern="100" dirty="0">
                <a:latin typeface="Times New Roman" panose="02020603050405020304" pitchFamily="18" charset="0"/>
                <a:ea typeface="宋体" panose="02010600030101010101" pitchFamily="2" charset="-122"/>
              </a:rPr>
              <a:t>0 or 'second'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，此时左侧“</a:t>
            </a:r>
            <a:r>
              <a:rPr lang="en-US" altLang="zh-CN" sz="2400" kern="100" dirty="0">
                <a:latin typeface="Times New Roman" panose="02020603050405020304" pitchFamily="18" charset="0"/>
                <a:ea typeface="宋体" panose="02010600030101010101" pitchFamily="2" charset="-122"/>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a:t>
            </a:r>
            <a:r>
              <a:rPr lang="en-US" altLang="zh-CN" sz="2400" kern="100" dirty="0">
                <a:latin typeface="Times New Roman" panose="02020603050405020304" pitchFamily="18" charset="0"/>
                <a:ea typeface="宋体" panose="02010600030101010101" pitchFamily="2" charset="-122"/>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，所以输出右侧</a:t>
            </a:r>
            <a:r>
              <a:rPr lang="en-US" altLang="zh-CN" sz="2400" kern="100" dirty="0">
                <a:latin typeface="Times New Roman" panose="02020603050405020304" pitchFamily="18" charset="0"/>
                <a:ea typeface="宋体" panose="02010600030101010101" pitchFamily="2" charset="-122"/>
              </a:rPr>
              <a:t>' second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对于</a:t>
            </a:r>
            <a:r>
              <a:rPr lang="en-US" altLang="zh-CN" sz="2400" kern="100" dirty="0">
                <a:latin typeface="Times New Roman" panose="02020603050405020304" pitchFamily="18" charset="0"/>
                <a:ea typeface="宋体" panose="02010600030101010101" pitchFamily="2" charset="-122"/>
              </a:rPr>
              <a:t>and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运算而言，只有当左侧为</a:t>
            </a:r>
            <a:r>
              <a:rPr lang="en-US" altLang="zh-CN" sz="2400" kern="100" dirty="0">
                <a:latin typeface="Times New Roman" panose="02020603050405020304" pitchFamily="18" charset="0"/>
                <a:ea typeface="宋体" panose="02010600030101010101" pitchFamily="2" charset="-122"/>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时才有计算右侧的必要，并输出右侧；对于</a:t>
            </a:r>
            <a:r>
              <a:rPr lang="en-US" altLang="zh-CN" sz="2400" kern="100" dirty="0">
                <a:latin typeface="Times New Roman" panose="02020603050405020304" pitchFamily="18" charset="0"/>
                <a:ea typeface="宋体" panose="02010600030101010101" pitchFamily="2" charset="-122"/>
              </a:rPr>
              <a:t>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运算而言，只有当左侧为</a:t>
            </a:r>
            <a:r>
              <a:rPr lang="en-US" altLang="zh-CN" sz="2400" kern="100" dirty="0">
                <a:latin typeface="Times New Roman" panose="02020603050405020304" pitchFamily="18" charset="0"/>
                <a:ea typeface="宋体" panose="02010600030101010101" pitchFamily="2" charset="-122"/>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时才有计算右侧的必要，并输出右侧。</a:t>
            </a:r>
            <a:endParaRPr lang="zh-CN" altLang="en-US" sz="2400" dirty="0"/>
          </a:p>
        </p:txBody>
      </p:sp>
    </p:spTree>
    <p:extLst>
      <p:ext uri="{BB962C8B-B14F-4D97-AF65-F5344CB8AC3E}">
        <p14:creationId xmlns:p14="http://schemas.microsoft.com/office/powerpoint/2010/main" val="26426708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sp>
        <p:nvSpPr>
          <p:cNvPr id="3" name="矩形 2"/>
          <p:cNvSpPr/>
          <p:nvPr/>
        </p:nvSpPr>
        <p:spPr>
          <a:xfrm>
            <a:off x="364038" y="643209"/>
            <a:ext cx="11586772" cy="1733680"/>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4.</a:t>
            </a:r>
            <a:r>
              <a:rPr lang="zh-CN" altLang="en-US" sz="2800" b="1" kern="100" dirty="0">
                <a:latin typeface="黑体" panose="02010609060101010101" pitchFamily="49" charset="-122"/>
                <a:ea typeface="黑体" panose="02010609060101010101" pitchFamily="49" charset="-122"/>
                <a:cs typeface="Times New Roman" panose="02020603050405020304" pitchFamily="18" charset="0"/>
              </a:rPr>
              <a:t>赋值</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运算符</a:t>
            </a:r>
          </a:p>
          <a:p>
            <a:pPr marL="84455" marR="66040" indent="264795">
              <a:lnSpc>
                <a:spcPct val="115000"/>
              </a:lnSpc>
              <a:spcBef>
                <a:spcPts val="910"/>
              </a:spcBef>
              <a:spcAft>
                <a:spcPts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赋值运算符用于将计算表达式的值赋值给变量，其运算规则为从右向左运算。赋值运算符分为简单赋值运算符和复合赋值运算法。</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18158726"/>
              </p:ext>
            </p:extLst>
          </p:nvPr>
        </p:nvGraphicFramePr>
        <p:xfrm>
          <a:off x="492983" y="2465118"/>
          <a:ext cx="11036409" cy="3657600"/>
        </p:xfrm>
        <a:graphic>
          <a:graphicData uri="http://schemas.openxmlformats.org/drawingml/2006/table">
            <a:tbl>
              <a:tblPr firstRow="1" firstCol="1" bandRow="1">
                <a:tableStyleId>{5C22544A-7EE6-4342-B048-85BDC9FD1C3A}</a:tableStyleId>
              </a:tblPr>
              <a:tblGrid>
                <a:gridCol w="2238180">
                  <a:extLst>
                    <a:ext uri="{9D8B030D-6E8A-4147-A177-3AD203B41FA5}">
                      <a16:colId xmlns:a16="http://schemas.microsoft.com/office/drawing/2014/main" val="3116459225"/>
                    </a:ext>
                  </a:extLst>
                </a:gridCol>
                <a:gridCol w="3743506">
                  <a:extLst>
                    <a:ext uri="{9D8B030D-6E8A-4147-A177-3AD203B41FA5}">
                      <a16:colId xmlns:a16="http://schemas.microsoft.com/office/drawing/2014/main" val="3318486693"/>
                    </a:ext>
                  </a:extLst>
                </a:gridCol>
                <a:gridCol w="5054723">
                  <a:extLst>
                    <a:ext uri="{9D8B030D-6E8A-4147-A177-3AD203B41FA5}">
                      <a16:colId xmlns:a16="http://schemas.microsoft.com/office/drawing/2014/main" val="4243494881"/>
                    </a:ext>
                  </a:extLst>
                </a:gridCol>
              </a:tblGrid>
              <a:tr h="183515">
                <a:tc>
                  <a:txBody>
                    <a:bodyPr/>
                    <a:lstStyle/>
                    <a:p>
                      <a:pPr algn="ctr">
                        <a:spcAft>
                          <a:spcPts val="0"/>
                        </a:spcAft>
                      </a:pPr>
                      <a:r>
                        <a:rPr lang="zh-CN" sz="2400" kern="100">
                          <a:effectLst/>
                        </a:rPr>
                        <a:t>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a:effectLst/>
                        </a:rPr>
                        <a:t>描述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a:effectLst/>
                        </a:rPr>
                        <a:t>示例</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570803264"/>
                  </a:ext>
                </a:extLst>
              </a:tr>
              <a:tr h="178435">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简单的赋值运算符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c = a + b </a:t>
                      </a:r>
                      <a:r>
                        <a:rPr lang="zh-CN" sz="2400" kern="100">
                          <a:effectLst/>
                        </a:rPr>
                        <a:t>将</a:t>
                      </a:r>
                      <a:r>
                        <a:rPr lang="en-US" sz="2400" kern="100">
                          <a:effectLst/>
                        </a:rPr>
                        <a:t> a + b </a:t>
                      </a:r>
                      <a:r>
                        <a:rPr lang="zh-CN" sz="2400" kern="100">
                          <a:effectLst/>
                        </a:rPr>
                        <a:t>的运算结果赋值为</a:t>
                      </a:r>
                      <a:r>
                        <a:rPr lang="en-US" sz="2400" kern="100">
                          <a:effectLst/>
                        </a:rPr>
                        <a:t> c</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28040214"/>
                  </a:ext>
                </a:extLst>
              </a:tr>
              <a:tr h="0">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加法赋值运算符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c += a </a:t>
                      </a:r>
                      <a:r>
                        <a:rPr lang="zh-CN" sz="2400" kern="100">
                          <a:effectLst/>
                        </a:rPr>
                        <a:t>等效于</a:t>
                      </a:r>
                      <a:r>
                        <a:rPr lang="en-US" sz="2400" kern="100">
                          <a:effectLst/>
                        </a:rPr>
                        <a:t> c = c + a</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29122137"/>
                  </a:ext>
                </a:extLst>
              </a:tr>
              <a:tr h="0">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减法赋值运算符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c -= a </a:t>
                      </a:r>
                      <a:r>
                        <a:rPr lang="zh-CN" sz="2400" kern="100">
                          <a:effectLst/>
                        </a:rPr>
                        <a:t>等效于</a:t>
                      </a:r>
                      <a:r>
                        <a:rPr lang="en-US" sz="2400" kern="100">
                          <a:effectLst/>
                        </a:rPr>
                        <a:t> c = c - a</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97074440"/>
                  </a:ext>
                </a:extLst>
              </a:tr>
              <a:tr h="0">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乘法赋值运算符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c *= a </a:t>
                      </a:r>
                      <a:r>
                        <a:rPr lang="zh-CN" sz="2400" kern="100">
                          <a:effectLst/>
                        </a:rPr>
                        <a:t>等效于</a:t>
                      </a:r>
                      <a:r>
                        <a:rPr lang="en-US" sz="2400" kern="100">
                          <a:effectLst/>
                        </a:rPr>
                        <a:t> c = c * a</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40762117"/>
                  </a:ext>
                </a:extLst>
              </a:tr>
              <a:tr h="0">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除法赋值运算符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c /= a </a:t>
                      </a:r>
                      <a:r>
                        <a:rPr lang="zh-CN" sz="2400" kern="100">
                          <a:effectLst/>
                        </a:rPr>
                        <a:t>等效于</a:t>
                      </a:r>
                      <a:r>
                        <a:rPr lang="en-US" sz="2400" kern="100">
                          <a:effectLst/>
                        </a:rPr>
                        <a:t> c = c / a</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15094840"/>
                  </a:ext>
                </a:extLst>
              </a:tr>
              <a:tr h="0">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取模赋值运算符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c %= a </a:t>
                      </a:r>
                      <a:r>
                        <a:rPr lang="zh-CN" sz="2400" kern="100">
                          <a:effectLst/>
                        </a:rPr>
                        <a:t>等效于</a:t>
                      </a:r>
                      <a:r>
                        <a:rPr lang="en-US" sz="2400" kern="100">
                          <a:effectLst/>
                        </a:rPr>
                        <a:t> c = c % a</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88309413"/>
                  </a:ext>
                </a:extLst>
              </a:tr>
              <a:tr h="0">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幂赋值运算符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c **= a </a:t>
                      </a:r>
                      <a:r>
                        <a:rPr lang="zh-CN" sz="2400" kern="100">
                          <a:effectLst/>
                        </a:rPr>
                        <a:t>等效于</a:t>
                      </a:r>
                      <a:r>
                        <a:rPr lang="en-US" sz="2400" kern="100">
                          <a:effectLst/>
                        </a:rPr>
                        <a:t> c = c ** a</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25125525"/>
                  </a:ext>
                </a:extLst>
              </a:tr>
              <a:tr h="0">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取整除赋值运算符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dirty="0">
                          <a:effectLst/>
                        </a:rPr>
                        <a:t>c //= a </a:t>
                      </a:r>
                      <a:r>
                        <a:rPr lang="zh-CN" sz="2400" kern="100" dirty="0">
                          <a:effectLst/>
                        </a:rPr>
                        <a:t>等效于</a:t>
                      </a:r>
                      <a:r>
                        <a:rPr lang="en-US" sz="2400" kern="100" dirty="0">
                          <a:effectLst/>
                        </a:rPr>
                        <a:t> c = c // a</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637624560"/>
                  </a:ext>
                </a:extLst>
              </a:tr>
            </a:tbl>
          </a:graphicData>
        </a:graphic>
      </p:graphicFrame>
    </p:spTree>
    <p:extLst>
      <p:ext uri="{BB962C8B-B14F-4D97-AF65-F5344CB8AC3E}">
        <p14:creationId xmlns:p14="http://schemas.microsoft.com/office/powerpoint/2010/main" val="7277552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sp>
        <p:nvSpPr>
          <p:cNvPr id="3" name="矩形 2"/>
          <p:cNvSpPr/>
          <p:nvPr/>
        </p:nvSpPr>
        <p:spPr>
          <a:xfrm>
            <a:off x="364038" y="643209"/>
            <a:ext cx="11586772" cy="2583143"/>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5.</a:t>
            </a:r>
            <a:r>
              <a:rPr lang="zh-CN" altLang="en-US" sz="2800" b="1" kern="100" dirty="0">
                <a:latin typeface="黑体" panose="02010609060101010101" pitchFamily="49" charset="-122"/>
                <a:ea typeface="黑体" panose="02010609060101010101" pitchFamily="49" charset="-122"/>
                <a:cs typeface="Times New Roman" panose="02020603050405020304" pitchFamily="18" charset="0"/>
              </a:rPr>
              <a:t>位</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运算符</a:t>
            </a:r>
          </a:p>
          <a:p>
            <a:pPr marL="84455" marR="66040" indent="264795">
              <a:lnSpc>
                <a:spcPct val="115000"/>
              </a:lnSpc>
              <a:spcBef>
                <a:spcPts val="910"/>
              </a:spcBef>
              <a:spcAft>
                <a:spcPts val="0"/>
              </a:spcAft>
            </a:pPr>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中可以对数值进行按位运算，即把数字看作二进制来进行计算的。</a:t>
            </a:r>
            <a:r>
              <a:rPr lang="zh-CN" altLang="zh-CN" sz="2400" b="1" dirty="0">
                <a:latin typeface="宋体" panose="02010600030101010101" pitchFamily="2" charset="-122"/>
                <a:ea typeface="宋体" panose="02010600030101010101" pitchFamily="2" charset="-122"/>
              </a:rPr>
              <a:t>运算方法与规则：</a:t>
            </a:r>
            <a:r>
              <a:rPr lang="zh-CN" altLang="zh-CN" sz="2400" dirty="0">
                <a:latin typeface="宋体" panose="02010600030101010101" pitchFamily="2" charset="-122"/>
                <a:ea typeface="宋体" panose="02010600030101010101" pitchFamily="2" charset="-122"/>
              </a:rPr>
              <a:t>位运算符只能适用于整数，其总体运算规则为：首先把整数转换为二进制表示形式，按最低位对齐，高位补</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，然后进行位运算，最后把得到的二进制转换为十进制数。</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4228374012"/>
              </p:ext>
            </p:extLst>
          </p:nvPr>
        </p:nvGraphicFramePr>
        <p:xfrm>
          <a:off x="214685" y="135174"/>
          <a:ext cx="11561197" cy="6613691"/>
        </p:xfrm>
        <a:graphic>
          <a:graphicData uri="http://schemas.openxmlformats.org/drawingml/2006/table">
            <a:tbl>
              <a:tblPr firstRow="1" firstCol="1" bandRow="1">
                <a:tableStyleId>{5C22544A-7EE6-4342-B048-85BDC9FD1C3A}</a:tableStyleId>
              </a:tblPr>
              <a:tblGrid>
                <a:gridCol w="1197491">
                  <a:extLst>
                    <a:ext uri="{9D8B030D-6E8A-4147-A177-3AD203B41FA5}">
                      <a16:colId xmlns:a16="http://schemas.microsoft.com/office/drawing/2014/main" val="1180407785"/>
                    </a:ext>
                  </a:extLst>
                </a:gridCol>
                <a:gridCol w="6374418">
                  <a:extLst>
                    <a:ext uri="{9D8B030D-6E8A-4147-A177-3AD203B41FA5}">
                      <a16:colId xmlns:a16="http://schemas.microsoft.com/office/drawing/2014/main" val="2911708872"/>
                    </a:ext>
                  </a:extLst>
                </a:gridCol>
                <a:gridCol w="3989288">
                  <a:extLst>
                    <a:ext uri="{9D8B030D-6E8A-4147-A177-3AD203B41FA5}">
                      <a16:colId xmlns:a16="http://schemas.microsoft.com/office/drawing/2014/main" val="1234620025"/>
                    </a:ext>
                  </a:extLst>
                </a:gridCol>
              </a:tblGrid>
              <a:tr h="756062">
                <a:tc>
                  <a:txBody>
                    <a:bodyPr/>
                    <a:lstStyle/>
                    <a:p>
                      <a:pPr algn="ctr">
                        <a:spcAft>
                          <a:spcPts val="0"/>
                        </a:spcAft>
                      </a:pPr>
                      <a:r>
                        <a:rPr lang="zh-CN" sz="2400" kern="100">
                          <a:effectLst/>
                        </a:rPr>
                        <a:t>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dirty="0">
                          <a:effectLst/>
                        </a:rPr>
                        <a:t>描述</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实例：设</a:t>
                      </a:r>
                      <a:r>
                        <a:rPr lang="en-US" sz="2400" kern="100">
                          <a:effectLst/>
                        </a:rPr>
                        <a:t>x = 0011 1100</a:t>
                      </a:r>
                      <a:endParaRPr lang="zh-CN" sz="2400" kern="100">
                        <a:effectLst/>
                      </a:endParaRPr>
                    </a:p>
                    <a:p>
                      <a:pPr>
                        <a:spcAft>
                          <a:spcPts val="0"/>
                        </a:spcAft>
                      </a:pPr>
                      <a:r>
                        <a:rPr lang="en-US" sz="2400" kern="100">
                          <a:effectLst/>
                        </a:rPr>
                        <a:t>y= 0000 1101</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510430610"/>
                  </a:ext>
                </a:extLst>
              </a:tr>
              <a:tr h="1321257">
                <a:tc>
                  <a:txBody>
                    <a:bodyPr/>
                    <a:lstStyle/>
                    <a:p>
                      <a:pPr algn="ctr">
                        <a:spcAft>
                          <a:spcPts val="0"/>
                        </a:spcAft>
                      </a:pPr>
                      <a:r>
                        <a:rPr lang="en-US" sz="2400" kern="100">
                          <a:effectLst/>
                        </a:rPr>
                        <a:t>&amp;</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按位与运算符：参与运算的两个值</a:t>
                      </a:r>
                      <a:r>
                        <a:rPr lang="en-US" sz="2400" kern="100">
                          <a:effectLst/>
                        </a:rPr>
                        <a:t>,</a:t>
                      </a:r>
                      <a:r>
                        <a:rPr lang="zh-CN" sz="2400" kern="100">
                          <a:effectLst/>
                        </a:rPr>
                        <a:t>如果两个相应位都为</a:t>
                      </a:r>
                      <a:r>
                        <a:rPr lang="en-US" sz="2400" kern="100">
                          <a:effectLst/>
                        </a:rPr>
                        <a:t>1,</a:t>
                      </a:r>
                      <a:r>
                        <a:rPr lang="zh-CN" sz="2400" kern="100">
                          <a:effectLst/>
                        </a:rPr>
                        <a:t>则该位的结果为</a:t>
                      </a:r>
                      <a:r>
                        <a:rPr lang="en-US" sz="2400" kern="100">
                          <a:effectLst/>
                        </a:rPr>
                        <a:t>1,</a:t>
                      </a:r>
                      <a:r>
                        <a:rPr lang="zh-CN" sz="2400" kern="100">
                          <a:effectLst/>
                        </a:rPr>
                        <a:t>否则为</a:t>
                      </a:r>
                      <a:r>
                        <a:rPr lang="en-US" sz="2400" kern="100">
                          <a:effectLst/>
                        </a:rPr>
                        <a:t>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(x &amp; y) </a:t>
                      </a:r>
                      <a:r>
                        <a:rPr lang="zh-CN" sz="2400" kern="100">
                          <a:effectLst/>
                        </a:rPr>
                        <a:t>输出结果</a:t>
                      </a:r>
                      <a:r>
                        <a:rPr lang="en-US" sz="2400" kern="100">
                          <a:effectLst/>
                        </a:rPr>
                        <a:t>: 0000 1100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068676775"/>
                  </a:ext>
                </a:extLst>
              </a:tr>
              <a:tr h="756062">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按位或运算符：只要对应的二个二进位有一个为</a:t>
                      </a:r>
                      <a:r>
                        <a:rPr lang="en-US" sz="2400" kern="100">
                          <a:effectLst/>
                        </a:rPr>
                        <a:t>1</a:t>
                      </a:r>
                      <a:r>
                        <a:rPr lang="zh-CN" sz="2400" kern="100">
                          <a:effectLst/>
                        </a:rPr>
                        <a:t>时，结果位就为</a:t>
                      </a:r>
                      <a:r>
                        <a:rPr lang="en-US" sz="2400" kern="100">
                          <a:effectLst/>
                        </a:rPr>
                        <a:t>1</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 b) </a:t>
                      </a:r>
                      <a:r>
                        <a:rPr lang="zh-CN" sz="2400" kern="100">
                          <a:effectLst/>
                        </a:rPr>
                        <a:t>输出结果</a:t>
                      </a:r>
                      <a:r>
                        <a:rPr lang="en-US" sz="2400" kern="100">
                          <a:effectLst/>
                        </a:rPr>
                        <a:t>: 0011 1101</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131258639"/>
                  </a:ext>
                </a:extLst>
              </a:tr>
              <a:tr h="756062">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按位异或运算符：当两对应的二进位相异时，结果为</a:t>
                      </a:r>
                      <a:r>
                        <a:rPr lang="en-US" sz="2400" kern="100">
                          <a:effectLst/>
                        </a:rPr>
                        <a:t>1</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 b) </a:t>
                      </a:r>
                      <a:r>
                        <a:rPr lang="zh-CN" sz="2400" kern="100">
                          <a:effectLst/>
                        </a:rPr>
                        <a:t>输出结果</a:t>
                      </a:r>
                      <a:r>
                        <a:rPr lang="en-US" sz="2400" kern="100">
                          <a:effectLst/>
                        </a:rPr>
                        <a:t>:  0011 0001</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387373942"/>
                  </a:ext>
                </a:extLst>
              </a:tr>
              <a:tr h="756062">
                <a:tc>
                  <a:txBody>
                    <a:bodyPr/>
                    <a:lstStyle/>
                    <a:p>
                      <a:pPr algn="ct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按位取反运算符：对数据的每个二进制位取反</a:t>
                      </a:r>
                      <a:r>
                        <a:rPr lang="en-US" sz="2400" kern="100">
                          <a:effectLst/>
                        </a:rPr>
                        <a:t>,</a:t>
                      </a:r>
                      <a:r>
                        <a:rPr lang="zh-CN" sz="2400" kern="100">
                          <a:effectLst/>
                        </a:rPr>
                        <a:t>即把</a:t>
                      </a:r>
                      <a:r>
                        <a:rPr lang="en-US" sz="2400" kern="100">
                          <a:effectLst/>
                        </a:rPr>
                        <a:t>1</a:t>
                      </a:r>
                      <a:r>
                        <a:rPr lang="zh-CN" sz="2400" kern="100">
                          <a:effectLst/>
                        </a:rPr>
                        <a:t>变为</a:t>
                      </a:r>
                      <a:r>
                        <a:rPr lang="en-US" sz="2400" kern="100">
                          <a:effectLst/>
                        </a:rPr>
                        <a:t>0,</a:t>
                      </a:r>
                      <a:r>
                        <a:rPr lang="zh-CN" sz="2400" kern="100">
                          <a:effectLst/>
                        </a:rPr>
                        <a:t>把</a:t>
                      </a:r>
                      <a:r>
                        <a:rPr lang="en-US" sz="2400" kern="100">
                          <a:effectLst/>
                        </a:rPr>
                        <a:t>0</a:t>
                      </a:r>
                      <a:r>
                        <a:rPr lang="zh-CN" sz="2400" kern="100">
                          <a:effectLst/>
                        </a:rPr>
                        <a:t>变为</a:t>
                      </a:r>
                      <a:r>
                        <a:rPr lang="en-US" sz="2400" kern="100">
                          <a:effectLst/>
                        </a:rPr>
                        <a:t>1 </a:t>
                      </a:r>
                      <a:r>
                        <a:rPr lang="zh-CN" sz="2400" kern="100">
                          <a:effectLst/>
                        </a:rPr>
                        <a:t>。</a:t>
                      </a:r>
                      <a:r>
                        <a:rPr lang="en-US" sz="2400" kern="100">
                          <a:effectLst/>
                        </a:rPr>
                        <a:t>~x</a:t>
                      </a:r>
                      <a:r>
                        <a:rPr lang="zh-CN" sz="2400" kern="100">
                          <a:effectLst/>
                        </a:rPr>
                        <a:t>类似于</a:t>
                      </a:r>
                      <a:r>
                        <a:rPr lang="en-US" sz="2400" kern="100">
                          <a:effectLst/>
                        </a:rPr>
                        <a:t> -x-1</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 </a:t>
                      </a:r>
                      <a:r>
                        <a:rPr lang="zh-CN" sz="2400" kern="100">
                          <a:effectLst/>
                        </a:rPr>
                        <a:t>输出结果</a:t>
                      </a:r>
                      <a:r>
                        <a:rPr lang="en-US" sz="2400" kern="100">
                          <a:effectLst/>
                        </a:rPr>
                        <a:t>: 1100 0011</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88676080"/>
                  </a:ext>
                </a:extLst>
              </a:tr>
              <a:tr h="1134093">
                <a:tc>
                  <a:txBody>
                    <a:bodyPr/>
                    <a:lstStyle/>
                    <a:p>
                      <a:pPr algn="ctr">
                        <a:spcAft>
                          <a:spcPts val="0"/>
                        </a:spcAft>
                      </a:pPr>
                      <a:r>
                        <a:rPr lang="en-US" sz="2400" kern="100">
                          <a:effectLst/>
                        </a:rPr>
                        <a:t>&lt;&lt; </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左移动运算符：运算数的各二进位全部左移若干位，由</a:t>
                      </a:r>
                      <a:r>
                        <a:rPr lang="en-US" sz="2400" kern="100">
                          <a:effectLst/>
                        </a:rPr>
                        <a:t> &lt;&lt; </a:t>
                      </a:r>
                      <a:r>
                        <a:rPr lang="zh-CN" sz="2400" kern="100">
                          <a:effectLst/>
                        </a:rPr>
                        <a:t>右边的数字指定了移动的位数，高位丢弃，低位补</a:t>
                      </a:r>
                      <a:r>
                        <a:rPr lang="en-US" sz="2400" kern="100">
                          <a:effectLst/>
                        </a:rPr>
                        <a:t>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&lt;&lt; 2 </a:t>
                      </a:r>
                      <a:r>
                        <a:rPr lang="zh-CN" sz="2400" kern="100">
                          <a:effectLst/>
                        </a:rPr>
                        <a:t>输出结果</a:t>
                      </a:r>
                      <a:r>
                        <a:rPr lang="en-US" sz="2400" kern="100">
                          <a:effectLst/>
                        </a:rPr>
                        <a:t>: 1111 0000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7358974"/>
                  </a:ext>
                </a:extLst>
              </a:tr>
              <a:tr h="1134093">
                <a:tc>
                  <a:txBody>
                    <a:bodyPr/>
                    <a:lstStyle/>
                    <a:p>
                      <a:pPr algn="ctr">
                        <a:spcAft>
                          <a:spcPts val="0"/>
                        </a:spcAft>
                      </a:pPr>
                      <a:r>
                        <a:rPr lang="en-US" sz="2400" kern="100">
                          <a:effectLst/>
                        </a:rPr>
                        <a:t>&gt;&gt; </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右移动运算符：把</a:t>
                      </a:r>
                      <a:r>
                        <a:rPr lang="en-US" sz="2400" kern="100">
                          <a:effectLst/>
                        </a:rPr>
                        <a:t>"&gt;&gt;"</a:t>
                      </a:r>
                      <a:r>
                        <a:rPr lang="zh-CN" sz="2400" kern="100">
                          <a:effectLst/>
                        </a:rPr>
                        <a:t>左边的运算数的各二进位全部右移若干位，</a:t>
                      </a:r>
                      <a:r>
                        <a:rPr lang="en-US" sz="2400" kern="100">
                          <a:effectLst/>
                        </a:rPr>
                        <a:t>&gt;&gt; </a:t>
                      </a:r>
                      <a:r>
                        <a:rPr lang="zh-CN" sz="2400" kern="100">
                          <a:effectLst/>
                        </a:rPr>
                        <a:t>右边的数字指定了移动的位数，高位使用符号位填充。</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dirty="0">
                          <a:effectLst/>
                        </a:rPr>
                        <a:t>a &gt;&gt; 2 </a:t>
                      </a:r>
                      <a:r>
                        <a:rPr lang="zh-CN" sz="2400" kern="100" dirty="0">
                          <a:effectLst/>
                        </a:rPr>
                        <a:t>输出结果</a:t>
                      </a:r>
                      <a:r>
                        <a:rPr lang="en-US" sz="2400" kern="100" dirty="0">
                          <a:effectLst/>
                        </a:rPr>
                        <a:t>: 0000 1111</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24280531"/>
                  </a:ext>
                </a:extLst>
              </a:tr>
            </a:tbl>
          </a:graphicData>
        </a:graphic>
      </p:graphicFrame>
    </p:spTree>
    <p:extLst>
      <p:ext uri="{BB962C8B-B14F-4D97-AF65-F5344CB8AC3E}">
        <p14:creationId xmlns:p14="http://schemas.microsoft.com/office/powerpoint/2010/main" val="2469533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sp>
        <p:nvSpPr>
          <p:cNvPr id="3" name="矩形 2"/>
          <p:cNvSpPr/>
          <p:nvPr/>
        </p:nvSpPr>
        <p:spPr>
          <a:xfrm>
            <a:off x="364038" y="643209"/>
            <a:ext cx="11586772" cy="1733680"/>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6.</a:t>
            </a:r>
            <a:r>
              <a:rPr lang="zh-CN" altLang="en-US" sz="2800" b="1" kern="100" dirty="0">
                <a:latin typeface="黑体" panose="02010609060101010101" pitchFamily="49" charset="-122"/>
                <a:ea typeface="黑体" panose="02010609060101010101" pitchFamily="49" charset="-122"/>
                <a:cs typeface="Times New Roman" panose="02020603050405020304" pitchFamily="18" charset="0"/>
              </a:rPr>
              <a:t>成员</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运算符</a:t>
            </a:r>
          </a:p>
          <a:p>
            <a:pPr marL="84455" marR="66040" indent="264795">
              <a:lnSpc>
                <a:spcPct val="115000"/>
              </a:lnSpc>
              <a:spcBef>
                <a:spcPts val="910"/>
              </a:spcBef>
              <a:spcAft>
                <a:spcPts val="0"/>
              </a:spcAft>
            </a:pPr>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还支持成员运算符，即判断一个对象是否为另一个对象的元素。测试实例中包含了一系列的成员，包括字符串，列表或元组。</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021860395"/>
              </p:ext>
            </p:extLst>
          </p:nvPr>
        </p:nvGraphicFramePr>
        <p:xfrm>
          <a:off x="795130" y="2846567"/>
          <a:ext cx="10885336" cy="2655737"/>
        </p:xfrm>
        <a:graphic>
          <a:graphicData uri="http://schemas.openxmlformats.org/drawingml/2006/table">
            <a:tbl>
              <a:tblPr firstRow="1" firstCol="1" bandRow="1">
                <a:tableStyleId>{5C22544A-7EE6-4342-B048-85BDC9FD1C3A}</a:tableStyleId>
              </a:tblPr>
              <a:tblGrid>
                <a:gridCol w="1650784">
                  <a:extLst>
                    <a:ext uri="{9D8B030D-6E8A-4147-A177-3AD203B41FA5}">
                      <a16:colId xmlns:a16="http://schemas.microsoft.com/office/drawing/2014/main" val="1859063731"/>
                    </a:ext>
                  </a:extLst>
                </a:gridCol>
                <a:gridCol w="5559102">
                  <a:extLst>
                    <a:ext uri="{9D8B030D-6E8A-4147-A177-3AD203B41FA5}">
                      <a16:colId xmlns:a16="http://schemas.microsoft.com/office/drawing/2014/main" val="2818166142"/>
                    </a:ext>
                  </a:extLst>
                </a:gridCol>
                <a:gridCol w="3675450">
                  <a:extLst>
                    <a:ext uri="{9D8B030D-6E8A-4147-A177-3AD203B41FA5}">
                      <a16:colId xmlns:a16="http://schemas.microsoft.com/office/drawing/2014/main" val="2011157628"/>
                    </a:ext>
                  </a:extLst>
                </a:gridCol>
              </a:tblGrid>
              <a:tr h="531147">
                <a:tc>
                  <a:txBody>
                    <a:bodyPr/>
                    <a:lstStyle/>
                    <a:p>
                      <a:pPr algn="ctr">
                        <a:spcAft>
                          <a:spcPts val="0"/>
                        </a:spcAft>
                      </a:pPr>
                      <a:r>
                        <a:rPr lang="zh-CN" sz="2400" kern="100">
                          <a:effectLst/>
                        </a:rPr>
                        <a:t>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a:effectLst/>
                        </a:rPr>
                        <a:t>描述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a:effectLst/>
                        </a:rPr>
                        <a:t>示例</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104174092"/>
                  </a:ext>
                </a:extLst>
              </a:tr>
              <a:tr h="1062295">
                <a:tc>
                  <a:txBody>
                    <a:bodyPr/>
                    <a:lstStyle/>
                    <a:p>
                      <a:pPr algn="ctr">
                        <a:spcAft>
                          <a:spcPts val="0"/>
                        </a:spcAft>
                      </a:pPr>
                      <a:r>
                        <a:rPr lang="en-US" sz="2400" kern="100">
                          <a:effectLst/>
                        </a:rPr>
                        <a:t>in</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测定一个对象是否是另一对象的元素，是则返回</a:t>
                      </a:r>
                      <a:r>
                        <a:rPr lang="en-US" sz="2400" kern="100">
                          <a:effectLst/>
                        </a:rPr>
                        <a:t> True</a:t>
                      </a:r>
                      <a:r>
                        <a:rPr lang="zh-CN" sz="2400" kern="100">
                          <a:effectLst/>
                        </a:rPr>
                        <a:t>，否则返回</a:t>
                      </a:r>
                      <a:r>
                        <a:rPr lang="en-US" sz="2400" kern="100">
                          <a:effectLst/>
                        </a:rPr>
                        <a:t> False</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a:effectLst/>
                        </a:rPr>
                        <a:t>a </a:t>
                      </a:r>
                      <a:r>
                        <a:rPr lang="zh-CN" sz="2400" kern="100">
                          <a:effectLst/>
                        </a:rPr>
                        <a:t>在</a:t>
                      </a:r>
                      <a:r>
                        <a:rPr lang="en-US" sz="2400" kern="100">
                          <a:effectLst/>
                        </a:rPr>
                        <a:t> b </a:t>
                      </a:r>
                      <a:r>
                        <a:rPr lang="zh-CN" sz="2400" kern="100">
                          <a:effectLst/>
                        </a:rPr>
                        <a:t>序列中，返回</a:t>
                      </a:r>
                      <a:r>
                        <a:rPr lang="en-US" sz="2400" kern="100">
                          <a:effectLst/>
                        </a:rPr>
                        <a:t> True</a:t>
                      </a:r>
                      <a:r>
                        <a:rPr lang="zh-CN" sz="2400" kern="100">
                          <a:effectLst/>
                        </a:rPr>
                        <a:t>，否则返回</a:t>
                      </a:r>
                      <a:r>
                        <a:rPr lang="en-US" sz="2400" kern="100">
                          <a:effectLst/>
                        </a:rPr>
                        <a:t>False</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55728384"/>
                  </a:ext>
                </a:extLst>
              </a:tr>
              <a:tr h="1062295">
                <a:tc>
                  <a:txBody>
                    <a:bodyPr/>
                    <a:lstStyle/>
                    <a:p>
                      <a:pPr algn="ctr">
                        <a:spcAft>
                          <a:spcPts val="0"/>
                        </a:spcAft>
                      </a:pPr>
                      <a:r>
                        <a:rPr lang="en-US" sz="2400" kern="100">
                          <a:effectLst/>
                        </a:rPr>
                        <a:t>not in</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2400" kern="100">
                          <a:effectLst/>
                        </a:rPr>
                        <a:t>测定一个对象是否不是另一对象的元素，成立则返回</a:t>
                      </a:r>
                      <a:r>
                        <a:rPr lang="en-US" sz="2400" kern="100">
                          <a:effectLst/>
                        </a:rPr>
                        <a:t> True</a:t>
                      </a:r>
                      <a:r>
                        <a:rPr lang="zh-CN" sz="2400" kern="100">
                          <a:effectLst/>
                        </a:rPr>
                        <a:t>，否则返回</a:t>
                      </a:r>
                      <a:r>
                        <a:rPr lang="en-US" sz="2400" kern="100">
                          <a:effectLst/>
                        </a:rPr>
                        <a:t> False</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100" dirty="0">
                          <a:effectLst/>
                        </a:rPr>
                        <a:t>a </a:t>
                      </a:r>
                      <a:r>
                        <a:rPr lang="zh-CN" sz="2400" kern="100" dirty="0">
                          <a:effectLst/>
                        </a:rPr>
                        <a:t>不在</a:t>
                      </a:r>
                      <a:r>
                        <a:rPr lang="en-US" sz="2400" kern="100" dirty="0">
                          <a:effectLst/>
                        </a:rPr>
                        <a:t> b </a:t>
                      </a:r>
                      <a:r>
                        <a:rPr lang="zh-CN" sz="2400" kern="100" dirty="0">
                          <a:effectLst/>
                        </a:rPr>
                        <a:t>序列中，返回</a:t>
                      </a:r>
                      <a:r>
                        <a:rPr lang="en-US" sz="2400" kern="100" dirty="0">
                          <a:effectLst/>
                        </a:rPr>
                        <a:t> True</a:t>
                      </a:r>
                      <a:r>
                        <a:rPr lang="zh-CN" sz="2400" kern="100" dirty="0">
                          <a:effectLst/>
                        </a:rPr>
                        <a:t>，否则返回</a:t>
                      </a:r>
                      <a:r>
                        <a:rPr lang="en-US" sz="2400" kern="100" dirty="0">
                          <a:effectLst/>
                        </a:rPr>
                        <a:t>False</a:t>
                      </a:r>
                      <a:r>
                        <a:rPr lang="zh-CN" sz="2400" kern="100" dirty="0">
                          <a:effectLst/>
                        </a:rPr>
                        <a:t>。。</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45360426"/>
                  </a:ext>
                </a:extLst>
              </a:tr>
            </a:tbl>
          </a:graphicData>
        </a:graphic>
      </p:graphicFrame>
    </p:spTree>
    <p:extLst>
      <p:ext uri="{BB962C8B-B14F-4D97-AF65-F5344CB8AC3E}">
        <p14:creationId xmlns:p14="http://schemas.microsoft.com/office/powerpoint/2010/main" val="21924376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sp>
        <p:nvSpPr>
          <p:cNvPr id="3" name="矩形 2"/>
          <p:cNvSpPr/>
          <p:nvPr/>
        </p:nvSpPr>
        <p:spPr>
          <a:xfrm>
            <a:off x="364038" y="643209"/>
            <a:ext cx="11586772" cy="1733680"/>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7.</a:t>
            </a:r>
            <a:r>
              <a:rPr lang="zh-CN" altLang="en-US" sz="2800" b="1" kern="100" dirty="0">
                <a:latin typeface="黑体" panose="02010609060101010101" pitchFamily="49" charset="-122"/>
                <a:ea typeface="黑体" panose="02010609060101010101" pitchFamily="49" charset="-122"/>
                <a:cs typeface="Times New Roman" panose="02020603050405020304" pitchFamily="18" charset="0"/>
              </a:rPr>
              <a:t>身份</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运算符</a:t>
            </a:r>
          </a:p>
          <a:p>
            <a:pPr marL="84455" marR="66040" indent="264795">
              <a:lnSpc>
                <a:spcPct val="115000"/>
              </a:lnSpc>
              <a:spcBef>
                <a:spcPts val="910"/>
              </a:spcBef>
              <a:spcAft>
                <a:spcPts val="0"/>
              </a:spcAft>
            </a:pP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身份运算符又称为同一性运算符，用于判断两个标识符是否引用了同一个对象，即比较两个对象的存储单元。</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164855290"/>
              </p:ext>
            </p:extLst>
          </p:nvPr>
        </p:nvGraphicFramePr>
        <p:xfrm>
          <a:off x="758488" y="3085403"/>
          <a:ext cx="10797871" cy="1097280"/>
        </p:xfrm>
        <a:graphic>
          <a:graphicData uri="http://schemas.openxmlformats.org/drawingml/2006/table">
            <a:tbl>
              <a:tblPr firstRow="1" firstCol="1" bandRow="1">
                <a:tableStyleId>{5C22544A-7EE6-4342-B048-85BDC9FD1C3A}</a:tableStyleId>
              </a:tblPr>
              <a:tblGrid>
                <a:gridCol w="2420393">
                  <a:extLst>
                    <a:ext uri="{9D8B030D-6E8A-4147-A177-3AD203B41FA5}">
                      <a16:colId xmlns:a16="http://schemas.microsoft.com/office/drawing/2014/main" val="2869222912"/>
                    </a:ext>
                  </a:extLst>
                </a:gridCol>
                <a:gridCol w="4898572">
                  <a:extLst>
                    <a:ext uri="{9D8B030D-6E8A-4147-A177-3AD203B41FA5}">
                      <a16:colId xmlns:a16="http://schemas.microsoft.com/office/drawing/2014/main" val="1560816107"/>
                    </a:ext>
                  </a:extLst>
                </a:gridCol>
                <a:gridCol w="3478906">
                  <a:extLst>
                    <a:ext uri="{9D8B030D-6E8A-4147-A177-3AD203B41FA5}">
                      <a16:colId xmlns:a16="http://schemas.microsoft.com/office/drawing/2014/main" val="1897147925"/>
                    </a:ext>
                  </a:extLst>
                </a:gridCol>
              </a:tblGrid>
              <a:tr h="0">
                <a:tc>
                  <a:txBody>
                    <a:bodyPr/>
                    <a:lstStyle/>
                    <a:p>
                      <a:pPr algn="ctr">
                        <a:spcAft>
                          <a:spcPts val="0"/>
                        </a:spcAft>
                      </a:pPr>
                      <a:r>
                        <a:rPr lang="zh-CN" sz="2400" kern="100">
                          <a:effectLst/>
                        </a:rPr>
                        <a:t>运算符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dirty="0">
                          <a:effectLst/>
                        </a:rPr>
                        <a:t>描述</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a:effectLst/>
                        </a:rPr>
                        <a:t>示例</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265457704"/>
                  </a:ext>
                </a:extLst>
              </a:tr>
              <a:tr h="0">
                <a:tc>
                  <a:txBody>
                    <a:bodyPr/>
                    <a:lstStyle/>
                    <a:p>
                      <a:pPr algn="ctr">
                        <a:spcAft>
                          <a:spcPts val="0"/>
                        </a:spcAft>
                      </a:pPr>
                      <a:r>
                        <a:rPr lang="en-US" sz="2400" kern="0">
                          <a:effectLst/>
                        </a:rPr>
                        <a:t>is</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x </a:t>
                      </a:r>
                      <a:r>
                        <a:rPr lang="zh-CN" sz="2400" kern="0">
                          <a:effectLst/>
                        </a:rPr>
                        <a:t>和</a:t>
                      </a:r>
                      <a:r>
                        <a:rPr lang="en-US" sz="2400" kern="0">
                          <a:effectLst/>
                        </a:rPr>
                        <a:t> y </a:t>
                      </a:r>
                      <a:r>
                        <a:rPr lang="zh-CN" sz="2400" kern="0">
                          <a:effectLst/>
                        </a:rPr>
                        <a:t>是同一个对象</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x is y</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99851062"/>
                  </a:ext>
                </a:extLst>
              </a:tr>
              <a:tr h="0">
                <a:tc>
                  <a:txBody>
                    <a:bodyPr/>
                    <a:lstStyle/>
                    <a:p>
                      <a:pPr algn="ctr">
                        <a:spcAft>
                          <a:spcPts val="0"/>
                        </a:spcAft>
                      </a:pPr>
                      <a:r>
                        <a:rPr lang="en-US" sz="2400" kern="0">
                          <a:effectLst/>
                        </a:rPr>
                        <a:t>is not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a:effectLst/>
                        </a:rPr>
                        <a:t>x </a:t>
                      </a:r>
                      <a:r>
                        <a:rPr lang="zh-CN" sz="2400" kern="0">
                          <a:effectLst/>
                        </a:rPr>
                        <a:t>和</a:t>
                      </a:r>
                      <a:r>
                        <a:rPr lang="en-US" sz="2400" kern="0">
                          <a:effectLst/>
                        </a:rPr>
                        <a:t> y </a:t>
                      </a:r>
                      <a:r>
                        <a:rPr lang="zh-CN" sz="2400" kern="0">
                          <a:effectLst/>
                        </a:rPr>
                        <a:t>不是同一个对象</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en-US" sz="2400" kern="0" dirty="0">
                          <a:effectLst/>
                        </a:rPr>
                        <a:t>x is not y</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507961783"/>
                  </a:ext>
                </a:extLst>
              </a:tr>
            </a:tbl>
          </a:graphicData>
        </a:graphic>
      </p:graphicFrame>
    </p:spTree>
    <p:extLst>
      <p:ext uri="{BB962C8B-B14F-4D97-AF65-F5344CB8AC3E}">
        <p14:creationId xmlns:p14="http://schemas.microsoft.com/office/powerpoint/2010/main" val="41631884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7371113" y="5816147"/>
            <a:ext cx="4191514" cy="561885"/>
          </a:xfrm>
          <a:prstGeom prst="rect">
            <a:avLst/>
          </a:prstGeom>
        </p:spPr>
        <p:txBody>
          <a:bodyPr wrap="square">
            <a:spAutoFit/>
            <a:scene3d>
              <a:camera prst="orthographicFront"/>
              <a:lightRig rig="threePt" dir="t"/>
            </a:scene3d>
            <a:sp3d contourW="6350"/>
          </a:bodyPr>
          <a:lstStyle/>
          <a:p>
            <a:pPr algn="ctr">
              <a:lnSpc>
                <a:spcPct val="120000"/>
              </a:lnSpc>
            </a:pPr>
            <a:endParaRPr lang="zh-CN" altLang="en-US" sz="2800" dirty="0">
              <a:solidFill>
                <a:schemeClr val="tx1">
                  <a:lumMod val="50000"/>
                  <a:lumOff val="50000"/>
                </a:schemeClr>
              </a:solidFill>
            </a:endParaRPr>
          </a:p>
        </p:txBody>
      </p:sp>
      <p:grpSp>
        <p:nvGrpSpPr>
          <p:cNvPr id="26" name="组合 25"/>
          <p:cNvGrpSpPr/>
          <p:nvPr/>
        </p:nvGrpSpPr>
        <p:grpSpPr>
          <a:xfrm>
            <a:off x="-9512" y="776362"/>
            <a:ext cx="797064" cy="1393959"/>
            <a:chOff x="1147497" y="2119547"/>
            <a:chExt cx="1914069" cy="3323620"/>
          </a:xfrm>
        </p:grpSpPr>
        <p:sp>
          <p:nvSpPr>
            <p:cNvPr id="27"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8"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9" name="圆角矩形 4"/>
            <p:cNvSpPr/>
            <p:nvPr/>
          </p:nvSpPr>
          <p:spPr>
            <a:xfrm>
              <a:off x="150056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0" name="文本框 5"/>
            <p:cNvSpPr txBox="1"/>
            <p:nvPr/>
          </p:nvSpPr>
          <p:spPr>
            <a:xfrm>
              <a:off x="1199540" y="2592526"/>
              <a:ext cx="1810012" cy="953983"/>
            </a:xfrm>
            <a:prstGeom prst="rect">
              <a:avLst/>
            </a:prstGeom>
            <a:noFill/>
          </p:spPr>
          <p:txBody>
            <a:bodyPr wrap="none" rtlCol="0">
              <a:spAutoFit/>
            </a:bodyPr>
            <a:lstStyle/>
            <a:p>
              <a:pPr algn="ctr"/>
              <a:r>
                <a:rPr lang="en-US" altLang="zh-CN" sz="2000" b="1" dirty="0">
                  <a:solidFill>
                    <a:schemeClr val="tx2">
                      <a:lumMod val="50000"/>
                    </a:schemeClr>
                  </a:solidFill>
                </a:rPr>
                <a:t>2.1.1</a:t>
              </a:r>
              <a:endParaRPr lang="zh-CN" altLang="en-US" sz="2000" b="1" dirty="0">
                <a:solidFill>
                  <a:schemeClr val="tx2">
                    <a:lumMod val="50000"/>
                  </a:schemeClr>
                </a:solidFill>
              </a:endParaRPr>
            </a:p>
          </p:txBody>
        </p:sp>
        <p:sp>
          <p:nvSpPr>
            <p:cNvPr id="31" name="矩形 30"/>
            <p:cNvSpPr/>
            <p:nvPr/>
          </p:nvSpPr>
          <p:spPr>
            <a:xfrm>
              <a:off x="1974585" y="4982792"/>
              <a:ext cx="309880" cy="460375"/>
            </a:xfrm>
            <a:prstGeom prst="rect">
              <a:avLst/>
            </a:prstGeom>
          </p:spPr>
          <p:txBody>
            <a:bodyPr wrap="none">
              <a:spAutoFit/>
              <a:scene3d>
                <a:camera prst="orthographicFront"/>
                <a:lightRig rig="threePt" dir="t"/>
              </a:scene3d>
              <a:sp3d contourW="12700"/>
            </a:bodyPr>
            <a:lstStyle/>
            <a:p>
              <a:pPr algn="ctr"/>
              <a:endParaRPr lang="zh-CN" altLang="en-US" sz="2400" dirty="0">
                <a:solidFill>
                  <a:schemeClr val="tx2">
                    <a:lumMod val="50000"/>
                  </a:schemeClr>
                </a:solidFill>
              </a:endParaRPr>
            </a:p>
          </p:txBody>
        </p:sp>
      </p:grpSp>
      <p:sp>
        <p:nvSpPr>
          <p:cNvPr id="33" name="矩形 32"/>
          <p:cNvSpPr/>
          <p:nvPr/>
        </p:nvSpPr>
        <p:spPr>
          <a:xfrm>
            <a:off x="730864" y="797083"/>
            <a:ext cx="365486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什么是程序</a:t>
            </a:r>
          </a:p>
        </p:txBody>
      </p:sp>
      <p:sp>
        <p:nvSpPr>
          <p:cNvPr id="34" name="矩形 33"/>
          <p:cNvSpPr/>
          <p:nvPr/>
        </p:nvSpPr>
        <p:spPr>
          <a:xfrm>
            <a:off x="3427013" y="933079"/>
            <a:ext cx="8784792" cy="1938992"/>
          </a:xfrm>
          <a:prstGeom prst="rect">
            <a:avLst/>
          </a:prstGeom>
        </p:spPr>
        <p:txBody>
          <a:bodyPr wrap="square">
            <a:spAutoFit/>
            <a:scene3d>
              <a:camera prst="orthographicFront"/>
              <a:lightRig rig="threePt" dir="t"/>
            </a:scene3d>
            <a:sp3d contourW="6350"/>
          </a:bodyPr>
          <a:lstStyle/>
          <a:p>
            <a:r>
              <a:rPr lang="en-US" altLang="zh-CN" sz="2400" dirty="0"/>
              <a:t>        </a:t>
            </a:r>
            <a:r>
              <a:rPr lang="zh-CN" altLang="zh-CN" sz="2400" dirty="0">
                <a:latin typeface="宋体" panose="02010600030101010101" pitchFamily="2" charset="-122"/>
                <a:ea typeface="宋体" panose="02010600030101010101" pitchFamily="2" charset="-122"/>
              </a:rPr>
              <a:t>从某种意义上来讲，程序就是具体的解决方案，这种解决方案通过计算机以“自动化”的方式，将“算法”，也即解决方案的抽象，转化为具体的实现手段和途径。或者换个角度，程序也可以理解为是符合某种规范的艺术作品，这种规范，既包含编程语言本身的语法规则，又复合阅读程序的审美。</a:t>
            </a:r>
            <a:endParaRPr lang="zh-CN" altLang="en-US" sz="2400" dirty="0">
              <a:latin typeface="宋体" panose="02010600030101010101" pitchFamily="2" charset="-122"/>
              <a:ea typeface="宋体" panose="02010600030101010101" pitchFamily="2" charset="-122"/>
            </a:endParaRPr>
          </a:p>
        </p:txBody>
      </p:sp>
      <p:grpSp>
        <p:nvGrpSpPr>
          <p:cNvPr id="37" name="组合 36"/>
          <p:cNvGrpSpPr/>
          <p:nvPr/>
        </p:nvGrpSpPr>
        <p:grpSpPr>
          <a:xfrm>
            <a:off x="3175" y="2540"/>
            <a:ext cx="9335558" cy="677214"/>
            <a:chOff x="1805470" y="2272514"/>
            <a:chExt cx="6438482" cy="677331"/>
          </a:xfrm>
        </p:grpSpPr>
        <p:sp>
          <p:nvSpPr>
            <p:cNvPr id="38"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9" name="椭圆 38"/>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40" name="矩形 39"/>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
        <p:nvSpPr>
          <p:cNvPr id="41" name="矩形 40"/>
          <p:cNvSpPr/>
          <p:nvPr/>
        </p:nvSpPr>
        <p:spPr>
          <a:xfrm>
            <a:off x="1652281" y="5710360"/>
            <a:ext cx="1467590"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可读性</a:t>
            </a:r>
          </a:p>
        </p:txBody>
      </p:sp>
      <p:sp>
        <p:nvSpPr>
          <p:cNvPr id="42" name="矩形 41"/>
          <p:cNvSpPr/>
          <p:nvPr/>
        </p:nvSpPr>
        <p:spPr>
          <a:xfrm>
            <a:off x="5389135" y="5710360"/>
            <a:ext cx="1467590"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鲁棒性</a:t>
            </a:r>
          </a:p>
        </p:txBody>
      </p:sp>
      <p:sp>
        <p:nvSpPr>
          <p:cNvPr id="44" name="矩形 43"/>
          <p:cNvSpPr/>
          <p:nvPr/>
        </p:nvSpPr>
        <p:spPr>
          <a:xfrm>
            <a:off x="9328538" y="5710360"/>
            <a:ext cx="146759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正确性</a:t>
            </a:r>
          </a:p>
        </p:txBody>
      </p:sp>
      <p:pic>
        <p:nvPicPr>
          <p:cNvPr id="1026" name="Picture 2" descr="https://gimg2.baidu.com/image_search/src=http%3A%2F%2Fimg.cnitedu.cn%2Fuploads%2Fallimg%2F1906%2Fchhch0606007.jpg&amp;refer=http%3A%2F%2Fimg.cnitedu.cn&amp;app=2002&amp;size=f9999,10000&amp;q=a80&amp;n=0&amp;g=0n&amp;fmt=auto?sec=1662525762&amp;t=6b33d7ea5842cad6970c8d471428596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816" y="3450000"/>
            <a:ext cx="2541986" cy="16099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gimg2.baidu.com/image_search/src=http%3A%2F%2Fimg67.ybzhan.cn%2F9%2F20170719%2F636360766712230933547.jpg&amp;refer=http%3A%2F%2Fimg67.ybzhan.cn&amp;app=2002&amp;size=f9999,10000&amp;q=a80&amp;n=0&amp;g=0n&amp;fmt=auto?sec=1662525870&amp;t=fed38a94a4255247c8474ee1cd5fd0d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04986" y="3453173"/>
            <a:ext cx="2667902" cy="1605263"/>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6"/>
          <a:stretch>
            <a:fillRect/>
          </a:stretch>
        </p:blipFill>
        <p:spPr>
          <a:xfrm>
            <a:off x="4587468" y="3450000"/>
            <a:ext cx="3007342" cy="160843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900" decel="100000" fill="hold"/>
                                        <p:tgtEl>
                                          <p:spTgt spid="2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grpSp>
        <p:nvGrpSpPr>
          <p:cNvPr id="8" name="组合 13"/>
          <p:cNvGrpSpPr/>
          <p:nvPr/>
        </p:nvGrpSpPr>
        <p:grpSpPr>
          <a:xfrm>
            <a:off x="286245" y="848032"/>
            <a:ext cx="753732" cy="1002801"/>
            <a:chOff x="3736684" y="2119547"/>
            <a:chExt cx="2058012" cy="2769162"/>
          </a:xfrm>
        </p:grpSpPr>
        <p:sp>
          <p:nvSpPr>
            <p:cNvPr id="9"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0"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1"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6" name="文本框 75"/>
            <p:cNvSpPr txBox="1"/>
            <p:nvPr/>
          </p:nvSpPr>
          <p:spPr>
            <a:xfrm>
              <a:off x="3736684" y="2460790"/>
              <a:ext cx="2058012" cy="1104875"/>
            </a:xfrm>
            <a:prstGeom prst="rect">
              <a:avLst/>
            </a:prstGeom>
            <a:noFill/>
          </p:spPr>
          <p:txBody>
            <a:bodyPr wrap="none" rtlCol="0">
              <a:spAutoFit/>
            </a:bodyPr>
            <a:lstStyle/>
            <a:p>
              <a:pPr algn="ctr"/>
              <a:r>
                <a:rPr lang="en-US" altLang="zh-CN" sz="2000" b="1" dirty="0">
                  <a:solidFill>
                    <a:schemeClr val="tx2">
                      <a:lumMod val="50000"/>
                    </a:schemeClr>
                  </a:solidFill>
                </a:rPr>
                <a:t>2.5.2</a:t>
              </a:r>
              <a:endParaRPr lang="zh-CN" altLang="en-US" sz="2000" b="1" dirty="0">
                <a:solidFill>
                  <a:schemeClr val="tx2">
                    <a:lumMod val="50000"/>
                  </a:schemeClr>
                </a:solidFill>
              </a:endParaRPr>
            </a:p>
          </p:txBody>
        </p:sp>
      </p:grpSp>
      <p:sp>
        <p:nvSpPr>
          <p:cNvPr id="17" name="矩形 16"/>
          <p:cNvSpPr/>
          <p:nvPr/>
        </p:nvSpPr>
        <p:spPr>
          <a:xfrm>
            <a:off x="934798" y="861292"/>
            <a:ext cx="881512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2"/>
                </a:solidFill>
              </a:rPr>
              <a:t>表达式</a:t>
            </a:r>
          </a:p>
        </p:txBody>
      </p:sp>
      <p:sp>
        <p:nvSpPr>
          <p:cNvPr id="4" name="矩形 3"/>
          <p:cNvSpPr/>
          <p:nvPr/>
        </p:nvSpPr>
        <p:spPr>
          <a:xfrm>
            <a:off x="432691" y="1739729"/>
            <a:ext cx="11406801" cy="1938992"/>
          </a:xfrm>
          <a:prstGeom prst="rect">
            <a:avLst/>
          </a:prstGeom>
        </p:spPr>
        <p:txBody>
          <a:bodyPr wrap="square">
            <a:spAutoFit/>
          </a:bodyPr>
          <a:lstStyle/>
          <a:p>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表达式</a:t>
            </a:r>
            <a:r>
              <a:rPr lang="en-US" altLang="zh-CN" sz="2400" kern="100" dirty="0">
                <a:latin typeface="Times New Roman" panose="02020603050405020304" pitchFamily="18" charset="0"/>
                <a:ea typeface="宋体" panose="02010600030101010101" pitchFamily="2" charset="-122"/>
              </a:rPr>
              <a:t>(Expression)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是指由运算符链接运算对象组成的式子，用来描述什么数据、按什么顺序进行何种运算。表达式的最终结果称为表达式的值，也有相对应的数据类型。表达式是构成</a:t>
            </a:r>
            <a:r>
              <a:rPr lang="en-US" altLang="zh-CN" sz="2400" kern="100" dirty="0">
                <a:latin typeface="Times New Roman" panose="02020603050405020304" pitchFamily="18" charset="0"/>
                <a:ea typeface="宋体" panose="02010600030101010101" pitchFamily="2" charset="-122"/>
              </a:rPr>
              <a:t> 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语句的重要部分，可以用来为变量和属性赋值，也可以作为函数、过程及方法的参数调用，是按照给定的计算公式，然后产生或计算新数据值的代码片段。</a:t>
            </a:r>
            <a:endParaRPr lang="zh-CN" altLang="en-US" sz="2400" dirty="0"/>
          </a:p>
        </p:txBody>
      </p:sp>
      <p:sp>
        <p:nvSpPr>
          <p:cNvPr id="5" name="矩形 4"/>
          <p:cNvSpPr/>
          <p:nvPr/>
        </p:nvSpPr>
        <p:spPr>
          <a:xfrm>
            <a:off x="495631" y="3606614"/>
            <a:ext cx="11081468" cy="2246128"/>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运算符优先级</a:t>
            </a:r>
          </a:p>
          <a:p>
            <a:r>
              <a:rPr lang="zh-CN" altLang="zh-CN" sz="2400" kern="100" dirty="0">
                <a:solidFill>
                  <a:srgbClr val="333333"/>
                </a:solidFill>
                <a:latin typeface="Helvetica" panose="020B0604020202020204" pitchFamily="34" charset="0"/>
                <a:ea typeface="宋体" panose="02010600030101010101" pitchFamily="2" charset="-122"/>
                <a:cs typeface="Helvetica" panose="020B0604020202020204" pitchFamily="34" charset="0"/>
              </a:rPr>
              <a:t>表达式中包含多种运算由运算符来实现，不同的运算顺序必然得出不同结果。为保证运算结果的唯一性和正确性，当表达式中包含多种运算时，必须按固定顺序进行结合，这个顺序就是运算符的优先级，优先级从高到低依次执行。优先级高的运算符先结合，优先级低的运算符后结合，同等级的运算法由左向右结合。</a:t>
            </a:r>
            <a:endParaRPr lang="zh-CN" altLang="en-US" sz="2400" dirty="0"/>
          </a:p>
        </p:txBody>
      </p:sp>
      <p:graphicFrame>
        <p:nvGraphicFramePr>
          <p:cNvPr id="6" name="表格 5"/>
          <p:cNvGraphicFramePr>
            <a:graphicFrameLocks noGrp="1"/>
          </p:cNvGraphicFramePr>
          <p:nvPr>
            <p:extLst>
              <p:ext uri="{D42A27DB-BD31-4B8C-83A1-F6EECF244321}">
                <p14:modId xmlns:p14="http://schemas.microsoft.com/office/powerpoint/2010/main" val="4002068489"/>
              </p:ext>
            </p:extLst>
          </p:nvPr>
        </p:nvGraphicFramePr>
        <p:xfrm>
          <a:off x="2163712" y="51493"/>
          <a:ext cx="8650061" cy="6570812"/>
        </p:xfrm>
        <a:graphic>
          <a:graphicData uri="http://schemas.openxmlformats.org/drawingml/2006/table">
            <a:tbl>
              <a:tblPr firstRow="1" firstCol="1" bandRow="1">
                <a:tableStyleId>{5C22544A-7EE6-4342-B048-85BDC9FD1C3A}</a:tableStyleId>
              </a:tblPr>
              <a:tblGrid>
                <a:gridCol w="1163833">
                  <a:extLst>
                    <a:ext uri="{9D8B030D-6E8A-4147-A177-3AD203B41FA5}">
                      <a16:colId xmlns:a16="http://schemas.microsoft.com/office/drawing/2014/main" val="1387722739"/>
                    </a:ext>
                  </a:extLst>
                </a:gridCol>
                <a:gridCol w="3501801">
                  <a:extLst>
                    <a:ext uri="{9D8B030D-6E8A-4147-A177-3AD203B41FA5}">
                      <a16:colId xmlns:a16="http://schemas.microsoft.com/office/drawing/2014/main" val="2454371933"/>
                    </a:ext>
                  </a:extLst>
                </a:gridCol>
                <a:gridCol w="3984427">
                  <a:extLst>
                    <a:ext uri="{9D8B030D-6E8A-4147-A177-3AD203B41FA5}">
                      <a16:colId xmlns:a16="http://schemas.microsoft.com/office/drawing/2014/main" val="2087220837"/>
                    </a:ext>
                  </a:extLst>
                </a:gridCol>
              </a:tblGrid>
              <a:tr h="242623">
                <a:tc>
                  <a:txBody>
                    <a:bodyPr/>
                    <a:lstStyle/>
                    <a:p>
                      <a:pPr algn="ctr">
                        <a:spcAft>
                          <a:spcPts val="0"/>
                        </a:spcAft>
                      </a:pPr>
                      <a:r>
                        <a:rPr lang="zh-CN" sz="1600" kern="0">
                          <a:effectLst/>
                        </a:rPr>
                        <a:t>优先级</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algn="ctr">
                        <a:spcAft>
                          <a:spcPts val="0"/>
                        </a:spcAft>
                      </a:pPr>
                      <a:r>
                        <a:rPr lang="zh-CN" sz="1600" kern="0">
                          <a:effectLst/>
                        </a:rPr>
                        <a:t>运算符</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algn="ctr">
                        <a:spcAft>
                          <a:spcPts val="0"/>
                        </a:spcAft>
                      </a:pPr>
                      <a:r>
                        <a:rPr lang="zh-CN" sz="1600" kern="0">
                          <a:effectLst/>
                        </a:rPr>
                        <a:t>描述</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1054421394"/>
                  </a:ext>
                </a:extLst>
              </a:tr>
              <a:tr h="260338">
                <a:tc>
                  <a:txBody>
                    <a:bodyPr/>
                    <a:lstStyle/>
                    <a:p>
                      <a:pPr indent="266700">
                        <a:spcAft>
                          <a:spcPts val="0"/>
                        </a:spcAft>
                      </a:pPr>
                      <a:r>
                        <a:rPr lang="en-US" sz="1600" kern="100">
                          <a:effectLst/>
                        </a:rPr>
                        <a:t>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lambda</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Lambda</a:t>
                      </a:r>
                      <a:r>
                        <a:rPr lang="zh-CN" sz="1600" kern="100">
                          <a:effectLst/>
                        </a:rPr>
                        <a:t>表达式</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537426992"/>
                  </a:ext>
                </a:extLst>
              </a:tr>
              <a:tr h="197172">
                <a:tc>
                  <a:txBody>
                    <a:bodyPr/>
                    <a:lstStyle/>
                    <a:p>
                      <a:pPr indent="266700">
                        <a:spcAft>
                          <a:spcPts val="0"/>
                        </a:spcAft>
                      </a:pPr>
                      <a:r>
                        <a:rPr lang="en-US" sz="1600" kern="100">
                          <a:effectLst/>
                        </a:rPr>
                        <a:t>2</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or</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布尔</a:t>
                      </a:r>
                      <a:r>
                        <a:rPr lang="en-US" sz="1600" kern="100">
                          <a:effectLst/>
                        </a:rPr>
                        <a:t>“</a:t>
                      </a:r>
                      <a:r>
                        <a:rPr lang="zh-CN" sz="1600" kern="100">
                          <a:effectLst/>
                        </a:rPr>
                        <a:t>或</a:t>
                      </a: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195272418"/>
                  </a:ext>
                </a:extLst>
              </a:tr>
              <a:tr h="174643">
                <a:tc>
                  <a:txBody>
                    <a:bodyPr/>
                    <a:lstStyle/>
                    <a:p>
                      <a:pPr indent="266700">
                        <a:spcAft>
                          <a:spcPts val="0"/>
                        </a:spcAft>
                      </a:pPr>
                      <a:r>
                        <a:rPr lang="en-US" sz="1600" kern="100">
                          <a:effectLst/>
                        </a:rPr>
                        <a:t>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and</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布尔</a:t>
                      </a:r>
                      <a:r>
                        <a:rPr lang="en-US" sz="1600" kern="100">
                          <a:effectLst/>
                        </a:rPr>
                        <a:t>“</a:t>
                      </a:r>
                      <a:r>
                        <a:rPr lang="zh-CN" sz="1600" kern="100">
                          <a:effectLst/>
                        </a:rPr>
                        <a:t>与</a:t>
                      </a: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578641275"/>
                  </a:ext>
                </a:extLst>
              </a:tr>
              <a:tr h="207773">
                <a:tc>
                  <a:txBody>
                    <a:bodyPr/>
                    <a:lstStyle/>
                    <a:p>
                      <a:pPr indent="266700">
                        <a:spcAft>
                          <a:spcPts val="0"/>
                        </a:spcAft>
                      </a:pPr>
                      <a:r>
                        <a:rPr lang="en-US" sz="1600" kern="100">
                          <a:effectLst/>
                        </a:rPr>
                        <a:t>4</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not x</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布尔</a:t>
                      </a:r>
                      <a:r>
                        <a:rPr lang="en-US" sz="1600" kern="100">
                          <a:effectLst/>
                        </a:rPr>
                        <a:t>“</a:t>
                      </a:r>
                      <a:r>
                        <a:rPr lang="zh-CN" sz="1600" kern="100">
                          <a:effectLst/>
                        </a:rPr>
                        <a:t>非</a:t>
                      </a: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118460227"/>
                  </a:ext>
                </a:extLst>
              </a:tr>
              <a:tr h="217050">
                <a:tc>
                  <a:txBody>
                    <a:bodyPr/>
                    <a:lstStyle/>
                    <a:p>
                      <a:pPr indent="266700">
                        <a:spcAft>
                          <a:spcPts val="0"/>
                        </a:spcAft>
                      </a:pPr>
                      <a:r>
                        <a:rPr lang="en-US" sz="1600" kern="100">
                          <a:effectLst/>
                        </a:rPr>
                        <a:t>5</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in</a:t>
                      </a:r>
                      <a:r>
                        <a:rPr lang="zh-CN" sz="1600" kern="100">
                          <a:effectLst/>
                        </a:rPr>
                        <a:t>，</a:t>
                      </a:r>
                      <a:r>
                        <a:rPr lang="en-US" sz="1600" kern="100">
                          <a:effectLst/>
                        </a:rPr>
                        <a:t>not in</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成员测试</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693228541"/>
                  </a:ext>
                </a:extLst>
              </a:tr>
              <a:tr h="206734">
                <a:tc>
                  <a:txBody>
                    <a:bodyPr/>
                    <a:lstStyle/>
                    <a:p>
                      <a:pPr indent="266700">
                        <a:spcAft>
                          <a:spcPts val="0"/>
                        </a:spcAft>
                      </a:pPr>
                      <a:r>
                        <a:rPr lang="en-US" sz="1600" kern="100">
                          <a:effectLst/>
                        </a:rPr>
                        <a:t>6</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is</a:t>
                      </a:r>
                      <a:r>
                        <a:rPr lang="zh-CN" sz="1600" kern="100">
                          <a:effectLst/>
                        </a:rPr>
                        <a:t>，</a:t>
                      </a:r>
                      <a:r>
                        <a:rPr lang="en-US" sz="1600" kern="100">
                          <a:effectLst/>
                        </a:rPr>
                        <a:t>is not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同一性测试</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463370422"/>
                  </a:ext>
                </a:extLst>
              </a:tr>
              <a:tr h="231913">
                <a:tc>
                  <a:txBody>
                    <a:bodyPr/>
                    <a:lstStyle/>
                    <a:p>
                      <a:pPr indent="266700">
                        <a:spcAft>
                          <a:spcPts val="0"/>
                        </a:spcAft>
                      </a:pPr>
                      <a:r>
                        <a:rPr lang="en-US" sz="1600" kern="100">
                          <a:effectLst/>
                        </a:rPr>
                        <a:t>7</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&lt;</a:t>
                      </a:r>
                      <a:r>
                        <a:rPr lang="zh-CN" sz="1600" kern="100">
                          <a:effectLst/>
                        </a:rPr>
                        <a:t>，</a:t>
                      </a:r>
                      <a:r>
                        <a:rPr lang="en-US" sz="1600" kern="100">
                          <a:effectLst/>
                        </a:rPr>
                        <a:t>&lt;=</a:t>
                      </a:r>
                      <a:r>
                        <a:rPr lang="zh-CN" sz="1600" kern="100">
                          <a:effectLst/>
                        </a:rPr>
                        <a:t>，</a:t>
                      </a:r>
                      <a:r>
                        <a:rPr lang="en-US" sz="1600" kern="100">
                          <a:effectLst/>
                        </a:rPr>
                        <a:t>&gt;</a:t>
                      </a:r>
                      <a:r>
                        <a:rPr lang="zh-CN" sz="1600" kern="100">
                          <a:effectLst/>
                        </a:rPr>
                        <a:t>，</a:t>
                      </a:r>
                      <a:r>
                        <a:rPr lang="en-US" sz="1600" kern="100">
                          <a:effectLst/>
                        </a:rPr>
                        <a:t>&gt;=</a:t>
                      </a:r>
                      <a:r>
                        <a:rPr lang="zh-CN" sz="1600" kern="100">
                          <a:effectLst/>
                        </a:rPr>
                        <a:t>，</a:t>
                      </a:r>
                      <a:r>
                        <a:rPr lang="en-US" sz="1600" kern="100">
                          <a:effectLst/>
                        </a:rPr>
                        <a:t>!=</a:t>
                      </a:r>
                      <a:r>
                        <a:rPr lang="zh-CN" sz="1600" kern="100">
                          <a:effectLst/>
                        </a:rPr>
                        <a:t>，</a:t>
                      </a: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比较</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1953726557"/>
                  </a:ext>
                </a:extLst>
              </a:tr>
              <a:tr h="222637">
                <a:tc>
                  <a:txBody>
                    <a:bodyPr/>
                    <a:lstStyle/>
                    <a:p>
                      <a:pPr indent="266700">
                        <a:spcAft>
                          <a:spcPts val="0"/>
                        </a:spcAft>
                      </a:pPr>
                      <a:r>
                        <a:rPr lang="en-US" sz="1600" kern="100">
                          <a:effectLst/>
                        </a:rPr>
                        <a:t>8</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按位或</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3475520036"/>
                  </a:ext>
                </a:extLst>
              </a:tr>
              <a:tr h="182880">
                <a:tc>
                  <a:txBody>
                    <a:bodyPr/>
                    <a:lstStyle/>
                    <a:p>
                      <a:pPr indent="266700">
                        <a:spcAft>
                          <a:spcPts val="0"/>
                        </a:spcAft>
                      </a:pPr>
                      <a:r>
                        <a:rPr lang="en-US" sz="1600" kern="100">
                          <a:effectLst/>
                        </a:rPr>
                        <a:t>9</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按位异或</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791564494"/>
                  </a:ext>
                </a:extLst>
              </a:tr>
              <a:tr h="168302">
                <a:tc>
                  <a:txBody>
                    <a:bodyPr/>
                    <a:lstStyle/>
                    <a:p>
                      <a:pPr indent="266700">
                        <a:spcAft>
                          <a:spcPts val="0"/>
                        </a:spcAft>
                      </a:pPr>
                      <a:r>
                        <a:rPr lang="en-US" sz="1600" kern="100">
                          <a:effectLst/>
                        </a:rPr>
                        <a:t>10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&amp;</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按位与</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3878776661"/>
                  </a:ext>
                </a:extLst>
              </a:tr>
              <a:tr h="177579">
                <a:tc>
                  <a:txBody>
                    <a:bodyPr/>
                    <a:lstStyle/>
                    <a:p>
                      <a:pPr indent="266700">
                        <a:spcAft>
                          <a:spcPts val="0"/>
                        </a:spcAft>
                      </a:pPr>
                      <a:r>
                        <a:rPr lang="en-US" sz="1600" kern="100" dirty="0">
                          <a:effectLst/>
                        </a:rPr>
                        <a:t>11</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&lt;&lt;</a:t>
                      </a:r>
                      <a:r>
                        <a:rPr lang="zh-CN" sz="1600" kern="100">
                          <a:effectLst/>
                        </a:rPr>
                        <a:t>，</a:t>
                      </a:r>
                      <a:r>
                        <a:rPr lang="en-US" sz="1600" kern="100">
                          <a:effectLst/>
                        </a:rPr>
                        <a:t>&gt;&gt;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移位</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992442691"/>
                  </a:ext>
                </a:extLst>
              </a:tr>
              <a:tr h="202758">
                <a:tc>
                  <a:txBody>
                    <a:bodyPr/>
                    <a:lstStyle/>
                    <a:p>
                      <a:pPr indent="266700">
                        <a:spcAft>
                          <a:spcPts val="0"/>
                        </a:spcAft>
                      </a:pPr>
                      <a:r>
                        <a:rPr lang="en-US" sz="1600" kern="100">
                          <a:effectLst/>
                        </a:rPr>
                        <a:t>12</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a:t>
                      </a:r>
                      <a:r>
                        <a:rPr lang="zh-CN" sz="1600" kern="100">
                          <a:effectLst/>
                        </a:rPr>
                        <a:t>，</a:t>
                      </a: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加法与减法</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453609788"/>
                  </a:ext>
                </a:extLst>
              </a:tr>
              <a:tr h="260338">
                <a:tc>
                  <a:txBody>
                    <a:bodyPr/>
                    <a:lstStyle/>
                    <a:p>
                      <a:pPr indent="266700">
                        <a:spcAft>
                          <a:spcPts val="0"/>
                        </a:spcAft>
                      </a:pPr>
                      <a:r>
                        <a:rPr lang="en-US" sz="1600" kern="100">
                          <a:effectLst/>
                        </a:rPr>
                        <a:t>13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a:t>
                      </a:r>
                      <a:r>
                        <a:rPr lang="zh-CN" sz="1600" kern="100">
                          <a:effectLst/>
                        </a:rPr>
                        <a:t>，</a:t>
                      </a:r>
                      <a:r>
                        <a:rPr lang="en-US" sz="1600" kern="100">
                          <a:effectLst/>
                        </a:rPr>
                        <a:t>/</a:t>
                      </a:r>
                      <a:r>
                        <a:rPr lang="zh-CN" sz="1600" kern="100">
                          <a:effectLst/>
                        </a:rPr>
                        <a:t>，</a:t>
                      </a:r>
                      <a:r>
                        <a:rPr lang="en-US" sz="1600" kern="100">
                          <a:effectLst/>
                        </a:rPr>
                        <a:t>%</a:t>
                      </a:r>
                      <a:r>
                        <a:rPr lang="zh-CN" sz="1600" kern="100">
                          <a:effectLst/>
                        </a:rPr>
                        <a:t>，</a:t>
                      </a: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乘法、除法、取余和整除</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3958195951"/>
                  </a:ext>
                </a:extLst>
              </a:tr>
              <a:tr h="260338">
                <a:tc>
                  <a:txBody>
                    <a:bodyPr/>
                    <a:lstStyle/>
                    <a:p>
                      <a:pPr indent="266700">
                        <a:spcAft>
                          <a:spcPts val="0"/>
                        </a:spcAft>
                      </a:pPr>
                      <a:r>
                        <a:rPr lang="en-US" sz="1600" kern="100">
                          <a:effectLst/>
                        </a:rPr>
                        <a:t>14</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+x</a:t>
                      </a:r>
                      <a:r>
                        <a:rPr lang="zh-CN" sz="1600" kern="100">
                          <a:effectLst/>
                        </a:rPr>
                        <a:t>，</a:t>
                      </a:r>
                      <a:r>
                        <a:rPr lang="en-US" sz="1600" kern="100">
                          <a:effectLst/>
                        </a:rPr>
                        <a:t>-x</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正负号</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3862110818"/>
                  </a:ext>
                </a:extLst>
              </a:tr>
              <a:tr h="260338">
                <a:tc>
                  <a:txBody>
                    <a:bodyPr/>
                    <a:lstStyle/>
                    <a:p>
                      <a:pPr indent="266700">
                        <a:spcAft>
                          <a:spcPts val="0"/>
                        </a:spcAft>
                      </a:pPr>
                      <a:r>
                        <a:rPr lang="en-US" sz="1600" kern="100">
                          <a:effectLst/>
                        </a:rPr>
                        <a:t>15</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~x</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按位翻转</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1303596368"/>
                  </a:ext>
                </a:extLst>
              </a:tr>
              <a:tr h="260338">
                <a:tc>
                  <a:txBody>
                    <a:bodyPr/>
                    <a:lstStyle/>
                    <a:p>
                      <a:pPr indent="266700">
                        <a:spcAft>
                          <a:spcPts val="0"/>
                        </a:spcAft>
                      </a:pPr>
                      <a:r>
                        <a:rPr lang="en-US" sz="1600" kern="100">
                          <a:effectLst/>
                        </a:rPr>
                        <a:t>16</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指数</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147745891"/>
                  </a:ext>
                </a:extLst>
              </a:tr>
              <a:tr h="260338">
                <a:tc>
                  <a:txBody>
                    <a:bodyPr/>
                    <a:lstStyle/>
                    <a:p>
                      <a:pPr indent="266700">
                        <a:spcAft>
                          <a:spcPts val="0"/>
                        </a:spcAft>
                      </a:pPr>
                      <a:r>
                        <a:rPr lang="en-US" sz="1600" kern="100">
                          <a:effectLst/>
                        </a:rPr>
                        <a:t>17</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await x</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await</a:t>
                      </a:r>
                      <a:r>
                        <a:rPr lang="zh-CN" sz="1600" kern="100">
                          <a:effectLst/>
                        </a:rPr>
                        <a:t>表达式</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1085323885"/>
                  </a:ext>
                </a:extLst>
              </a:tr>
              <a:tr h="260338">
                <a:tc>
                  <a:txBody>
                    <a:bodyPr/>
                    <a:lstStyle/>
                    <a:p>
                      <a:pPr indent="266700">
                        <a:spcAft>
                          <a:spcPts val="0"/>
                        </a:spcAft>
                      </a:pPr>
                      <a:r>
                        <a:rPr lang="en-US" sz="1600" kern="100">
                          <a:effectLst/>
                        </a:rPr>
                        <a:t>18</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x.attribute</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属性参考</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701462844"/>
                  </a:ext>
                </a:extLst>
              </a:tr>
              <a:tr h="260338">
                <a:tc>
                  <a:txBody>
                    <a:bodyPr/>
                    <a:lstStyle/>
                    <a:p>
                      <a:pPr indent="266700">
                        <a:spcAft>
                          <a:spcPts val="0"/>
                        </a:spcAft>
                      </a:pPr>
                      <a:r>
                        <a:rPr lang="en-US" sz="1600" kern="100">
                          <a:effectLst/>
                        </a:rPr>
                        <a:t>19</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x[index]</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下标</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667918891"/>
                  </a:ext>
                </a:extLst>
              </a:tr>
              <a:tr h="260338">
                <a:tc>
                  <a:txBody>
                    <a:bodyPr/>
                    <a:lstStyle/>
                    <a:p>
                      <a:pPr indent="266700">
                        <a:spcAft>
                          <a:spcPts val="0"/>
                        </a:spcAft>
                      </a:pPr>
                      <a:r>
                        <a:rPr lang="en-US" sz="1600" kern="100">
                          <a:effectLst/>
                        </a:rPr>
                        <a:t>20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x[index:index]</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寻址段</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913299529"/>
                  </a:ext>
                </a:extLst>
              </a:tr>
              <a:tr h="260338">
                <a:tc>
                  <a:txBody>
                    <a:bodyPr/>
                    <a:lstStyle/>
                    <a:p>
                      <a:pPr indent="266700">
                        <a:spcAft>
                          <a:spcPts val="0"/>
                        </a:spcAft>
                      </a:pPr>
                      <a:r>
                        <a:rPr lang="en-US" sz="1600" kern="100">
                          <a:effectLst/>
                        </a:rPr>
                        <a:t>21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f(arguments...)</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函数调用</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1455128869"/>
                  </a:ext>
                </a:extLst>
              </a:tr>
              <a:tr h="260338">
                <a:tc>
                  <a:txBody>
                    <a:bodyPr/>
                    <a:lstStyle/>
                    <a:p>
                      <a:pPr indent="266700">
                        <a:spcAft>
                          <a:spcPts val="0"/>
                        </a:spcAft>
                      </a:pPr>
                      <a:r>
                        <a:rPr lang="en-US" sz="1600" kern="100">
                          <a:effectLst/>
                        </a:rPr>
                        <a:t>22</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(experession,...)</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绑定或元组显示</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491425095"/>
                  </a:ext>
                </a:extLst>
              </a:tr>
              <a:tr h="260338">
                <a:tc>
                  <a:txBody>
                    <a:bodyPr/>
                    <a:lstStyle/>
                    <a:p>
                      <a:pPr indent="266700">
                        <a:spcAft>
                          <a:spcPts val="0"/>
                        </a:spcAft>
                      </a:pPr>
                      <a:r>
                        <a:rPr lang="en-US" sz="1600" kern="100">
                          <a:effectLst/>
                        </a:rPr>
                        <a:t>23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[expression,...]</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列表显示</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1684010021"/>
                  </a:ext>
                </a:extLst>
              </a:tr>
              <a:tr h="260338">
                <a:tc>
                  <a:txBody>
                    <a:bodyPr/>
                    <a:lstStyle/>
                    <a:p>
                      <a:pPr indent="266700">
                        <a:spcAft>
                          <a:spcPts val="0"/>
                        </a:spcAft>
                      </a:pPr>
                      <a:r>
                        <a:rPr lang="en-US" sz="1600" kern="100">
                          <a:effectLst/>
                        </a:rPr>
                        <a:t>24</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{key:datum,...}</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a:effectLst/>
                        </a:rPr>
                        <a:t>字典显示</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055492288"/>
                  </a:ext>
                </a:extLst>
              </a:tr>
              <a:tr h="260338">
                <a:tc>
                  <a:txBody>
                    <a:bodyPr/>
                    <a:lstStyle/>
                    <a:p>
                      <a:pPr indent="266700">
                        <a:spcAft>
                          <a:spcPts val="0"/>
                        </a:spcAft>
                      </a:pPr>
                      <a:r>
                        <a:rPr lang="en-US" sz="1600" kern="100">
                          <a:effectLst/>
                        </a:rPr>
                        <a:t>25</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en-US" sz="1600" kern="100">
                          <a:effectLst/>
                        </a:rPr>
                        <a:t>'expression,...'</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tc>
                  <a:txBody>
                    <a:bodyPr/>
                    <a:lstStyle/>
                    <a:p>
                      <a:pPr indent="266700">
                        <a:spcAft>
                          <a:spcPts val="0"/>
                        </a:spcAft>
                      </a:pPr>
                      <a:r>
                        <a:rPr lang="zh-CN" sz="1600" kern="100" dirty="0">
                          <a:effectLst/>
                        </a:rPr>
                        <a:t>字符串转换</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3616" marR="53616" marT="0" marB="0"/>
                </a:tc>
                <a:extLst>
                  <a:ext uri="{0D108BD9-81ED-4DB2-BD59-A6C34878D82A}">
                    <a16:rowId xmlns:a16="http://schemas.microsoft.com/office/drawing/2014/main" val="2782156678"/>
                  </a:ext>
                </a:extLst>
              </a:tr>
            </a:tbl>
          </a:graphicData>
        </a:graphic>
      </p:graphicFrame>
    </p:spTree>
    <p:extLst>
      <p:ext uri="{BB962C8B-B14F-4D97-AF65-F5344CB8AC3E}">
        <p14:creationId xmlns:p14="http://schemas.microsoft.com/office/powerpoint/2010/main" val="2392230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37" presetClass="entr" presetSubtype="0"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900" decel="100000" fill="hold"/>
                                        <p:tgtEl>
                                          <p:spTgt spid="8"/>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59"/>
          <p:cNvGrpSpPr/>
          <p:nvPr/>
        </p:nvGrpSpPr>
        <p:grpSpPr>
          <a:xfrm>
            <a:off x="0" y="1"/>
            <a:ext cx="7164407" cy="655786"/>
            <a:chOff x="1805470" y="2272514"/>
            <a:chExt cx="6435933" cy="655899"/>
          </a:xfrm>
        </p:grpSpPr>
        <p:sp>
          <p:nvSpPr>
            <p:cNvPr id="1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4" name="椭圆 1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4"/>
                  </a:solidFill>
                  <a:latin typeface="Impact" panose="020B0806030902050204" pitchFamily="34" charset="0"/>
                </a:rPr>
                <a:t>2.5</a:t>
              </a:r>
            </a:p>
          </p:txBody>
        </p:sp>
        <p:sp>
          <p:nvSpPr>
            <p:cNvPr id="15" name="矩形 14"/>
            <p:cNvSpPr/>
            <p:nvPr/>
          </p:nvSpPr>
          <p:spPr>
            <a:xfrm>
              <a:off x="4503353" y="2295951"/>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运算符与表达式</a:t>
              </a:r>
            </a:p>
          </p:txBody>
        </p:sp>
      </p:grpSp>
      <p:grpSp>
        <p:nvGrpSpPr>
          <p:cNvPr id="8" name="组合 13"/>
          <p:cNvGrpSpPr/>
          <p:nvPr/>
        </p:nvGrpSpPr>
        <p:grpSpPr>
          <a:xfrm>
            <a:off x="286245" y="848032"/>
            <a:ext cx="753732" cy="1002801"/>
            <a:chOff x="3736684" y="2119547"/>
            <a:chExt cx="2058012" cy="2769162"/>
          </a:xfrm>
        </p:grpSpPr>
        <p:sp>
          <p:nvSpPr>
            <p:cNvPr id="9"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0"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1"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6" name="文本框 75"/>
            <p:cNvSpPr txBox="1"/>
            <p:nvPr/>
          </p:nvSpPr>
          <p:spPr>
            <a:xfrm>
              <a:off x="3736684" y="2460790"/>
              <a:ext cx="2058012" cy="1104875"/>
            </a:xfrm>
            <a:prstGeom prst="rect">
              <a:avLst/>
            </a:prstGeom>
            <a:noFill/>
          </p:spPr>
          <p:txBody>
            <a:bodyPr wrap="none" rtlCol="0">
              <a:spAutoFit/>
            </a:bodyPr>
            <a:lstStyle/>
            <a:p>
              <a:pPr algn="ctr"/>
              <a:r>
                <a:rPr lang="en-US" altLang="zh-CN" sz="2000" b="1" dirty="0">
                  <a:solidFill>
                    <a:schemeClr val="tx2">
                      <a:lumMod val="50000"/>
                    </a:schemeClr>
                  </a:solidFill>
                </a:rPr>
                <a:t>2.5.2</a:t>
              </a:r>
              <a:endParaRPr lang="zh-CN" altLang="en-US" sz="2000" b="1" dirty="0">
                <a:solidFill>
                  <a:schemeClr val="tx2">
                    <a:lumMod val="50000"/>
                  </a:schemeClr>
                </a:solidFill>
              </a:endParaRPr>
            </a:p>
          </p:txBody>
        </p:sp>
      </p:grpSp>
      <p:sp>
        <p:nvSpPr>
          <p:cNvPr id="17" name="矩形 16"/>
          <p:cNvSpPr/>
          <p:nvPr/>
        </p:nvSpPr>
        <p:spPr>
          <a:xfrm>
            <a:off x="934798" y="861292"/>
            <a:ext cx="881512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2"/>
                </a:solidFill>
              </a:rPr>
              <a:t>表达式</a:t>
            </a:r>
          </a:p>
        </p:txBody>
      </p:sp>
      <p:sp>
        <p:nvSpPr>
          <p:cNvPr id="5" name="矩形 4"/>
          <p:cNvSpPr/>
          <p:nvPr/>
        </p:nvSpPr>
        <p:spPr>
          <a:xfrm>
            <a:off x="432690" y="1772644"/>
            <a:ext cx="11454509" cy="2508315"/>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en-US" sz="2800" b="1" kern="100" dirty="0">
                <a:latin typeface="黑体" panose="02010609060101010101" pitchFamily="49" charset="-122"/>
                <a:ea typeface="黑体" panose="02010609060101010101" pitchFamily="49" charset="-122"/>
                <a:cs typeface="Times New Roman" panose="02020603050405020304" pitchFamily="18" charset="0"/>
              </a:rPr>
              <a:t>表达式书写与求值</a:t>
            </a:r>
            <a:endParaRPr lang="en-US" altLang="zh-CN" sz="2800" b="1" kern="100" dirty="0">
              <a:latin typeface="黑体" panose="02010609060101010101" pitchFamily="49" charset="-122"/>
              <a:ea typeface="黑体" panose="02010609060101010101" pitchFamily="49" charset="-122"/>
              <a:cs typeface="Times New Roman" panose="02020603050405020304" pitchFamily="18" charset="0"/>
            </a:endParaRPr>
          </a:p>
          <a:p>
            <a:pPr>
              <a:lnSpc>
                <a:spcPct val="157000"/>
              </a:lnSpc>
            </a:pPr>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表达式和代数中的算式很相似，然而却是两个不同的概念。代数中的算式书写比较随意，而</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中的表达式却要遵循严格的语法要求。程序中表达式书写与代数中表达式的不同</a:t>
            </a:r>
            <a:r>
              <a:rPr lang="zh-CN" altLang="en-US" sz="2400" dirty="0">
                <a:latin typeface="宋体" panose="02010600030101010101" pitchFamily="2" charset="-122"/>
                <a:ea typeface="宋体" panose="02010600030101010101" pitchFamily="2" charset="-122"/>
              </a:rPr>
              <a:t>。</a:t>
            </a:r>
            <a:endParaRPr lang="zh-CN" altLang="zh-CN" sz="2400" kern="100" dirty="0">
              <a:solidFill>
                <a:srgbClr val="333333"/>
              </a:solidFill>
              <a:latin typeface="Helvetica" panose="020B0604020202020204" pitchFamily="34" charset="0"/>
              <a:ea typeface="宋体" panose="02010600030101010101" pitchFamily="2" charset="-122"/>
              <a:cs typeface="Helvetica" panose="020B0604020202020204" pitchFamily="34" charset="0"/>
            </a:endParaRPr>
          </a:p>
        </p:txBody>
      </p:sp>
      <mc:AlternateContent xmlns:mc="http://schemas.openxmlformats.org/markup-compatibility/2006" xmlns:a14="http://schemas.microsoft.com/office/drawing/2010/main">
        <mc:Choice Requires="a14">
          <p:sp>
            <p:nvSpPr>
              <p:cNvPr id="2" name="矩形 1"/>
              <p:cNvSpPr/>
              <p:nvPr/>
            </p:nvSpPr>
            <p:spPr>
              <a:xfrm>
                <a:off x="153725" y="4391802"/>
                <a:ext cx="11908403" cy="700898"/>
              </a:xfrm>
              <a:prstGeom prst="rect">
                <a:avLst/>
              </a:prstGeom>
            </p:spPr>
            <p:txBody>
              <a:bodyPr wrap="squar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rPr>
                  <a:t>2-09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已知方程</a:t>
                </a:r>
                <a:r>
                  <a:rPr lang="en-US" altLang="zh-CN" sz="2400" kern="100" dirty="0">
                    <a:latin typeface="Times New Roman" panose="02020603050405020304" pitchFamily="18" charset="0"/>
                    <a:ea typeface="宋体" panose="02010600030101010101" pitchFamily="2" charset="-122"/>
                  </a:rPr>
                  <a:t>x</a:t>
                </a:r>
                <a:r>
                  <a:rPr lang="en-US" altLang="zh-CN" sz="2400" kern="100" baseline="30000" dirty="0">
                    <a:latin typeface="Times New Roman" panose="02020603050405020304" pitchFamily="18" charset="0"/>
                    <a:ea typeface="宋体" panose="02010600030101010101" pitchFamily="2" charset="-122"/>
                  </a:rPr>
                  <a:t>2</a:t>
                </a:r>
                <a:r>
                  <a:rPr lang="en-US" altLang="zh-CN" sz="2400" kern="100" dirty="0">
                    <a:latin typeface="Times New Roman" panose="02020603050405020304" pitchFamily="18" charset="0"/>
                    <a:ea typeface="宋体" panose="02010600030101010101" pitchFamily="2" charset="-122"/>
                  </a:rPr>
                  <a:t>-5x+6=0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，根据二元一次方程求根公式</a:t>
                </a:r>
                <a14:m>
                  <m:oMath xmlns:m="http://schemas.openxmlformats.org/officeDocument/2006/math">
                    <m:f>
                      <m:f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ea typeface="Cambria Math" panose="02040503050406030204" pitchFamily="18" charset="0"/>
                            <a:cs typeface="Times New Roman" panose="02020603050405020304" pitchFamily="18" charset="0"/>
                          </a:rPr>
                          <m:t>−</m:t>
                        </m:r>
                        <m:r>
                          <a:rPr lang="en-US" altLang="zh-CN" sz="2400" i="1" kern="100">
                            <a:latin typeface="Cambria Math" panose="02040503050406030204" pitchFamily="18" charset="0"/>
                            <a:ea typeface="Cambria Math" panose="02040503050406030204" pitchFamily="18" charset="0"/>
                            <a:cs typeface="Times New Roman" panose="02020603050405020304" pitchFamily="18" charset="0"/>
                          </a:rPr>
                          <m:t>𝑏</m:t>
                        </m:r>
                        <m:r>
                          <a:rPr lang="en-US" altLang="zh-CN" sz="2400" kern="100">
                            <a:latin typeface="Cambria Math" panose="02040503050406030204" pitchFamily="18" charset="0"/>
                            <a:ea typeface="Cambria Math" panose="02040503050406030204" pitchFamily="18" charset="0"/>
                            <a:cs typeface="Times New Roman" panose="02020603050405020304" pitchFamily="18" charset="0"/>
                          </a:rPr>
                          <m:t>±</m:t>
                        </m:r>
                        <m:rad>
                          <m:radPr>
                            <m:degHide m:val="on"/>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ea typeface="Cambria Math" panose="02040503050406030204" pitchFamily="18" charset="0"/>
                                    <a:cs typeface="Times New Roman" panose="02020603050405020304" pitchFamily="18" charset="0"/>
                                  </a:rPr>
                                  <m:t>𝑏</m:t>
                                </m:r>
                              </m:e>
                              <m:sup>
                                <m:r>
                                  <a:rPr lang="en-US" altLang="zh-CN" sz="2400" kern="100">
                                    <a:latin typeface="Cambria Math" panose="02040503050406030204" pitchFamily="18" charset="0"/>
                                    <a:ea typeface="Cambria Math" panose="02040503050406030204" pitchFamily="18" charset="0"/>
                                    <a:cs typeface="Times New Roman" panose="02020603050405020304" pitchFamily="18" charset="0"/>
                                  </a:rPr>
                                  <m:t>2</m:t>
                                </m:r>
                              </m:sup>
                            </m:sSup>
                            <m:r>
                              <a:rPr lang="en-US" altLang="zh-CN" sz="2400" i="1" kern="100">
                                <a:latin typeface="Cambria Math" panose="02040503050406030204" pitchFamily="18" charset="0"/>
                                <a:ea typeface="Cambria Math" panose="02040503050406030204" pitchFamily="18" charset="0"/>
                                <a:cs typeface="Times New Roman" panose="02020603050405020304" pitchFamily="18" charset="0"/>
                              </a:rPr>
                              <m:t>−</m:t>
                            </m:r>
                            <m:r>
                              <a:rPr lang="en-US" altLang="zh-CN" sz="2400" kern="100">
                                <a:latin typeface="Cambria Math" panose="02040503050406030204" pitchFamily="18" charset="0"/>
                                <a:ea typeface="Cambria Math" panose="02040503050406030204" pitchFamily="18" charset="0"/>
                                <a:cs typeface="Times New Roman" panose="02020603050405020304" pitchFamily="18" charset="0"/>
                              </a:rPr>
                              <m:t>4</m:t>
                            </m:r>
                            <m:r>
                              <a:rPr lang="en-US" altLang="zh-CN" sz="2400" i="1" kern="100">
                                <a:latin typeface="Cambria Math" panose="02040503050406030204" pitchFamily="18" charset="0"/>
                                <a:ea typeface="Cambria Math" panose="02040503050406030204" pitchFamily="18" charset="0"/>
                                <a:cs typeface="Times New Roman" panose="02020603050405020304" pitchFamily="18" charset="0"/>
                              </a:rPr>
                              <m:t>𝑎𝑐</m:t>
                            </m:r>
                          </m:e>
                        </m:rad>
                      </m:num>
                      <m:den>
                        <m:r>
                          <a:rPr lang="en-US" altLang="zh-CN" sz="2400" kern="100">
                            <a:latin typeface="Cambria Math" panose="02040503050406030204" pitchFamily="18" charset="0"/>
                            <a:ea typeface="Cambria Math" panose="02040503050406030204" pitchFamily="18" charset="0"/>
                            <a:cs typeface="Times New Roman" panose="02020603050405020304" pitchFamily="18" charset="0"/>
                          </a:rPr>
                          <m:t>2</m:t>
                        </m:r>
                        <m:r>
                          <a:rPr lang="en-US" altLang="zh-CN" sz="2400" i="1" kern="100">
                            <a:latin typeface="Cambria Math" panose="02040503050406030204" pitchFamily="18" charset="0"/>
                            <a:ea typeface="Cambria Math" panose="02040503050406030204" pitchFamily="18" charset="0"/>
                            <a:cs typeface="Times New Roman" panose="02020603050405020304" pitchFamily="18" charset="0"/>
                          </a:rPr>
                          <m:t>𝑎</m:t>
                        </m:r>
                      </m:den>
                    </m:f>
                  </m:oMath>
                </a14:m>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进行求解。</a:t>
                </a:r>
                <a:endParaRPr lang="zh-CN" altLang="en-US" sz="2400" dirty="0"/>
              </a:p>
            </p:txBody>
          </p:sp>
        </mc:Choice>
        <mc:Fallback xmlns="">
          <p:sp>
            <p:nvSpPr>
              <p:cNvPr id="2" name="矩形 1"/>
              <p:cNvSpPr>
                <a:spLocks noRot="1" noChangeAspect="1" noMove="1" noResize="1" noEditPoints="1" noAdjustHandles="1" noChangeArrowheads="1" noChangeShapeType="1" noTextEdit="1"/>
              </p:cNvSpPr>
              <p:nvPr/>
            </p:nvSpPr>
            <p:spPr>
              <a:xfrm>
                <a:off x="153725" y="4391802"/>
                <a:ext cx="11908403" cy="700898"/>
              </a:xfrm>
              <a:prstGeom prst="rect">
                <a:avLst/>
              </a:prstGeom>
              <a:blipFill>
                <a:blip r:embed="rId3"/>
                <a:stretch>
                  <a:fillRect l="-768" b="-6957"/>
                </a:stretch>
              </a:blipFill>
            </p:spPr>
            <p:txBody>
              <a:bodyPr/>
              <a:lstStyle/>
              <a:p>
                <a:r>
                  <a:rPr lang="zh-CN" altLang="en-US">
                    <a:noFill/>
                  </a:rPr>
                  <a:t> </a:t>
                </a:r>
              </a:p>
            </p:txBody>
          </p:sp>
        </mc:Fallback>
      </mc:AlternateContent>
      <p:sp>
        <p:nvSpPr>
          <p:cNvPr id="3" name="矩形 2"/>
          <p:cNvSpPr/>
          <p:nvPr/>
        </p:nvSpPr>
        <p:spPr>
          <a:xfrm>
            <a:off x="153726" y="5299693"/>
            <a:ext cx="11526740" cy="461665"/>
          </a:xfrm>
          <a:prstGeom prst="rect">
            <a:avLst/>
          </a:prstGeom>
        </p:spPr>
        <p:txBody>
          <a:bodyPr wrap="squar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rPr>
              <a:t>2-10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写出判断一个变量</a:t>
            </a:r>
            <a:r>
              <a:rPr lang="en-US" altLang="zh-CN" sz="2400" kern="100" dirty="0">
                <a:latin typeface="Times New Roman" panose="02020603050405020304" pitchFamily="18" charset="0"/>
                <a:ea typeface="宋体" panose="02010600030101010101" pitchFamily="2" charset="-122"/>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的值是不是“可以被</a:t>
            </a:r>
            <a:r>
              <a:rPr lang="en-US" altLang="zh-CN" sz="2400" kern="100" dirty="0">
                <a:latin typeface="Times New Roman" panose="02020603050405020304" pitchFamily="18" charset="0"/>
                <a:ea typeface="宋体" panose="02010600030101010101" pitchFamily="2" charset="-122"/>
              </a:rPr>
              <a:t>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整除的奇数”的逻辑表达式。</a:t>
            </a:r>
            <a:endParaRPr lang="zh-CN" altLang="en-US" sz="2400" dirty="0"/>
          </a:p>
        </p:txBody>
      </p:sp>
    </p:spTree>
    <p:extLst>
      <p:ext uri="{BB962C8B-B14F-4D97-AF65-F5344CB8AC3E}">
        <p14:creationId xmlns:p14="http://schemas.microsoft.com/office/powerpoint/2010/main" val="19294753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37" presetClass="entr" presetSubtype="0"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900" decel="100000" fill="hold"/>
                                        <p:tgtEl>
                                          <p:spTgt spid="8"/>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5245" y="2251"/>
            <a:ext cx="8494322" cy="674898"/>
            <a:chOff x="1805470" y="3196301"/>
            <a:chExt cx="8494322" cy="674898"/>
          </a:xfrm>
        </p:grpSpPr>
        <p:sp>
          <p:nvSpPr>
            <p:cNvPr id="14"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15" name="椭圆 14"/>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a:solidFill>
                    <a:schemeClr val="accent2"/>
                  </a:solidFill>
                  <a:latin typeface="Impact" panose="020B0806030902050204" pitchFamily="34" charset="0"/>
                </a:rPr>
                <a:t>2.6</a:t>
              </a:r>
            </a:p>
          </p:txBody>
        </p:sp>
        <p:sp>
          <p:nvSpPr>
            <p:cNvPr id="21" name="矩形 20"/>
            <p:cNvSpPr/>
            <p:nvPr/>
          </p:nvSpPr>
          <p:spPr>
            <a:xfrm>
              <a:off x="5064714" y="3238846"/>
              <a:ext cx="523507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数据的输入与输出</a:t>
              </a:r>
            </a:p>
          </p:txBody>
        </p:sp>
      </p:grpSp>
      <p:grpSp>
        <p:nvGrpSpPr>
          <p:cNvPr id="23" name="组合 25"/>
          <p:cNvGrpSpPr/>
          <p:nvPr/>
        </p:nvGrpSpPr>
        <p:grpSpPr>
          <a:xfrm>
            <a:off x="5245" y="728060"/>
            <a:ext cx="753732" cy="1301499"/>
            <a:chOff x="1121198" y="2119547"/>
            <a:chExt cx="1966690" cy="3323620"/>
          </a:xfrm>
        </p:grpSpPr>
        <p:sp>
          <p:nvSpPr>
            <p:cNvPr id="24"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5"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圆角矩形 4"/>
            <p:cNvSpPr/>
            <p:nvPr/>
          </p:nvSpPr>
          <p:spPr>
            <a:xfrm>
              <a:off x="150056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7" name="文本框 5"/>
            <p:cNvSpPr txBox="1"/>
            <p:nvPr/>
          </p:nvSpPr>
          <p:spPr>
            <a:xfrm>
              <a:off x="1121198" y="2491006"/>
              <a:ext cx="1966690" cy="1021755"/>
            </a:xfrm>
            <a:prstGeom prst="rect">
              <a:avLst/>
            </a:prstGeom>
            <a:noFill/>
          </p:spPr>
          <p:txBody>
            <a:bodyPr wrap="none" rtlCol="0">
              <a:spAutoFit/>
            </a:bodyPr>
            <a:lstStyle/>
            <a:p>
              <a:pPr algn="ctr"/>
              <a:r>
                <a:rPr lang="en-US" altLang="zh-CN" sz="2000" b="1" dirty="0">
                  <a:solidFill>
                    <a:schemeClr val="tx2">
                      <a:lumMod val="50000"/>
                    </a:schemeClr>
                  </a:solidFill>
                </a:rPr>
                <a:t>2.6.1</a:t>
              </a:r>
              <a:endParaRPr lang="zh-CN" altLang="en-US" sz="2000" b="1" dirty="0">
                <a:solidFill>
                  <a:schemeClr val="tx2">
                    <a:lumMod val="50000"/>
                  </a:schemeClr>
                </a:solidFill>
              </a:endParaRPr>
            </a:p>
          </p:txBody>
        </p:sp>
        <p:sp>
          <p:nvSpPr>
            <p:cNvPr id="28" name="矩形 27"/>
            <p:cNvSpPr/>
            <p:nvPr/>
          </p:nvSpPr>
          <p:spPr>
            <a:xfrm>
              <a:off x="1974585" y="4982792"/>
              <a:ext cx="309880" cy="460375"/>
            </a:xfrm>
            <a:prstGeom prst="rect">
              <a:avLst/>
            </a:prstGeom>
          </p:spPr>
          <p:txBody>
            <a:bodyPr wrap="none">
              <a:spAutoFit/>
              <a:scene3d>
                <a:camera prst="orthographicFront"/>
                <a:lightRig rig="threePt" dir="t"/>
              </a:scene3d>
              <a:sp3d contourW="12700"/>
            </a:bodyPr>
            <a:lstStyle/>
            <a:p>
              <a:pPr algn="ctr"/>
              <a:endParaRPr lang="zh-CN" altLang="en-US" sz="2400" dirty="0">
                <a:solidFill>
                  <a:schemeClr val="tx2">
                    <a:lumMod val="50000"/>
                  </a:schemeClr>
                </a:solidFill>
              </a:endParaRPr>
            </a:p>
          </p:txBody>
        </p:sp>
      </p:grpSp>
      <p:sp>
        <p:nvSpPr>
          <p:cNvPr id="29" name="矩形 28"/>
          <p:cNvSpPr/>
          <p:nvPr/>
        </p:nvSpPr>
        <p:spPr>
          <a:xfrm>
            <a:off x="859453" y="781621"/>
            <a:ext cx="6742826"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标准输入输出函数</a:t>
            </a:r>
          </a:p>
        </p:txBody>
      </p:sp>
      <p:sp>
        <p:nvSpPr>
          <p:cNvPr id="137217" name="Rectangle 1"/>
          <p:cNvSpPr>
            <a:spLocks noChangeArrowheads="1"/>
          </p:cNvSpPr>
          <p:nvPr/>
        </p:nvSpPr>
        <p:spPr bwMode="auto">
          <a:xfrm>
            <a:off x="528970" y="1635724"/>
            <a:ext cx="11062606" cy="46474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en-US" altLang="zh-CN" sz="2800" b="1"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       </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提供了内置函数</a:t>
            </a:r>
            <a:r>
              <a:rPr lang="en-US" altLang="zh-CN" sz="2400" dirty="0">
                <a:latin typeface="宋体" panose="02010600030101010101" pitchFamily="2" charset="-122"/>
                <a:ea typeface="宋体" panose="02010600030101010101" pitchFamily="2" charset="-122"/>
              </a:rPr>
              <a:t>input()</a:t>
            </a:r>
            <a:r>
              <a:rPr lang="zh-CN" altLang="zh-CN" sz="2400" dirty="0">
                <a:latin typeface="宋体" panose="02010600030101010101" pitchFamily="2" charset="-122"/>
                <a:ea typeface="宋体" panose="02010600030101010101" pitchFamily="2" charset="-122"/>
              </a:rPr>
              <a:t>，用于从键盘这一默认标准输入设备获取文本。</a:t>
            </a:r>
          </a:p>
          <a:p>
            <a:r>
              <a:rPr lang="zh-CN" altLang="zh-CN" sz="2400" dirty="0">
                <a:latin typeface="宋体" panose="02010600030101010101" pitchFamily="2" charset="-122"/>
                <a:ea typeface="宋体" panose="02010600030101010101" pitchFamily="2" charset="-122"/>
              </a:rPr>
              <a:t>语法格式：</a:t>
            </a:r>
          </a:p>
          <a:p>
            <a:r>
              <a:rPr lang="en-US" altLang="zh-CN" sz="2400" dirty="0">
                <a:latin typeface="宋体" panose="02010600030101010101" pitchFamily="2" charset="-122"/>
                <a:ea typeface="宋体" panose="02010600030101010101" pitchFamily="2" charset="-122"/>
              </a:rPr>
              <a:t>    input([prompt])    </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说明：提示符</a:t>
            </a:r>
            <a:r>
              <a:rPr lang="en-US" altLang="zh-CN" sz="2400" dirty="0">
                <a:latin typeface="宋体" panose="02010600030101010101" pitchFamily="2" charset="-122"/>
                <a:ea typeface="宋体" panose="02010600030101010101" pitchFamily="2" charset="-122"/>
              </a:rPr>
              <a:t>prompt</a:t>
            </a:r>
            <a:r>
              <a:rPr lang="zh-CN" altLang="zh-CN" sz="2400" dirty="0">
                <a:latin typeface="宋体" panose="02010600030101010101" pitchFamily="2" charset="-122"/>
                <a:ea typeface="宋体" panose="02010600030101010101" pitchFamily="2" charset="-122"/>
              </a:rPr>
              <a:t>是可选项。</a:t>
            </a:r>
          </a:p>
          <a:p>
            <a:r>
              <a:rPr lang="en-US" altLang="zh-CN" sz="2400" dirty="0">
                <a:latin typeface="宋体" panose="02010600030101010101" pitchFamily="2" charset="-122"/>
                <a:ea typeface="宋体" panose="02010600030101010101" pitchFamily="2" charset="-122"/>
              </a:rPr>
              <a:t>    </a:t>
            </a:r>
          </a:p>
          <a:p>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提供了内置函数</a:t>
            </a:r>
            <a:r>
              <a:rPr lang="en-US" altLang="zh-CN" sz="2400" dirty="0">
                <a:latin typeface="宋体" panose="02010600030101010101" pitchFamily="2" charset="-122"/>
                <a:ea typeface="宋体" panose="02010600030101010101" pitchFamily="2" charset="-122"/>
              </a:rPr>
              <a:t>print()</a:t>
            </a:r>
            <a:r>
              <a:rPr lang="zh-CN" altLang="zh-CN" sz="2400" dirty="0">
                <a:latin typeface="宋体" panose="02010600030101010101" pitchFamily="2" charset="-122"/>
                <a:ea typeface="宋体" panose="02010600030101010101" pitchFamily="2" charset="-122"/>
              </a:rPr>
              <a:t>，用于将结果输出到默认输出设备显示器上。</a:t>
            </a:r>
          </a:p>
          <a:p>
            <a:r>
              <a:rPr lang="zh-CN" altLang="zh-CN" sz="2400" dirty="0">
                <a:latin typeface="宋体" panose="02010600030101010101" pitchFamily="2" charset="-122"/>
                <a:ea typeface="宋体" panose="02010600030101010101" pitchFamily="2" charset="-122"/>
              </a:rPr>
              <a:t>语法格式：</a:t>
            </a:r>
          </a:p>
          <a:p>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Prin</a:t>
            </a:r>
            <a:r>
              <a:rPr lang="en-US" altLang="zh-CN" sz="2400" dirty="0">
                <a:latin typeface="宋体" panose="02010600030101010101" pitchFamily="2" charset="-122"/>
                <a:ea typeface="宋体" panose="02010600030101010101" pitchFamily="2" charset="-122"/>
              </a:rPr>
              <a:t>([item1][,item2] [,item3]…[,</a:t>
            </a:r>
            <a:r>
              <a:rPr lang="en-US" altLang="zh-CN" sz="2400" dirty="0" err="1">
                <a:latin typeface="宋体" panose="02010600030101010101" pitchFamily="2" charset="-122"/>
                <a:ea typeface="宋体" panose="02010600030101010101" pitchFamily="2" charset="-122"/>
              </a:rPr>
              <a:t>sep</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分隔符</a:t>
            </a:r>
            <a:r>
              <a:rPr lang="en-US" altLang="zh-CN" sz="2400" dirty="0">
                <a:latin typeface="宋体" panose="02010600030101010101" pitchFamily="2" charset="-122"/>
                <a:ea typeface="宋体" panose="02010600030101010101" pitchFamily="2" charset="-122"/>
              </a:rPr>
              <a:t>'] [,end='</a:t>
            </a:r>
            <a:r>
              <a:rPr lang="zh-CN" altLang="zh-CN" sz="2400" dirty="0">
                <a:latin typeface="宋体" panose="02010600030101010101" pitchFamily="2" charset="-122"/>
                <a:ea typeface="宋体" panose="02010600030101010101" pitchFamily="2" charset="-122"/>
              </a:rPr>
              <a:t>结束符</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输出项</a:t>
            </a:r>
            <a:r>
              <a:rPr lang="en-US" altLang="zh-CN" sz="2400" dirty="0" err="1">
                <a:latin typeface="宋体" panose="02010600030101010101" pitchFamily="2" charset="-122"/>
                <a:ea typeface="宋体" panose="02010600030101010101" pitchFamily="2" charset="-122"/>
              </a:rPr>
              <a:t>itemn</a:t>
            </a:r>
            <a:r>
              <a:rPr lang="zh-CN" altLang="zh-CN" sz="2400" dirty="0">
                <a:latin typeface="宋体" panose="02010600030101010101" pitchFamily="2" charset="-122"/>
                <a:ea typeface="宋体" panose="02010600030101010101" pitchFamily="2" charset="-122"/>
              </a:rPr>
              <a:t>之间用逗号隔开，没有输出项的情况下则输出一个空行。</a:t>
            </a:r>
            <a:r>
              <a:rPr lang="en-US" altLang="zh-CN" sz="2400" dirty="0" err="1">
                <a:latin typeface="宋体" panose="02010600030101010101" pitchFamily="2" charset="-122"/>
                <a:ea typeface="宋体" panose="02010600030101010101" pitchFamily="2" charset="-122"/>
              </a:rPr>
              <a:t>sep</a:t>
            </a:r>
            <a:r>
              <a:rPr lang="zh-CN" altLang="zh-CN" sz="2400" dirty="0">
                <a:latin typeface="宋体" panose="02010600030101010101" pitchFamily="2" charset="-122"/>
                <a:ea typeface="宋体" panose="02010600030101010101" pitchFamily="2" charset="-122"/>
              </a:rPr>
              <a:t>参数用来设置多个对象之间的间隔符，默认值为空格。默认会在输出后增加一个换行操作。如希望续写，则需对</a:t>
            </a:r>
            <a:r>
              <a:rPr lang="en-US" altLang="zh-CN" sz="2400" dirty="0">
                <a:latin typeface="宋体" panose="02010600030101010101" pitchFamily="2" charset="-122"/>
                <a:ea typeface="宋体" panose="02010600030101010101" pitchFamily="2" charset="-122"/>
              </a:rPr>
              <a:t>end</a:t>
            </a:r>
            <a:r>
              <a:rPr lang="zh-CN" altLang="zh-CN" sz="2400" dirty="0">
                <a:latin typeface="宋体" panose="02010600030101010101" pitchFamily="2" charset="-122"/>
                <a:ea typeface="宋体" panose="02010600030101010101" pitchFamily="2" charset="-122"/>
              </a:rPr>
              <a:t>参数进行赋值。</a:t>
            </a:r>
          </a:p>
          <a:p>
            <a:pPr marL="0" marR="0" lvl="0" indent="266700" algn="l" defTabSz="914400" rtl="0" eaLnBrk="1" fontAlgn="base" latinLnBrk="0" hangingPunct="1">
              <a:lnSpc>
                <a:spcPct val="100000"/>
              </a:lnSpc>
              <a:spcBef>
                <a:spcPct val="0"/>
              </a:spcBef>
              <a:spcAft>
                <a:spcPct val="0"/>
              </a:spcAft>
              <a:buClrTx/>
              <a:buSzTx/>
              <a:buFontTx/>
              <a:buNone/>
              <a:tabLst/>
            </a:pPr>
            <a:endParaRPr kumimoji="0" lang="zh-CN" altLang="en-US" sz="2800" b="0" i="0" u="none" strike="noStrike" cap="none" normalizeH="0" baseline="0" dirty="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15210479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37"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1000"/>
                                        <p:tgtEl>
                                          <p:spTgt spid="23"/>
                                        </p:tgtEl>
                                      </p:cBhvr>
                                    </p:animEffect>
                                    <p:anim calcmode="lin" valueType="num">
                                      <p:cBhvr>
                                        <p:cTn id="11" dur="1000" fill="hold"/>
                                        <p:tgtEl>
                                          <p:spTgt spid="23"/>
                                        </p:tgtEl>
                                        <p:attrNameLst>
                                          <p:attrName>ppt_x</p:attrName>
                                        </p:attrNameLst>
                                      </p:cBhvr>
                                      <p:tavLst>
                                        <p:tav tm="0">
                                          <p:val>
                                            <p:strVal val="#ppt_x"/>
                                          </p:val>
                                        </p:tav>
                                        <p:tav tm="100000">
                                          <p:val>
                                            <p:strVal val="#ppt_x"/>
                                          </p:val>
                                        </p:tav>
                                      </p:tavLst>
                                    </p:anim>
                                    <p:anim calcmode="lin" valueType="num">
                                      <p:cBhvr>
                                        <p:cTn id="12" dur="900" decel="100000" fill="hold"/>
                                        <p:tgtEl>
                                          <p:spTgt spid="23"/>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7505" y="-11411"/>
            <a:ext cx="8476742" cy="683264"/>
            <a:chOff x="755375" y="4038666"/>
            <a:chExt cx="8476742" cy="683264"/>
          </a:xfrm>
        </p:grpSpPr>
        <p:grpSp>
          <p:nvGrpSpPr>
            <p:cNvPr id="17" name="组合 16"/>
            <p:cNvGrpSpPr/>
            <p:nvPr/>
          </p:nvGrpSpPr>
          <p:grpSpPr>
            <a:xfrm>
              <a:off x="755375" y="4043590"/>
              <a:ext cx="3047432" cy="619760"/>
              <a:chOff x="1805471" y="3196301"/>
              <a:chExt cx="2500903" cy="619760"/>
            </a:xfrm>
          </p:grpSpPr>
          <p:sp>
            <p:nvSpPr>
              <p:cNvPr id="19"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0" name="椭圆 19"/>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2.6</a:t>
                </a:r>
              </a:p>
            </p:txBody>
          </p:sp>
        </p:grpSp>
        <p:sp>
          <p:nvSpPr>
            <p:cNvPr id="18" name="矩形 17"/>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数据的输入输出</a:t>
              </a:r>
            </a:p>
          </p:txBody>
        </p:sp>
      </p:grpSp>
      <p:grpSp>
        <p:nvGrpSpPr>
          <p:cNvPr id="22" name="组合 21"/>
          <p:cNvGrpSpPr/>
          <p:nvPr/>
        </p:nvGrpSpPr>
        <p:grpSpPr>
          <a:xfrm>
            <a:off x="-7505" y="666020"/>
            <a:ext cx="4007010" cy="1224301"/>
            <a:chOff x="3433044" y="2951527"/>
            <a:chExt cx="4007010" cy="1224301"/>
          </a:xfrm>
        </p:grpSpPr>
        <p:grpSp>
          <p:nvGrpSpPr>
            <p:cNvPr id="30" name="组合 29"/>
            <p:cNvGrpSpPr/>
            <p:nvPr/>
          </p:nvGrpSpPr>
          <p:grpSpPr>
            <a:xfrm>
              <a:off x="3433044" y="2951527"/>
              <a:ext cx="866019" cy="1224301"/>
              <a:chOff x="3808475" y="2119547"/>
              <a:chExt cx="1914069" cy="2769162"/>
            </a:xfrm>
          </p:grpSpPr>
          <p:sp>
            <p:nvSpPr>
              <p:cNvPr id="32"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33"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4"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5"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a:solidFill>
                      <a:schemeClr val="tx2">
                        <a:lumMod val="50000"/>
                      </a:schemeClr>
                    </a:solidFill>
                  </a:rPr>
                  <a:t>2.6.2</a:t>
                </a:r>
                <a:endParaRPr lang="zh-CN" altLang="en-US" sz="2000" b="1" dirty="0">
                  <a:solidFill>
                    <a:schemeClr val="tx2">
                      <a:lumMod val="50000"/>
                    </a:schemeClr>
                  </a:solidFill>
                </a:endParaRPr>
              </a:p>
            </p:txBody>
          </p:sp>
        </p:grpSp>
        <p:sp>
          <p:nvSpPr>
            <p:cNvPr id="31" name="矩形 30"/>
            <p:cNvSpPr/>
            <p:nvPr/>
          </p:nvSpPr>
          <p:spPr>
            <a:xfrm>
              <a:off x="4245323" y="3030160"/>
              <a:ext cx="3194731"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2"/>
                  </a:solidFill>
                </a:rPr>
                <a:t>占位符格式化输出</a:t>
              </a:r>
            </a:p>
          </p:txBody>
        </p:sp>
      </p:grpSp>
      <p:sp>
        <p:nvSpPr>
          <p:cNvPr id="2" name="矩形 1"/>
          <p:cNvSpPr/>
          <p:nvPr/>
        </p:nvSpPr>
        <p:spPr>
          <a:xfrm>
            <a:off x="642555" y="1282726"/>
            <a:ext cx="10233328" cy="1200329"/>
          </a:xfrm>
          <a:prstGeom prst="rect">
            <a:avLst/>
          </a:prstGeom>
        </p:spPr>
        <p:txBody>
          <a:bodyPr wrap="square">
            <a:spAutoFit/>
          </a:bodyPr>
          <a:lstStyle/>
          <a:p>
            <a:pPr indent="266700">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语法格式：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格式控制字符串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"%([item1][,item2] [,item3]…))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说明：按照格式控制字符串要求输出输出项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[item1][,item2] [,item3]…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238842386"/>
              </p:ext>
            </p:extLst>
          </p:nvPr>
        </p:nvGraphicFramePr>
        <p:xfrm>
          <a:off x="751203" y="2530293"/>
          <a:ext cx="9308563" cy="3657600"/>
        </p:xfrm>
        <a:graphic>
          <a:graphicData uri="http://schemas.openxmlformats.org/drawingml/2006/table">
            <a:tbl>
              <a:tblPr firstRow="1" firstCol="1" bandRow="1">
                <a:tableStyleId>{5C22544A-7EE6-4342-B048-85BDC9FD1C3A}</a:tableStyleId>
              </a:tblPr>
              <a:tblGrid>
                <a:gridCol w="1585463">
                  <a:extLst>
                    <a:ext uri="{9D8B030D-6E8A-4147-A177-3AD203B41FA5}">
                      <a16:colId xmlns:a16="http://schemas.microsoft.com/office/drawing/2014/main" val="753453218"/>
                    </a:ext>
                  </a:extLst>
                </a:gridCol>
                <a:gridCol w="7723100">
                  <a:extLst>
                    <a:ext uri="{9D8B030D-6E8A-4147-A177-3AD203B41FA5}">
                      <a16:colId xmlns:a16="http://schemas.microsoft.com/office/drawing/2014/main" val="1533339593"/>
                    </a:ext>
                  </a:extLst>
                </a:gridCol>
              </a:tblGrid>
              <a:tr h="0">
                <a:tc>
                  <a:txBody>
                    <a:bodyPr/>
                    <a:lstStyle/>
                    <a:p>
                      <a:pPr>
                        <a:spcAft>
                          <a:spcPts val="0"/>
                        </a:spcAft>
                      </a:pPr>
                      <a:r>
                        <a:rPr lang="zh-CN" sz="2400" kern="100">
                          <a:effectLst/>
                        </a:rPr>
                        <a:t>占位符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dirty="0">
                          <a:effectLst/>
                        </a:rPr>
                        <a:t>描述</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154555374"/>
                  </a:ext>
                </a:extLst>
              </a:tr>
              <a:tr h="0">
                <a:tc>
                  <a:txBody>
                    <a:bodyPr/>
                    <a:lstStyle/>
                    <a:p>
                      <a:pPr>
                        <a:spcAft>
                          <a:spcPts val="0"/>
                        </a:spcAft>
                      </a:pPr>
                      <a:r>
                        <a:rPr lang="en-US" sz="2400" kern="100">
                          <a:effectLst/>
                        </a:rPr>
                        <a:t>d</a:t>
                      </a:r>
                      <a:r>
                        <a:rPr lang="zh-CN" sz="2400" kern="100">
                          <a:effectLst/>
                        </a:rPr>
                        <a:t>或</a:t>
                      </a:r>
                      <a:r>
                        <a:rPr lang="en-US" sz="2400" kern="100">
                          <a:effectLst/>
                        </a:rPr>
                        <a:t>i</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以带符号的十进制数输出整数（正号省略）</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64124127"/>
                  </a:ext>
                </a:extLst>
              </a:tr>
              <a:tr h="0">
                <a:tc>
                  <a:txBody>
                    <a:bodyPr/>
                    <a:lstStyle/>
                    <a:p>
                      <a:pPr>
                        <a:spcAft>
                          <a:spcPts val="0"/>
                        </a:spcAft>
                      </a:pPr>
                      <a:r>
                        <a:rPr lang="en-US" sz="2400" kern="100">
                          <a:effectLst/>
                        </a:rPr>
                        <a:t>o</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以八进制无符号整数形式输出整数（不输出前导</a:t>
                      </a:r>
                      <a:r>
                        <a:rPr lang="en-US" sz="2400" kern="100">
                          <a:effectLst/>
                        </a:rPr>
                        <a:t>0o</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9048302"/>
                  </a:ext>
                </a:extLst>
              </a:tr>
              <a:tr h="0">
                <a:tc>
                  <a:txBody>
                    <a:bodyPr/>
                    <a:lstStyle/>
                    <a:p>
                      <a:pPr>
                        <a:spcAft>
                          <a:spcPts val="0"/>
                        </a:spcAft>
                      </a:pPr>
                      <a:r>
                        <a:rPr lang="en-US" sz="2400" kern="100">
                          <a:effectLst/>
                        </a:rPr>
                        <a:t>X</a:t>
                      </a:r>
                      <a:r>
                        <a:rPr lang="zh-CN" sz="2400" kern="100">
                          <a:effectLst/>
                        </a:rPr>
                        <a:t>或</a:t>
                      </a:r>
                      <a:r>
                        <a:rPr lang="en-US" sz="2400" kern="100">
                          <a:effectLst/>
                        </a:rPr>
                        <a:t>x</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以十六进制无符号整数形式输出整数（不输出前导</a:t>
                      </a:r>
                      <a:r>
                        <a:rPr lang="en-US" sz="2400" kern="100">
                          <a:effectLst/>
                        </a:rPr>
                        <a:t>0x</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324908931"/>
                  </a:ext>
                </a:extLst>
              </a:tr>
              <a:tr h="0">
                <a:tc>
                  <a:txBody>
                    <a:bodyPr/>
                    <a:lstStyle/>
                    <a:p>
                      <a:pPr>
                        <a:spcAft>
                          <a:spcPts val="0"/>
                        </a:spcAft>
                      </a:pPr>
                      <a:r>
                        <a:rPr lang="en-US" sz="2400" kern="100">
                          <a:effectLst/>
                        </a:rPr>
                        <a:t>c</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以字符形式输出</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1914465"/>
                  </a:ext>
                </a:extLst>
              </a:tr>
              <a:tr h="0">
                <a:tc>
                  <a:txBody>
                    <a:bodyPr/>
                    <a:lstStyle/>
                    <a:p>
                      <a:pPr>
                        <a:spcAft>
                          <a:spcPts val="0"/>
                        </a:spcAft>
                      </a:pPr>
                      <a:r>
                        <a:rPr lang="en-US" sz="2400" kern="100">
                          <a:effectLst/>
                        </a:rPr>
                        <a:t>s</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已字符串形式输出</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872025130"/>
                  </a:ext>
                </a:extLst>
              </a:tr>
              <a:tr h="0">
                <a:tc>
                  <a:txBody>
                    <a:bodyPr/>
                    <a:lstStyle/>
                    <a:p>
                      <a:pPr>
                        <a:spcAft>
                          <a:spcPts val="0"/>
                        </a:spcAft>
                      </a:pPr>
                      <a:r>
                        <a:rPr lang="en-US" sz="2400" kern="100">
                          <a:effectLst/>
                        </a:rPr>
                        <a:t>f</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以小数形式输出实数，默认六位小数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9173778"/>
                  </a:ext>
                </a:extLst>
              </a:tr>
              <a:tr h="0">
                <a:tc>
                  <a:txBody>
                    <a:bodyPr/>
                    <a:lstStyle/>
                    <a:p>
                      <a:pPr>
                        <a:spcAft>
                          <a:spcPts val="0"/>
                        </a:spcAft>
                      </a:pPr>
                      <a:r>
                        <a:rPr lang="en-US" sz="2400" kern="100">
                          <a:effectLst/>
                        </a:rPr>
                        <a:t>E</a:t>
                      </a:r>
                      <a:r>
                        <a:rPr lang="zh-CN" sz="2400" kern="100">
                          <a:effectLst/>
                        </a:rPr>
                        <a:t>或</a:t>
                      </a:r>
                      <a:r>
                        <a:rPr lang="en-US" sz="2400" kern="100">
                          <a:effectLst/>
                        </a:rPr>
                        <a:t>e</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以标准指数形式输出实数，数字部分一位整数六位小数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498255586"/>
                  </a:ext>
                </a:extLst>
              </a:tr>
              <a:tr h="0">
                <a:tc>
                  <a:txBody>
                    <a:bodyPr/>
                    <a:lstStyle/>
                    <a:p>
                      <a:pPr>
                        <a:spcAft>
                          <a:spcPts val="0"/>
                        </a:spcAft>
                      </a:pPr>
                      <a:r>
                        <a:rPr lang="en-US" sz="2400" kern="100">
                          <a:effectLst/>
                        </a:rPr>
                        <a:t>G</a:t>
                      </a:r>
                      <a:r>
                        <a:rPr lang="zh-CN" sz="2400" kern="100">
                          <a:effectLst/>
                        </a:rPr>
                        <a:t>或</a:t>
                      </a:r>
                      <a:r>
                        <a:rPr lang="en-US" sz="2400" kern="100">
                          <a:effectLst/>
                        </a:rPr>
                        <a:t>g</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a:effectLst/>
                        </a:rPr>
                        <a:t>根据指定的精度，自定选择</a:t>
                      </a:r>
                      <a:r>
                        <a:rPr lang="en-US" sz="2400" kern="100">
                          <a:effectLst/>
                        </a:rPr>
                        <a:t>f</a:t>
                      </a:r>
                      <a:r>
                        <a:rPr lang="zh-CN" sz="2400" kern="100">
                          <a:effectLst/>
                        </a:rPr>
                        <a:t>和</a:t>
                      </a:r>
                      <a:r>
                        <a:rPr lang="en-US" sz="2400" kern="100">
                          <a:effectLst/>
                        </a:rPr>
                        <a:t>e</a:t>
                      </a:r>
                      <a:r>
                        <a:rPr lang="zh-CN" sz="2400" kern="100">
                          <a:effectLst/>
                        </a:rPr>
                        <a:t>中紧凑格式输出</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654582491"/>
                  </a:ext>
                </a:extLst>
              </a:tr>
              <a:tr h="0">
                <a:tc>
                  <a:txBody>
                    <a:bodyPr/>
                    <a:lstStyle/>
                    <a:p>
                      <a:pPr>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100" dirty="0">
                          <a:effectLst/>
                        </a:rPr>
                        <a:t>输出百分号</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29087634"/>
                  </a:ext>
                </a:extLst>
              </a:tr>
            </a:tbl>
          </a:graphicData>
        </a:graphic>
      </p:graphicFrame>
    </p:spTree>
    <p:extLst>
      <p:ext uri="{BB962C8B-B14F-4D97-AF65-F5344CB8AC3E}">
        <p14:creationId xmlns:p14="http://schemas.microsoft.com/office/powerpoint/2010/main" val="3068379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7505" y="-11411"/>
            <a:ext cx="8476742" cy="683264"/>
            <a:chOff x="755375" y="4038666"/>
            <a:chExt cx="8476742" cy="683264"/>
          </a:xfrm>
        </p:grpSpPr>
        <p:grpSp>
          <p:nvGrpSpPr>
            <p:cNvPr id="17" name="组合 16"/>
            <p:cNvGrpSpPr/>
            <p:nvPr/>
          </p:nvGrpSpPr>
          <p:grpSpPr>
            <a:xfrm>
              <a:off x="755375" y="4043590"/>
              <a:ext cx="3047432" cy="619760"/>
              <a:chOff x="1805471" y="3196301"/>
              <a:chExt cx="2500903" cy="619760"/>
            </a:xfrm>
          </p:grpSpPr>
          <p:sp>
            <p:nvSpPr>
              <p:cNvPr id="19"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0" name="椭圆 19"/>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2.6</a:t>
                </a:r>
              </a:p>
            </p:txBody>
          </p:sp>
        </p:grpSp>
        <p:sp>
          <p:nvSpPr>
            <p:cNvPr id="18" name="矩形 17"/>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数据的输入输出</a:t>
              </a:r>
            </a:p>
          </p:txBody>
        </p:sp>
      </p:grpSp>
      <p:grpSp>
        <p:nvGrpSpPr>
          <p:cNvPr id="21" name="组合 20"/>
          <p:cNvGrpSpPr/>
          <p:nvPr/>
        </p:nvGrpSpPr>
        <p:grpSpPr>
          <a:xfrm>
            <a:off x="-7505" y="675415"/>
            <a:ext cx="4977070" cy="1214622"/>
            <a:chOff x="62324" y="4571287"/>
            <a:chExt cx="4977070" cy="1214622"/>
          </a:xfrm>
        </p:grpSpPr>
        <p:grpSp>
          <p:nvGrpSpPr>
            <p:cNvPr id="23" name="组合 67"/>
            <p:cNvGrpSpPr/>
            <p:nvPr/>
          </p:nvGrpSpPr>
          <p:grpSpPr>
            <a:xfrm>
              <a:off x="62324" y="4571287"/>
              <a:ext cx="880479" cy="1214622"/>
              <a:chOff x="6469453" y="2119547"/>
              <a:chExt cx="1914069" cy="2769162"/>
            </a:xfrm>
          </p:grpSpPr>
          <p:sp>
            <p:nvSpPr>
              <p:cNvPr id="25"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6"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7"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8"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a:solidFill>
                      <a:schemeClr val="tx2">
                        <a:lumMod val="50000"/>
                      </a:schemeClr>
                    </a:solidFill>
                  </a:rPr>
                  <a:t>2.6.3</a:t>
                </a:r>
                <a:endParaRPr lang="zh-CN" altLang="en-US" sz="2000" b="1" dirty="0">
                  <a:solidFill>
                    <a:schemeClr val="tx2">
                      <a:lumMod val="50000"/>
                    </a:schemeClr>
                  </a:solidFill>
                </a:endParaRPr>
              </a:p>
            </p:txBody>
          </p:sp>
        </p:grpSp>
        <p:sp>
          <p:nvSpPr>
            <p:cNvPr id="24" name="矩形 23"/>
            <p:cNvSpPr/>
            <p:nvPr/>
          </p:nvSpPr>
          <p:spPr>
            <a:xfrm>
              <a:off x="887146" y="4642846"/>
              <a:ext cx="4152248" cy="6093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err="1">
                  <a:solidFill>
                    <a:schemeClr val="accent5"/>
                  </a:solidFill>
                </a:rPr>
                <a:t>Str.format</a:t>
              </a:r>
              <a:r>
                <a:rPr lang="en-US" altLang="zh-CN" sz="2800" b="1" dirty="0">
                  <a:solidFill>
                    <a:schemeClr val="accent5"/>
                  </a:solidFill>
                </a:rPr>
                <a:t>()</a:t>
              </a:r>
              <a:r>
                <a:rPr lang="zh-CN" altLang="en-US" sz="2800" b="1" dirty="0">
                  <a:solidFill>
                    <a:schemeClr val="accent5"/>
                  </a:solidFill>
                </a:rPr>
                <a:t>格式化输出</a:t>
              </a:r>
            </a:p>
          </p:txBody>
        </p:sp>
      </p:grpSp>
      <p:sp>
        <p:nvSpPr>
          <p:cNvPr id="4" name="矩形 3"/>
          <p:cNvSpPr/>
          <p:nvPr/>
        </p:nvSpPr>
        <p:spPr>
          <a:xfrm>
            <a:off x="722060" y="1995469"/>
            <a:ext cx="2872192" cy="3046988"/>
          </a:xfrm>
          <a:prstGeom prst="rect">
            <a:avLst/>
          </a:prstGeom>
        </p:spPr>
        <p:txBody>
          <a:bodyPr wrap="square">
            <a:spAutoFit/>
          </a:bodyPr>
          <a:lstStyle/>
          <a:p>
            <a:r>
              <a:rPr lang="en-US" altLang="zh-CN" sz="2400" kern="100" dirty="0">
                <a:latin typeface="Times New Roman" panose="02020603050405020304" pitchFamily="18" charset="0"/>
                <a:ea typeface="宋体" panose="02010600030101010101" pitchFamily="2" charset="-122"/>
              </a:rPr>
              <a:t>        Python2.6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开始，新增了一种格式化字符串的函数</a:t>
            </a:r>
            <a:r>
              <a:rPr lang="en-US" altLang="zh-CN" sz="2400" kern="100" dirty="0">
                <a:latin typeface="Times New Roman" panose="02020603050405020304" pitchFamily="18" charset="0"/>
                <a:ea typeface="宋体" panose="02010600030101010101" pitchFamily="2" charset="-122"/>
              </a:rPr>
              <a:t> </a:t>
            </a:r>
            <a:r>
              <a:rPr lang="en-US" altLang="zh-CN" sz="2400" kern="100" dirty="0" err="1">
                <a:latin typeface="Times New Roman" panose="02020603050405020304" pitchFamily="18" charset="0"/>
                <a:ea typeface="宋体" panose="02010600030101010101" pitchFamily="2" charset="-122"/>
              </a:rPr>
              <a:t>str.format</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，它增强了字符串格式化的</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功能。</a:t>
            </a:r>
            <a:r>
              <a:rPr lang="zh-CN" altLang="zh-CN" sz="2400" dirty="0">
                <a:latin typeface="宋体" panose="02010600030101010101" pitchFamily="2" charset="-122"/>
                <a:ea typeface="宋体" panose="02010600030101010101" pitchFamily="2" charset="-122"/>
              </a:rPr>
              <a:t>基本语法是通过</a:t>
            </a:r>
            <a:r>
              <a:rPr lang="en-US" altLang="zh-CN" sz="2400" dirty="0">
                <a:latin typeface="宋体" panose="02010600030101010101" pitchFamily="2" charset="-122"/>
                <a:ea typeface="宋体" panose="02010600030101010101" pitchFamily="2" charset="-122"/>
              </a:rPr>
              <a:t> {} </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 : </a:t>
            </a:r>
            <a:r>
              <a:rPr lang="zh-CN" altLang="zh-CN" sz="2400" dirty="0">
                <a:latin typeface="宋体" panose="02010600030101010101" pitchFamily="2" charset="-122"/>
                <a:ea typeface="宋体" panose="02010600030101010101" pitchFamily="2" charset="-122"/>
              </a:rPr>
              <a:t>来代替以前的</a:t>
            </a:r>
            <a:r>
              <a:rPr lang="en-US" altLang="zh-CN" sz="2400" dirty="0">
                <a:latin typeface="宋体" panose="02010600030101010101" pitchFamily="2" charset="-122"/>
                <a:ea typeface="宋体" panose="02010600030101010101" pitchFamily="2" charset="-122"/>
              </a:rPr>
              <a:t> % </a:t>
            </a:r>
            <a:r>
              <a:rPr lang="zh-CN" altLang="zh-CN" sz="2400" dirty="0">
                <a:latin typeface="宋体" panose="02010600030101010101" pitchFamily="2" charset="-122"/>
                <a:ea typeface="宋体" panose="02010600030101010101" pitchFamily="2" charset="-122"/>
              </a:rPr>
              <a:t>。</a:t>
            </a:r>
            <a:endParaRPr lang="zh-CN" altLang="en-US" sz="2400" dirty="0">
              <a:latin typeface="宋体" panose="02010600030101010101" pitchFamily="2" charset="-122"/>
              <a:ea typeface="宋体" panose="02010600030101010101" pitchFamily="2" charset="-122"/>
            </a:endParaRPr>
          </a:p>
        </p:txBody>
      </p:sp>
      <p:graphicFrame>
        <p:nvGraphicFramePr>
          <p:cNvPr id="5" name="表格 4"/>
          <p:cNvGraphicFramePr>
            <a:graphicFrameLocks noGrp="1"/>
          </p:cNvGraphicFramePr>
          <p:nvPr>
            <p:extLst>
              <p:ext uri="{D42A27DB-BD31-4B8C-83A1-F6EECF244321}">
                <p14:modId xmlns:p14="http://schemas.microsoft.com/office/powerpoint/2010/main" val="3589924381"/>
              </p:ext>
            </p:extLst>
          </p:nvPr>
        </p:nvGraphicFramePr>
        <p:xfrm>
          <a:off x="4697546" y="615345"/>
          <a:ext cx="7351329" cy="5866765"/>
        </p:xfrm>
        <a:graphic>
          <a:graphicData uri="http://schemas.openxmlformats.org/drawingml/2006/table">
            <a:tbl>
              <a:tblPr firstRow="1" firstCol="1" bandRow="1">
                <a:tableStyleId>{5C22544A-7EE6-4342-B048-85BDC9FD1C3A}</a:tableStyleId>
              </a:tblPr>
              <a:tblGrid>
                <a:gridCol w="1541529">
                  <a:extLst>
                    <a:ext uri="{9D8B030D-6E8A-4147-A177-3AD203B41FA5}">
                      <a16:colId xmlns:a16="http://schemas.microsoft.com/office/drawing/2014/main" val="2117065914"/>
                    </a:ext>
                  </a:extLst>
                </a:gridCol>
                <a:gridCol w="1541529">
                  <a:extLst>
                    <a:ext uri="{9D8B030D-6E8A-4147-A177-3AD203B41FA5}">
                      <a16:colId xmlns:a16="http://schemas.microsoft.com/office/drawing/2014/main" val="1123036578"/>
                    </a:ext>
                  </a:extLst>
                </a:gridCol>
                <a:gridCol w="1303985">
                  <a:extLst>
                    <a:ext uri="{9D8B030D-6E8A-4147-A177-3AD203B41FA5}">
                      <a16:colId xmlns:a16="http://schemas.microsoft.com/office/drawing/2014/main" val="3208672179"/>
                    </a:ext>
                  </a:extLst>
                </a:gridCol>
                <a:gridCol w="2964286">
                  <a:extLst>
                    <a:ext uri="{9D8B030D-6E8A-4147-A177-3AD203B41FA5}">
                      <a16:colId xmlns:a16="http://schemas.microsoft.com/office/drawing/2014/main" val="2570899219"/>
                    </a:ext>
                  </a:extLst>
                </a:gridCol>
              </a:tblGrid>
              <a:tr h="190500">
                <a:tc>
                  <a:txBody>
                    <a:bodyPr/>
                    <a:lstStyle/>
                    <a:p>
                      <a:pPr>
                        <a:spcAft>
                          <a:spcPts val="0"/>
                        </a:spcAft>
                      </a:pPr>
                      <a:r>
                        <a:rPr lang="zh-CN" sz="1600" kern="100">
                          <a:effectLst/>
                        </a:rPr>
                        <a:t>数字</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1600" kern="100" dirty="0">
                          <a:effectLst/>
                        </a:rPr>
                        <a:t>格式</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1600" kern="100">
                          <a:effectLst/>
                        </a:rPr>
                        <a:t>输出</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1600" kern="100">
                          <a:effectLst/>
                        </a:rPr>
                        <a:t>描述</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898681862"/>
                  </a:ext>
                </a:extLst>
              </a:tr>
              <a:tr h="154305">
                <a:tc>
                  <a:txBody>
                    <a:bodyPr/>
                    <a:lstStyle/>
                    <a:p>
                      <a:pPr>
                        <a:spcAft>
                          <a:spcPts val="0"/>
                        </a:spcAft>
                      </a:pPr>
                      <a:r>
                        <a:rPr lang="en-US" sz="1600" kern="100">
                          <a:effectLst/>
                        </a:rPr>
                        <a:t>3.1415926</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{:.2f}</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3.14</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保留小数点后两位</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490399355"/>
                  </a:ext>
                </a:extLst>
              </a:tr>
              <a:tr h="258445">
                <a:tc>
                  <a:txBody>
                    <a:bodyPr/>
                    <a:lstStyle/>
                    <a:p>
                      <a:pPr>
                        <a:spcAft>
                          <a:spcPts val="0"/>
                        </a:spcAft>
                      </a:pPr>
                      <a:r>
                        <a:rPr lang="en-US" sz="1600" kern="100">
                          <a:effectLst/>
                        </a:rPr>
                        <a:t>3.1415926</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{:+.2f}</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3.14</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带符号保留小数点后两位</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299272962"/>
                  </a:ext>
                </a:extLst>
              </a:tr>
              <a:tr h="206375">
                <a:tc>
                  <a:txBody>
                    <a:bodyPr/>
                    <a:lstStyle/>
                    <a:p>
                      <a:pPr>
                        <a:spcAft>
                          <a:spcPts val="0"/>
                        </a:spcAft>
                      </a:pPr>
                      <a:r>
                        <a:rPr lang="en-US" sz="1600" kern="100">
                          <a:effectLst/>
                        </a:rPr>
                        <a:t>-1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{:+.2f}</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带符号保留小数点后两位</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458532784"/>
                  </a:ext>
                </a:extLst>
              </a:tr>
              <a:tr h="190500">
                <a:tc>
                  <a:txBody>
                    <a:bodyPr/>
                    <a:lstStyle/>
                    <a:p>
                      <a:pPr>
                        <a:spcAft>
                          <a:spcPts val="0"/>
                        </a:spcAft>
                      </a:pPr>
                      <a:r>
                        <a:rPr lang="en-US" sz="1600" kern="100">
                          <a:effectLst/>
                        </a:rPr>
                        <a:t>2.71828</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{:.0f}</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不带小数</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103359927"/>
                  </a:ext>
                </a:extLst>
              </a:tr>
              <a:tr h="230505">
                <a:tc>
                  <a:txBody>
                    <a:bodyPr/>
                    <a:lstStyle/>
                    <a:p>
                      <a:pPr>
                        <a:spcAft>
                          <a:spcPts val="0"/>
                        </a:spcAft>
                      </a:pPr>
                      <a:r>
                        <a:rPr lang="en-US" sz="1600" kern="100">
                          <a:effectLst/>
                        </a:rPr>
                        <a:t>5</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{:0&gt;2d}</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5</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数字补零</a:t>
                      </a:r>
                      <a:r>
                        <a:rPr lang="en-US" sz="1600" kern="100">
                          <a:effectLst/>
                        </a:rPr>
                        <a:t> (</a:t>
                      </a:r>
                      <a:r>
                        <a:rPr lang="zh-CN" sz="1600" kern="100">
                          <a:effectLst/>
                        </a:rPr>
                        <a:t>填充左边</a:t>
                      </a:r>
                      <a:r>
                        <a:rPr lang="en-US" sz="1600" kern="100">
                          <a:effectLst/>
                        </a:rPr>
                        <a:t>, </a:t>
                      </a:r>
                      <a:r>
                        <a:rPr lang="zh-CN" sz="1600" kern="100">
                          <a:effectLst/>
                        </a:rPr>
                        <a:t>宽度为</a:t>
                      </a:r>
                      <a:r>
                        <a:rPr lang="en-US" sz="1600" kern="100">
                          <a:effectLst/>
                        </a:rPr>
                        <a:t>2)</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557851909"/>
                  </a:ext>
                </a:extLst>
              </a:tr>
              <a:tr h="170180">
                <a:tc>
                  <a:txBody>
                    <a:bodyPr/>
                    <a:lstStyle/>
                    <a:p>
                      <a:pPr>
                        <a:spcAft>
                          <a:spcPts val="0"/>
                        </a:spcAft>
                      </a:pPr>
                      <a:r>
                        <a:rPr lang="en-US" sz="1600" kern="100">
                          <a:effectLst/>
                        </a:rPr>
                        <a:t>5</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{:x&lt;4d}</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5xxx</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数字补</a:t>
                      </a:r>
                      <a:r>
                        <a:rPr lang="en-US" sz="1600" kern="100">
                          <a:effectLst/>
                        </a:rPr>
                        <a:t>x (</a:t>
                      </a:r>
                      <a:r>
                        <a:rPr lang="zh-CN" sz="1600" kern="100">
                          <a:effectLst/>
                        </a:rPr>
                        <a:t>填充右边</a:t>
                      </a:r>
                      <a:r>
                        <a:rPr lang="en-US" sz="1600" kern="100">
                          <a:effectLst/>
                        </a:rPr>
                        <a:t>, </a:t>
                      </a:r>
                      <a:r>
                        <a:rPr lang="zh-CN" sz="1600" kern="100">
                          <a:effectLst/>
                        </a:rPr>
                        <a:t>宽度为</a:t>
                      </a:r>
                      <a:r>
                        <a:rPr lang="en-US" sz="1600" kern="100">
                          <a:effectLst/>
                        </a:rPr>
                        <a:t>4)</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43431330"/>
                  </a:ext>
                </a:extLst>
              </a:tr>
              <a:tr h="219075">
                <a:tc>
                  <a:txBody>
                    <a:bodyPr/>
                    <a:lstStyle/>
                    <a:p>
                      <a:pPr>
                        <a:spcAft>
                          <a:spcPts val="0"/>
                        </a:spcAft>
                      </a:pPr>
                      <a:r>
                        <a:rPr lang="en-US" sz="1600" kern="100">
                          <a:effectLst/>
                        </a:rPr>
                        <a:t>10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{:x&lt;4d}</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10xx</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数字补</a:t>
                      </a:r>
                      <a:r>
                        <a:rPr lang="en-US" sz="1600" kern="100">
                          <a:effectLst/>
                        </a:rPr>
                        <a:t>x (</a:t>
                      </a:r>
                      <a:r>
                        <a:rPr lang="zh-CN" sz="1600" kern="100">
                          <a:effectLst/>
                        </a:rPr>
                        <a:t>填充右边</a:t>
                      </a:r>
                      <a:r>
                        <a:rPr lang="en-US" sz="1600" kern="100">
                          <a:effectLst/>
                        </a:rPr>
                        <a:t>, </a:t>
                      </a:r>
                      <a:r>
                        <a:rPr lang="zh-CN" sz="1600" kern="100">
                          <a:effectLst/>
                        </a:rPr>
                        <a:t>宽度为</a:t>
                      </a:r>
                      <a:r>
                        <a:rPr lang="en-US" sz="1600" kern="100">
                          <a:effectLst/>
                        </a:rPr>
                        <a:t>4)</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19848708"/>
                  </a:ext>
                </a:extLst>
              </a:tr>
              <a:tr h="258445">
                <a:tc>
                  <a:txBody>
                    <a:bodyPr/>
                    <a:lstStyle/>
                    <a:p>
                      <a:pPr>
                        <a:spcAft>
                          <a:spcPts val="0"/>
                        </a:spcAft>
                      </a:pPr>
                      <a:r>
                        <a:rPr lang="en-US" sz="1600" kern="100">
                          <a:effectLst/>
                        </a:rPr>
                        <a:t>1000000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1,000,000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以逗号分隔的数字格式</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260408633"/>
                  </a:ext>
                </a:extLst>
              </a:tr>
              <a:tr h="190500">
                <a:tc>
                  <a:txBody>
                    <a:bodyPr/>
                    <a:lstStyle/>
                    <a:p>
                      <a:pPr>
                        <a:spcAft>
                          <a:spcPts val="0"/>
                        </a:spcAft>
                      </a:pPr>
                      <a:r>
                        <a:rPr lang="en-US" sz="1600" kern="100">
                          <a:effectLst/>
                        </a:rPr>
                        <a:t>0.25</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{:.2%}</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25.00%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百分比格式</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536297798"/>
                  </a:ext>
                </a:extLst>
              </a:tr>
              <a:tr h="190500">
                <a:tc>
                  <a:txBody>
                    <a:bodyPr/>
                    <a:lstStyle/>
                    <a:p>
                      <a:pPr>
                        <a:spcAft>
                          <a:spcPts val="0"/>
                        </a:spcAft>
                      </a:pPr>
                      <a:r>
                        <a:rPr lang="en-US" sz="1600" kern="100">
                          <a:effectLst/>
                        </a:rPr>
                        <a:t>1000000000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{:.2e}</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1.00E+09</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指数记法</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118247596"/>
                  </a:ext>
                </a:extLst>
              </a:tr>
              <a:tr h="196215">
                <a:tc>
                  <a:txBody>
                    <a:bodyPr/>
                    <a:lstStyle/>
                    <a:p>
                      <a:pPr>
                        <a:spcAft>
                          <a:spcPts val="0"/>
                        </a:spcAft>
                      </a:pPr>
                      <a:r>
                        <a:rPr lang="en-US" sz="1600" kern="100">
                          <a:effectLst/>
                        </a:rPr>
                        <a:t>13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{:&gt;10d}</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        13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右对齐</a:t>
                      </a:r>
                      <a:r>
                        <a:rPr lang="en-US" sz="1600" kern="100">
                          <a:effectLst/>
                        </a:rPr>
                        <a:t> (</a:t>
                      </a:r>
                      <a:r>
                        <a:rPr lang="zh-CN" sz="1600" kern="100">
                          <a:effectLst/>
                        </a:rPr>
                        <a:t>默认</a:t>
                      </a:r>
                      <a:r>
                        <a:rPr lang="en-US" sz="1600" kern="100">
                          <a:effectLst/>
                        </a:rPr>
                        <a:t>, </a:t>
                      </a:r>
                      <a:r>
                        <a:rPr lang="zh-CN" sz="1600" kern="100">
                          <a:effectLst/>
                        </a:rPr>
                        <a:t>宽度为</a:t>
                      </a:r>
                      <a:r>
                        <a:rPr lang="en-US" sz="1600" kern="100">
                          <a:effectLst/>
                        </a:rPr>
                        <a:t>10)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01286346"/>
                  </a:ext>
                </a:extLst>
              </a:tr>
              <a:tr h="163195">
                <a:tc>
                  <a:txBody>
                    <a:bodyPr/>
                    <a:lstStyle/>
                    <a:p>
                      <a:pPr>
                        <a:spcAft>
                          <a:spcPts val="0"/>
                        </a:spcAft>
                      </a:pPr>
                      <a:r>
                        <a:rPr lang="en-US" sz="1600" kern="100">
                          <a:effectLst/>
                        </a:rPr>
                        <a:t>13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{:&lt;10d}</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13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左对齐</a:t>
                      </a:r>
                      <a:r>
                        <a:rPr lang="en-US" sz="1600" kern="100">
                          <a:effectLst/>
                        </a:rPr>
                        <a:t> (</a:t>
                      </a:r>
                      <a:r>
                        <a:rPr lang="zh-CN" sz="1600" kern="100">
                          <a:effectLst/>
                        </a:rPr>
                        <a:t>宽度为</a:t>
                      </a:r>
                      <a:r>
                        <a:rPr lang="en-US" sz="1600" kern="100">
                          <a:effectLst/>
                        </a:rPr>
                        <a:t>10)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663376631"/>
                  </a:ext>
                </a:extLst>
              </a:tr>
              <a:tr h="229235">
                <a:tc>
                  <a:txBody>
                    <a:bodyPr/>
                    <a:lstStyle/>
                    <a:p>
                      <a:pPr>
                        <a:spcAft>
                          <a:spcPts val="0"/>
                        </a:spcAft>
                      </a:pPr>
                      <a:r>
                        <a:rPr lang="en-US" sz="1600" kern="100">
                          <a:effectLst/>
                        </a:rPr>
                        <a:t>13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{:^10d}</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en-US" sz="1600" kern="100">
                          <a:effectLst/>
                        </a:rPr>
                        <a:t>    13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1600" kern="100">
                          <a:effectLst/>
                        </a:rPr>
                        <a:t>中间对齐</a:t>
                      </a:r>
                      <a:r>
                        <a:rPr lang="en-US" sz="1600" kern="100">
                          <a:effectLst/>
                        </a:rPr>
                        <a:t> (</a:t>
                      </a:r>
                      <a:r>
                        <a:rPr lang="zh-CN" sz="1600" kern="100">
                          <a:effectLst/>
                        </a:rPr>
                        <a:t>宽度为</a:t>
                      </a:r>
                      <a:r>
                        <a:rPr lang="en-US" sz="1600" kern="100">
                          <a:effectLst/>
                        </a:rPr>
                        <a:t>10)</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739876083"/>
                  </a:ext>
                </a:extLst>
              </a:tr>
              <a:tr h="180975">
                <a:tc rowSpan="6">
                  <a:txBody>
                    <a:bodyPr/>
                    <a:lstStyle/>
                    <a:p>
                      <a:pPr>
                        <a:spcAft>
                          <a:spcPts val="0"/>
                        </a:spcAft>
                      </a:pPr>
                      <a:r>
                        <a:rPr lang="en-US" sz="1600" kern="100">
                          <a:effectLst/>
                        </a:rPr>
                        <a:t>11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US" sz="1600" kern="100">
                          <a:effectLst/>
                        </a:rPr>
                        <a:t>'{:b}'.format(11)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133350">
                        <a:spcAft>
                          <a:spcPts val="0"/>
                        </a:spcAft>
                      </a:pPr>
                      <a:r>
                        <a:rPr lang="en-US" sz="1600" kern="100">
                          <a:effectLst/>
                        </a:rPr>
                        <a:t>1011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rowSpan="6">
                  <a:txBody>
                    <a:bodyPr/>
                    <a:lstStyle/>
                    <a:p>
                      <a:pPr indent="266700">
                        <a:spcAft>
                          <a:spcPts val="0"/>
                        </a:spcAft>
                      </a:pPr>
                      <a:r>
                        <a:rPr lang="zh-CN" sz="1600" kern="100">
                          <a:effectLst/>
                        </a:rPr>
                        <a:t>进制</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764082089"/>
                  </a:ext>
                </a:extLst>
              </a:tr>
              <a:tr h="180975">
                <a:tc vMerge="1">
                  <a:txBody>
                    <a:bodyPr/>
                    <a:lstStyle/>
                    <a:p>
                      <a:endParaRPr lang="zh-CN" altLang="en-US"/>
                    </a:p>
                  </a:txBody>
                  <a:tcPr/>
                </a:tc>
                <a:tc>
                  <a:txBody>
                    <a:bodyPr/>
                    <a:lstStyle/>
                    <a:p>
                      <a:pPr>
                        <a:spcAft>
                          <a:spcPts val="0"/>
                        </a:spcAft>
                      </a:pPr>
                      <a:r>
                        <a:rPr lang="en-US" sz="1600" kern="0">
                          <a:effectLst/>
                        </a:rPr>
                        <a:t>'{:d}'.format(11)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133350">
                        <a:spcAft>
                          <a:spcPts val="0"/>
                        </a:spcAft>
                      </a:pPr>
                      <a:r>
                        <a:rPr lang="en-US" sz="1600" kern="0">
                          <a:effectLst/>
                        </a:rPr>
                        <a:t>11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vMerge="1">
                  <a:txBody>
                    <a:bodyPr/>
                    <a:lstStyle/>
                    <a:p>
                      <a:endParaRPr lang="zh-CN" altLang="en-US"/>
                    </a:p>
                  </a:txBody>
                  <a:tcPr/>
                </a:tc>
                <a:extLst>
                  <a:ext uri="{0D108BD9-81ED-4DB2-BD59-A6C34878D82A}">
                    <a16:rowId xmlns:a16="http://schemas.microsoft.com/office/drawing/2014/main" val="3974960410"/>
                  </a:ext>
                </a:extLst>
              </a:tr>
              <a:tr h="180975">
                <a:tc vMerge="1">
                  <a:txBody>
                    <a:bodyPr/>
                    <a:lstStyle/>
                    <a:p>
                      <a:endParaRPr lang="zh-CN" altLang="en-US"/>
                    </a:p>
                  </a:txBody>
                  <a:tcPr/>
                </a:tc>
                <a:tc>
                  <a:txBody>
                    <a:bodyPr/>
                    <a:lstStyle/>
                    <a:p>
                      <a:pPr>
                        <a:spcAft>
                          <a:spcPts val="0"/>
                        </a:spcAft>
                      </a:pPr>
                      <a:r>
                        <a:rPr lang="en-US" sz="1600" kern="0">
                          <a:effectLst/>
                        </a:rPr>
                        <a:t>'{:o}'.format(11)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133350">
                        <a:spcAft>
                          <a:spcPts val="0"/>
                        </a:spcAft>
                      </a:pPr>
                      <a:r>
                        <a:rPr lang="en-US" sz="1600" kern="0">
                          <a:effectLst/>
                        </a:rPr>
                        <a:t>13</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vMerge="1">
                  <a:txBody>
                    <a:bodyPr/>
                    <a:lstStyle/>
                    <a:p>
                      <a:endParaRPr lang="zh-CN" altLang="en-US"/>
                    </a:p>
                  </a:txBody>
                  <a:tcPr/>
                </a:tc>
                <a:extLst>
                  <a:ext uri="{0D108BD9-81ED-4DB2-BD59-A6C34878D82A}">
                    <a16:rowId xmlns:a16="http://schemas.microsoft.com/office/drawing/2014/main" val="390166879"/>
                  </a:ext>
                </a:extLst>
              </a:tr>
              <a:tr h="180975">
                <a:tc vMerge="1">
                  <a:txBody>
                    <a:bodyPr/>
                    <a:lstStyle/>
                    <a:p>
                      <a:endParaRPr lang="zh-CN" altLang="en-US"/>
                    </a:p>
                  </a:txBody>
                  <a:tcPr/>
                </a:tc>
                <a:tc>
                  <a:txBody>
                    <a:bodyPr/>
                    <a:lstStyle/>
                    <a:p>
                      <a:pPr>
                        <a:spcAft>
                          <a:spcPts val="0"/>
                        </a:spcAft>
                      </a:pPr>
                      <a:r>
                        <a:rPr lang="en-US" sz="1600" kern="0">
                          <a:effectLst/>
                        </a:rPr>
                        <a:t>'{:x}'.format(11)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133350">
                        <a:spcAft>
                          <a:spcPts val="0"/>
                        </a:spcAft>
                      </a:pPr>
                      <a:r>
                        <a:rPr lang="en-US" sz="1600" kern="0">
                          <a:effectLst/>
                        </a:rPr>
                        <a:t>b</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vMerge="1">
                  <a:txBody>
                    <a:bodyPr/>
                    <a:lstStyle/>
                    <a:p>
                      <a:endParaRPr lang="zh-CN" altLang="en-US"/>
                    </a:p>
                  </a:txBody>
                  <a:tcPr/>
                </a:tc>
                <a:extLst>
                  <a:ext uri="{0D108BD9-81ED-4DB2-BD59-A6C34878D82A}">
                    <a16:rowId xmlns:a16="http://schemas.microsoft.com/office/drawing/2014/main" val="194583603"/>
                  </a:ext>
                </a:extLst>
              </a:tr>
              <a:tr h="180975">
                <a:tc vMerge="1">
                  <a:txBody>
                    <a:bodyPr/>
                    <a:lstStyle/>
                    <a:p>
                      <a:endParaRPr lang="zh-CN" altLang="en-US"/>
                    </a:p>
                  </a:txBody>
                  <a:tcPr/>
                </a:tc>
                <a:tc>
                  <a:txBody>
                    <a:bodyPr/>
                    <a:lstStyle/>
                    <a:p>
                      <a:pPr>
                        <a:spcAft>
                          <a:spcPts val="0"/>
                        </a:spcAft>
                      </a:pPr>
                      <a:r>
                        <a:rPr lang="en-US" sz="1600" kern="0">
                          <a:effectLst/>
                        </a:rPr>
                        <a:t>'{:#x}'.format(11)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133350">
                        <a:spcAft>
                          <a:spcPts val="0"/>
                        </a:spcAft>
                      </a:pPr>
                      <a:r>
                        <a:rPr lang="en-US" sz="1600" kern="0">
                          <a:effectLst/>
                        </a:rPr>
                        <a:t>0xb</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vMerge="1">
                  <a:txBody>
                    <a:bodyPr/>
                    <a:lstStyle/>
                    <a:p>
                      <a:endParaRPr lang="zh-CN" altLang="en-US"/>
                    </a:p>
                  </a:txBody>
                  <a:tcPr/>
                </a:tc>
                <a:extLst>
                  <a:ext uri="{0D108BD9-81ED-4DB2-BD59-A6C34878D82A}">
                    <a16:rowId xmlns:a16="http://schemas.microsoft.com/office/drawing/2014/main" val="2595047108"/>
                  </a:ext>
                </a:extLst>
              </a:tr>
              <a:tr h="190500">
                <a:tc vMerge="1">
                  <a:txBody>
                    <a:bodyPr/>
                    <a:lstStyle/>
                    <a:p>
                      <a:endParaRPr lang="zh-CN" altLang="en-US"/>
                    </a:p>
                  </a:txBody>
                  <a:tcPr/>
                </a:tc>
                <a:tc>
                  <a:txBody>
                    <a:bodyPr/>
                    <a:lstStyle/>
                    <a:p>
                      <a:pPr>
                        <a:spcAft>
                          <a:spcPts val="0"/>
                        </a:spcAft>
                      </a:pPr>
                      <a:r>
                        <a:rPr lang="en-US" sz="1600" kern="0">
                          <a:effectLst/>
                        </a:rPr>
                        <a:t>'{:#X}'.format(11)</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133350">
                        <a:spcAft>
                          <a:spcPts val="0"/>
                        </a:spcAft>
                      </a:pPr>
                      <a:r>
                        <a:rPr lang="en-US" sz="1600" kern="0" dirty="0">
                          <a:effectLst/>
                        </a:rPr>
                        <a:t>0XB</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vMerge="1">
                  <a:txBody>
                    <a:bodyPr/>
                    <a:lstStyle/>
                    <a:p>
                      <a:endParaRPr lang="zh-CN" altLang="en-US"/>
                    </a:p>
                  </a:txBody>
                  <a:tcPr/>
                </a:tc>
                <a:extLst>
                  <a:ext uri="{0D108BD9-81ED-4DB2-BD59-A6C34878D82A}">
                    <a16:rowId xmlns:a16="http://schemas.microsoft.com/office/drawing/2014/main" val="3791031212"/>
                  </a:ext>
                </a:extLst>
              </a:tr>
            </a:tbl>
          </a:graphicData>
        </a:graphic>
      </p:graphicFrame>
    </p:spTree>
    <p:extLst>
      <p:ext uri="{BB962C8B-B14F-4D97-AF65-F5344CB8AC3E}">
        <p14:creationId xmlns:p14="http://schemas.microsoft.com/office/powerpoint/2010/main" val="29343407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7505" y="-11411"/>
            <a:ext cx="8476742" cy="683264"/>
            <a:chOff x="755375" y="4038666"/>
            <a:chExt cx="8476742" cy="683264"/>
          </a:xfrm>
        </p:grpSpPr>
        <p:grpSp>
          <p:nvGrpSpPr>
            <p:cNvPr id="17" name="组合 16"/>
            <p:cNvGrpSpPr/>
            <p:nvPr/>
          </p:nvGrpSpPr>
          <p:grpSpPr>
            <a:xfrm>
              <a:off x="755375" y="4043590"/>
              <a:ext cx="3047432" cy="619760"/>
              <a:chOff x="1805471" y="3196301"/>
              <a:chExt cx="2500903" cy="619760"/>
            </a:xfrm>
          </p:grpSpPr>
          <p:sp>
            <p:nvSpPr>
              <p:cNvPr id="19"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0" name="椭圆 19"/>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2.6</a:t>
                </a:r>
              </a:p>
            </p:txBody>
          </p:sp>
        </p:grpSp>
        <p:sp>
          <p:nvSpPr>
            <p:cNvPr id="18" name="矩形 17"/>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数据的输入输出</a:t>
              </a:r>
            </a:p>
          </p:txBody>
        </p:sp>
      </p:grpSp>
      <p:sp>
        <p:nvSpPr>
          <p:cNvPr id="4" name="矩形 3"/>
          <p:cNvSpPr/>
          <p:nvPr/>
        </p:nvSpPr>
        <p:spPr>
          <a:xfrm>
            <a:off x="882502" y="1496058"/>
            <a:ext cx="10163276" cy="3416320"/>
          </a:xfrm>
          <a:prstGeom prst="rect">
            <a:avLst/>
          </a:prstGeom>
        </p:spPr>
        <p:txBody>
          <a:bodyPr wrap="square">
            <a:spAutoFit/>
          </a:bodyPr>
          <a:lstStyle/>
          <a:p>
            <a:r>
              <a:rPr lang="en-US" altLang="zh-CN" sz="2400" dirty="0">
                <a:latin typeface="宋体" panose="02010600030101010101" pitchFamily="2" charset="-122"/>
                <a:ea typeface="宋体" panose="02010600030101010101" pitchFamily="2" charset="-122"/>
              </a:rPr>
              <a:t>    f-string</a:t>
            </a:r>
            <a:r>
              <a:rPr lang="zh-CN" altLang="zh-CN" sz="2400" dirty="0">
                <a:latin typeface="宋体" panose="02010600030101010101" pitchFamily="2" charset="-122"/>
                <a:ea typeface="宋体" panose="02010600030101010101" pitchFamily="2" charset="-122"/>
              </a:rPr>
              <a:t>，亦称为格式化字符串常量（</a:t>
            </a:r>
            <a:r>
              <a:rPr lang="en-US" altLang="zh-CN" sz="2400" dirty="0">
                <a:latin typeface="宋体" panose="02010600030101010101" pitchFamily="2" charset="-122"/>
                <a:ea typeface="宋体" panose="02010600030101010101" pitchFamily="2" charset="-122"/>
              </a:rPr>
              <a:t>formatted string literals</a:t>
            </a:r>
            <a:r>
              <a:rPr lang="zh-CN" altLang="zh-CN" sz="2400" dirty="0">
                <a:latin typeface="宋体" panose="02010600030101010101" pitchFamily="2" charset="-122"/>
                <a:ea typeface="宋体" panose="02010600030101010101" pitchFamily="2" charset="-122"/>
              </a:rPr>
              <a:t>），是</a:t>
            </a:r>
            <a:r>
              <a:rPr lang="en-US" altLang="zh-CN" sz="2400" dirty="0">
                <a:latin typeface="宋体" panose="02010600030101010101" pitchFamily="2" charset="-122"/>
                <a:ea typeface="宋体" panose="02010600030101010101" pitchFamily="2" charset="-122"/>
              </a:rPr>
              <a:t>Python3.6</a:t>
            </a:r>
            <a:r>
              <a:rPr lang="zh-CN" altLang="zh-CN" sz="2400" dirty="0">
                <a:latin typeface="宋体" panose="02010600030101010101" pitchFamily="2" charset="-122"/>
                <a:ea typeface="宋体" panose="02010600030101010101" pitchFamily="2" charset="-122"/>
              </a:rPr>
              <a:t>新引入的一种字符串格式化方法，该方法源于</a:t>
            </a:r>
            <a:r>
              <a:rPr lang="en-US" altLang="zh-CN" sz="2400" dirty="0">
                <a:latin typeface="宋体" panose="02010600030101010101" pitchFamily="2" charset="-122"/>
                <a:ea typeface="宋体" panose="02010600030101010101" pitchFamily="2" charset="-122"/>
              </a:rPr>
              <a:t>PEP 498 </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Literal String Interpolation</a:t>
            </a:r>
            <a:r>
              <a:rPr lang="zh-CN" altLang="zh-CN" sz="2400" dirty="0">
                <a:latin typeface="宋体" panose="02010600030101010101" pitchFamily="2" charset="-122"/>
                <a:ea typeface="宋体" panose="02010600030101010101" pitchFamily="2" charset="-122"/>
              </a:rPr>
              <a:t>，主要目的是使格式化字符串的操作更加简便。</a:t>
            </a:r>
            <a:r>
              <a:rPr lang="en-US" altLang="zh-CN" sz="2400" dirty="0">
                <a:latin typeface="宋体" panose="02010600030101010101" pitchFamily="2" charset="-122"/>
                <a:ea typeface="宋体" panose="02010600030101010101" pitchFamily="2" charset="-122"/>
              </a:rPr>
              <a:t>f-string</a:t>
            </a:r>
            <a:r>
              <a:rPr lang="zh-CN" altLang="zh-CN" sz="2400" dirty="0">
                <a:latin typeface="宋体" panose="02010600030101010101" pitchFamily="2" charset="-122"/>
                <a:ea typeface="宋体" panose="02010600030101010101" pitchFamily="2" charset="-122"/>
              </a:rPr>
              <a:t>在形式上是以</a:t>
            </a:r>
            <a:r>
              <a:rPr lang="en-US" altLang="zh-CN" sz="2400" dirty="0">
                <a:latin typeface="宋体" panose="02010600030101010101" pitchFamily="2" charset="-122"/>
                <a:ea typeface="宋体" panose="02010600030101010101" pitchFamily="2" charset="-122"/>
              </a:rPr>
              <a:t> f </a:t>
            </a:r>
            <a:r>
              <a:rPr lang="zh-CN" altLang="zh-CN" sz="2400" dirty="0">
                <a:latin typeface="宋体" panose="02010600030101010101" pitchFamily="2" charset="-122"/>
                <a:ea typeface="宋体" panose="02010600030101010101" pitchFamily="2" charset="-122"/>
              </a:rPr>
              <a:t>或</a:t>
            </a:r>
            <a:r>
              <a:rPr lang="en-US" altLang="zh-CN" sz="2400" dirty="0">
                <a:latin typeface="宋体" panose="02010600030101010101" pitchFamily="2" charset="-122"/>
                <a:ea typeface="宋体" panose="02010600030101010101" pitchFamily="2" charset="-122"/>
              </a:rPr>
              <a:t> F </a:t>
            </a:r>
            <a:r>
              <a:rPr lang="zh-CN" altLang="zh-CN" sz="2400" dirty="0">
                <a:latin typeface="宋体" panose="02010600030101010101" pitchFamily="2" charset="-122"/>
                <a:ea typeface="宋体" panose="02010600030101010101" pitchFamily="2" charset="-122"/>
              </a:rPr>
              <a:t>修饰符引领的字符串（</a:t>
            </a:r>
            <a:r>
              <a:rPr lang="en-US" altLang="zh-CN" sz="2400" dirty="0" err="1">
                <a:latin typeface="宋体" panose="02010600030101010101" pitchFamily="2" charset="-122"/>
                <a:ea typeface="宋体" panose="02010600030101010101" pitchFamily="2" charset="-122"/>
              </a:rPr>
              <a:t>f‘xxx</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或</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F‘xxx</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），以大括号</a:t>
            </a:r>
            <a:r>
              <a:rPr lang="en-US" altLang="zh-CN" sz="2400" dirty="0">
                <a:latin typeface="宋体" panose="02010600030101010101" pitchFamily="2" charset="-122"/>
                <a:ea typeface="宋体" panose="02010600030101010101" pitchFamily="2" charset="-122"/>
              </a:rPr>
              <a:t> {} </a:t>
            </a:r>
            <a:r>
              <a:rPr lang="zh-CN" altLang="zh-CN" sz="2400" dirty="0">
                <a:latin typeface="宋体" panose="02010600030101010101" pitchFamily="2" charset="-122"/>
                <a:ea typeface="宋体" panose="02010600030101010101" pitchFamily="2" charset="-122"/>
              </a:rPr>
              <a:t>标明被替换的字段；</a:t>
            </a:r>
            <a:r>
              <a:rPr lang="en-US" altLang="zh-CN" sz="2400" dirty="0">
                <a:latin typeface="宋体" panose="02010600030101010101" pitchFamily="2" charset="-122"/>
                <a:ea typeface="宋体" panose="02010600030101010101" pitchFamily="2" charset="-122"/>
              </a:rPr>
              <a:t>f-string</a:t>
            </a:r>
            <a:r>
              <a:rPr lang="zh-CN" altLang="zh-CN" sz="2400" dirty="0">
                <a:latin typeface="宋体" panose="02010600030101010101" pitchFamily="2" charset="-122"/>
                <a:ea typeface="宋体" panose="02010600030101010101" pitchFamily="2" charset="-122"/>
              </a:rPr>
              <a:t>在本质上并不是字符串常量，而是一个在运行时运算求值的表达式。</a:t>
            </a:r>
            <a:r>
              <a:rPr lang="en-US" altLang="zh-CN" sz="2400" dirty="0">
                <a:latin typeface="宋体" panose="02010600030101010101" pitchFamily="2" charset="-122"/>
                <a:ea typeface="宋体" panose="02010600030101010101" pitchFamily="2" charset="-122"/>
              </a:rPr>
              <a:t>f-string</a:t>
            </a:r>
            <a:r>
              <a:rPr lang="zh-CN" altLang="zh-CN" sz="2400" dirty="0">
                <a:latin typeface="宋体" panose="02010600030101010101" pitchFamily="2" charset="-122"/>
                <a:ea typeface="宋体" panose="02010600030101010101" pitchFamily="2" charset="-122"/>
              </a:rPr>
              <a:t>用大括号</a:t>
            </a:r>
            <a:r>
              <a:rPr lang="en-US" altLang="zh-CN" sz="2400" dirty="0">
                <a:latin typeface="宋体" panose="02010600030101010101" pitchFamily="2" charset="-122"/>
                <a:ea typeface="宋体" panose="02010600030101010101" pitchFamily="2" charset="-122"/>
              </a:rPr>
              <a:t> {} </a:t>
            </a:r>
            <a:r>
              <a:rPr lang="zh-CN" altLang="zh-CN" sz="2400" dirty="0">
                <a:latin typeface="宋体" panose="02010600030101010101" pitchFamily="2" charset="-122"/>
                <a:ea typeface="宋体" panose="02010600030101010101" pitchFamily="2" charset="-122"/>
              </a:rPr>
              <a:t>表示被替换字段，其中直接填入替换内容。这类似于</a:t>
            </a:r>
            <a:r>
              <a:rPr lang="en-US" altLang="zh-CN" sz="2400" dirty="0">
                <a:latin typeface="宋体" panose="02010600030101010101" pitchFamily="2" charset="-122"/>
                <a:ea typeface="宋体" panose="02010600030101010101" pitchFamily="2" charset="-122"/>
              </a:rPr>
              <a:t>C#</a:t>
            </a:r>
            <a:r>
              <a:rPr lang="zh-CN" altLang="zh-CN" sz="2400" dirty="0">
                <a:latin typeface="宋体" panose="02010600030101010101" pitchFamily="2" charset="-122"/>
                <a:ea typeface="宋体" panose="02010600030101010101" pitchFamily="2" charset="-122"/>
              </a:rPr>
              <a:t>中使用</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修饰符的内插字符串表达式。其使用较前述两种格式化输出方式更为自由，功能</a:t>
            </a:r>
            <a:r>
              <a:rPr lang="zh-CN" altLang="en-US" sz="2400" dirty="0">
                <a:latin typeface="宋体" panose="02010600030101010101" pitchFamily="2" charset="-122"/>
                <a:ea typeface="宋体" panose="02010600030101010101" pitchFamily="2" charset="-122"/>
              </a:rPr>
              <a:t>上</a:t>
            </a:r>
            <a:r>
              <a:rPr lang="zh-CN" altLang="zh-CN" sz="2400" dirty="0">
                <a:latin typeface="宋体" panose="02010600030101010101" pitchFamily="2" charset="-122"/>
                <a:ea typeface="宋体" panose="02010600030101010101" pitchFamily="2" charset="-122"/>
              </a:rPr>
              <a:t>更为强大</a:t>
            </a:r>
            <a:endParaRPr lang="zh-CN" altLang="en-US" sz="2400" dirty="0">
              <a:latin typeface="宋体" panose="02010600030101010101" pitchFamily="2" charset="-122"/>
              <a:ea typeface="宋体" panose="02010600030101010101" pitchFamily="2" charset="-122"/>
            </a:endParaRPr>
          </a:p>
        </p:txBody>
      </p:sp>
      <p:grpSp>
        <p:nvGrpSpPr>
          <p:cNvPr id="22" name="组合 21"/>
          <p:cNvGrpSpPr/>
          <p:nvPr/>
        </p:nvGrpSpPr>
        <p:grpSpPr>
          <a:xfrm>
            <a:off x="0" y="732900"/>
            <a:ext cx="4655634" cy="1203989"/>
            <a:chOff x="3099037" y="4534504"/>
            <a:chExt cx="4655634" cy="1203989"/>
          </a:xfrm>
        </p:grpSpPr>
        <p:grpSp>
          <p:nvGrpSpPr>
            <p:cNvPr id="29" name="组合 11"/>
            <p:cNvGrpSpPr/>
            <p:nvPr/>
          </p:nvGrpSpPr>
          <p:grpSpPr>
            <a:xfrm>
              <a:off x="3099037" y="4534504"/>
              <a:ext cx="882502" cy="1203989"/>
              <a:chOff x="9130435" y="2119547"/>
              <a:chExt cx="1914069" cy="2769162"/>
            </a:xfrm>
          </p:grpSpPr>
          <p:sp>
            <p:nvSpPr>
              <p:cNvPr id="31"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32"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3"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4" name="文本框 77"/>
              <p:cNvSpPr txBox="1"/>
              <p:nvPr/>
            </p:nvSpPr>
            <p:spPr>
              <a:xfrm>
                <a:off x="9270085" y="2519379"/>
                <a:ext cx="1634778" cy="920249"/>
              </a:xfrm>
              <a:prstGeom prst="rect">
                <a:avLst/>
              </a:prstGeom>
              <a:noFill/>
            </p:spPr>
            <p:txBody>
              <a:bodyPr wrap="none" rtlCol="0">
                <a:spAutoFit/>
              </a:bodyPr>
              <a:lstStyle/>
              <a:p>
                <a:pPr algn="ctr"/>
                <a:r>
                  <a:rPr lang="en-US" altLang="zh-CN" sz="2000" b="1" dirty="0">
                    <a:solidFill>
                      <a:schemeClr val="tx2">
                        <a:lumMod val="50000"/>
                      </a:schemeClr>
                    </a:solidFill>
                  </a:rPr>
                  <a:t>2.6.4</a:t>
                </a:r>
                <a:endParaRPr lang="zh-CN" altLang="en-US" sz="2000" b="1" dirty="0">
                  <a:solidFill>
                    <a:schemeClr val="tx2">
                      <a:lumMod val="50000"/>
                    </a:schemeClr>
                  </a:solidFill>
                </a:endParaRPr>
              </a:p>
            </p:txBody>
          </p:sp>
        </p:grpSp>
        <p:sp>
          <p:nvSpPr>
            <p:cNvPr id="30" name="矩形 29"/>
            <p:cNvSpPr/>
            <p:nvPr/>
          </p:nvSpPr>
          <p:spPr>
            <a:xfrm>
              <a:off x="3925882" y="4604617"/>
              <a:ext cx="3828789"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accent6"/>
                  </a:solidFill>
                </a:rPr>
                <a:t>F-string</a:t>
              </a:r>
              <a:r>
                <a:rPr lang="zh-CN" altLang="en-US" sz="2800" b="1" dirty="0">
                  <a:solidFill>
                    <a:schemeClr val="accent6"/>
                  </a:solidFill>
                </a:rPr>
                <a:t>格式化输出</a:t>
              </a:r>
            </a:p>
          </p:txBody>
        </p:sp>
      </p:grpSp>
    </p:spTree>
    <p:extLst>
      <p:ext uri="{BB962C8B-B14F-4D97-AF65-F5344CB8AC3E}">
        <p14:creationId xmlns:p14="http://schemas.microsoft.com/office/powerpoint/2010/main" val="16329656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7505" y="-11411"/>
            <a:ext cx="8476742" cy="683264"/>
            <a:chOff x="755375" y="4038666"/>
            <a:chExt cx="8476742" cy="683264"/>
          </a:xfrm>
        </p:grpSpPr>
        <p:grpSp>
          <p:nvGrpSpPr>
            <p:cNvPr id="17" name="组合 16"/>
            <p:cNvGrpSpPr/>
            <p:nvPr/>
          </p:nvGrpSpPr>
          <p:grpSpPr>
            <a:xfrm>
              <a:off x="755375" y="4043590"/>
              <a:ext cx="3047432" cy="619760"/>
              <a:chOff x="1805471" y="3196301"/>
              <a:chExt cx="2500903" cy="619760"/>
            </a:xfrm>
          </p:grpSpPr>
          <p:sp>
            <p:nvSpPr>
              <p:cNvPr id="19"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0" name="椭圆 19"/>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2.6</a:t>
                </a:r>
              </a:p>
            </p:txBody>
          </p:sp>
        </p:grpSp>
        <p:sp>
          <p:nvSpPr>
            <p:cNvPr id="18" name="矩形 17"/>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数据的输入输出</a:t>
              </a:r>
            </a:p>
          </p:txBody>
        </p:sp>
      </p:grpSp>
      <p:sp>
        <p:nvSpPr>
          <p:cNvPr id="4" name="矩形 3"/>
          <p:cNvSpPr/>
          <p:nvPr/>
        </p:nvSpPr>
        <p:spPr>
          <a:xfrm>
            <a:off x="882502" y="1496058"/>
            <a:ext cx="10163276" cy="2308324"/>
          </a:xfrm>
          <a:prstGeom prst="rect">
            <a:avLst/>
          </a:prstGeom>
        </p:spPr>
        <p:txBody>
          <a:bodyPr wrap="square">
            <a:spAutoFit/>
          </a:bodyPr>
          <a:lstStyle/>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编程过程中，有些字符无法如“</a:t>
            </a:r>
            <a:r>
              <a:rPr lang="en-US" altLang="zh-CN" sz="2400" dirty="0">
                <a:latin typeface="宋体" panose="02010600030101010101" pitchFamily="2" charset="-122"/>
                <a:ea typeface="宋体" panose="02010600030101010101" pitchFamily="2" charset="-122"/>
              </a:rPr>
              <a:t>ABC</a:t>
            </a:r>
            <a:r>
              <a:rPr lang="zh-CN" altLang="zh-CN" sz="2400" dirty="0">
                <a:latin typeface="宋体" panose="02010600030101010101" pitchFamily="2" charset="-122"/>
                <a:ea typeface="宋体" panose="02010600030101010101" pitchFamily="2" charset="-122"/>
              </a:rPr>
              <a:t>”一样在屏幕上以显式的方式展现，比如需要对字符串进行编辑处理，如换行输出，但没有直观对应的换行字符，也看不见换行符，另外当字符串中包含引号是，此时与字符串两端的字符串界定符就会产生歧义，这些时候都需要使用到转义符。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里用反斜杠“</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”作为转义字符，使用方法如表</a:t>
            </a:r>
            <a:r>
              <a:rPr lang="en-US" altLang="zh-CN" sz="2400" dirty="0">
                <a:latin typeface="宋体" panose="02010600030101010101" pitchFamily="2" charset="-122"/>
                <a:ea typeface="宋体" panose="02010600030101010101" pitchFamily="2" charset="-122"/>
              </a:rPr>
              <a:t>2-17</a:t>
            </a:r>
            <a:r>
              <a:rPr lang="zh-CN" altLang="zh-CN" sz="2400" dirty="0">
                <a:latin typeface="宋体" panose="02010600030101010101" pitchFamily="2" charset="-122"/>
                <a:ea typeface="宋体" panose="02010600030101010101" pitchFamily="2" charset="-122"/>
              </a:rPr>
              <a:t>所示。</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允许在字符串前加</a:t>
            </a:r>
            <a:r>
              <a:rPr lang="en-US" altLang="zh-CN" sz="2400" dirty="0">
                <a:latin typeface="宋体" panose="02010600030101010101" pitchFamily="2" charset="-122"/>
                <a:ea typeface="宋体" panose="02010600030101010101" pitchFamily="2" charset="-122"/>
              </a:rPr>
              <a:t>r</a:t>
            </a:r>
            <a:r>
              <a:rPr lang="zh-CN" altLang="zh-CN" sz="2400" dirty="0">
                <a:latin typeface="宋体" panose="02010600030101010101" pitchFamily="2" charset="-122"/>
                <a:ea typeface="宋体" panose="02010600030101010101" pitchFamily="2" charset="-122"/>
              </a:rPr>
              <a:t>或</a:t>
            </a:r>
            <a:r>
              <a:rPr lang="en-US" altLang="zh-CN" sz="2400" dirty="0">
                <a:latin typeface="宋体" panose="02010600030101010101" pitchFamily="2" charset="-122"/>
                <a:ea typeface="宋体" panose="02010600030101010101" pitchFamily="2" charset="-122"/>
              </a:rPr>
              <a:t>R</a:t>
            </a:r>
            <a:r>
              <a:rPr lang="zh-CN" altLang="zh-CN" sz="2400" dirty="0">
                <a:latin typeface="宋体" panose="02010600030101010101" pitchFamily="2" charset="-122"/>
                <a:ea typeface="宋体" panose="02010600030101010101" pitchFamily="2" charset="-122"/>
              </a:rPr>
              <a:t>，表示内部的字符串默认不转义。</a:t>
            </a:r>
            <a:endParaRPr lang="zh-CN" altLang="en-US" sz="2400" dirty="0">
              <a:latin typeface="宋体" panose="02010600030101010101" pitchFamily="2" charset="-122"/>
              <a:ea typeface="宋体" panose="02010600030101010101" pitchFamily="2" charset="-122"/>
            </a:endParaRPr>
          </a:p>
        </p:txBody>
      </p:sp>
      <p:grpSp>
        <p:nvGrpSpPr>
          <p:cNvPr id="15" name="组合 14"/>
          <p:cNvGrpSpPr/>
          <p:nvPr/>
        </p:nvGrpSpPr>
        <p:grpSpPr>
          <a:xfrm>
            <a:off x="-7505" y="738705"/>
            <a:ext cx="4565097" cy="1631865"/>
            <a:chOff x="1949" y="4185715"/>
            <a:chExt cx="4565097" cy="1631865"/>
          </a:xfrm>
        </p:grpSpPr>
        <p:grpSp>
          <p:nvGrpSpPr>
            <p:cNvPr id="21" name="组合 25"/>
            <p:cNvGrpSpPr/>
            <p:nvPr/>
          </p:nvGrpSpPr>
          <p:grpSpPr>
            <a:xfrm>
              <a:off x="1949" y="4185715"/>
              <a:ext cx="847793" cy="1631865"/>
              <a:chOff x="1147497" y="2119547"/>
              <a:chExt cx="1914069" cy="3767138"/>
            </a:xfrm>
          </p:grpSpPr>
          <p:sp>
            <p:nvSpPr>
              <p:cNvPr id="24"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5"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6"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7" name="文本框 5"/>
              <p:cNvSpPr txBox="1"/>
              <p:nvPr/>
            </p:nvSpPr>
            <p:spPr>
              <a:xfrm>
                <a:off x="1274331" y="2525510"/>
                <a:ext cx="1701707" cy="923648"/>
              </a:xfrm>
              <a:prstGeom prst="rect">
                <a:avLst/>
              </a:prstGeom>
              <a:noFill/>
            </p:spPr>
            <p:txBody>
              <a:bodyPr wrap="none" rtlCol="0">
                <a:spAutoFit/>
              </a:bodyPr>
              <a:lstStyle/>
              <a:p>
                <a:pPr algn="ctr"/>
                <a:r>
                  <a:rPr lang="en-US" altLang="zh-CN" sz="2000" b="1" dirty="0">
                    <a:solidFill>
                      <a:schemeClr val="tx2">
                        <a:lumMod val="50000"/>
                      </a:schemeClr>
                    </a:solidFill>
                  </a:rPr>
                  <a:t>2.6.5</a:t>
                </a:r>
                <a:endParaRPr lang="zh-CN" altLang="en-US" sz="2000" b="1" dirty="0">
                  <a:solidFill>
                    <a:schemeClr val="tx2">
                      <a:lumMod val="50000"/>
                    </a:schemeClr>
                  </a:solidFill>
                </a:endParaRPr>
              </a:p>
            </p:txBody>
          </p:sp>
          <p:sp>
            <p:nvSpPr>
              <p:cNvPr id="28" name="矩形 27"/>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23" name="矩形 22"/>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转义符</a:t>
              </a:r>
            </a:p>
          </p:txBody>
        </p:sp>
      </p:grpSp>
      <p:graphicFrame>
        <p:nvGraphicFramePr>
          <p:cNvPr id="2" name="表格 1"/>
          <p:cNvGraphicFramePr>
            <a:graphicFrameLocks noGrp="1"/>
          </p:cNvGraphicFramePr>
          <p:nvPr>
            <p:extLst>
              <p:ext uri="{D42A27DB-BD31-4B8C-83A1-F6EECF244321}">
                <p14:modId xmlns:p14="http://schemas.microsoft.com/office/powerpoint/2010/main" val="1366648148"/>
              </p:ext>
            </p:extLst>
          </p:nvPr>
        </p:nvGraphicFramePr>
        <p:xfrm>
          <a:off x="108617" y="63742"/>
          <a:ext cx="11261748" cy="5852160"/>
        </p:xfrm>
        <a:graphic>
          <a:graphicData uri="http://schemas.openxmlformats.org/drawingml/2006/table">
            <a:tbl>
              <a:tblPr firstRow="1" firstCol="1" bandRow="1">
                <a:tableStyleId>{5C22544A-7EE6-4342-B048-85BDC9FD1C3A}</a:tableStyleId>
              </a:tblPr>
              <a:tblGrid>
                <a:gridCol w="2286617">
                  <a:extLst>
                    <a:ext uri="{9D8B030D-6E8A-4147-A177-3AD203B41FA5}">
                      <a16:colId xmlns:a16="http://schemas.microsoft.com/office/drawing/2014/main" val="4224299097"/>
                    </a:ext>
                  </a:extLst>
                </a:gridCol>
                <a:gridCol w="8975131">
                  <a:extLst>
                    <a:ext uri="{9D8B030D-6E8A-4147-A177-3AD203B41FA5}">
                      <a16:colId xmlns:a16="http://schemas.microsoft.com/office/drawing/2014/main" val="1296704064"/>
                    </a:ext>
                  </a:extLst>
                </a:gridCol>
              </a:tblGrid>
              <a:tr h="190500">
                <a:tc>
                  <a:txBody>
                    <a:bodyPr/>
                    <a:lstStyle/>
                    <a:p>
                      <a:pPr>
                        <a:spcAft>
                          <a:spcPts val="0"/>
                        </a:spcAft>
                      </a:pPr>
                      <a:r>
                        <a:rPr lang="zh-CN" sz="2400" kern="0">
                          <a:effectLst/>
                        </a:rPr>
                        <a:t>转义字符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zh-CN" sz="2400" kern="0" dirty="0">
                          <a:effectLst/>
                        </a:rPr>
                        <a:t>描述</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590215877"/>
                  </a:ext>
                </a:extLst>
              </a:tr>
              <a:tr h="190500">
                <a:tc>
                  <a:txBody>
                    <a:bodyPr/>
                    <a:lstStyle/>
                    <a:p>
                      <a:pPr indent="266700">
                        <a:spcAft>
                          <a:spcPts val="0"/>
                        </a:spcAft>
                      </a:pPr>
                      <a:r>
                        <a:rPr lang="en-US" sz="2400" kern="100">
                          <a:effectLst/>
                        </a:rPr>
                        <a:t>\(</a:t>
                      </a:r>
                      <a:r>
                        <a:rPr lang="zh-CN" sz="2400" kern="100">
                          <a:effectLst/>
                        </a:rPr>
                        <a:t>在行尾时</a:t>
                      </a: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续行符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780320174"/>
                  </a:ext>
                </a:extLst>
              </a:tr>
              <a:tr h="190500">
                <a:tc>
                  <a:txBody>
                    <a:bodyPr/>
                    <a:lstStyle/>
                    <a:p>
                      <a:pPr indent="266700">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反斜杠符号</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87880721"/>
                  </a:ext>
                </a:extLst>
              </a:tr>
              <a:tr h="190500">
                <a:tc>
                  <a:txBody>
                    <a:bodyPr/>
                    <a:lstStyle/>
                    <a:p>
                      <a:pPr indent="266700">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单引号</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274156435"/>
                  </a:ext>
                </a:extLst>
              </a:tr>
              <a:tr h="190500">
                <a:tc>
                  <a:txBody>
                    <a:bodyPr/>
                    <a:lstStyle/>
                    <a:p>
                      <a:pPr indent="266700">
                        <a:spcAft>
                          <a:spcPts val="0"/>
                        </a:spcAft>
                      </a:pPr>
                      <a:r>
                        <a:rPr lang="en-US"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双引号</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127462996"/>
                  </a:ext>
                </a:extLst>
              </a:tr>
              <a:tr h="190500">
                <a:tc>
                  <a:txBody>
                    <a:bodyPr/>
                    <a:lstStyle/>
                    <a:p>
                      <a:pPr indent="266700">
                        <a:spcAft>
                          <a:spcPts val="0"/>
                        </a:spcAft>
                      </a:pPr>
                      <a:r>
                        <a:rPr lang="en-US" sz="2400" kern="100">
                          <a:effectLst/>
                        </a:rPr>
                        <a:t>\a</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响铃</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898274077"/>
                  </a:ext>
                </a:extLst>
              </a:tr>
              <a:tr h="209550">
                <a:tc>
                  <a:txBody>
                    <a:bodyPr/>
                    <a:lstStyle/>
                    <a:p>
                      <a:pPr indent="266700">
                        <a:spcAft>
                          <a:spcPts val="0"/>
                        </a:spcAft>
                      </a:pPr>
                      <a:r>
                        <a:rPr lang="en-US" sz="2400" kern="100">
                          <a:effectLst/>
                        </a:rPr>
                        <a:t>\b</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退格</a:t>
                      </a:r>
                      <a:r>
                        <a:rPr lang="en-US" sz="2400" kern="100">
                          <a:effectLst/>
                        </a:rPr>
                        <a:t>(Backspace)</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26626151"/>
                  </a:ext>
                </a:extLst>
              </a:tr>
              <a:tr h="190500">
                <a:tc>
                  <a:txBody>
                    <a:bodyPr/>
                    <a:lstStyle/>
                    <a:p>
                      <a:pPr indent="266700">
                        <a:spcAft>
                          <a:spcPts val="0"/>
                        </a:spcAft>
                      </a:pPr>
                      <a:r>
                        <a:rPr lang="en-US" sz="2400" kern="100">
                          <a:effectLst/>
                        </a:rPr>
                        <a:t>\000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空</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9442260"/>
                  </a:ext>
                </a:extLst>
              </a:tr>
              <a:tr h="190500">
                <a:tc>
                  <a:txBody>
                    <a:bodyPr/>
                    <a:lstStyle/>
                    <a:p>
                      <a:pPr indent="266700">
                        <a:spcAft>
                          <a:spcPts val="0"/>
                        </a:spcAft>
                      </a:pPr>
                      <a:r>
                        <a:rPr lang="en-US" sz="2400" kern="100">
                          <a:effectLst/>
                        </a:rPr>
                        <a:t>\n</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换行，当前位置回到下一行开头</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670357960"/>
                  </a:ext>
                </a:extLst>
              </a:tr>
              <a:tr h="190500">
                <a:tc>
                  <a:txBody>
                    <a:bodyPr/>
                    <a:lstStyle/>
                    <a:p>
                      <a:pPr indent="266700">
                        <a:spcAft>
                          <a:spcPts val="0"/>
                        </a:spcAft>
                      </a:pPr>
                      <a:r>
                        <a:rPr lang="en-US" sz="2400" kern="100">
                          <a:effectLst/>
                        </a:rPr>
                        <a:t>\v</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纵向制表符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84615930"/>
                  </a:ext>
                </a:extLst>
              </a:tr>
              <a:tr h="190500">
                <a:tc>
                  <a:txBody>
                    <a:bodyPr/>
                    <a:lstStyle/>
                    <a:p>
                      <a:pPr indent="266700">
                        <a:spcAft>
                          <a:spcPts val="0"/>
                        </a:spcAft>
                      </a:pPr>
                      <a:r>
                        <a:rPr lang="en-US" sz="2400" kern="100">
                          <a:effectLst/>
                        </a:rPr>
                        <a:t>\t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横向制表符，跳到下一个</a:t>
                      </a:r>
                      <a:r>
                        <a:rPr lang="en-US" sz="2400" kern="100">
                          <a:effectLst/>
                        </a:rPr>
                        <a:t>Tab</a:t>
                      </a:r>
                      <a:r>
                        <a:rPr lang="zh-CN" sz="2400" kern="100">
                          <a:effectLst/>
                        </a:rPr>
                        <a:t>位置</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913165537"/>
                  </a:ext>
                </a:extLst>
              </a:tr>
              <a:tr h="190500">
                <a:tc>
                  <a:txBody>
                    <a:bodyPr/>
                    <a:lstStyle/>
                    <a:p>
                      <a:pPr indent="266700">
                        <a:spcAft>
                          <a:spcPts val="0"/>
                        </a:spcAft>
                      </a:pPr>
                      <a:r>
                        <a:rPr lang="en-US" sz="2400" kern="100">
                          <a:effectLst/>
                        </a:rPr>
                        <a:t>\r</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回车，当前位置回到本行开头</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751877895"/>
                  </a:ext>
                </a:extLst>
              </a:tr>
              <a:tr h="190500">
                <a:tc>
                  <a:txBody>
                    <a:bodyPr/>
                    <a:lstStyle/>
                    <a:p>
                      <a:pPr indent="266700">
                        <a:spcAft>
                          <a:spcPts val="0"/>
                        </a:spcAft>
                      </a:pPr>
                      <a:r>
                        <a:rPr lang="en-US" sz="2400" kern="100">
                          <a:effectLst/>
                        </a:rPr>
                        <a:t>\f</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换页，当前位置回到下一页开头</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092517242"/>
                  </a:ext>
                </a:extLst>
              </a:tr>
              <a:tr h="209550">
                <a:tc>
                  <a:txBody>
                    <a:bodyPr/>
                    <a:lstStyle/>
                    <a:p>
                      <a:pPr indent="266700">
                        <a:spcAft>
                          <a:spcPts val="0"/>
                        </a:spcAft>
                      </a:pPr>
                      <a:r>
                        <a:rPr lang="en-US" sz="2400" kern="100">
                          <a:effectLst/>
                        </a:rPr>
                        <a:t>\oyy</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八进制数，</a:t>
                      </a:r>
                      <a:r>
                        <a:rPr lang="en-US" sz="2400" kern="100">
                          <a:effectLst/>
                        </a:rPr>
                        <a:t>y </a:t>
                      </a:r>
                      <a:r>
                        <a:rPr lang="zh-CN" sz="2400" kern="100">
                          <a:effectLst/>
                        </a:rPr>
                        <a:t>代表</a:t>
                      </a:r>
                      <a:r>
                        <a:rPr lang="en-US" sz="2400" kern="100">
                          <a:effectLst/>
                        </a:rPr>
                        <a:t> 0~7 </a:t>
                      </a:r>
                      <a:r>
                        <a:rPr lang="zh-CN" sz="2400" kern="100">
                          <a:effectLst/>
                        </a:rPr>
                        <a:t>的字符，例如：</a:t>
                      </a:r>
                      <a:r>
                        <a:rPr lang="en-US" sz="2400" kern="100">
                          <a:effectLst/>
                        </a:rPr>
                        <a:t>\012 </a:t>
                      </a:r>
                      <a:r>
                        <a:rPr lang="zh-CN" sz="2400" kern="100">
                          <a:effectLst/>
                        </a:rPr>
                        <a:t>代表换行。</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285737394"/>
                  </a:ext>
                </a:extLst>
              </a:tr>
              <a:tr h="247650">
                <a:tc>
                  <a:txBody>
                    <a:bodyPr/>
                    <a:lstStyle/>
                    <a:p>
                      <a:pPr indent="266700">
                        <a:spcAft>
                          <a:spcPts val="0"/>
                        </a:spcAft>
                      </a:pPr>
                      <a:r>
                        <a:rPr lang="en-US" sz="2400" kern="100">
                          <a:effectLst/>
                        </a:rPr>
                        <a:t>\xyy</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a:effectLst/>
                        </a:rPr>
                        <a:t>十六进制数，以</a:t>
                      </a:r>
                      <a:r>
                        <a:rPr lang="en-US" sz="2400" kern="100">
                          <a:effectLst/>
                        </a:rPr>
                        <a:t> \x </a:t>
                      </a:r>
                      <a:r>
                        <a:rPr lang="zh-CN" sz="2400" kern="100">
                          <a:effectLst/>
                        </a:rPr>
                        <a:t>开头，</a:t>
                      </a:r>
                      <a:r>
                        <a:rPr lang="en-US" sz="2400" kern="100">
                          <a:effectLst/>
                        </a:rPr>
                        <a:t>yy</a:t>
                      </a:r>
                      <a:r>
                        <a:rPr lang="zh-CN" sz="2400" kern="100">
                          <a:effectLst/>
                        </a:rPr>
                        <a:t>代表的字符，例如：</a:t>
                      </a:r>
                      <a:r>
                        <a:rPr lang="en-US" sz="2400" kern="100">
                          <a:effectLst/>
                        </a:rPr>
                        <a:t>\x0a</a:t>
                      </a:r>
                      <a:r>
                        <a:rPr lang="zh-CN" sz="2400" kern="100">
                          <a:effectLst/>
                        </a:rPr>
                        <a:t>代表换行</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70569725"/>
                  </a:ext>
                </a:extLst>
              </a:tr>
              <a:tr h="190500">
                <a:tc>
                  <a:txBody>
                    <a:bodyPr/>
                    <a:lstStyle/>
                    <a:p>
                      <a:pPr indent="266700">
                        <a:spcAft>
                          <a:spcPts val="0"/>
                        </a:spcAft>
                      </a:pPr>
                      <a:r>
                        <a:rPr lang="en-US" sz="2400" kern="100">
                          <a:effectLst/>
                        </a:rPr>
                        <a:t>\other</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266700">
                        <a:spcAft>
                          <a:spcPts val="0"/>
                        </a:spcAft>
                      </a:pPr>
                      <a:r>
                        <a:rPr lang="zh-CN" sz="2400" kern="100" dirty="0">
                          <a:effectLst/>
                        </a:rPr>
                        <a:t>其它的字符以普通格式输出</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691401686"/>
                  </a:ext>
                </a:extLst>
              </a:tr>
            </a:tbl>
          </a:graphicData>
        </a:graphic>
      </p:graphicFrame>
    </p:spTree>
    <p:extLst>
      <p:ext uri="{BB962C8B-B14F-4D97-AF65-F5344CB8AC3E}">
        <p14:creationId xmlns:p14="http://schemas.microsoft.com/office/powerpoint/2010/main" val="10079024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500459" y="1982668"/>
            <a:ext cx="3147016" cy="1107996"/>
          </a:xfrm>
          <a:prstGeom prst="rect">
            <a:avLst/>
          </a:prstGeom>
          <a:noFill/>
        </p:spPr>
        <p:txBody>
          <a:bodyPr wrap="none" rtlCol="0">
            <a:spAutoFit/>
            <a:scene3d>
              <a:camera prst="orthographicFront"/>
              <a:lightRig rig="threePt" dir="t"/>
            </a:scene3d>
            <a:sp3d contourW="25400"/>
          </a:bodyPr>
          <a:lstStyle/>
          <a:p>
            <a:pPr lvl="0" algn="ctr">
              <a:defRPr/>
            </a:pPr>
            <a:r>
              <a:rPr lang="zh-CN" altLang="en-US" sz="6600" dirty="0">
                <a:solidFill>
                  <a:srgbClr val="000000">
                    <a:lumMod val="75000"/>
                    <a:lumOff val="25000"/>
                  </a:srgbClr>
                </a:solidFill>
                <a:latin typeface="时尚中黑简体" panose="01010104010101010101" pitchFamily="2" charset="-122"/>
                <a:ea typeface="时尚中黑简体" panose="01010104010101010101" pitchFamily="2" charset="-122"/>
              </a:rPr>
              <a:t>谢   谢</a:t>
            </a: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836494"/>
            <a:ext cx="786604" cy="1146542"/>
            <a:chOff x="3808475" y="2119547"/>
            <a:chExt cx="1914069" cy="2769162"/>
          </a:xfrm>
        </p:grpSpPr>
        <p:sp>
          <p:nvSpPr>
            <p:cNvPr id="35"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36"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7"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8" name="文本框 75"/>
            <p:cNvSpPr txBox="1"/>
            <p:nvPr/>
          </p:nvSpPr>
          <p:spPr>
            <a:xfrm>
              <a:off x="3848649" y="2592526"/>
              <a:ext cx="1834080" cy="966357"/>
            </a:xfrm>
            <a:prstGeom prst="rect">
              <a:avLst/>
            </a:prstGeom>
            <a:noFill/>
          </p:spPr>
          <p:txBody>
            <a:bodyPr wrap="none" rtlCol="0">
              <a:spAutoFit/>
            </a:bodyPr>
            <a:lstStyle/>
            <a:p>
              <a:pPr algn="ctr"/>
              <a:r>
                <a:rPr lang="en-US" altLang="zh-CN" sz="2000" b="1" dirty="0">
                  <a:solidFill>
                    <a:schemeClr val="tx2">
                      <a:lumMod val="50000"/>
                    </a:schemeClr>
                  </a:solidFill>
                </a:rPr>
                <a:t>2.1.2</a:t>
              </a:r>
              <a:endParaRPr lang="zh-CN" altLang="en-US" sz="2000" b="1" dirty="0">
                <a:solidFill>
                  <a:schemeClr val="tx2">
                    <a:lumMod val="50000"/>
                  </a:schemeClr>
                </a:solidFill>
              </a:endParaRPr>
            </a:p>
          </p:txBody>
        </p:sp>
      </p:grpSp>
      <p:sp>
        <p:nvSpPr>
          <p:cNvPr id="40" name="矩形 39"/>
          <p:cNvSpPr/>
          <p:nvPr/>
        </p:nvSpPr>
        <p:spPr>
          <a:xfrm>
            <a:off x="934800" y="904837"/>
            <a:ext cx="485640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2"/>
                </a:solidFill>
              </a:rPr>
              <a:t>编程符号</a:t>
            </a:r>
          </a:p>
        </p:txBody>
      </p:sp>
      <p:sp>
        <p:nvSpPr>
          <p:cNvPr id="81" name="矩形 80"/>
          <p:cNvSpPr/>
          <p:nvPr/>
        </p:nvSpPr>
        <p:spPr>
          <a:xfrm>
            <a:off x="786604" y="1569634"/>
            <a:ext cx="3090333" cy="6093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dirty="0"/>
              <a:t>1.</a:t>
            </a:r>
            <a:r>
              <a:rPr lang="zh-CN" altLang="en-US" sz="2800" dirty="0"/>
              <a:t>标识符</a:t>
            </a:r>
            <a:endParaRPr lang="zh-CN" altLang="en-US" sz="2800" b="1" dirty="0">
              <a:solidFill>
                <a:schemeClr val="tx1">
                  <a:lumMod val="65000"/>
                  <a:lumOff val="35000"/>
                </a:schemeClr>
              </a:solidFill>
            </a:endParaRPr>
          </a:p>
        </p:txBody>
      </p:sp>
      <p:sp>
        <p:nvSpPr>
          <p:cNvPr id="4" name="矩形 3"/>
          <p:cNvSpPr/>
          <p:nvPr/>
        </p:nvSpPr>
        <p:spPr>
          <a:xfrm>
            <a:off x="689133" y="2041820"/>
            <a:ext cx="11213969" cy="1569660"/>
          </a:xfrm>
          <a:prstGeom prst="rect">
            <a:avLst/>
          </a:prstGeom>
        </p:spPr>
        <p:txBody>
          <a:bodyPr wrap="square">
            <a:spAutoFit/>
          </a:bodyPr>
          <a:lstStyle/>
          <a:p>
            <a:pPr indent="269240">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现实世界中，人们通常使用名称来标记和区分事务，同理，在程序中也需要定义符号或名称来区分关键字、变量名、函数名、类名、对象名，文件名和模块名，这些统称为标识符。除了语句定义符、关键字、标准函数名等由系统定义外，其余均由用户自定义实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934799" y="3534472"/>
            <a:ext cx="11127330" cy="2308324"/>
          </a:xfrm>
          <a:prstGeom prst="rect">
            <a:avLst/>
          </a:prstGeom>
        </p:spPr>
        <p:txBody>
          <a:bodyPr wrap="square">
            <a:spAutoFit/>
          </a:bodyPr>
          <a:lstStyle/>
          <a:p>
            <a:pPr indent="269240">
              <a:spcAft>
                <a:spcPts val="0"/>
              </a:spcAft>
            </a:pP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Python</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语言对自定义标识符有严格的限定，规则如下：</a:t>
            </a:r>
          </a:p>
          <a:p>
            <a:pPr indent="269240">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①标识符由字符（</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A~Z</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和</a:t>
            </a:r>
            <a:r>
              <a:rPr lang="en-US" altLang="zh-CN" sz="2400" kern="100" dirty="0" err="1">
                <a:latin typeface="宋体" panose="02010600030101010101" pitchFamily="2" charset="-122"/>
                <a:ea typeface="宋体" panose="02010600030101010101" pitchFamily="2" charset="-122"/>
                <a:cs typeface="Times New Roman" panose="02020603050405020304" pitchFamily="18" charset="0"/>
              </a:rPr>
              <a:t>a~z</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）、下划线和数字（</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0~9</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）组成，首字符不能是数字；</a:t>
            </a:r>
          </a:p>
          <a:p>
            <a:pPr indent="269240">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②标识符不能与</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Python</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中的关键字和内置函数同名；</a:t>
            </a:r>
          </a:p>
          <a:p>
            <a:pPr indent="269240">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③标识符中不能包含空格、</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和</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等特殊符号；</a:t>
            </a:r>
          </a:p>
          <a:p>
            <a:pPr indent="269240">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④标识符中的字母严格区分大小写。</a:t>
            </a:r>
          </a:p>
          <a:p>
            <a:pPr indent="269240">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⑤</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Python</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支持</a:t>
            </a:r>
            <a:r>
              <a:rPr lang="en-US" altLang="zh-CN" sz="2400" kern="100" dirty="0">
                <a:solidFill>
                  <a:srgbClr val="222222"/>
                </a:solidFill>
                <a:latin typeface="宋体" panose="02010600030101010101" pitchFamily="2" charset="-122"/>
                <a:ea typeface="宋体" panose="02010600030101010101" pitchFamily="2" charset="-122"/>
                <a:cs typeface="Times New Roman" panose="02020603050405020304" pitchFamily="18" charset="0"/>
              </a:rPr>
              <a:t> Unicode </a:t>
            </a:r>
            <a:r>
              <a:rPr lang="zh-CN" altLang="zh-CN" sz="2400" kern="100" dirty="0">
                <a:solidFill>
                  <a:srgbClr val="222222"/>
                </a:solidFill>
                <a:latin typeface="宋体" panose="02010600030101010101" pitchFamily="2" charset="-122"/>
                <a:ea typeface="宋体" panose="02010600030101010101" pitchFamily="2" charset="-122"/>
                <a:cs typeface="Times New Roman" panose="02020603050405020304" pitchFamily="18" charset="0"/>
              </a:rPr>
              <a:t>编码</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，支持中文命名。</a:t>
            </a:r>
          </a:p>
        </p:txBody>
      </p:sp>
      <p:grpSp>
        <p:nvGrpSpPr>
          <p:cNvPr id="82" name="组合 81"/>
          <p:cNvGrpSpPr/>
          <p:nvPr/>
        </p:nvGrpSpPr>
        <p:grpSpPr>
          <a:xfrm>
            <a:off x="3175" y="2540"/>
            <a:ext cx="9335558" cy="677214"/>
            <a:chOff x="1805470" y="2272514"/>
            <a:chExt cx="6438482" cy="677331"/>
          </a:xfrm>
        </p:grpSpPr>
        <p:sp>
          <p:nvSpPr>
            <p:cNvPr id="8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84" name="椭圆 8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85" name="矩形 84"/>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25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1" fill="hold">
                            <p:stCondLst>
                              <p:cond delay="1250"/>
                            </p:stCondLst>
                            <p:childTnLst>
                              <p:par>
                                <p:cTn id="12" presetID="22" presetClass="entr" presetSubtype="8" fill="hold" nodeType="afterEffect">
                                  <p:stCondLst>
                                    <p:cond delay="0"/>
                                  </p:stCondLst>
                                  <p:childTnLst>
                                    <p:set>
                                      <p:cBhvr>
                                        <p:cTn id="13" dur="1" fill="hold">
                                          <p:stCondLst>
                                            <p:cond delay="0"/>
                                          </p:stCondLst>
                                        </p:cTn>
                                        <p:tgtEl>
                                          <p:spTgt spid="82"/>
                                        </p:tgtEl>
                                        <p:attrNameLst>
                                          <p:attrName>style.visibility</p:attrName>
                                        </p:attrNameLst>
                                      </p:cBhvr>
                                      <p:to>
                                        <p:strVal val="visible"/>
                                      </p:to>
                                    </p:set>
                                    <p:animEffect transition="in" filter="wipe(left)">
                                      <p:cBhvr>
                                        <p:cTn id="14"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80"/>
          <p:cNvSpPr/>
          <p:nvPr/>
        </p:nvSpPr>
        <p:spPr>
          <a:xfrm>
            <a:off x="37125" y="807578"/>
            <a:ext cx="309033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dirty="0"/>
              <a:t>命名规范</a:t>
            </a:r>
            <a:endParaRPr lang="zh-CN" altLang="en-US" sz="2800" b="1" dirty="0">
              <a:solidFill>
                <a:schemeClr val="tx1">
                  <a:lumMod val="65000"/>
                  <a:lumOff val="35000"/>
                </a:schemeClr>
              </a:solidFill>
            </a:endParaRPr>
          </a:p>
        </p:txBody>
      </p:sp>
      <p:sp>
        <p:nvSpPr>
          <p:cNvPr id="4" name="矩形 3"/>
          <p:cNvSpPr/>
          <p:nvPr/>
        </p:nvSpPr>
        <p:spPr>
          <a:xfrm>
            <a:off x="426852" y="1557738"/>
            <a:ext cx="11500105" cy="5632311"/>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①驼峰命名法（</a:t>
            </a:r>
            <a:r>
              <a:rPr lang="en-US" altLang="zh-CN" sz="2400" dirty="0">
                <a:latin typeface="宋体" panose="02010600030101010101" pitchFamily="2" charset="-122"/>
                <a:ea typeface="宋体" panose="02010600030101010101" pitchFamily="2" charset="-122"/>
              </a:rPr>
              <a:t>upper camel case</a:t>
            </a:r>
            <a:r>
              <a:rPr lang="zh-CN" altLang="zh-CN" sz="2400" dirty="0">
                <a:latin typeface="宋体" panose="02010600030101010101" pitchFamily="2" charset="-122"/>
                <a:ea typeface="宋体" panose="02010600030101010101" pitchFamily="2" charset="-122"/>
              </a:rPr>
              <a:t>），即每个单词的首字母都采用大写字母，例如</a:t>
            </a:r>
            <a:r>
              <a:rPr lang="en-US" altLang="zh-CN" sz="2400" dirty="0" err="1">
                <a:latin typeface="宋体" panose="02010600030101010101" pitchFamily="2" charset="-122"/>
                <a:ea typeface="宋体" panose="02010600030101010101" pitchFamily="2" charset="-122"/>
              </a:rPr>
              <a:t>UserName</a:t>
            </a:r>
            <a:r>
              <a:rPr lang="zh-CN" altLang="zh-CN" sz="2400" dirty="0">
                <a:latin typeface="宋体" panose="02010600030101010101" pitchFamily="2" charset="-122"/>
                <a:ea typeface="宋体" panose="02010600030101010101" pitchFamily="2" charset="-122"/>
              </a:rPr>
              <a:t>。通常用于类名、</a:t>
            </a:r>
            <a:r>
              <a:rPr lang="en-US" altLang="zh-CN" sz="2400" dirty="0">
                <a:latin typeface="宋体" panose="02010600030101010101" pitchFamily="2" charset="-122"/>
                <a:ea typeface="宋体" panose="02010600030101010101" pitchFamily="2" charset="-122"/>
              </a:rPr>
              <a:t>Type </a:t>
            </a:r>
            <a:r>
              <a:rPr lang="zh-CN" altLang="zh-CN" sz="2400" dirty="0">
                <a:latin typeface="宋体" panose="02010600030101010101" pitchFamily="2" charset="-122"/>
                <a:ea typeface="宋体" panose="02010600030101010101" pitchFamily="2" charset="-122"/>
              </a:rPr>
              <a:t>变量、异常</a:t>
            </a:r>
            <a:r>
              <a:rPr lang="en-US" altLang="zh-CN" sz="2400" dirty="0">
                <a:latin typeface="宋体" panose="02010600030101010101" pitchFamily="2" charset="-122"/>
                <a:ea typeface="宋体" panose="02010600030101010101" pitchFamily="2" charset="-122"/>
              </a:rPr>
              <a:t> exception </a:t>
            </a:r>
            <a:r>
              <a:rPr lang="zh-CN" altLang="zh-CN" sz="2400" dirty="0">
                <a:latin typeface="宋体" panose="02010600030101010101" pitchFamily="2" charset="-122"/>
                <a:ea typeface="宋体" panose="02010600030101010101" pitchFamily="2" charset="-122"/>
              </a:rPr>
              <a:t>名。遇到缩写字母全部用大写，如</a:t>
            </a:r>
            <a:r>
              <a:rPr lang="en-US" altLang="zh-CN" sz="2400" dirty="0" err="1">
                <a:latin typeface="宋体" panose="02010600030101010101" pitchFamily="2" charset="-122"/>
                <a:ea typeface="宋体" panose="02010600030101010101" pitchFamily="2" charset="-122"/>
              </a:rPr>
              <a:t>HTTPServerError</a:t>
            </a:r>
            <a:r>
              <a:rPr lang="zh-CN" altLang="zh-CN" sz="2400" dirty="0">
                <a:latin typeface="宋体" panose="02010600030101010101" pitchFamily="2" charset="-122"/>
                <a:ea typeface="宋体" panose="02010600030101010101" pitchFamily="2" charset="-122"/>
              </a:rPr>
              <a:t>。</a:t>
            </a:r>
          </a:p>
          <a:p>
            <a:r>
              <a:rPr lang="zh-CN" altLang="zh-CN" sz="2400" dirty="0">
                <a:latin typeface="宋体" panose="02010600030101010101" pitchFamily="2" charset="-122"/>
                <a:ea typeface="宋体" panose="02010600030101010101" pitchFamily="2" charset="-122"/>
              </a:rPr>
              <a:t>②蛇形命名法（</a:t>
            </a:r>
            <a:r>
              <a:rPr lang="en-US" altLang="zh-CN" sz="2400" dirty="0">
                <a:latin typeface="宋体" panose="02010600030101010101" pitchFamily="2" charset="-122"/>
                <a:ea typeface="宋体" panose="02010600030101010101" pitchFamily="2" charset="-122"/>
              </a:rPr>
              <a:t>lower case with underscores</a:t>
            </a:r>
            <a:r>
              <a:rPr lang="zh-CN" altLang="zh-CN" sz="2400" dirty="0">
                <a:latin typeface="宋体" panose="02010600030101010101" pitchFamily="2" charset="-122"/>
                <a:ea typeface="宋体" panose="02010600030101010101" pitchFamily="2" charset="-122"/>
              </a:rPr>
              <a:t>），又称下划线命名法，即用下划线来连接小写单词，例如</a:t>
            </a:r>
            <a:r>
              <a:rPr lang="en-US" altLang="zh-CN" sz="2400" dirty="0" err="1">
                <a:latin typeface="宋体" panose="02010600030101010101" pitchFamily="2" charset="-122"/>
                <a:ea typeface="宋体" panose="02010600030101010101" pitchFamily="2" charset="-122"/>
              </a:rPr>
              <a:t>user_name</a:t>
            </a:r>
            <a:r>
              <a:rPr lang="zh-CN" altLang="zh-CN" sz="2400" dirty="0">
                <a:latin typeface="宋体" panose="02010600030101010101" pitchFamily="2" charset="-122"/>
                <a:ea typeface="宋体" panose="02010600030101010101" pitchFamily="2" charset="-122"/>
              </a:rPr>
              <a:t>。通常用于包名、模块名、方法名和普通变量名等情况。</a:t>
            </a:r>
          </a:p>
          <a:p>
            <a:r>
              <a:rPr lang="zh-CN" altLang="zh-CN" sz="2400" dirty="0">
                <a:latin typeface="宋体" panose="02010600030101010101" pitchFamily="2" charset="-122"/>
                <a:ea typeface="宋体" panose="02010600030101010101" pitchFamily="2" charset="-122"/>
              </a:rPr>
              <a:t>③见名识义，标识符中的单词应直接明确含义，提高代码可读性。例如“得分”可定义为</a:t>
            </a:r>
            <a:r>
              <a:rPr lang="en-US" altLang="zh-CN" sz="2400" dirty="0">
                <a:latin typeface="宋体" panose="02010600030101010101" pitchFamily="2" charset="-122"/>
                <a:ea typeface="宋体" panose="02010600030101010101" pitchFamily="2" charset="-122"/>
              </a:rPr>
              <a:t>score</a:t>
            </a:r>
            <a:r>
              <a:rPr lang="zh-CN" altLang="zh-CN" sz="2400" dirty="0">
                <a:latin typeface="宋体" panose="02010600030101010101" pitchFamily="2" charset="-122"/>
                <a:ea typeface="宋体" panose="02010600030101010101" pitchFamily="2" charset="-122"/>
              </a:rPr>
              <a:t>，“年龄”可定义为</a:t>
            </a:r>
            <a:r>
              <a:rPr lang="en-US" altLang="zh-CN" sz="2400" dirty="0">
                <a:latin typeface="宋体" panose="02010600030101010101" pitchFamily="2" charset="-122"/>
                <a:ea typeface="宋体" panose="02010600030101010101" pitchFamily="2" charset="-122"/>
              </a:rPr>
              <a:t>age</a:t>
            </a:r>
            <a:r>
              <a:rPr lang="zh-CN" altLang="zh-CN" sz="2400" dirty="0">
                <a:latin typeface="宋体" panose="02010600030101010101" pitchFamily="2" charset="-122"/>
                <a:ea typeface="宋体" panose="02010600030101010101" pitchFamily="2" charset="-122"/>
              </a:rPr>
              <a:t>。</a:t>
            </a:r>
          </a:p>
          <a:p>
            <a:r>
              <a:rPr lang="zh-CN" altLang="zh-CN" sz="2400" dirty="0">
                <a:latin typeface="宋体" panose="02010600030101010101" pitchFamily="2" charset="-122"/>
                <a:ea typeface="宋体" panose="02010600030101010101" pitchFamily="2" charset="-122"/>
              </a:rPr>
              <a:t>④变量、函数、属性和方法名的所有单词字母用小写，使用蛇形命名法。</a:t>
            </a:r>
          </a:p>
          <a:p>
            <a:r>
              <a:rPr lang="zh-CN" altLang="zh-CN" sz="2400" dirty="0">
                <a:latin typeface="宋体" panose="02010600030101010101" pitchFamily="2" charset="-122"/>
                <a:ea typeface="宋体" panose="02010600030101010101" pitchFamily="2" charset="-122"/>
              </a:rPr>
              <a:t>⑤常量名的所有单词字母用大写，使用蛇形命名法。</a:t>
            </a:r>
            <a:endParaRPr lang="en-US"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⑥</a:t>
            </a:r>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标识符的长度并不受限制，但出于计算资源的合理使用，一般建议控制在</a:t>
            </a:r>
            <a:r>
              <a:rPr lang="en-US" altLang="zh-CN" sz="2400" dirty="0">
                <a:latin typeface="宋体" panose="02010600030101010101" pitchFamily="2" charset="-122"/>
                <a:ea typeface="宋体" panose="02010600030101010101" pitchFamily="2" charset="-122"/>
              </a:rPr>
              <a:t>32</a:t>
            </a:r>
            <a:r>
              <a:rPr lang="zh-CN" altLang="zh-CN" sz="2400" dirty="0">
                <a:latin typeface="宋体" panose="02010600030101010101" pitchFamily="2" charset="-122"/>
                <a:ea typeface="宋体" panose="02010600030101010101" pitchFamily="2" charset="-122"/>
              </a:rPr>
              <a:t>个字符以内。</a:t>
            </a:r>
          </a:p>
          <a:p>
            <a:r>
              <a:rPr lang="zh-CN" altLang="zh-CN" sz="2400" dirty="0">
                <a:latin typeface="宋体" panose="02010600030101010101" pitchFamily="2" charset="-122"/>
                <a:ea typeface="宋体" panose="02010600030101010101" pitchFamily="2" charset="-122"/>
              </a:rPr>
              <a:t>⑦</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不要使用易混淆的字母如“</a:t>
            </a:r>
            <a:r>
              <a:rPr lang="en-US" altLang="zh-CN" sz="2400" dirty="0">
                <a:latin typeface="宋体" panose="02010600030101010101" pitchFamily="2" charset="-122"/>
                <a:ea typeface="宋体" panose="02010600030101010101" pitchFamily="2" charset="-122"/>
              </a:rPr>
              <a:t>l</a:t>
            </a:r>
            <a:r>
              <a:rPr lang="zh-CN" altLang="zh-CN" sz="2400" dirty="0">
                <a:latin typeface="宋体" panose="02010600030101010101" pitchFamily="2" charset="-122"/>
                <a:ea typeface="宋体" panose="02010600030101010101" pitchFamily="2" charset="-122"/>
              </a:rPr>
              <a:t>”（小写</a:t>
            </a:r>
            <a:r>
              <a:rPr lang="en-US" altLang="zh-CN" sz="2400" dirty="0">
                <a:latin typeface="宋体" panose="02010600030101010101" pitchFamily="2" charset="-122"/>
                <a:ea typeface="宋体" panose="02010600030101010101" pitchFamily="2" charset="-122"/>
              </a:rPr>
              <a:t>L</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O</a:t>
            </a:r>
            <a:r>
              <a:rPr lang="zh-CN" altLang="zh-CN" sz="2400" dirty="0">
                <a:latin typeface="宋体" panose="02010600030101010101" pitchFamily="2" charset="-122"/>
                <a:ea typeface="宋体" panose="02010600030101010101" pitchFamily="2" charset="-122"/>
              </a:rPr>
              <a:t>”（大写</a:t>
            </a:r>
            <a:r>
              <a:rPr lang="en-US" altLang="zh-CN" sz="2400" dirty="0">
                <a:latin typeface="宋体" panose="02010600030101010101" pitchFamily="2" charset="-122"/>
                <a:ea typeface="宋体" panose="02010600030101010101" pitchFamily="2" charset="-122"/>
              </a:rPr>
              <a:t>o</a:t>
            </a:r>
            <a:r>
              <a:rPr lang="zh-CN" altLang="zh-CN" sz="2400" dirty="0">
                <a:latin typeface="宋体" panose="02010600030101010101" pitchFamily="2" charset="-122"/>
                <a:ea typeface="宋体" panose="02010600030101010101" pitchFamily="2" charset="-122"/>
              </a:rPr>
              <a:t>）或“</a:t>
            </a:r>
            <a:r>
              <a:rPr lang="en-US" altLang="zh-CN" sz="2400" dirty="0">
                <a:latin typeface="宋体" panose="02010600030101010101" pitchFamily="2" charset="-122"/>
                <a:ea typeface="宋体" panose="02010600030101010101" pitchFamily="2" charset="-122"/>
              </a:rPr>
              <a:t>I</a:t>
            </a:r>
            <a:r>
              <a:rPr lang="zh-CN" altLang="zh-CN" sz="2400" dirty="0">
                <a:latin typeface="宋体" panose="02010600030101010101" pitchFamily="2" charset="-122"/>
                <a:ea typeface="宋体" panose="02010600030101010101" pitchFamily="2" charset="-122"/>
              </a:rPr>
              <a:t>”（大写</a:t>
            </a:r>
            <a:r>
              <a:rPr lang="en-US" altLang="zh-CN" sz="2400" dirty="0">
                <a:latin typeface="宋体" panose="02010600030101010101" pitchFamily="2" charset="-122"/>
                <a:ea typeface="宋体" panose="02010600030101010101" pitchFamily="2" charset="-122"/>
              </a:rPr>
              <a:t>i</a:t>
            </a:r>
            <a:r>
              <a:rPr lang="zh-CN" altLang="zh-CN" sz="2400" dirty="0">
                <a:latin typeface="宋体" panose="02010600030101010101" pitchFamily="2" charset="-122"/>
                <a:ea typeface="宋体" panose="02010600030101010101" pitchFamily="2" charset="-122"/>
              </a:rPr>
              <a:t>），这些字母难以与数字“</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 区分。</a:t>
            </a:r>
          </a:p>
          <a:p>
            <a:endParaRPr lang="zh-CN" altLang="zh-CN" sz="2400" dirty="0">
              <a:latin typeface="宋体" panose="02010600030101010101" pitchFamily="2" charset="-122"/>
              <a:ea typeface="宋体" panose="02010600030101010101" pitchFamily="2" charset="-122"/>
            </a:endParaRPr>
          </a:p>
        </p:txBody>
      </p:sp>
      <p:grpSp>
        <p:nvGrpSpPr>
          <p:cNvPr id="15" name="组合 14"/>
          <p:cNvGrpSpPr/>
          <p:nvPr/>
        </p:nvGrpSpPr>
        <p:grpSpPr>
          <a:xfrm>
            <a:off x="3175" y="2540"/>
            <a:ext cx="9335558" cy="677214"/>
            <a:chOff x="1805470" y="2272514"/>
            <a:chExt cx="6438482" cy="677331"/>
          </a:xfrm>
        </p:grpSpPr>
        <p:sp>
          <p:nvSpPr>
            <p:cNvPr id="16"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7" name="椭圆 16"/>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18" name="矩形 17"/>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Tree>
    <p:extLst>
      <p:ext uri="{BB962C8B-B14F-4D97-AF65-F5344CB8AC3E}">
        <p14:creationId xmlns:p14="http://schemas.microsoft.com/office/powerpoint/2010/main" val="28259272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80"/>
          <p:cNvSpPr/>
          <p:nvPr/>
        </p:nvSpPr>
        <p:spPr>
          <a:xfrm>
            <a:off x="37125" y="807578"/>
            <a:ext cx="309033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dirty="0"/>
              <a:t>命名规范</a:t>
            </a:r>
            <a:endParaRPr lang="zh-CN" altLang="en-US" sz="2800" b="1" dirty="0">
              <a:solidFill>
                <a:schemeClr val="tx1">
                  <a:lumMod val="65000"/>
                  <a:lumOff val="35000"/>
                </a:schemeClr>
              </a:solidFill>
            </a:endParaRPr>
          </a:p>
        </p:txBody>
      </p:sp>
      <p:sp>
        <p:nvSpPr>
          <p:cNvPr id="4" name="矩形 3"/>
          <p:cNvSpPr/>
          <p:nvPr/>
        </p:nvSpPr>
        <p:spPr>
          <a:xfrm>
            <a:off x="426852" y="1557738"/>
            <a:ext cx="11500105" cy="5262979"/>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⑧避免下划线开头的标识符。</a:t>
            </a:r>
          </a:p>
          <a:p>
            <a:r>
              <a:rPr lang="zh-CN" altLang="zh-CN" sz="2400" dirty="0">
                <a:latin typeface="宋体" panose="02010600030101010101" pitchFamily="2" charset="-122"/>
                <a:ea typeface="宋体" panose="02010600030101010101" pitchFamily="2" charset="-122"/>
              </a:rPr>
              <a:t>下划线开头的标识符有特殊含义，含义如下：</a:t>
            </a:r>
          </a:p>
          <a:p>
            <a:r>
              <a:rPr lang="en-US" altLang="zh-CN" sz="2400" b="1" dirty="0">
                <a:latin typeface="宋体" panose="02010600030101010101" pitchFamily="2" charset="-122"/>
                <a:ea typeface="宋体" panose="02010600030101010101" pitchFamily="2" charset="-122"/>
              </a:rPr>
              <a:t>I</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单前导下划线</a:t>
            </a:r>
            <a:r>
              <a:rPr lang="en-US" altLang="zh-CN" sz="2400" dirty="0">
                <a:latin typeface="宋体" panose="02010600030101010101" pitchFamily="2" charset="-122"/>
                <a:ea typeface="宋体" panose="02010600030101010101" pitchFamily="2" charset="-122"/>
              </a:rPr>
              <a:t> _</a:t>
            </a:r>
            <a:r>
              <a:rPr lang="en-US" altLang="zh-CN" sz="2400" dirty="0" err="1">
                <a:latin typeface="宋体" panose="02010600030101010101" pitchFamily="2" charset="-122"/>
                <a:ea typeface="宋体" panose="02010600030101010101" pitchFamily="2" charset="-122"/>
              </a:rPr>
              <a:t>var</a:t>
            </a:r>
            <a:r>
              <a:rPr lang="zh-CN" altLang="zh-CN" sz="2400" dirty="0">
                <a:latin typeface="宋体" panose="02010600030101010101" pitchFamily="2" charset="-122"/>
                <a:ea typeface="宋体" panose="02010600030101010101" pitchFamily="2" charset="-122"/>
              </a:rPr>
              <a:t>。以单个下划线开头的变量或方法仅供内部使用，也称保护变量，是一种约定，在模块和类外不能被使用，必须通过类提供的接口才能访问。只作为对程序的提示。</a:t>
            </a:r>
          </a:p>
          <a:p>
            <a:r>
              <a:rPr lang="en-US" altLang="zh-CN" sz="2400" b="1" dirty="0">
                <a:latin typeface="宋体" panose="02010600030101010101" pitchFamily="2" charset="-122"/>
                <a:ea typeface="宋体" panose="02010600030101010101" pitchFamily="2" charset="-122"/>
              </a:rPr>
              <a:t>II</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单末尾下划线</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var</a:t>
            </a:r>
            <a:r>
              <a:rPr lang="en-US" altLang="zh-CN" sz="2400" dirty="0">
                <a:latin typeface="宋体" panose="02010600030101010101" pitchFamily="2" charset="-122"/>
                <a:ea typeface="宋体" panose="02010600030101010101" pitchFamily="2" charset="-122"/>
              </a:rPr>
              <a:t>_</a:t>
            </a:r>
            <a:r>
              <a:rPr lang="zh-CN" altLang="zh-CN" sz="2400" dirty="0">
                <a:latin typeface="宋体" panose="02010600030101010101" pitchFamily="2" charset="-122"/>
                <a:ea typeface="宋体" panose="02010600030101010101" pitchFamily="2" charset="-122"/>
              </a:rPr>
              <a:t>。一个变量的最合适的名称已经被一个关键字所占用，可以附加一个下划线来解决命名冲突。</a:t>
            </a:r>
          </a:p>
          <a:p>
            <a:r>
              <a:rPr lang="en-US" altLang="zh-CN" sz="2400" b="1" dirty="0">
                <a:latin typeface="宋体" panose="02010600030101010101" pitchFamily="2" charset="-122"/>
                <a:ea typeface="宋体" panose="02010600030101010101" pitchFamily="2" charset="-122"/>
              </a:rPr>
              <a:t>III</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双前导下划线</a:t>
            </a:r>
            <a:r>
              <a:rPr lang="en-US" altLang="zh-CN" sz="2400" dirty="0">
                <a:latin typeface="宋体" panose="02010600030101010101" pitchFamily="2" charset="-122"/>
                <a:ea typeface="宋体" panose="02010600030101010101" pitchFamily="2" charset="-122"/>
              </a:rPr>
              <a:t> __</a:t>
            </a:r>
            <a:r>
              <a:rPr lang="en-US" altLang="zh-CN" sz="2400" dirty="0" err="1">
                <a:latin typeface="宋体" panose="02010600030101010101" pitchFamily="2" charset="-122"/>
                <a:ea typeface="宋体" panose="02010600030101010101" pitchFamily="2" charset="-122"/>
              </a:rPr>
              <a:t>var</a:t>
            </a:r>
            <a:r>
              <a:rPr lang="zh-CN" altLang="zh-CN" sz="2400" dirty="0">
                <a:latin typeface="宋体" panose="02010600030101010101" pitchFamily="2" charset="-122"/>
                <a:ea typeface="宋体" panose="02010600030101010101" pitchFamily="2" charset="-122"/>
              </a:rPr>
              <a:t>。双下划线开始的是类中的私有变量或私有方法，会触发解释器重写属性名称，只有类对象才能访问。</a:t>
            </a:r>
          </a:p>
          <a:p>
            <a:r>
              <a:rPr lang="en-US" altLang="zh-CN" sz="2400" b="1" dirty="0">
                <a:latin typeface="宋体" panose="02010600030101010101" pitchFamily="2" charset="-122"/>
                <a:ea typeface="宋体" panose="02010600030101010101" pitchFamily="2" charset="-122"/>
              </a:rPr>
              <a:t>IV</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双前导和双末尾下划线</a:t>
            </a:r>
            <a:r>
              <a:rPr lang="en-US" altLang="zh-CN" sz="2400" dirty="0">
                <a:latin typeface="宋体" panose="02010600030101010101" pitchFamily="2" charset="-122"/>
                <a:ea typeface="宋体" panose="02010600030101010101" pitchFamily="2" charset="-122"/>
              </a:rPr>
              <a:t> __</a:t>
            </a:r>
            <a:r>
              <a:rPr lang="en-US" altLang="zh-CN" sz="2400" dirty="0" err="1">
                <a:latin typeface="宋体" panose="02010600030101010101" pitchFamily="2" charset="-122"/>
                <a:ea typeface="宋体" panose="02010600030101010101" pitchFamily="2" charset="-122"/>
              </a:rPr>
              <a:t>var</a:t>
            </a:r>
            <a:r>
              <a:rPr lang="en-US" altLang="zh-CN" sz="2400" dirty="0">
                <a:latin typeface="宋体" panose="02010600030101010101" pitchFamily="2" charset="-122"/>
                <a:ea typeface="宋体" panose="02010600030101010101" pitchFamily="2" charset="-122"/>
              </a:rPr>
              <a:t>__</a:t>
            </a:r>
            <a:r>
              <a:rPr lang="zh-CN" altLang="zh-CN" sz="2400" dirty="0">
                <a:latin typeface="宋体" panose="02010600030101010101" pitchFamily="2" charset="-122"/>
                <a:ea typeface="宋体" panose="02010600030101010101" pitchFamily="2" charset="-122"/>
              </a:rPr>
              <a:t>。由双下划线前缀和后缀包围的变量为</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语言保留名称，是特殊属性和特殊方法的专用标识。不推荐使用。</a:t>
            </a:r>
          </a:p>
          <a:p>
            <a:r>
              <a:rPr lang="en-US" altLang="zh-CN" sz="2400" b="1" dirty="0">
                <a:latin typeface="宋体" panose="02010600030101010101" pitchFamily="2" charset="-122"/>
                <a:ea typeface="宋体" panose="02010600030101010101" pitchFamily="2" charset="-122"/>
              </a:rPr>
              <a:t>V</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单下划线</a:t>
            </a:r>
            <a:r>
              <a:rPr lang="en-US" altLang="zh-CN" sz="2400" dirty="0">
                <a:latin typeface="宋体" panose="02010600030101010101" pitchFamily="2" charset="-122"/>
                <a:ea typeface="宋体" panose="02010600030101010101" pitchFamily="2" charset="-122"/>
              </a:rPr>
              <a:t> _</a:t>
            </a:r>
            <a:r>
              <a:rPr lang="zh-CN" altLang="zh-CN" sz="2400" dirty="0">
                <a:latin typeface="宋体" panose="02010600030101010101" pitchFamily="2" charset="-122"/>
                <a:ea typeface="宋体" panose="02010600030101010101" pitchFamily="2" charset="-122"/>
              </a:rPr>
              <a:t>。单个独立下划线是用作一个名字，来表示某个变量是临时的或无关紧要的。也表示</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交互界面中最近一个表达式的值。</a:t>
            </a:r>
          </a:p>
          <a:p>
            <a:endParaRPr lang="zh-CN" altLang="zh-CN" sz="2400" dirty="0">
              <a:latin typeface="宋体" panose="02010600030101010101" pitchFamily="2" charset="-122"/>
              <a:ea typeface="宋体" panose="02010600030101010101" pitchFamily="2" charset="-122"/>
            </a:endParaRPr>
          </a:p>
        </p:txBody>
      </p:sp>
      <p:grpSp>
        <p:nvGrpSpPr>
          <p:cNvPr id="9" name="组合 8"/>
          <p:cNvGrpSpPr/>
          <p:nvPr/>
        </p:nvGrpSpPr>
        <p:grpSpPr>
          <a:xfrm>
            <a:off x="3175" y="2540"/>
            <a:ext cx="9335558" cy="677214"/>
            <a:chOff x="1805470" y="2272514"/>
            <a:chExt cx="6438482" cy="677331"/>
          </a:xfrm>
        </p:grpSpPr>
        <p:sp>
          <p:nvSpPr>
            <p:cNvPr id="10"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1" name="椭圆 10"/>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12" name="矩形 11"/>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Tree>
    <p:extLst>
      <p:ext uri="{BB962C8B-B14F-4D97-AF65-F5344CB8AC3E}">
        <p14:creationId xmlns:p14="http://schemas.microsoft.com/office/powerpoint/2010/main" val="29207008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80"/>
          <p:cNvSpPr/>
          <p:nvPr/>
        </p:nvSpPr>
        <p:spPr>
          <a:xfrm>
            <a:off x="37125" y="807578"/>
            <a:ext cx="309033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dirty="0"/>
              <a:t>命名规范：</a:t>
            </a:r>
            <a:endParaRPr lang="zh-CN" altLang="en-US" sz="2800" b="1" dirty="0">
              <a:solidFill>
                <a:schemeClr val="tx1">
                  <a:lumMod val="65000"/>
                  <a:lumOff val="35000"/>
                </a:schemeClr>
              </a:solidFill>
            </a:endParaRPr>
          </a:p>
        </p:txBody>
      </p:sp>
      <p:sp>
        <p:nvSpPr>
          <p:cNvPr id="4" name="矩形 3"/>
          <p:cNvSpPr/>
          <p:nvPr/>
        </p:nvSpPr>
        <p:spPr>
          <a:xfrm>
            <a:off x="426852" y="1557738"/>
            <a:ext cx="11500105" cy="5262979"/>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⑧避免下划线开头的标识符。</a:t>
            </a:r>
          </a:p>
          <a:p>
            <a:r>
              <a:rPr lang="zh-CN" altLang="zh-CN" sz="2400" dirty="0">
                <a:latin typeface="宋体" panose="02010600030101010101" pitchFamily="2" charset="-122"/>
                <a:ea typeface="宋体" panose="02010600030101010101" pitchFamily="2" charset="-122"/>
              </a:rPr>
              <a:t>下划线开头的标识符有特殊含义，含义如下：</a:t>
            </a:r>
          </a:p>
          <a:p>
            <a:r>
              <a:rPr lang="en-US" altLang="zh-CN" sz="2400" b="1" dirty="0">
                <a:latin typeface="宋体" panose="02010600030101010101" pitchFamily="2" charset="-122"/>
                <a:ea typeface="宋体" panose="02010600030101010101" pitchFamily="2" charset="-122"/>
              </a:rPr>
              <a:t>I</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单前导下划线</a:t>
            </a:r>
            <a:r>
              <a:rPr lang="en-US" altLang="zh-CN" sz="2400" dirty="0">
                <a:latin typeface="宋体" panose="02010600030101010101" pitchFamily="2" charset="-122"/>
                <a:ea typeface="宋体" panose="02010600030101010101" pitchFamily="2" charset="-122"/>
              </a:rPr>
              <a:t> _</a:t>
            </a:r>
            <a:r>
              <a:rPr lang="en-US" altLang="zh-CN" sz="2400" dirty="0" err="1">
                <a:latin typeface="宋体" panose="02010600030101010101" pitchFamily="2" charset="-122"/>
                <a:ea typeface="宋体" panose="02010600030101010101" pitchFamily="2" charset="-122"/>
              </a:rPr>
              <a:t>var</a:t>
            </a:r>
            <a:r>
              <a:rPr lang="zh-CN" altLang="zh-CN" sz="2400" dirty="0">
                <a:latin typeface="宋体" panose="02010600030101010101" pitchFamily="2" charset="-122"/>
                <a:ea typeface="宋体" panose="02010600030101010101" pitchFamily="2" charset="-122"/>
              </a:rPr>
              <a:t>。以单个下划线开头的变量或方法仅供内部使用，也称保护变量，是一种约定，在模块和类外不能被使用，必须通过类提供的接口才能访问。只作为对程序的提示。</a:t>
            </a:r>
          </a:p>
          <a:p>
            <a:r>
              <a:rPr lang="en-US" altLang="zh-CN" sz="2400" b="1" dirty="0">
                <a:latin typeface="宋体" panose="02010600030101010101" pitchFamily="2" charset="-122"/>
                <a:ea typeface="宋体" panose="02010600030101010101" pitchFamily="2" charset="-122"/>
              </a:rPr>
              <a:t>II</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单末尾下划线</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var</a:t>
            </a:r>
            <a:r>
              <a:rPr lang="en-US" altLang="zh-CN" sz="2400" dirty="0">
                <a:latin typeface="宋体" panose="02010600030101010101" pitchFamily="2" charset="-122"/>
                <a:ea typeface="宋体" panose="02010600030101010101" pitchFamily="2" charset="-122"/>
              </a:rPr>
              <a:t>_</a:t>
            </a:r>
            <a:r>
              <a:rPr lang="zh-CN" altLang="zh-CN" sz="2400" dirty="0">
                <a:latin typeface="宋体" panose="02010600030101010101" pitchFamily="2" charset="-122"/>
                <a:ea typeface="宋体" panose="02010600030101010101" pitchFamily="2" charset="-122"/>
              </a:rPr>
              <a:t>。一个变量的最合适的名称已经被一个关键字所占用，可以附加一个下划线来解决命名冲突。</a:t>
            </a:r>
          </a:p>
          <a:p>
            <a:r>
              <a:rPr lang="en-US" altLang="zh-CN" sz="2400" b="1" dirty="0">
                <a:latin typeface="宋体" panose="02010600030101010101" pitchFamily="2" charset="-122"/>
                <a:ea typeface="宋体" panose="02010600030101010101" pitchFamily="2" charset="-122"/>
              </a:rPr>
              <a:t>III</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双前导下划线</a:t>
            </a:r>
            <a:r>
              <a:rPr lang="en-US" altLang="zh-CN" sz="2400" dirty="0">
                <a:latin typeface="宋体" panose="02010600030101010101" pitchFamily="2" charset="-122"/>
                <a:ea typeface="宋体" panose="02010600030101010101" pitchFamily="2" charset="-122"/>
              </a:rPr>
              <a:t> __</a:t>
            </a:r>
            <a:r>
              <a:rPr lang="en-US" altLang="zh-CN" sz="2400" dirty="0" err="1">
                <a:latin typeface="宋体" panose="02010600030101010101" pitchFamily="2" charset="-122"/>
                <a:ea typeface="宋体" panose="02010600030101010101" pitchFamily="2" charset="-122"/>
              </a:rPr>
              <a:t>var</a:t>
            </a:r>
            <a:r>
              <a:rPr lang="zh-CN" altLang="zh-CN" sz="2400" dirty="0">
                <a:latin typeface="宋体" panose="02010600030101010101" pitchFamily="2" charset="-122"/>
                <a:ea typeface="宋体" panose="02010600030101010101" pitchFamily="2" charset="-122"/>
              </a:rPr>
              <a:t>。双下划线开始的是类中的私有变量或私有方法，会触发解释器重写属性名称，只有类对象才能访问。</a:t>
            </a:r>
          </a:p>
          <a:p>
            <a:r>
              <a:rPr lang="en-US" altLang="zh-CN" sz="2400" b="1" dirty="0">
                <a:latin typeface="宋体" panose="02010600030101010101" pitchFamily="2" charset="-122"/>
                <a:ea typeface="宋体" panose="02010600030101010101" pitchFamily="2" charset="-122"/>
              </a:rPr>
              <a:t>IV</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双前导和双末尾下划线</a:t>
            </a:r>
            <a:r>
              <a:rPr lang="en-US" altLang="zh-CN" sz="2400" dirty="0">
                <a:latin typeface="宋体" panose="02010600030101010101" pitchFamily="2" charset="-122"/>
                <a:ea typeface="宋体" panose="02010600030101010101" pitchFamily="2" charset="-122"/>
              </a:rPr>
              <a:t> __</a:t>
            </a:r>
            <a:r>
              <a:rPr lang="en-US" altLang="zh-CN" sz="2400" dirty="0" err="1">
                <a:latin typeface="宋体" panose="02010600030101010101" pitchFamily="2" charset="-122"/>
                <a:ea typeface="宋体" panose="02010600030101010101" pitchFamily="2" charset="-122"/>
              </a:rPr>
              <a:t>var</a:t>
            </a:r>
            <a:r>
              <a:rPr lang="en-US" altLang="zh-CN" sz="2400" dirty="0">
                <a:latin typeface="宋体" panose="02010600030101010101" pitchFamily="2" charset="-122"/>
                <a:ea typeface="宋体" panose="02010600030101010101" pitchFamily="2" charset="-122"/>
              </a:rPr>
              <a:t>__</a:t>
            </a:r>
            <a:r>
              <a:rPr lang="zh-CN" altLang="zh-CN" sz="2400" dirty="0">
                <a:latin typeface="宋体" panose="02010600030101010101" pitchFamily="2" charset="-122"/>
                <a:ea typeface="宋体" panose="02010600030101010101" pitchFamily="2" charset="-122"/>
              </a:rPr>
              <a:t>。由双下划线前缀和后缀包围的变量为</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语言保留名称，是特殊属性和特殊方法的专用标识。不推荐使用。</a:t>
            </a:r>
          </a:p>
          <a:p>
            <a:r>
              <a:rPr lang="en-US" altLang="zh-CN" sz="2400" b="1" dirty="0">
                <a:latin typeface="宋体" panose="02010600030101010101" pitchFamily="2" charset="-122"/>
                <a:ea typeface="宋体" panose="02010600030101010101" pitchFamily="2" charset="-122"/>
              </a:rPr>
              <a:t>V</a:t>
            </a:r>
            <a:r>
              <a:rPr lang="zh-CN" altLang="en-US" sz="2400" b="1"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单下划线</a:t>
            </a:r>
            <a:r>
              <a:rPr lang="en-US" altLang="zh-CN" sz="2400" dirty="0">
                <a:latin typeface="宋体" panose="02010600030101010101" pitchFamily="2" charset="-122"/>
                <a:ea typeface="宋体" panose="02010600030101010101" pitchFamily="2" charset="-122"/>
              </a:rPr>
              <a:t> _</a:t>
            </a:r>
            <a:r>
              <a:rPr lang="zh-CN" altLang="zh-CN" sz="2400" dirty="0">
                <a:latin typeface="宋体" panose="02010600030101010101" pitchFamily="2" charset="-122"/>
                <a:ea typeface="宋体" panose="02010600030101010101" pitchFamily="2" charset="-122"/>
              </a:rPr>
              <a:t>。单个独立下划线是用作一个名字，来表示某个变量是临时的或无关紧要的。也表示</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交互界面中最近一个表达式的值。</a:t>
            </a:r>
          </a:p>
          <a:p>
            <a:endParaRPr lang="zh-CN" altLang="zh-CN" sz="2400" dirty="0">
              <a:latin typeface="宋体" panose="02010600030101010101" pitchFamily="2" charset="-122"/>
              <a:ea typeface="宋体" panose="02010600030101010101" pitchFamily="2" charset="-122"/>
            </a:endParaRPr>
          </a:p>
        </p:txBody>
      </p:sp>
      <p:grpSp>
        <p:nvGrpSpPr>
          <p:cNvPr id="9" name="组合 8"/>
          <p:cNvGrpSpPr/>
          <p:nvPr/>
        </p:nvGrpSpPr>
        <p:grpSpPr>
          <a:xfrm>
            <a:off x="3175" y="2540"/>
            <a:ext cx="9335558" cy="677214"/>
            <a:chOff x="1805470" y="2272514"/>
            <a:chExt cx="6438482" cy="677331"/>
          </a:xfrm>
        </p:grpSpPr>
        <p:sp>
          <p:nvSpPr>
            <p:cNvPr id="10"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1" name="椭圆 10"/>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2.1</a:t>
              </a:r>
            </a:p>
          </p:txBody>
        </p:sp>
        <p:sp>
          <p:nvSpPr>
            <p:cNvPr id="12" name="矩形 11"/>
            <p:cNvSpPr/>
            <p:nvPr/>
          </p:nvSpPr>
          <p:spPr>
            <a:xfrm>
              <a:off x="4505902" y="2320782"/>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编程规范</a:t>
              </a:r>
            </a:p>
          </p:txBody>
        </p:sp>
      </p:grpSp>
    </p:spTree>
    <p:extLst>
      <p:ext uri="{BB962C8B-B14F-4D97-AF65-F5344CB8AC3E}">
        <p14:creationId xmlns:p14="http://schemas.microsoft.com/office/powerpoint/2010/main" val="24858931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17146</Words>
  <Application>Microsoft Macintosh PowerPoint</Application>
  <PresentationFormat>宽屏</PresentationFormat>
  <Paragraphs>1651</Paragraphs>
  <Slides>57</Slides>
  <Notes>57</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vt:i4>
      </vt:variant>
      <vt:variant>
        <vt:lpstr>幻灯片标题</vt:lpstr>
      </vt:variant>
      <vt:variant>
        <vt:i4>57</vt:i4>
      </vt:variant>
    </vt:vector>
  </HeadingPairs>
  <TitlesOfParts>
    <vt:vector size="71" baseType="lpstr">
      <vt:lpstr>等线</vt:lpstr>
      <vt:lpstr>黑体</vt:lpstr>
      <vt:lpstr>时尚中黑简体</vt:lpstr>
      <vt:lpstr>宋体</vt:lpstr>
      <vt:lpstr>微软雅黑</vt:lpstr>
      <vt:lpstr>Arial</vt:lpstr>
      <vt:lpstr>Calibri</vt:lpstr>
      <vt:lpstr>Cambria</vt:lpstr>
      <vt:lpstr>Cambria Math</vt:lpstr>
      <vt:lpstr>Helvetica</vt:lpstr>
      <vt:lpstr>Impact</vt:lpstr>
      <vt:lpstr>Times New Roman</vt:lpstr>
      <vt:lpstr>Office 主题​​</vt:lpstr>
      <vt:lpstr>Visio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5</cp:revision>
  <dcterms:created xsi:type="dcterms:W3CDTF">2017-06-19T08:03:00Z</dcterms:created>
  <dcterms:modified xsi:type="dcterms:W3CDTF">2024-03-24T03:39:51Z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