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theme/themeOverride5.xml" ContentType="application/vnd.openxmlformats-officedocument.themeOverr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bookmarkIdSeed="47">
  <p:sldMasterIdLst>
    <p:sldMasterId id="2147483648" r:id="rId1"/>
  </p:sldMasterIdLst>
  <p:notesMasterIdLst>
    <p:notesMasterId r:id="rId73"/>
  </p:notesMasterIdLst>
  <p:sldIdLst>
    <p:sldId id="270" r:id="rId2"/>
    <p:sldId id="274" r:id="rId3"/>
    <p:sldId id="427" r:id="rId4"/>
    <p:sldId id="273" r:id="rId5"/>
    <p:sldId id="613" r:id="rId6"/>
    <p:sldId id="614" r:id="rId7"/>
    <p:sldId id="615" r:id="rId8"/>
    <p:sldId id="616" r:id="rId9"/>
    <p:sldId id="617" r:id="rId10"/>
    <p:sldId id="618" r:id="rId11"/>
    <p:sldId id="619" r:id="rId12"/>
    <p:sldId id="620" r:id="rId13"/>
    <p:sldId id="621" r:id="rId14"/>
    <p:sldId id="622" r:id="rId15"/>
    <p:sldId id="623" r:id="rId16"/>
    <p:sldId id="624" r:id="rId17"/>
    <p:sldId id="625" r:id="rId18"/>
    <p:sldId id="626" r:id="rId19"/>
    <p:sldId id="627" r:id="rId20"/>
    <p:sldId id="628" r:id="rId21"/>
    <p:sldId id="629" r:id="rId22"/>
    <p:sldId id="630" r:id="rId23"/>
    <p:sldId id="631" r:id="rId24"/>
    <p:sldId id="632" r:id="rId25"/>
    <p:sldId id="633" r:id="rId26"/>
    <p:sldId id="634" r:id="rId27"/>
    <p:sldId id="635" r:id="rId28"/>
    <p:sldId id="636" r:id="rId29"/>
    <p:sldId id="637" r:id="rId30"/>
    <p:sldId id="638" r:id="rId31"/>
    <p:sldId id="639" r:id="rId32"/>
    <p:sldId id="640" r:id="rId33"/>
    <p:sldId id="641" r:id="rId34"/>
    <p:sldId id="642" r:id="rId35"/>
    <p:sldId id="643" r:id="rId36"/>
    <p:sldId id="644" r:id="rId37"/>
    <p:sldId id="647" r:id="rId38"/>
    <p:sldId id="646" r:id="rId39"/>
    <p:sldId id="645" r:id="rId40"/>
    <p:sldId id="648" r:id="rId41"/>
    <p:sldId id="650" r:id="rId42"/>
    <p:sldId id="649" r:id="rId43"/>
    <p:sldId id="651" r:id="rId44"/>
    <p:sldId id="652" r:id="rId45"/>
    <p:sldId id="653" r:id="rId46"/>
    <p:sldId id="654" r:id="rId47"/>
    <p:sldId id="655" r:id="rId48"/>
    <p:sldId id="656" r:id="rId49"/>
    <p:sldId id="657" r:id="rId50"/>
    <p:sldId id="658" r:id="rId51"/>
    <p:sldId id="659" r:id="rId52"/>
    <p:sldId id="660" r:id="rId53"/>
    <p:sldId id="661" r:id="rId54"/>
    <p:sldId id="662" r:id="rId55"/>
    <p:sldId id="663" r:id="rId56"/>
    <p:sldId id="664" r:id="rId57"/>
    <p:sldId id="665" r:id="rId58"/>
    <p:sldId id="666" r:id="rId59"/>
    <p:sldId id="667" r:id="rId60"/>
    <p:sldId id="668" r:id="rId61"/>
    <p:sldId id="669" r:id="rId62"/>
    <p:sldId id="670" r:id="rId63"/>
    <p:sldId id="671" r:id="rId64"/>
    <p:sldId id="672" r:id="rId65"/>
    <p:sldId id="673" r:id="rId66"/>
    <p:sldId id="674" r:id="rId67"/>
    <p:sldId id="675" r:id="rId68"/>
    <p:sldId id="676" r:id="rId69"/>
    <p:sldId id="677" r:id="rId70"/>
    <p:sldId id="678" r:id="rId71"/>
    <p:sldId id="275" r:id="rId72"/>
  </p:sldIdLst>
  <p:sldSz cx="12192000" cy="6858000"/>
  <p:notesSz cx="6858000" cy="9144000"/>
  <p:custDataLst>
    <p:tags r:id="rId7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5">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DF3"/>
    <a:srgbClr val="00AF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69" autoAdjust="0"/>
    <p:restoredTop sz="73483" autoAdjust="0"/>
  </p:normalViewPr>
  <p:slideViewPr>
    <p:cSldViewPr snapToGrid="0" showGuides="1">
      <p:cViewPr varScale="1">
        <p:scale>
          <a:sx n="105" d="100"/>
          <a:sy n="105" d="100"/>
        </p:scale>
        <p:origin x="1164" y="114"/>
      </p:cViewPr>
      <p:guideLst>
        <p:guide orient="horz" pos="2495"/>
        <p:guide pos="3838"/>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gs" Target="tags/tag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8C84A4-F042-44A4-9603-70D35EAAE72A}" type="datetimeFigureOut">
              <a:rPr lang="zh-CN" altLang="en-US" smtClean="0"/>
              <a:pPr/>
              <a:t>2022/8/29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C5940D-D737-4FCE-813A-57E44B16420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baidu.com/s?wd=%E8%87%AA%E9%A1%B6%E5%90%91%E4%B8%8B&amp;tn=SE_PcZhidaonwhc_ngpagmjz&amp;rsv_dl=gh_pc_zhidao"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def</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fun1():</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return 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print("ok")</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if __name__ == '__main__':  #</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程序常用的调用方式。</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print(fun1())</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10</a:t>
            </a:fld>
            <a:endParaRPr lang="zh-CN" altLang="en-US"/>
          </a:p>
        </p:txBody>
      </p:sp>
    </p:spTree>
    <p:extLst>
      <p:ext uri="{BB962C8B-B14F-4D97-AF65-F5344CB8AC3E}">
        <p14:creationId xmlns:p14="http://schemas.microsoft.com/office/powerpoint/2010/main" val="3349506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acc</a:t>
            </a:r>
            <a:r>
              <a:rPr lang="en-US" altLang="zh-CN" sz="1200" kern="1200" dirty="0" smtClean="0">
                <a:solidFill>
                  <a:schemeClr val="tx1"/>
                </a:solidFill>
                <a:effectLst/>
                <a:latin typeface="+mn-lt"/>
                <a:ea typeface="+mn-ea"/>
                <a:cs typeface="+mn-cs"/>
              </a:rPr>
              <a:t>(n):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range(1,n+1):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return(sum)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acc1(n):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range(1,n+1):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a:t>
            </a:r>
            <a:r>
              <a:rPr lang="en-US" altLang="zh-CN" sz="1200" kern="1200" dirty="0" err="1" smtClean="0">
                <a:solidFill>
                  <a:schemeClr val="tx1"/>
                </a:solidFill>
                <a:effectLst/>
                <a:latin typeface="+mn-lt"/>
                <a:ea typeface="+mn-ea"/>
                <a:cs typeface="+mn-cs"/>
              </a:rPr>
              <a:t>acc</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return(sum)</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n=int(input("</a:t>
            </a:r>
            <a:r>
              <a:rPr lang="zh-CN" altLang="zh-CN" sz="1200" kern="1200" dirty="0" smtClean="0">
                <a:solidFill>
                  <a:schemeClr val="tx1"/>
                </a:solidFill>
                <a:effectLst/>
                <a:latin typeface="+mn-lt"/>
                <a:ea typeface="+mn-ea"/>
                <a:cs typeface="+mn-cs"/>
              </a:rPr>
              <a:t>输入一个整数：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total=acc1(10)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累加值为</a:t>
            </a:r>
            <a:r>
              <a:rPr lang="en-US" altLang="zh-CN" sz="1200" kern="1200" dirty="0" smtClean="0">
                <a:solidFill>
                  <a:schemeClr val="tx1"/>
                </a:solidFill>
                <a:effectLst/>
                <a:latin typeface="+mn-lt"/>
                <a:ea typeface="+mn-ea"/>
                <a:cs typeface="+mn-cs"/>
              </a:rPr>
              <a:t>{total}")</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11</a:t>
            </a:fld>
            <a:endParaRPr lang="zh-CN" altLang="en-US"/>
          </a:p>
        </p:txBody>
      </p:sp>
    </p:spTree>
    <p:extLst>
      <p:ext uri="{BB962C8B-B14F-4D97-AF65-F5344CB8AC3E}">
        <p14:creationId xmlns:p14="http://schemas.microsoft.com/office/powerpoint/2010/main" val="2652534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larger(a,b):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a&gt;b: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print(f"(45,58)</a:t>
            </a:r>
            <a:r>
              <a:rPr lang="zh-CN" altLang="zh-CN" sz="1200" kern="1200" dirty="0" smtClean="0">
                <a:solidFill>
                  <a:schemeClr val="tx1"/>
                </a:solidFill>
                <a:effectLst/>
                <a:latin typeface="+mn-lt"/>
                <a:ea typeface="+mn-ea"/>
                <a:cs typeface="+mn-cs"/>
              </a:rPr>
              <a:t>中的较大值为</a:t>
            </a:r>
            <a:r>
              <a:rPr lang="en-US" altLang="zh-CN" sz="1200" kern="1200" dirty="0" smtClean="0">
                <a:solidFill>
                  <a:schemeClr val="tx1"/>
                </a:solidFill>
                <a:effectLst/>
                <a:latin typeface="+mn-lt"/>
                <a:ea typeface="+mn-ea"/>
                <a:cs typeface="+mn-cs"/>
              </a:rPr>
              <a:t>{larger(45,58)}")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(45,58)</a:t>
            </a:r>
            <a:r>
              <a:rPr lang="zh-CN" altLang="zh-CN" sz="1200" kern="1200" dirty="0" smtClean="0">
                <a:solidFill>
                  <a:schemeClr val="tx1"/>
                </a:solidFill>
                <a:effectLst/>
                <a:latin typeface="+mn-lt"/>
                <a:ea typeface="+mn-ea"/>
                <a:cs typeface="+mn-cs"/>
              </a:rPr>
              <a:t>中的较大值为</a:t>
            </a:r>
            <a:r>
              <a:rPr lang="en-US" altLang="zh-CN" sz="1200" kern="1200" dirty="0" smtClean="0">
                <a:solidFill>
                  <a:schemeClr val="tx1"/>
                </a:solidFill>
                <a:effectLst/>
                <a:latin typeface="+mn-lt"/>
                <a:ea typeface="+mn-ea"/>
                <a:cs typeface="+mn-cs"/>
              </a:rPr>
              <a:t>58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print(f"(4.5,-5.8)</a:t>
            </a:r>
            <a:r>
              <a:rPr lang="zh-CN" altLang="zh-CN" sz="1200" kern="1200" dirty="0" smtClean="0">
                <a:solidFill>
                  <a:schemeClr val="tx1"/>
                </a:solidFill>
                <a:effectLst/>
                <a:latin typeface="+mn-lt"/>
                <a:ea typeface="+mn-ea"/>
                <a:cs typeface="+mn-cs"/>
              </a:rPr>
              <a:t>中的较大值为</a:t>
            </a:r>
            <a:r>
              <a:rPr lang="en-US" altLang="zh-CN" sz="1200" kern="1200" dirty="0" smtClean="0">
                <a:solidFill>
                  <a:schemeClr val="tx1"/>
                </a:solidFill>
                <a:effectLst/>
                <a:latin typeface="+mn-lt"/>
                <a:ea typeface="+mn-ea"/>
                <a:cs typeface="+mn-cs"/>
              </a:rPr>
              <a:t>{larger(4.5,-5.8)}")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(4.5,-5.8)</a:t>
            </a:r>
            <a:r>
              <a:rPr lang="zh-CN" altLang="zh-CN" sz="1200" kern="1200" dirty="0" smtClean="0">
                <a:solidFill>
                  <a:schemeClr val="tx1"/>
                </a:solidFill>
                <a:effectLst/>
                <a:latin typeface="+mn-lt"/>
                <a:ea typeface="+mn-ea"/>
                <a:cs typeface="+mn-cs"/>
              </a:rPr>
              <a:t>中的较大值为</a:t>
            </a:r>
            <a:r>
              <a:rPr lang="en-US" altLang="zh-CN" sz="1200" kern="1200" dirty="0" smtClean="0">
                <a:solidFill>
                  <a:schemeClr val="tx1"/>
                </a:solidFill>
                <a:effectLst/>
                <a:latin typeface="+mn-lt"/>
                <a:ea typeface="+mn-ea"/>
                <a:cs typeface="+mn-cs"/>
              </a:rPr>
              <a:t>4.5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print(f"('</a:t>
            </a:r>
            <a:r>
              <a:rPr lang="en-US" altLang="zh-CN" sz="1200" kern="1200" dirty="0" err="1" smtClean="0">
                <a:solidFill>
                  <a:schemeClr val="tx1"/>
                </a:solidFill>
                <a:effectLst/>
                <a:latin typeface="+mn-lt"/>
                <a:ea typeface="+mn-ea"/>
                <a:cs typeface="+mn-cs"/>
              </a:rPr>
              <a:t>this','that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中的较大值为</a:t>
            </a:r>
            <a:r>
              <a:rPr lang="en-US" altLang="zh-CN" sz="1200" kern="1200" dirty="0" smtClean="0">
                <a:solidFill>
                  <a:schemeClr val="tx1"/>
                </a:solidFill>
                <a:effectLst/>
                <a:latin typeface="+mn-lt"/>
                <a:ea typeface="+mn-ea"/>
                <a:cs typeface="+mn-cs"/>
              </a:rPr>
              <a:t>{larger('</a:t>
            </a:r>
            <a:r>
              <a:rPr lang="en-US" altLang="zh-CN" sz="1200" kern="1200" dirty="0" err="1" smtClean="0">
                <a:solidFill>
                  <a:schemeClr val="tx1"/>
                </a:solidFill>
                <a:effectLst/>
                <a:latin typeface="+mn-lt"/>
                <a:ea typeface="+mn-ea"/>
                <a:cs typeface="+mn-cs"/>
              </a:rPr>
              <a:t>this','that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this','that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中的较大值为</a:t>
            </a:r>
            <a:r>
              <a:rPr lang="en-US" altLang="zh-CN" sz="1200" kern="1200" dirty="0" smtClean="0">
                <a:solidFill>
                  <a:schemeClr val="tx1"/>
                </a:solidFill>
                <a:effectLst/>
                <a:latin typeface="+mn-lt"/>
                <a:ea typeface="+mn-ea"/>
                <a:cs typeface="+mn-cs"/>
              </a:rPr>
              <a:t>this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c1=1+1j</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c2=1-1j</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print(f"(c1,c2)</a:t>
            </a:r>
            <a:r>
              <a:rPr lang="zh-CN" altLang="zh-CN" sz="1200" kern="1200" dirty="0" smtClean="0">
                <a:solidFill>
                  <a:schemeClr val="tx1"/>
                </a:solidFill>
                <a:effectLst/>
                <a:latin typeface="+mn-lt"/>
                <a:ea typeface="+mn-ea"/>
                <a:cs typeface="+mn-cs"/>
              </a:rPr>
              <a:t>中的较大值为</a:t>
            </a:r>
            <a:r>
              <a:rPr lang="en-US" altLang="zh-CN" sz="1200" kern="1200" dirty="0" smtClean="0">
                <a:solidFill>
                  <a:schemeClr val="tx1"/>
                </a:solidFill>
                <a:effectLst/>
                <a:latin typeface="+mn-lt"/>
                <a:ea typeface="+mn-ea"/>
                <a:cs typeface="+mn-cs"/>
              </a:rPr>
              <a:t>{larger(c1,c2)}")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"&lt;pyshell#22&gt;",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print(f"(c1,c2)</a:t>
            </a:r>
            <a:r>
              <a:rPr lang="zh-CN" altLang="zh-CN" sz="1200" kern="1200" dirty="0" smtClean="0">
                <a:solidFill>
                  <a:schemeClr val="tx1"/>
                </a:solidFill>
                <a:effectLst/>
                <a:latin typeface="+mn-lt"/>
                <a:ea typeface="+mn-ea"/>
                <a:cs typeface="+mn-cs"/>
              </a:rPr>
              <a:t>中的较大值为</a:t>
            </a:r>
            <a:r>
              <a:rPr lang="en-US" altLang="zh-CN" sz="1200" kern="1200" dirty="0" smtClean="0">
                <a:solidFill>
                  <a:schemeClr val="tx1"/>
                </a:solidFill>
                <a:effectLst/>
                <a:latin typeface="+mn-lt"/>
                <a:ea typeface="+mn-ea"/>
                <a:cs typeface="+mn-cs"/>
              </a:rPr>
              <a:t>{larger(c1,c2)}")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"&lt;pyshell#15&gt;", line 2, in larger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a&gt;b:</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TypeError</a:t>
            </a:r>
            <a:r>
              <a:rPr lang="en-US" altLang="zh-CN" sz="1200" kern="1200" dirty="0" smtClean="0">
                <a:solidFill>
                  <a:schemeClr val="tx1"/>
                </a:solidFill>
                <a:effectLst/>
                <a:latin typeface="+mn-lt"/>
                <a:ea typeface="+mn-ea"/>
                <a:cs typeface="+mn-cs"/>
              </a:rPr>
              <a:t>: '&gt;' not supported between instances of 'complex' and 'complex'</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12</a:t>
            </a:fld>
            <a:endParaRPr lang="zh-CN" altLang="en-US"/>
          </a:p>
        </p:txBody>
      </p:sp>
    </p:spTree>
    <p:extLst>
      <p:ext uri="{BB962C8B-B14F-4D97-AF65-F5344CB8AC3E}">
        <p14:creationId xmlns:p14="http://schemas.microsoft.com/office/powerpoint/2010/main" val="163485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import random</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select(n):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list_int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range(n):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list_int.append</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random.randint</a:t>
            </a:r>
            <a:r>
              <a:rPr lang="en-US" altLang="zh-CN" sz="1200" kern="1200" dirty="0" smtClean="0">
                <a:solidFill>
                  <a:schemeClr val="tx1"/>
                </a:solidFill>
                <a:effectLst/>
                <a:latin typeface="+mn-lt"/>
                <a:ea typeface="+mn-ea"/>
                <a:cs typeface="+mn-cs"/>
              </a:rPr>
              <a:t>(10,100))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min_loc</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max_loc</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a:t>
            </a:r>
            <a:r>
              <a:rPr lang="en-US" altLang="zh-CN" sz="1200" kern="1200" dirty="0" err="1" smtClean="0">
                <a:solidFill>
                  <a:schemeClr val="tx1"/>
                </a:solidFill>
                <a:effectLst/>
                <a:latin typeface="+mn-lt"/>
                <a:ea typeface="+mn-ea"/>
                <a:cs typeface="+mn-cs"/>
              </a:rPr>
              <a:t>list_int</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range(1,n):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list_int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min_loc</a:t>
            </a:r>
            <a:r>
              <a:rPr lang="en-US" altLang="zh-CN" sz="1200" kern="1200" dirty="0" smtClean="0">
                <a:solidFill>
                  <a:schemeClr val="tx1"/>
                </a:solidFill>
                <a:effectLst/>
                <a:latin typeface="+mn-lt"/>
                <a:ea typeface="+mn-ea"/>
                <a:cs typeface="+mn-cs"/>
              </a:rPr>
              <a:t>]&gt;</a:t>
            </a:r>
            <a:r>
              <a:rPr lang="en-US" altLang="zh-CN" sz="1200" kern="1200" dirty="0" err="1" smtClean="0">
                <a:solidFill>
                  <a:schemeClr val="tx1"/>
                </a:solidFill>
                <a:effectLst/>
                <a:latin typeface="+mn-lt"/>
                <a:ea typeface="+mn-ea"/>
                <a:cs typeface="+mn-cs"/>
              </a:rPr>
              <a:t>list_int</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min_loc</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list_int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max_loc</a:t>
            </a:r>
            <a:r>
              <a:rPr lang="en-US" altLang="zh-CN" sz="1200" kern="1200" dirty="0" smtClean="0">
                <a:solidFill>
                  <a:schemeClr val="tx1"/>
                </a:solidFill>
                <a:effectLst/>
                <a:latin typeface="+mn-lt"/>
                <a:ea typeface="+mn-ea"/>
                <a:cs typeface="+mn-cs"/>
              </a:rPr>
              <a:t>]&lt;</a:t>
            </a:r>
            <a:r>
              <a:rPr lang="en-US" altLang="zh-CN" sz="1200" kern="1200" dirty="0" err="1" smtClean="0">
                <a:solidFill>
                  <a:schemeClr val="tx1"/>
                </a:solidFill>
                <a:effectLst/>
                <a:latin typeface="+mn-lt"/>
                <a:ea typeface="+mn-ea"/>
                <a:cs typeface="+mn-cs"/>
              </a:rPr>
              <a:t>list_int</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max_loc</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a:t>
            </a:r>
            <a:r>
              <a:rPr lang="en-US" altLang="zh-CN" sz="1200" kern="1200" dirty="0" err="1" smtClean="0">
                <a:solidFill>
                  <a:schemeClr val="tx1"/>
                </a:solidFill>
                <a:effectLst/>
                <a:latin typeface="+mn-lt"/>
                <a:ea typeface="+mn-ea"/>
                <a:cs typeface="+mn-cs"/>
              </a:rPr>
              <a:t>list_int</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result=[sum/</a:t>
            </a:r>
            <a:r>
              <a:rPr lang="en-US" altLang="zh-CN" sz="1200" kern="1200" dirty="0" err="1" smtClean="0">
                <a:solidFill>
                  <a:schemeClr val="tx1"/>
                </a:solidFill>
                <a:effectLst/>
                <a:latin typeface="+mn-lt"/>
                <a:ea typeface="+mn-ea"/>
                <a:cs typeface="+mn-cs"/>
              </a:rPr>
              <a:t>n,list_int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min_loc</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list_int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max_loc</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list_int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return(result)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p=10</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l_r</a:t>
            </a:r>
            <a:r>
              <a:rPr lang="en-US" altLang="zh-CN" sz="1200" kern="1200" dirty="0" smtClean="0">
                <a:solidFill>
                  <a:schemeClr val="tx1"/>
                </a:solidFill>
                <a:effectLst/>
                <a:latin typeface="+mn-lt"/>
                <a:ea typeface="+mn-ea"/>
                <a:cs typeface="+mn-cs"/>
              </a:rPr>
              <a:t>=select(p)</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生成的随机数列为：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l_r</a:t>
            </a:r>
            <a:r>
              <a:rPr lang="en-US" altLang="zh-CN" sz="1200" kern="1200" dirty="0" smtClean="0">
                <a:solidFill>
                  <a:schemeClr val="tx1"/>
                </a:solidFill>
                <a:effectLst/>
                <a:latin typeface="+mn-lt"/>
                <a:ea typeface="+mn-ea"/>
                <a:cs typeface="+mn-cs"/>
              </a:rPr>
              <a:t>[3]}")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平均值：</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l_r</a:t>
            </a:r>
            <a:r>
              <a:rPr lang="en-US" altLang="zh-CN" sz="1200" kern="1200" dirty="0" smtClean="0">
                <a:solidFill>
                  <a:schemeClr val="tx1"/>
                </a:solidFill>
                <a:effectLst/>
                <a:latin typeface="+mn-lt"/>
                <a:ea typeface="+mn-ea"/>
                <a:cs typeface="+mn-cs"/>
              </a:rPr>
              <a:t>[0]}</a:t>
            </a:r>
            <a:r>
              <a:rPr lang="zh-CN" altLang="zh-CN" sz="1200" kern="1200" dirty="0" smtClean="0">
                <a:solidFill>
                  <a:schemeClr val="tx1"/>
                </a:solidFill>
                <a:effectLst/>
                <a:latin typeface="+mn-lt"/>
                <a:ea typeface="+mn-ea"/>
                <a:cs typeface="+mn-cs"/>
              </a:rPr>
              <a:t>，最小值：</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l_r</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，最大值：</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l_r</a:t>
            </a:r>
            <a:r>
              <a:rPr lang="en-US" altLang="zh-CN" sz="1200" kern="1200" dirty="0" smtClean="0">
                <a:solidFill>
                  <a:schemeClr val="tx1"/>
                </a:solidFill>
                <a:effectLst/>
                <a:latin typeface="+mn-lt"/>
                <a:ea typeface="+mn-ea"/>
                <a:cs typeface="+mn-cs"/>
              </a:rPr>
              <a:t>[2]}")</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13</a:t>
            </a:fld>
            <a:endParaRPr lang="zh-CN" altLang="en-US"/>
          </a:p>
        </p:txBody>
      </p:sp>
    </p:spTree>
    <p:extLst>
      <p:ext uri="{BB962C8B-B14F-4D97-AF65-F5344CB8AC3E}">
        <p14:creationId xmlns:p14="http://schemas.microsoft.com/office/powerpoint/2010/main" val="933785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14</a:t>
            </a:fld>
            <a:endParaRPr lang="zh-CN" altLang="en-US"/>
          </a:p>
        </p:txBody>
      </p:sp>
    </p:spTree>
    <p:extLst>
      <p:ext uri="{BB962C8B-B14F-4D97-AF65-F5344CB8AC3E}">
        <p14:creationId xmlns:p14="http://schemas.microsoft.com/office/powerpoint/2010/main" val="1341617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5-04 </a:t>
            </a:r>
            <a:r>
              <a:rPr lang="zh-CN" altLang="zh-CN" sz="1200" kern="1200" dirty="0" smtClean="0">
                <a:solidFill>
                  <a:schemeClr val="tx1"/>
                </a:solidFill>
                <a:effectLst/>
                <a:latin typeface="+mn-lt"/>
                <a:ea typeface="+mn-ea"/>
                <a:cs typeface="+mn-cs"/>
              </a:rPr>
              <a:t>定义一个函数，显示考试科目的成绩。代码如下所示：</a:t>
            </a: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describe_score</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course,score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显示考试科目的成绩</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zh-CN" altLang="zh-CN" sz="1200" kern="1200" dirty="0" smtClean="0">
                <a:solidFill>
                  <a:schemeClr val="tx1"/>
                </a:solidFill>
                <a:effectLst/>
                <a:latin typeface="+mn-lt"/>
                <a:ea typeface="+mn-ea"/>
                <a:cs typeface="+mn-cs"/>
              </a:rPr>
              <a:t>科目</a:t>
            </a:r>
            <a:r>
              <a:rPr lang="en-US" altLang="zh-CN" sz="1200" kern="1200" dirty="0" smtClean="0">
                <a:solidFill>
                  <a:schemeClr val="tx1"/>
                </a:solidFill>
                <a:effectLst/>
                <a:latin typeface="+mn-lt"/>
                <a:ea typeface="+mn-ea"/>
                <a:cs typeface="+mn-cs"/>
              </a:rPr>
              <a:t>{course}</a:t>
            </a:r>
            <a:r>
              <a:rPr lang="zh-CN" altLang="zh-CN" sz="1200" kern="1200" dirty="0" smtClean="0">
                <a:solidFill>
                  <a:schemeClr val="tx1"/>
                </a:solidFill>
                <a:effectLst/>
                <a:latin typeface="+mn-lt"/>
                <a:ea typeface="+mn-ea"/>
                <a:cs typeface="+mn-cs"/>
              </a:rPr>
              <a:t>的成绩为</a:t>
            </a:r>
            <a:r>
              <a:rPr lang="en-US" altLang="zh-CN" sz="1200" kern="1200" dirty="0" smtClean="0">
                <a:solidFill>
                  <a:schemeClr val="tx1"/>
                </a:solidFill>
                <a:effectLst/>
                <a:latin typeface="+mn-lt"/>
                <a:ea typeface="+mn-ea"/>
                <a:cs typeface="+mn-cs"/>
              </a:rPr>
              <a:t>{score}")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describe_score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高等数学</a:t>
            </a:r>
            <a:r>
              <a:rPr lang="en-US" altLang="zh-CN" sz="1200" kern="1200" dirty="0" smtClean="0">
                <a:solidFill>
                  <a:schemeClr val="tx1"/>
                </a:solidFill>
                <a:effectLst/>
                <a:latin typeface="+mn-lt"/>
                <a:ea typeface="+mn-ea"/>
                <a:cs typeface="+mn-cs"/>
              </a:rPr>
              <a:t>",93)</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describe_score</a:t>
            </a:r>
            <a:r>
              <a:rPr lang="en-US" altLang="zh-CN" sz="1200" kern="1200" dirty="0" smtClean="0">
                <a:solidFill>
                  <a:schemeClr val="tx1"/>
                </a:solidFill>
                <a:effectLst/>
                <a:latin typeface="+mn-lt"/>
                <a:ea typeface="+mn-ea"/>
                <a:cs typeface="+mn-cs"/>
              </a:rPr>
              <a:t>(93,"</a:t>
            </a:r>
            <a:r>
              <a:rPr lang="zh-CN" altLang="zh-CN" sz="1200" kern="1200" dirty="0" smtClean="0">
                <a:solidFill>
                  <a:schemeClr val="tx1"/>
                </a:solidFill>
                <a:effectLst/>
                <a:latin typeface="+mn-lt"/>
                <a:ea typeface="+mn-ea"/>
                <a:cs typeface="+mn-cs"/>
              </a:rPr>
              <a:t>高等数学</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15</a:t>
            </a:fld>
            <a:endParaRPr lang="zh-CN" altLang="en-US"/>
          </a:p>
        </p:txBody>
      </p:sp>
    </p:spTree>
    <p:extLst>
      <p:ext uri="{BB962C8B-B14F-4D97-AF65-F5344CB8AC3E}">
        <p14:creationId xmlns:p14="http://schemas.microsoft.com/office/powerpoint/2010/main" val="15717810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5-05 </a:t>
            </a:r>
            <a:r>
              <a:rPr lang="zh-CN" altLang="zh-CN" sz="1200" kern="1200" dirty="0" smtClean="0">
                <a:solidFill>
                  <a:schemeClr val="tx1"/>
                </a:solidFill>
                <a:effectLst/>
                <a:latin typeface="+mn-lt"/>
                <a:ea typeface="+mn-ea"/>
                <a:cs typeface="+mn-cs"/>
              </a:rPr>
              <a:t>定义显示平行四边形图案的函数。代码如下所示</a:t>
            </a: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rhomboid(</a:t>
            </a:r>
            <a:r>
              <a:rPr lang="en-US" altLang="zh-CN" sz="1200" kern="1200" dirty="0" err="1" smtClean="0">
                <a:solidFill>
                  <a:schemeClr val="tx1"/>
                </a:solidFill>
                <a:effectLst/>
                <a:latin typeface="+mn-lt"/>
                <a:ea typeface="+mn-ea"/>
                <a:cs typeface="+mn-cs"/>
              </a:rPr>
              <a:t>Symbol,row</a:t>
            </a:r>
            <a:r>
              <a:rPr lang="en-US" altLang="zh-CN" sz="1200" kern="1200" dirty="0" smtClean="0">
                <a:solidFill>
                  <a:schemeClr val="tx1"/>
                </a:solidFill>
                <a:effectLst/>
                <a:latin typeface="+mn-lt"/>
                <a:ea typeface="+mn-ea"/>
                <a:cs typeface="+mn-cs"/>
              </a:rPr>
              <a:t>=4,col=4):</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range(row):</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 (" "*</a:t>
            </a:r>
            <a:r>
              <a:rPr lang="en-US" altLang="zh-CN" sz="1200" kern="1200" dirty="0" err="1" smtClean="0">
                <a:solidFill>
                  <a:schemeClr val="tx1"/>
                </a:solidFill>
                <a:effectLst/>
                <a:latin typeface="+mn-lt"/>
                <a:ea typeface="+mn-ea"/>
                <a:cs typeface="+mn-cs"/>
              </a:rPr>
              <a:t>i,end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j in range(col):</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Symbol,end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rhomboid('#',5,8)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rhomboid('@')</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16</a:t>
            </a:fld>
            <a:endParaRPr lang="zh-CN" altLang="en-US"/>
          </a:p>
        </p:txBody>
      </p:sp>
    </p:spTree>
    <p:extLst>
      <p:ext uri="{BB962C8B-B14F-4D97-AF65-F5344CB8AC3E}">
        <p14:creationId xmlns:p14="http://schemas.microsoft.com/office/powerpoint/2010/main" val="17552876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17</a:t>
            </a:fld>
            <a:endParaRPr lang="zh-CN" altLang="en-US"/>
          </a:p>
        </p:txBody>
      </p:sp>
    </p:spTree>
    <p:extLst>
      <p:ext uri="{BB962C8B-B14F-4D97-AF65-F5344CB8AC3E}">
        <p14:creationId xmlns:p14="http://schemas.microsoft.com/office/powerpoint/2010/main" val="38659178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5-06 </a:t>
            </a:r>
            <a:r>
              <a:rPr lang="zh-CN" altLang="zh-CN" sz="1200" kern="1200" dirty="0" smtClean="0">
                <a:solidFill>
                  <a:schemeClr val="tx1"/>
                </a:solidFill>
                <a:effectLst/>
                <a:latin typeface="+mn-lt"/>
                <a:ea typeface="+mn-ea"/>
                <a:cs typeface="+mn-cs"/>
              </a:rPr>
              <a:t>定义两个可变的形参，分别为元组参数和字典参数。代码如下所示：</a:t>
            </a: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describe_score</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course,score</a:t>
            </a:r>
            <a:r>
              <a:rPr lang="en-US" altLang="zh-CN" sz="1200" kern="1200" dirty="0" smtClean="0">
                <a:solidFill>
                  <a:schemeClr val="tx1"/>
                </a:solidFill>
                <a:effectLst/>
                <a:latin typeface="+mn-lt"/>
                <a:ea typeface="+mn-ea"/>
                <a:cs typeface="+mn-cs"/>
              </a:rPr>
              <a:t>=90,*</a:t>
            </a:r>
            <a:r>
              <a:rPr lang="en-US" altLang="zh-CN" sz="1200" kern="1200" dirty="0" err="1" smtClean="0">
                <a:solidFill>
                  <a:schemeClr val="tx1"/>
                </a:solidFill>
                <a:effectLst/>
                <a:latin typeface="+mn-lt"/>
                <a:ea typeface="+mn-ea"/>
                <a:cs typeface="+mn-cs"/>
              </a:rPr>
              <a:t>tpargs</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dtargs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print(f"{course}:{score}")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tpargs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dtargs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describe_score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数学</a:t>
            </a:r>
            <a:r>
              <a:rPr lang="en-US" altLang="zh-CN" sz="1200" kern="1200" dirty="0" smtClean="0">
                <a:solidFill>
                  <a:schemeClr val="tx1"/>
                </a:solidFill>
                <a:effectLst/>
                <a:latin typeface="+mn-lt"/>
                <a:ea typeface="+mn-ea"/>
                <a:cs typeface="+mn-cs"/>
              </a:rPr>
              <a:t>",93,"</a:t>
            </a:r>
            <a:r>
              <a:rPr lang="zh-CN" altLang="zh-CN" sz="1200" kern="1200" dirty="0" smtClean="0">
                <a:solidFill>
                  <a:schemeClr val="tx1"/>
                </a:solidFill>
                <a:effectLst/>
                <a:latin typeface="+mn-lt"/>
                <a:ea typeface="+mn-ea"/>
                <a:cs typeface="+mn-cs"/>
              </a:rPr>
              <a:t>语文</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物理</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化学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美术</a:t>
            </a:r>
            <a:r>
              <a:rPr lang="en-US" altLang="zh-CN" sz="1200" kern="1200" dirty="0" smtClean="0">
                <a:solidFill>
                  <a:schemeClr val="tx1"/>
                </a:solidFill>
                <a:effectLst/>
                <a:latin typeface="+mn-lt"/>
                <a:ea typeface="+mn-ea"/>
                <a:cs typeface="+mn-cs"/>
              </a:rPr>
              <a:t>=80,</a:t>
            </a:r>
            <a:r>
              <a:rPr lang="zh-CN" altLang="zh-CN" sz="1200" kern="1200" dirty="0" smtClean="0">
                <a:solidFill>
                  <a:schemeClr val="tx1"/>
                </a:solidFill>
                <a:effectLst/>
                <a:latin typeface="+mn-lt"/>
                <a:ea typeface="+mn-ea"/>
                <a:cs typeface="+mn-cs"/>
              </a:rPr>
              <a:t>历史</a:t>
            </a:r>
            <a:r>
              <a:rPr lang="en-US" altLang="zh-CN" sz="1200" kern="1200" dirty="0" smtClean="0">
                <a:solidFill>
                  <a:schemeClr val="tx1"/>
                </a:solidFill>
                <a:effectLst/>
                <a:latin typeface="+mn-lt"/>
                <a:ea typeface="+mn-ea"/>
                <a:cs typeface="+mn-cs"/>
              </a:rPr>
              <a:t>=86)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mark=("</a:t>
            </a:r>
            <a:r>
              <a:rPr lang="zh-CN" altLang="zh-CN" sz="1200" kern="1200" dirty="0" smtClean="0">
                <a:solidFill>
                  <a:schemeClr val="tx1"/>
                </a:solidFill>
                <a:effectLst/>
                <a:latin typeface="+mn-lt"/>
                <a:ea typeface="+mn-ea"/>
                <a:cs typeface="+mn-cs"/>
              </a:rPr>
              <a:t>地理</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生物</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音乐</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describe_score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政治</a:t>
            </a:r>
            <a:r>
              <a:rPr lang="en-US" altLang="zh-CN" sz="1200" kern="1200" dirty="0" smtClean="0">
                <a:solidFill>
                  <a:schemeClr val="tx1"/>
                </a:solidFill>
                <a:effectLst/>
                <a:latin typeface="+mn-lt"/>
                <a:ea typeface="+mn-ea"/>
                <a:cs typeface="+mn-cs"/>
              </a:rPr>
              <a:t>",88,*mark,</a:t>
            </a:r>
            <a:r>
              <a:rPr lang="zh-CN" altLang="zh-CN" sz="1200" kern="1200" dirty="0" smtClean="0">
                <a:solidFill>
                  <a:schemeClr val="tx1"/>
                </a:solidFill>
                <a:effectLst/>
                <a:latin typeface="+mn-lt"/>
                <a:ea typeface="+mn-ea"/>
                <a:cs typeface="+mn-cs"/>
              </a:rPr>
              <a:t>计算机</a:t>
            </a:r>
            <a:r>
              <a:rPr lang="en-US" altLang="zh-CN" sz="1200" kern="1200" dirty="0" smtClean="0">
                <a:solidFill>
                  <a:schemeClr val="tx1"/>
                </a:solidFill>
                <a:effectLst/>
                <a:latin typeface="+mn-lt"/>
                <a:ea typeface="+mn-ea"/>
                <a:cs typeface="+mn-cs"/>
              </a:rPr>
              <a:t>=97,</a:t>
            </a:r>
            <a:r>
              <a:rPr lang="zh-CN" altLang="zh-CN" sz="1200" kern="1200" dirty="0" smtClean="0">
                <a:solidFill>
                  <a:schemeClr val="tx1"/>
                </a:solidFill>
                <a:effectLst/>
                <a:latin typeface="+mn-lt"/>
                <a:ea typeface="+mn-ea"/>
                <a:cs typeface="+mn-cs"/>
              </a:rPr>
              <a:t>劳动</a:t>
            </a:r>
            <a:r>
              <a:rPr lang="en-US" altLang="zh-CN" sz="1200" kern="1200" dirty="0" smtClean="0">
                <a:solidFill>
                  <a:schemeClr val="tx1"/>
                </a:solidFill>
                <a:effectLst/>
                <a:latin typeface="+mn-lt"/>
                <a:ea typeface="+mn-ea"/>
                <a:cs typeface="+mn-cs"/>
              </a:rPr>
              <a:t>=85)</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describe_score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政治</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语文</a:t>
            </a:r>
            <a:r>
              <a:rPr lang="en-US" altLang="zh-CN" sz="1200" kern="1200" dirty="0" smtClean="0">
                <a:solidFill>
                  <a:schemeClr val="tx1"/>
                </a:solidFill>
                <a:effectLst/>
                <a:latin typeface="+mn-lt"/>
                <a:ea typeface="+mn-ea"/>
                <a:cs typeface="+mn-cs"/>
              </a:rPr>
              <a:t>=79,</a:t>
            </a:r>
            <a:r>
              <a:rPr lang="zh-CN" altLang="zh-CN" sz="1200" kern="1200" dirty="0" smtClean="0">
                <a:solidFill>
                  <a:schemeClr val="tx1"/>
                </a:solidFill>
                <a:effectLst/>
                <a:latin typeface="+mn-lt"/>
                <a:ea typeface="+mn-ea"/>
                <a:cs typeface="+mn-cs"/>
              </a:rPr>
              <a:t>物理</a:t>
            </a:r>
            <a:r>
              <a:rPr lang="en-US" altLang="zh-CN" sz="1200" kern="1200" dirty="0" smtClean="0">
                <a:solidFill>
                  <a:schemeClr val="tx1"/>
                </a:solidFill>
                <a:effectLst/>
                <a:latin typeface="+mn-lt"/>
                <a:ea typeface="+mn-ea"/>
                <a:cs typeface="+mn-cs"/>
              </a:rPr>
              <a:t>=94)</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第一次调用</a:t>
            </a:r>
            <a:r>
              <a:rPr lang="en-US" altLang="zh-CN" sz="1200" kern="1200" dirty="0" err="1" smtClean="0">
                <a:solidFill>
                  <a:schemeClr val="tx1"/>
                </a:solidFill>
                <a:effectLst/>
                <a:latin typeface="+mn-lt"/>
                <a:ea typeface="+mn-ea"/>
                <a:cs typeface="+mn-cs"/>
              </a:rPr>
              <a:t>describe_score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函数时，前面的两个普通实参分别传给了</a:t>
            </a:r>
            <a:r>
              <a:rPr lang="en-US" altLang="zh-CN" sz="1200" kern="1200" dirty="0" smtClean="0">
                <a:solidFill>
                  <a:schemeClr val="tx1"/>
                </a:solidFill>
                <a:effectLst/>
                <a:latin typeface="+mn-lt"/>
                <a:ea typeface="+mn-ea"/>
                <a:cs typeface="+mn-cs"/>
              </a:rPr>
              <a:t>course</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score</a:t>
            </a:r>
            <a:r>
              <a:rPr lang="zh-CN" altLang="zh-CN" sz="1200" kern="1200" dirty="0" smtClean="0">
                <a:solidFill>
                  <a:schemeClr val="tx1"/>
                </a:solidFill>
                <a:effectLst/>
                <a:latin typeface="+mn-lt"/>
                <a:ea typeface="+mn-ea"/>
                <a:cs typeface="+mn-cs"/>
              </a:rPr>
              <a:t>，超出的字符串实参</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语文</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物理</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化学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传给了元组参数</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tpargs</a:t>
            </a:r>
            <a:r>
              <a:rPr lang="zh-CN" altLang="zh-CN" sz="1200" kern="1200" dirty="0" smtClean="0">
                <a:solidFill>
                  <a:schemeClr val="tx1"/>
                </a:solidFill>
                <a:effectLst/>
                <a:latin typeface="+mn-lt"/>
                <a:ea typeface="+mn-ea"/>
                <a:cs typeface="+mn-cs"/>
              </a:rPr>
              <a:t>，最后两个关键词参数传给了字典参数</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dtargs</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第二次调用</a:t>
            </a:r>
            <a:r>
              <a:rPr lang="en-US" altLang="zh-CN" sz="1200" kern="1200" dirty="0" err="1" smtClean="0">
                <a:solidFill>
                  <a:schemeClr val="tx1"/>
                </a:solidFill>
                <a:effectLst/>
                <a:latin typeface="+mn-lt"/>
                <a:ea typeface="+mn-ea"/>
                <a:cs typeface="+mn-cs"/>
              </a:rPr>
              <a:t>describe_score</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函数时，前面的两个普通实参分别传给了</a:t>
            </a:r>
            <a:r>
              <a:rPr lang="en-US" altLang="zh-CN" sz="1200" kern="1200" dirty="0" smtClean="0">
                <a:solidFill>
                  <a:schemeClr val="tx1"/>
                </a:solidFill>
                <a:effectLst/>
                <a:latin typeface="+mn-lt"/>
                <a:ea typeface="+mn-ea"/>
                <a:cs typeface="+mn-cs"/>
              </a:rPr>
              <a:t>course</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score</a:t>
            </a:r>
            <a:r>
              <a:rPr lang="zh-CN" altLang="zh-CN" sz="1200" kern="1200" dirty="0" smtClean="0">
                <a:solidFill>
                  <a:schemeClr val="tx1"/>
                </a:solidFill>
                <a:effectLst/>
                <a:latin typeface="+mn-lt"/>
                <a:ea typeface="+mn-ea"/>
                <a:cs typeface="+mn-cs"/>
              </a:rPr>
              <a:t>，元组</a:t>
            </a:r>
            <a:r>
              <a:rPr lang="en-US" altLang="zh-CN" sz="1200" kern="1200" dirty="0" smtClean="0">
                <a:solidFill>
                  <a:schemeClr val="tx1"/>
                </a:solidFill>
                <a:effectLst/>
                <a:latin typeface="+mn-lt"/>
                <a:ea typeface="+mn-ea"/>
                <a:cs typeface="+mn-cs"/>
              </a:rPr>
              <a:t>mark</a:t>
            </a:r>
            <a:r>
              <a:rPr lang="zh-CN" altLang="zh-CN" sz="1200" kern="1200" dirty="0" smtClean="0">
                <a:solidFill>
                  <a:schemeClr val="tx1"/>
                </a:solidFill>
                <a:effectLst/>
                <a:latin typeface="+mn-lt"/>
                <a:ea typeface="+mn-ea"/>
                <a:cs typeface="+mn-cs"/>
              </a:rPr>
              <a:t>直接将多个值收集在一起传给给了</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tpargs</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第三次调用的时候，缺少第二个实参，此时调用默认值</a:t>
            </a:r>
            <a:r>
              <a:rPr lang="en-US" altLang="zh-CN" sz="1200" kern="1200" dirty="0" smtClean="0">
                <a:solidFill>
                  <a:schemeClr val="tx1"/>
                </a:solidFill>
                <a:effectLst/>
                <a:latin typeface="+mn-lt"/>
                <a:ea typeface="+mn-ea"/>
                <a:cs typeface="+mn-cs"/>
              </a:rPr>
              <a:t>90</a:t>
            </a:r>
            <a:r>
              <a:rPr lang="zh-CN" altLang="zh-CN" sz="1200" kern="1200" dirty="0" smtClean="0">
                <a:solidFill>
                  <a:schemeClr val="tx1"/>
                </a:solidFill>
                <a:effectLst/>
                <a:latin typeface="+mn-lt"/>
                <a:ea typeface="+mn-ea"/>
                <a:cs typeface="+mn-cs"/>
              </a:rPr>
              <a:t>，只有多余的关键词参数，所以为空元组，关键字参数被收集进字典。</a:t>
            </a:r>
          </a:p>
          <a:p>
            <a:r>
              <a:rPr lang="zh-CN" altLang="zh-CN" sz="1200" kern="1200" dirty="0" smtClean="0">
                <a:solidFill>
                  <a:schemeClr val="tx1"/>
                </a:solidFill>
                <a:effectLst/>
                <a:latin typeface="+mn-lt"/>
                <a:ea typeface="+mn-ea"/>
                <a:cs typeface="+mn-cs"/>
              </a:rPr>
              <a:t>可变参数的使用可以扩展程序的功能。</a:t>
            </a:r>
          </a:p>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5-07 </a:t>
            </a:r>
            <a:r>
              <a:rPr lang="zh-CN" altLang="zh-CN" sz="1200" kern="1200" dirty="0" smtClean="0">
                <a:solidFill>
                  <a:schemeClr val="tx1"/>
                </a:solidFill>
                <a:effectLst/>
                <a:latin typeface="+mn-lt"/>
                <a:ea typeface="+mn-ea"/>
                <a:cs typeface="+mn-cs"/>
              </a:rPr>
              <a:t>利用可变参数构建累加器。代码如下所示：</a:t>
            </a: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sum(num1,num2,*num3):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total=num1+num2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num3:</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total+=i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total</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print(sum(25,34,67,13,59,23,52,))</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18</a:t>
            </a:fld>
            <a:endParaRPr lang="zh-CN" altLang="en-US"/>
          </a:p>
        </p:txBody>
      </p:sp>
    </p:spTree>
    <p:extLst>
      <p:ext uri="{BB962C8B-B14F-4D97-AF65-F5344CB8AC3E}">
        <p14:creationId xmlns:p14="http://schemas.microsoft.com/office/powerpoint/2010/main" val="718905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change( a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 = 10     #</a:t>
            </a:r>
            <a:r>
              <a:rPr lang="zh-CN" altLang="zh-CN" sz="1200" kern="1200" dirty="0" smtClean="0">
                <a:solidFill>
                  <a:schemeClr val="tx1"/>
                </a:solidFill>
                <a:effectLst/>
                <a:latin typeface="+mn-lt"/>
                <a:ea typeface="+mn-ea"/>
                <a:cs typeface="+mn-cs"/>
              </a:rPr>
              <a:t>将</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变成</a:t>
            </a:r>
            <a:r>
              <a:rPr lang="en-US" altLang="zh-CN" sz="1200" kern="1200" dirty="0" smtClean="0">
                <a:solidFill>
                  <a:schemeClr val="tx1"/>
                </a:solidFill>
                <a:effectLst/>
                <a:latin typeface="+mn-lt"/>
                <a:ea typeface="+mn-ea"/>
                <a:cs typeface="+mn-cs"/>
              </a:rPr>
              <a:t>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f"a</a:t>
            </a:r>
            <a:r>
              <a:rPr lang="zh-CN" altLang="zh-CN" sz="1200" kern="1200" dirty="0" smtClean="0">
                <a:solidFill>
                  <a:schemeClr val="tx1"/>
                </a:solidFill>
                <a:effectLst/>
                <a:latin typeface="+mn-lt"/>
                <a:ea typeface="+mn-ea"/>
                <a:cs typeface="+mn-cs"/>
              </a:rPr>
              <a:t>的值为</a:t>
            </a:r>
            <a:r>
              <a:rPr lang="en-US" altLang="zh-CN" sz="1200" kern="1200" dirty="0" smtClean="0">
                <a:solidFill>
                  <a:schemeClr val="tx1"/>
                </a:solidFill>
                <a:effectLst/>
                <a:latin typeface="+mn-lt"/>
                <a:ea typeface="+mn-ea"/>
                <a:cs typeface="+mn-cs"/>
              </a:rPr>
              <a:t>{a}")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b = 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change(b)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的值为</a:t>
            </a:r>
            <a:r>
              <a:rPr lang="en-US" altLang="zh-CN" sz="1200" kern="1200" dirty="0" smtClean="0">
                <a:solidFill>
                  <a:schemeClr val="tx1"/>
                </a:solidFill>
                <a:effectLst/>
                <a:latin typeface="+mn-lt"/>
                <a:ea typeface="+mn-ea"/>
                <a:cs typeface="+mn-cs"/>
              </a:rPr>
              <a:t>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f"b</a:t>
            </a:r>
            <a:r>
              <a:rPr lang="zh-CN" altLang="zh-CN" sz="1200" kern="1200" dirty="0" smtClean="0">
                <a:solidFill>
                  <a:schemeClr val="tx1"/>
                </a:solidFill>
                <a:effectLst/>
                <a:latin typeface="+mn-lt"/>
                <a:ea typeface="+mn-ea"/>
                <a:cs typeface="+mn-cs"/>
              </a:rPr>
              <a:t>的值为</a:t>
            </a:r>
            <a:r>
              <a:rPr lang="en-US" altLang="zh-CN" sz="1200" kern="1200" dirty="0" smtClean="0">
                <a:solidFill>
                  <a:schemeClr val="tx1"/>
                </a:solidFill>
                <a:effectLst/>
                <a:latin typeface="+mn-lt"/>
                <a:ea typeface="+mn-ea"/>
                <a:cs typeface="+mn-cs"/>
              </a:rPr>
              <a: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的值为</a:t>
            </a:r>
            <a:r>
              <a:rPr lang="en-US" altLang="zh-CN" sz="1200" kern="1200" dirty="0" smtClean="0">
                <a:solidFill>
                  <a:schemeClr val="tx1"/>
                </a:solidFill>
                <a:effectLst/>
                <a:latin typeface="+mn-lt"/>
                <a:ea typeface="+mn-ea"/>
                <a:cs typeface="+mn-cs"/>
              </a:rPr>
              <a:t>5</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19</a:t>
            </a:fld>
            <a:endParaRPr lang="zh-CN" altLang="en-US"/>
          </a:p>
        </p:txBody>
      </p:sp>
    </p:spTree>
    <p:extLst>
      <p:ext uri="{BB962C8B-B14F-4D97-AF65-F5344CB8AC3E}">
        <p14:creationId xmlns:p14="http://schemas.microsoft.com/office/powerpoint/2010/main" val="765949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u="none" strike="noStrike" kern="1200" dirty="0" err="1" smtClean="0">
                <a:solidFill>
                  <a:schemeClr val="tx1"/>
                </a:solidFill>
                <a:effectLst/>
                <a:latin typeface="+mn-lt"/>
                <a:ea typeface="+mn-ea"/>
                <a:cs typeface="+mn-cs"/>
                <a:hlinkClick r:id="rId3"/>
              </a:rPr>
              <a:t>自顶向下</a:t>
            </a:r>
            <a:r>
              <a:rPr lang="zh-CN" altLang="zh-CN" sz="1200" kern="1200" dirty="0" smtClean="0">
                <a:solidFill>
                  <a:schemeClr val="tx1"/>
                </a:solidFill>
                <a:effectLst/>
                <a:latin typeface="+mn-lt"/>
                <a:ea typeface="+mn-ea"/>
                <a:cs typeface="+mn-cs"/>
              </a:rPr>
              <a:t>是思想，在这里是指程序设计时，应先考虑总体，后考虑细节；先考虑全局目标，后考虑局部目标。不要一开始就过多追求众多的细节，先从最上层总目标开始设计，逐步使问题具体化。逐层分解是方法，针对复杂问题，应设计一些子目标作为过渡，逐步细化。模块化是手段，将程序要解决的总目标按过程或按功能分解为若干子目标，再进一步分解为具体的小目标，把每一个小目标称为一个模块。最后结构化编码是具体措施，用于程序模块实现，即第三章提到的三种控制结构。</a:t>
            </a:r>
          </a:p>
          <a:p>
            <a:r>
              <a:rPr lang="zh-CN" altLang="zh-CN" sz="1200" kern="1200" dirty="0" smtClean="0">
                <a:solidFill>
                  <a:schemeClr val="tx1"/>
                </a:solidFill>
                <a:effectLst/>
                <a:latin typeface="+mn-lt"/>
                <a:ea typeface="+mn-ea"/>
                <a:cs typeface="+mn-cs"/>
              </a:rPr>
              <a:t>面向过程的结构化方法使得每个阶段过程或每个模块功能处理的问题都控制在设计者能够容易理解和处理的范围内，每个问题对应一个程序模块。程序模块是为解决对应问题而设计的具备特定功能的代码单元，且每个模块都有一个入口和一个出口用于数据的接收与传递。模块用以实现主动的功能行为，数据是受功能影响的信息载体，数据在模块间流动。</a:t>
            </a:r>
          </a:p>
          <a:p>
            <a:r>
              <a:rPr lang="zh-CN" altLang="zh-CN" sz="1200" kern="1200" dirty="0" smtClean="0">
                <a:solidFill>
                  <a:schemeClr val="tx1"/>
                </a:solidFill>
                <a:effectLst/>
                <a:latin typeface="+mn-lt"/>
                <a:ea typeface="+mn-ea"/>
                <a:cs typeface="+mn-cs"/>
              </a:rPr>
              <a:t>面向过程的结构化编程主要涉及两个方面：一是面向过程编程，二是模块化编程。</a:t>
            </a:r>
          </a:p>
          <a:p>
            <a:r>
              <a:rPr lang="zh-CN" altLang="zh-CN" sz="1200" kern="1200" dirty="0" smtClean="0">
                <a:solidFill>
                  <a:schemeClr val="tx1"/>
                </a:solidFill>
                <a:effectLst/>
                <a:latin typeface="+mn-lt"/>
                <a:ea typeface="+mn-ea"/>
                <a:cs typeface="+mn-cs"/>
              </a:rPr>
              <a:t>面向过程编程，分析求解问题所需的流程，然后将这些流程用函数一一实现，使用的时候依次调用交织组合在一起，实现最终的需求，调用函数时需要给出数据出入的接口。</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模块化编程，将一个项目拆分为各种各样的模块，模块与模块之间以组合或者关联的方式存在。一个模块完成，再进行单元测试，最后各个模块组合，进行系统综合测试，完成整个项目。这些模块可以是针对项目功能特别开发的模块，也可以是调用已经设计好且功能能够满足项目需求的第三方模块。</a:t>
            </a:r>
          </a:p>
          <a:p>
            <a:r>
              <a:rPr lang="zh-CN" altLang="zh-CN" sz="1200" kern="1200" dirty="0" smtClean="0">
                <a:solidFill>
                  <a:schemeClr val="tx1"/>
                </a:solidFill>
                <a:effectLst/>
                <a:latin typeface="+mn-lt"/>
                <a:ea typeface="+mn-ea"/>
                <a:cs typeface="+mn-cs"/>
              </a:rPr>
              <a:t>本章将从函数、模块和包及文件三个方面来阐述面向过程的结构化编程。</a:t>
            </a: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数据流？</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def</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change(a):</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a[0]=10    # </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对</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进行修改</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f"a</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c=[5]</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change(c)</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[10]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f"c</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{c}")</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c</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[10]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20</a:t>
            </a:fld>
            <a:endParaRPr lang="zh-CN" altLang="en-US"/>
          </a:p>
        </p:txBody>
      </p:sp>
    </p:spTree>
    <p:extLst>
      <p:ext uri="{BB962C8B-B14F-4D97-AF65-F5344CB8AC3E}">
        <p14:creationId xmlns:p14="http://schemas.microsoft.com/office/powerpoint/2010/main" val="4959214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(sequence):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range(</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(sequence)-1):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sequence[i]&gt;sequence[i+1]: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sequence[i],sequence[i+1]=sequence[i+1],sequence[i]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print(sequence)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sequence[</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(sequence)-1]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lisr_num</a:t>
            </a:r>
            <a:r>
              <a:rPr lang="en-US" altLang="zh-CN" sz="1200" kern="1200" dirty="0" smtClean="0">
                <a:solidFill>
                  <a:schemeClr val="tx1"/>
                </a:solidFill>
                <a:effectLst/>
                <a:latin typeface="+mn-lt"/>
                <a:ea typeface="+mn-ea"/>
                <a:cs typeface="+mn-cs"/>
              </a:rPr>
              <a:t>=[100,34,645,216,75,323,88,23,26,85]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最大值为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lisr_num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21</a:t>
            </a:fld>
            <a:endParaRPr lang="zh-CN" altLang="en-US"/>
          </a:p>
        </p:txBody>
      </p:sp>
    </p:spTree>
    <p:extLst>
      <p:ext uri="{BB962C8B-B14F-4D97-AF65-F5344CB8AC3E}">
        <p14:creationId xmlns:p14="http://schemas.microsoft.com/office/powerpoint/2010/main" val="345358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(sequence):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range(</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(sequence)-1):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sequence[i]&gt;sequence[i+1]: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sequence[i],sequence[i+1]=sequence[i+1],sequence[i]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zh-CN" altLang="zh-CN" sz="1200" kern="1200" dirty="0" smtClean="0">
                <a:solidFill>
                  <a:schemeClr val="tx1"/>
                </a:solidFill>
                <a:effectLst/>
                <a:latin typeface="+mn-lt"/>
                <a:ea typeface="+mn-ea"/>
                <a:cs typeface="+mn-cs"/>
              </a:rPr>
              <a:t>参数在函数内部运行结果：</a:t>
            </a:r>
            <a:r>
              <a:rPr lang="en-US" altLang="zh-CN" sz="1200" kern="1200" dirty="0" smtClean="0">
                <a:solidFill>
                  <a:schemeClr val="tx1"/>
                </a:solidFill>
                <a:effectLst/>
                <a:latin typeface="+mn-lt"/>
                <a:ea typeface="+mn-ea"/>
                <a:cs typeface="+mn-cs"/>
              </a:rPr>
              <a:t>{sequence}")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sequence[</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(sequence)-1]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list_num</a:t>
            </a:r>
            <a:r>
              <a:rPr lang="en-US" altLang="zh-CN" sz="1200" kern="1200" dirty="0" smtClean="0">
                <a:solidFill>
                  <a:schemeClr val="tx1"/>
                </a:solidFill>
                <a:effectLst/>
                <a:latin typeface="+mn-lt"/>
                <a:ea typeface="+mn-ea"/>
                <a:cs typeface="+mn-cs"/>
              </a:rPr>
              <a:t>=[100,34,645,216,75,323,88,23,26,85]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调用实参前</a:t>
            </a:r>
            <a:r>
              <a:rPr lang="en-US" altLang="zh-CN" sz="1200" kern="1200" dirty="0" err="1" smtClean="0">
                <a:solidFill>
                  <a:schemeClr val="tx1"/>
                </a:solidFill>
                <a:effectLst/>
                <a:latin typeface="+mn-lt"/>
                <a:ea typeface="+mn-ea"/>
                <a:cs typeface="+mn-cs"/>
              </a:rPr>
              <a:t>list_num</a:t>
            </a:r>
            <a:r>
              <a:rPr lang="zh-CN" altLang="zh-CN" sz="1200" kern="1200" dirty="0" smtClean="0">
                <a:solidFill>
                  <a:schemeClr val="tx1"/>
                </a:solidFill>
                <a:effectLst/>
                <a:latin typeface="+mn-lt"/>
                <a:ea typeface="+mn-ea"/>
                <a:cs typeface="+mn-cs"/>
              </a:rPr>
              <a:t>内容：</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最大值为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max_val</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调用实参后</a:t>
            </a:r>
            <a:r>
              <a:rPr lang="en-US" altLang="zh-CN" sz="1200" kern="1200" dirty="0" err="1" smtClean="0">
                <a:solidFill>
                  <a:schemeClr val="tx1"/>
                </a:solidFill>
                <a:effectLst/>
                <a:latin typeface="+mn-lt"/>
                <a:ea typeface="+mn-ea"/>
                <a:cs typeface="+mn-cs"/>
              </a:rPr>
              <a:t>list_num</a:t>
            </a:r>
            <a:r>
              <a:rPr lang="zh-CN" altLang="zh-CN" sz="1200" kern="1200" dirty="0" smtClean="0">
                <a:solidFill>
                  <a:schemeClr val="tx1"/>
                </a:solidFill>
                <a:effectLst/>
                <a:latin typeface="+mn-lt"/>
                <a:ea typeface="+mn-ea"/>
                <a:cs typeface="+mn-cs"/>
              </a:rPr>
              <a:t>内容：</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22</a:t>
            </a:fld>
            <a:endParaRPr lang="zh-CN" altLang="en-US"/>
          </a:p>
        </p:txBody>
      </p:sp>
    </p:spTree>
    <p:extLst>
      <p:ext uri="{BB962C8B-B14F-4D97-AF65-F5344CB8AC3E}">
        <p14:creationId xmlns:p14="http://schemas.microsoft.com/office/powerpoint/2010/main" val="26520717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min_matrix</a:t>
            </a:r>
            <a:r>
              <a:rPr lang="en-US" altLang="zh-CN" sz="1200" kern="1200" dirty="0" smtClean="0">
                <a:solidFill>
                  <a:schemeClr val="tx1"/>
                </a:solidFill>
                <a:effectLst/>
                <a:latin typeface="+mn-lt"/>
                <a:ea typeface="+mn-ea"/>
                <a:cs typeface="+mn-cs"/>
              </a:rPr>
              <a:t>(mat):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row=0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col=0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range(</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(mat)):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j in range(</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(mat[0])):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mat[row][col]&gt;mat[i][j]:</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row=i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col=j</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min_list</a:t>
            </a:r>
            <a:r>
              <a:rPr lang="en-US" altLang="zh-CN" sz="1200" kern="1200" dirty="0" smtClean="0">
                <a:solidFill>
                  <a:schemeClr val="tx1"/>
                </a:solidFill>
                <a:effectLst/>
                <a:latin typeface="+mn-lt"/>
                <a:ea typeface="+mn-ea"/>
                <a:cs typeface="+mn-cs"/>
              </a:rPr>
              <a:t>=[mat[row][col],</a:t>
            </a:r>
            <a:r>
              <a:rPr lang="en-US" altLang="zh-CN" sz="1200" kern="1200" dirty="0" err="1" smtClean="0">
                <a:solidFill>
                  <a:schemeClr val="tx1"/>
                </a:solidFill>
                <a:effectLst/>
                <a:latin typeface="+mn-lt"/>
                <a:ea typeface="+mn-ea"/>
                <a:cs typeface="+mn-cs"/>
              </a:rPr>
              <a:t>row,col</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a:t>
            </a:r>
            <a:r>
              <a:rPr lang="en-US" altLang="zh-CN" sz="1200" kern="1200" dirty="0" err="1" smtClean="0">
                <a:solidFill>
                  <a:schemeClr val="tx1"/>
                </a:solidFill>
                <a:effectLst/>
                <a:latin typeface="+mn-lt"/>
                <a:ea typeface="+mn-ea"/>
                <a:cs typeface="+mn-cs"/>
              </a:rPr>
              <a:t>min_list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test_mat</a:t>
            </a:r>
            <a:r>
              <a:rPr lang="en-US" altLang="zh-CN" sz="1200" kern="1200" dirty="0" smtClean="0">
                <a:solidFill>
                  <a:schemeClr val="tx1"/>
                </a:solidFill>
                <a:effectLst/>
                <a:latin typeface="+mn-lt"/>
                <a:ea typeface="+mn-ea"/>
                <a:cs typeface="+mn-cs"/>
              </a:rPr>
              <a:t>=[[34,54,78,36],[34,36,85,12],[42,51,47,24]]</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min_v</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min_matrix</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test_mat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行列式中的最小值为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min_v</a:t>
            </a:r>
            <a:r>
              <a:rPr lang="en-US" altLang="zh-CN" sz="1200" kern="1200" dirty="0" smtClean="0">
                <a:solidFill>
                  <a:schemeClr val="tx1"/>
                </a:solidFill>
                <a:effectLst/>
                <a:latin typeface="+mn-lt"/>
                <a:ea typeface="+mn-ea"/>
                <a:cs typeface="+mn-cs"/>
              </a:rPr>
              <a:t>[0]},</a:t>
            </a:r>
            <a:r>
              <a:rPr lang="zh-CN" altLang="zh-CN" sz="1200" kern="1200" dirty="0" smtClean="0">
                <a:solidFill>
                  <a:schemeClr val="tx1"/>
                </a:solidFill>
                <a:effectLst/>
                <a:latin typeface="+mn-lt"/>
                <a:ea typeface="+mn-ea"/>
                <a:cs typeface="+mn-cs"/>
              </a:rPr>
              <a:t>位于第</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min_v</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行第</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min_v</a:t>
            </a:r>
            <a:r>
              <a:rPr lang="en-US"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列</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23</a:t>
            </a:fld>
            <a:endParaRPr lang="zh-CN" altLang="en-US"/>
          </a:p>
        </p:txBody>
      </p:sp>
    </p:spTree>
    <p:extLst>
      <p:ext uri="{BB962C8B-B14F-4D97-AF65-F5344CB8AC3E}">
        <p14:creationId xmlns:p14="http://schemas.microsoft.com/office/powerpoint/2010/main" val="3864547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24</a:t>
            </a:fld>
            <a:endParaRPr lang="zh-CN" altLang="en-US"/>
          </a:p>
        </p:txBody>
      </p:sp>
    </p:spTree>
    <p:extLst>
      <p:ext uri="{BB962C8B-B14F-4D97-AF65-F5344CB8AC3E}">
        <p14:creationId xmlns:p14="http://schemas.microsoft.com/office/powerpoint/2010/main" val="364026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length=10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width=50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area_sq</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area=length*width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f"length</a:t>
            </a:r>
            <a:r>
              <a:rPr lang="en-US" altLang="zh-CN" sz="1200" kern="1200" dirty="0" smtClean="0">
                <a:solidFill>
                  <a:schemeClr val="tx1"/>
                </a:solidFill>
                <a:effectLst/>
                <a:latin typeface="+mn-lt"/>
                <a:ea typeface="+mn-ea"/>
                <a:cs typeface="+mn-cs"/>
              </a:rPr>
              <a:t>={length},width={width},area={area}")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area_sq</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length=10,width=50,area=500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print(area)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"&lt;pyshell#43&gt;",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print(area)</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NameError</a:t>
            </a:r>
            <a:r>
              <a:rPr lang="en-US" altLang="zh-CN" sz="1200" kern="1200" dirty="0" smtClean="0">
                <a:solidFill>
                  <a:schemeClr val="tx1"/>
                </a:solidFill>
                <a:effectLst/>
                <a:latin typeface="+mn-lt"/>
                <a:ea typeface="+mn-ea"/>
                <a:cs typeface="+mn-cs"/>
              </a:rPr>
              <a:t>: name 'area' is not defined</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在这个示例中，</a:t>
            </a:r>
            <a:r>
              <a:rPr lang="en-US" altLang="zh-CN" sz="1200" kern="1200" dirty="0" smtClean="0">
                <a:solidFill>
                  <a:schemeClr val="tx1"/>
                </a:solidFill>
                <a:effectLst/>
                <a:latin typeface="+mn-lt"/>
                <a:ea typeface="+mn-ea"/>
                <a:cs typeface="+mn-cs"/>
              </a:rPr>
              <a:t>length</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width</a:t>
            </a:r>
            <a:r>
              <a:rPr lang="zh-CN" altLang="zh-CN" sz="1200" kern="1200" dirty="0" smtClean="0">
                <a:solidFill>
                  <a:schemeClr val="tx1"/>
                </a:solidFill>
                <a:effectLst/>
                <a:latin typeface="+mn-lt"/>
                <a:ea typeface="+mn-ea"/>
                <a:cs typeface="+mn-cs"/>
              </a:rPr>
              <a:t>为全局变量，</a:t>
            </a:r>
            <a:r>
              <a:rPr lang="en-US" altLang="zh-CN" sz="1200" kern="1200" dirty="0" smtClean="0">
                <a:solidFill>
                  <a:schemeClr val="tx1"/>
                </a:solidFill>
                <a:effectLst/>
                <a:latin typeface="+mn-lt"/>
                <a:ea typeface="+mn-ea"/>
                <a:cs typeface="+mn-cs"/>
              </a:rPr>
              <a:t>area( )</a:t>
            </a:r>
            <a:r>
              <a:rPr lang="zh-CN" altLang="zh-CN" sz="1200" kern="1200" dirty="0" smtClean="0">
                <a:solidFill>
                  <a:schemeClr val="tx1"/>
                </a:solidFill>
                <a:effectLst/>
                <a:latin typeface="+mn-lt"/>
                <a:ea typeface="+mn-ea"/>
                <a:cs typeface="+mn-cs"/>
              </a:rPr>
              <a:t>函数在内部可以直接引用这两个全部变量，并将其乘积赋值给内部变量</a:t>
            </a:r>
            <a:r>
              <a:rPr lang="en-US" altLang="zh-CN" sz="1200" kern="1200" dirty="0" smtClean="0">
                <a:solidFill>
                  <a:schemeClr val="tx1"/>
                </a:solidFill>
                <a:effectLst/>
                <a:latin typeface="+mn-lt"/>
                <a:ea typeface="+mn-ea"/>
                <a:cs typeface="+mn-cs"/>
              </a:rPr>
              <a:t>area</a:t>
            </a:r>
            <a:r>
              <a:rPr lang="zh-CN" altLang="zh-CN" sz="1200" kern="1200" dirty="0" smtClean="0">
                <a:solidFill>
                  <a:schemeClr val="tx1"/>
                </a:solidFill>
                <a:effectLst/>
                <a:latin typeface="+mn-lt"/>
                <a:ea typeface="+mn-ea"/>
                <a:cs typeface="+mn-cs"/>
              </a:rPr>
              <a:t>。当时在外部调用变量</a:t>
            </a:r>
            <a:r>
              <a:rPr lang="en-US" altLang="zh-CN" sz="1200" kern="1200" dirty="0" smtClean="0">
                <a:solidFill>
                  <a:schemeClr val="tx1"/>
                </a:solidFill>
                <a:effectLst/>
                <a:latin typeface="+mn-lt"/>
                <a:ea typeface="+mn-ea"/>
                <a:cs typeface="+mn-cs"/>
              </a:rPr>
              <a:t>area</a:t>
            </a:r>
            <a:r>
              <a:rPr lang="zh-CN" altLang="zh-CN" sz="1200" kern="1200" dirty="0" smtClean="0">
                <a:solidFill>
                  <a:schemeClr val="tx1"/>
                </a:solidFill>
                <a:effectLst/>
                <a:latin typeface="+mn-lt"/>
                <a:ea typeface="+mn-ea"/>
                <a:cs typeface="+mn-cs"/>
              </a:rPr>
              <a:t>是程序抛出</a:t>
            </a:r>
            <a:r>
              <a:rPr lang="en-US" altLang="zh-CN" sz="1200" kern="1200" dirty="0" err="1" smtClean="0">
                <a:solidFill>
                  <a:schemeClr val="tx1"/>
                </a:solidFill>
                <a:effectLst/>
                <a:latin typeface="+mn-lt"/>
                <a:ea typeface="+mn-ea"/>
                <a:cs typeface="+mn-cs"/>
              </a:rPr>
              <a:t>NameError</a:t>
            </a:r>
            <a:r>
              <a:rPr lang="zh-CN" altLang="zh-CN" sz="1200" kern="1200" dirty="0" smtClean="0">
                <a:solidFill>
                  <a:schemeClr val="tx1"/>
                </a:solidFill>
                <a:effectLst/>
                <a:latin typeface="+mn-lt"/>
                <a:ea typeface="+mn-ea"/>
                <a:cs typeface="+mn-cs"/>
              </a:rPr>
              <a:t>异常。当执行代码</a:t>
            </a:r>
            <a:r>
              <a:rPr lang="en-US" altLang="zh-CN" sz="1200" kern="1200" dirty="0" smtClean="0">
                <a:solidFill>
                  <a:schemeClr val="tx1"/>
                </a:solidFill>
                <a:effectLst/>
                <a:latin typeface="+mn-lt"/>
                <a:ea typeface="+mn-ea"/>
                <a:cs typeface="+mn-cs"/>
              </a:rPr>
              <a:t>print(area)</a:t>
            </a:r>
            <a:r>
              <a:rPr lang="zh-CN" altLang="zh-CN" sz="1200" kern="1200" dirty="0" smtClean="0">
                <a:solidFill>
                  <a:schemeClr val="tx1"/>
                </a:solidFill>
                <a:effectLst/>
                <a:latin typeface="+mn-lt"/>
                <a:ea typeface="+mn-ea"/>
                <a:cs typeface="+mn-cs"/>
              </a:rPr>
              <a:t>时，函数</a:t>
            </a:r>
            <a:r>
              <a:rPr lang="en-US" altLang="zh-CN" sz="1200" kern="1200" dirty="0" err="1" smtClean="0">
                <a:solidFill>
                  <a:schemeClr val="tx1"/>
                </a:solidFill>
                <a:effectLst/>
                <a:latin typeface="+mn-lt"/>
                <a:ea typeface="+mn-ea"/>
                <a:cs typeface="+mn-cs"/>
              </a:rPr>
              <a:t>area_sq</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已经执行完毕，内部变量</a:t>
            </a:r>
            <a:r>
              <a:rPr lang="en-US" altLang="zh-CN" sz="1200" kern="1200" dirty="0" smtClean="0">
                <a:solidFill>
                  <a:schemeClr val="tx1"/>
                </a:solidFill>
                <a:effectLst/>
                <a:latin typeface="+mn-lt"/>
                <a:ea typeface="+mn-ea"/>
                <a:cs typeface="+mn-cs"/>
              </a:rPr>
              <a:t>area</a:t>
            </a:r>
            <a:r>
              <a:rPr lang="zh-CN" altLang="zh-CN" sz="1200" kern="1200" dirty="0" smtClean="0">
                <a:solidFill>
                  <a:schemeClr val="tx1"/>
                </a:solidFill>
                <a:effectLst/>
                <a:latin typeface="+mn-lt"/>
                <a:ea typeface="+mn-ea"/>
                <a:cs typeface="+mn-cs"/>
              </a:rPr>
              <a:t>已经被清除，此时编译器认为</a:t>
            </a:r>
            <a:r>
              <a:rPr lang="en-US" altLang="zh-CN" sz="1200" kern="1200" dirty="0" smtClean="0">
                <a:solidFill>
                  <a:schemeClr val="tx1"/>
                </a:solidFill>
                <a:effectLst/>
                <a:latin typeface="+mn-lt"/>
                <a:ea typeface="+mn-ea"/>
                <a:cs typeface="+mn-cs"/>
              </a:rPr>
              <a:t>print(area)</a:t>
            </a:r>
            <a:r>
              <a:rPr lang="zh-CN" altLang="zh-CN" sz="1200" kern="1200" dirty="0" smtClean="0">
                <a:solidFill>
                  <a:schemeClr val="tx1"/>
                </a:solidFill>
                <a:effectLst/>
                <a:latin typeface="+mn-lt"/>
                <a:ea typeface="+mn-ea"/>
                <a:cs typeface="+mn-cs"/>
              </a:rPr>
              <a:t>是在使用一个未被定义过不存在的变量，因此报错。</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25</a:t>
            </a:fld>
            <a:endParaRPr lang="zh-CN" altLang="en-US"/>
          </a:p>
        </p:txBody>
      </p:sp>
    </p:spTree>
    <p:extLst>
      <p:ext uri="{BB962C8B-B14F-4D97-AF65-F5344CB8AC3E}">
        <p14:creationId xmlns:p14="http://schemas.microsoft.com/office/powerpoint/2010/main" val="16524117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注意：当在函数内部存在与外部同名的局部变量时，此时如果尝试在函数内部变量定义前访问外部同名变量，此时将抛出</a:t>
            </a:r>
            <a:r>
              <a:rPr lang="en-US" altLang="zh-CN" sz="1200" kern="1200" dirty="0" err="1" smtClean="0">
                <a:solidFill>
                  <a:schemeClr val="tx1"/>
                </a:solidFill>
                <a:effectLst/>
                <a:latin typeface="+mn-lt"/>
                <a:ea typeface="+mn-ea"/>
                <a:cs typeface="+mn-cs"/>
              </a:rPr>
              <a:t>UnboundLocalError</a:t>
            </a:r>
            <a:r>
              <a:rPr lang="zh-CN" altLang="zh-CN" sz="1200" kern="1200" dirty="0" smtClean="0">
                <a:solidFill>
                  <a:schemeClr val="tx1"/>
                </a:solidFill>
                <a:effectLst/>
                <a:latin typeface="+mn-lt"/>
                <a:ea typeface="+mn-ea"/>
                <a:cs typeface="+mn-cs"/>
              </a:rPr>
              <a:t>异常，指出该本地（局部）变量在赋值之前被引用这一错误。原因是只要在函数内部给一个同名字的变量赋值，不论该赋值语句在函数什么位置，该变量都将被认为是局部变量。</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samename_test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samename_test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"&lt;pyshell#17&gt;",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samename_test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"&lt;pyshell#16&gt;", line 2, in </a:t>
            </a:r>
            <a:r>
              <a:rPr lang="en-US" altLang="zh-CN" sz="1200" kern="1200" dirty="0" err="1" smtClean="0">
                <a:solidFill>
                  <a:schemeClr val="tx1"/>
                </a:solidFill>
                <a:effectLst/>
                <a:latin typeface="+mn-lt"/>
                <a:ea typeface="+mn-ea"/>
                <a:cs typeface="+mn-cs"/>
              </a:rPr>
              <a:t>samename_test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UnboundLocalError</a:t>
            </a:r>
            <a:r>
              <a:rPr lang="en-US" altLang="zh-CN" sz="1200" kern="1200" dirty="0" smtClean="0">
                <a:solidFill>
                  <a:schemeClr val="tx1"/>
                </a:solidFill>
                <a:effectLst/>
                <a:latin typeface="+mn-lt"/>
                <a:ea typeface="+mn-ea"/>
                <a:cs typeface="+mn-cs"/>
              </a:rPr>
              <a:t>: local variable 'a' referenced before assignment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在</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语言中，当某个局部区域中，出现一个新的变量被赋值，就意味着这个变量在被赋值的同时被定义，这和其他高级语言先定义，后使用的方式是有所不同的，可参考</a:t>
            </a:r>
            <a:r>
              <a:rPr lang="en-US" altLang="zh-CN" sz="1200" kern="1200" dirty="0" smtClean="0">
                <a:solidFill>
                  <a:schemeClr val="tx1"/>
                </a:solidFill>
                <a:effectLst/>
                <a:latin typeface="+mn-lt"/>
                <a:ea typeface="+mn-ea"/>
                <a:cs typeface="+mn-cs"/>
              </a:rPr>
              <a:t>2.2.2</a:t>
            </a:r>
            <a:r>
              <a:rPr lang="zh-CN" altLang="zh-CN" sz="1200" kern="1200" dirty="0" smtClean="0">
                <a:solidFill>
                  <a:schemeClr val="tx1"/>
                </a:solidFill>
                <a:effectLst/>
                <a:latin typeface="+mn-lt"/>
                <a:ea typeface="+mn-ea"/>
                <a:cs typeface="+mn-cs"/>
              </a:rPr>
              <a:t>节的内容。</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26</a:t>
            </a:fld>
            <a:endParaRPr lang="zh-CN" altLang="en-US"/>
          </a:p>
        </p:txBody>
      </p:sp>
    </p:spTree>
    <p:extLst>
      <p:ext uri="{BB962C8B-B14F-4D97-AF65-F5344CB8AC3E}">
        <p14:creationId xmlns:p14="http://schemas.microsoft.com/office/powerpoint/2010/main" val="7330650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27</a:t>
            </a:fld>
            <a:endParaRPr lang="zh-CN" altLang="en-US"/>
          </a:p>
        </p:txBody>
      </p:sp>
    </p:spTree>
    <p:extLst>
      <p:ext uri="{BB962C8B-B14F-4D97-AF65-F5344CB8AC3E}">
        <p14:creationId xmlns:p14="http://schemas.microsoft.com/office/powerpoint/2010/main" val="32468248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a=10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def</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global_test</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global a</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print(a)</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a=5</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return a</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global_test</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10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5</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&gt;&gt;&gt; print(a)</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5</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28</a:t>
            </a:fld>
            <a:endParaRPr lang="zh-CN" altLang="en-US"/>
          </a:p>
        </p:txBody>
      </p:sp>
    </p:spTree>
    <p:extLst>
      <p:ext uri="{BB962C8B-B14F-4D97-AF65-F5344CB8AC3E}">
        <p14:creationId xmlns:p14="http://schemas.microsoft.com/office/powerpoint/2010/main" val="1409445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global_test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global 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global_test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f"a</a:t>
            </a:r>
            <a:r>
              <a:rPr lang="en-US" altLang="zh-CN" sz="1200" kern="1200" dirty="0" smtClean="0">
                <a:solidFill>
                  <a:schemeClr val="tx1"/>
                </a:solidFill>
                <a:effectLst/>
                <a:latin typeface="+mn-lt"/>
                <a:ea typeface="+mn-ea"/>
                <a:cs typeface="+mn-cs"/>
              </a:rPr>
              <a:t>={a}")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a=10</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在上述代码中如果不首先运行</a:t>
            </a:r>
            <a:r>
              <a:rPr lang="en-US" altLang="zh-CN" sz="1200" kern="1200" dirty="0" err="1" smtClean="0">
                <a:solidFill>
                  <a:schemeClr val="tx1"/>
                </a:solidFill>
                <a:effectLst/>
                <a:latin typeface="+mn-lt"/>
                <a:ea typeface="+mn-ea"/>
                <a:cs typeface="+mn-cs"/>
              </a:rPr>
              <a:t>global_test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，而直接引用函数内定义的全局变量</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，将会抛出</a:t>
            </a:r>
            <a:r>
              <a:rPr lang="en-US" altLang="zh-CN" sz="1200" kern="1200" dirty="0" err="1" smtClean="0">
                <a:solidFill>
                  <a:schemeClr val="tx1"/>
                </a:solidFill>
                <a:effectLst/>
                <a:latin typeface="+mn-lt"/>
                <a:ea typeface="+mn-ea"/>
                <a:cs typeface="+mn-cs"/>
              </a:rPr>
              <a:t>NameError</a:t>
            </a:r>
            <a:r>
              <a:rPr lang="zh-CN" altLang="zh-CN" sz="1200" kern="1200" dirty="0" smtClean="0">
                <a:solidFill>
                  <a:schemeClr val="tx1"/>
                </a:solidFill>
                <a:effectLst/>
                <a:latin typeface="+mn-lt"/>
                <a:ea typeface="+mn-ea"/>
                <a:cs typeface="+mn-cs"/>
              </a:rPr>
              <a:t>异常，指出变量未定义的错误。</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global_test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global 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f"b</a:t>
            </a:r>
            <a:r>
              <a:rPr lang="en-US" altLang="zh-CN" sz="1200" kern="1200" dirty="0" smtClean="0">
                <a:solidFill>
                  <a:schemeClr val="tx1"/>
                </a:solidFill>
                <a:effectLst/>
                <a:latin typeface="+mn-lt"/>
                <a:ea typeface="+mn-ea"/>
                <a:cs typeface="+mn-cs"/>
              </a:rPr>
              <a: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"&lt;pyshell#62&gt;",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f"b</a:t>
            </a:r>
            <a:r>
              <a:rPr lang="en-US" altLang="zh-CN" sz="1200" kern="1200" dirty="0" smtClean="0">
                <a:solidFill>
                  <a:schemeClr val="tx1"/>
                </a:solidFill>
                <a:effectLst/>
                <a:latin typeface="+mn-lt"/>
                <a:ea typeface="+mn-ea"/>
                <a:cs typeface="+mn-cs"/>
              </a:rPr>
              <a:t>={b}")</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NameError</a:t>
            </a:r>
            <a:r>
              <a:rPr lang="en-US" altLang="zh-CN" sz="1200" kern="1200" dirty="0" smtClean="0">
                <a:solidFill>
                  <a:schemeClr val="tx1"/>
                </a:solidFill>
                <a:effectLst/>
                <a:latin typeface="+mn-lt"/>
                <a:ea typeface="+mn-ea"/>
                <a:cs typeface="+mn-cs"/>
              </a:rPr>
              <a:t>: name 'b' is not defined</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29</a:t>
            </a:fld>
            <a:endParaRPr lang="zh-CN" altLang="en-US"/>
          </a:p>
        </p:txBody>
      </p:sp>
    </p:spTree>
    <p:extLst>
      <p:ext uri="{BB962C8B-B14F-4D97-AF65-F5344CB8AC3E}">
        <p14:creationId xmlns:p14="http://schemas.microsoft.com/office/powerpoint/2010/main" val="1478839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30</a:t>
            </a:fld>
            <a:endParaRPr lang="zh-CN" altLang="en-US"/>
          </a:p>
        </p:txBody>
      </p:sp>
    </p:spTree>
    <p:extLst>
      <p:ext uri="{BB962C8B-B14F-4D97-AF65-F5344CB8AC3E}">
        <p14:creationId xmlns:p14="http://schemas.microsoft.com/office/powerpoint/2010/main" val="32625219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31</a:t>
            </a:fld>
            <a:endParaRPr lang="zh-CN" altLang="en-US"/>
          </a:p>
        </p:txBody>
      </p:sp>
    </p:spTree>
    <p:extLst>
      <p:ext uri="{BB962C8B-B14F-4D97-AF65-F5344CB8AC3E}">
        <p14:creationId xmlns:p14="http://schemas.microsoft.com/office/powerpoint/2010/main" val="13223258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fact(n):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n&lt;=1: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n*fact(n-1)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n=int(input("</a:t>
            </a:r>
            <a:r>
              <a:rPr lang="zh-CN" altLang="zh-CN" sz="1200" kern="1200" dirty="0" smtClean="0">
                <a:solidFill>
                  <a:schemeClr val="tx1"/>
                </a:solidFill>
                <a:effectLst/>
                <a:latin typeface="+mn-lt"/>
                <a:ea typeface="+mn-ea"/>
                <a:cs typeface="+mn-cs"/>
              </a:rPr>
              <a:t>输入一个自然数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自然数</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={fact(n)}")</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32</a:t>
            </a:fld>
            <a:endParaRPr lang="zh-CN" altLang="en-US"/>
          </a:p>
        </p:txBody>
      </p:sp>
    </p:spTree>
    <p:extLst>
      <p:ext uri="{BB962C8B-B14F-4D97-AF65-F5344CB8AC3E}">
        <p14:creationId xmlns:p14="http://schemas.microsoft.com/office/powerpoint/2010/main" val="4014710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star(n):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n&lt;0: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 '*(p-n),end='')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print('*'*(2*n-1))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star(n-1)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n=int(input("</a:t>
            </a:r>
            <a:r>
              <a:rPr lang="zh-CN" altLang="zh-CN" sz="1200" kern="1200" dirty="0" smtClean="0">
                <a:solidFill>
                  <a:schemeClr val="tx1"/>
                </a:solidFill>
                <a:effectLst/>
                <a:latin typeface="+mn-lt"/>
                <a:ea typeface="+mn-ea"/>
                <a:cs typeface="+mn-cs"/>
              </a:rPr>
              <a:t>输入三角的层数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star(n)</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33</a:t>
            </a:fld>
            <a:endParaRPr lang="zh-CN" altLang="en-US"/>
          </a:p>
        </p:txBody>
      </p:sp>
    </p:spTree>
    <p:extLst>
      <p:ext uri="{BB962C8B-B14F-4D97-AF65-F5344CB8AC3E}">
        <p14:creationId xmlns:p14="http://schemas.microsoft.com/office/powerpoint/2010/main" val="12328744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import math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定义判断素数函数</a:t>
            </a:r>
            <a:r>
              <a:rPr lang="en-US" altLang="zh-CN" sz="1200" kern="1200" dirty="0" smtClean="0">
                <a:solidFill>
                  <a:schemeClr val="tx1"/>
                </a:solidFill>
                <a:effectLst/>
                <a:latin typeface="+mn-lt"/>
                <a:ea typeface="+mn-ea"/>
                <a:cs typeface="+mn-cs"/>
              </a:rPr>
              <a:t>prime()</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prime(</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range(2,int(</a:t>
            </a:r>
            <a:r>
              <a:rPr lang="en-US" altLang="zh-CN" sz="1200" kern="1200" dirty="0" err="1" smtClean="0">
                <a:solidFill>
                  <a:schemeClr val="tx1"/>
                </a:solidFill>
                <a:effectLst/>
                <a:latin typeface="+mn-lt"/>
                <a:ea typeface="+mn-ea"/>
                <a:cs typeface="+mn-cs"/>
              </a:rPr>
              <a:t>math.sqrt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 % i==0: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flag=False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flag</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定义将数字逆序函数</a:t>
            </a:r>
            <a:r>
              <a:rPr lang="en-US" altLang="zh-CN" sz="1200" kern="1200" dirty="0" err="1" smtClean="0">
                <a:solidFill>
                  <a:schemeClr val="tx1"/>
                </a:solidFill>
                <a:effectLst/>
                <a:latin typeface="+mn-lt"/>
                <a:ea typeface="+mn-ea"/>
                <a:cs typeface="+mn-cs"/>
              </a:rPr>
              <a:t>backnum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backnum</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s=''.join(reversed(</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int(s)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定义将数字列表转化为多行输出格式字符串函数</a:t>
            </a:r>
            <a:r>
              <a:rPr lang="en-US" altLang="zh-CN" sz="1200" kern="1200" dirty="0" smtClean="0">
                <a:solidFill>
                  <a:schemeClr val="tx1"/>
                </a:solidFill>
                <a:effectLst/>
                <a:latin typeface="+mn-lt"/>
                <a:ea typeface="+mn-ea"/>
                <a:cs typeface="+mn-cs"/>
              </a:rPr>
              <a:t>list2str()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list2str(</a:t>
            </a:r>
            <a:r>
              <a:rPr lang="en-US" altLang="zh-CN" sz="1200" kern="1200" dirty="0" err="1" smtClean="0">
                <a:solidFill>
                  <a:schemeClr val="tx1"/>
                </a:solidFill>
                <a:effectLst/>
                <a:latin typeface="+mn-lt"/>
                <a:ea typeface="+mn-ea"/>
                <a:cs typeface="+mn-cs"/>
              </a:rPr>
              <a:t>list_nump,n</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index=0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a:t>
            </a:r>
            <a:r>
              <a:rPr lang="en-US" altLang="zh-CN" sz="1200" kern="1200" dirty="0" err="1" smtClean="0">
                <a:solidFill>
                  <a:schemeClr val="tx1"/>
                </a:solidFill>
                <a:effectLst/>
                <a:latin typeface="+mn-lt"/>
                <a:ea typeface="+mn-ea"/>
                <a:cs typeface="+mn-cs"/>
              </a:rPr>
              <a:t>list_nump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index+=1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(i)+"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index % n==0: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选出</a:t>
            </a:r>
            <a:r>
              <a:rPr lang="en-US" altLang="zh-CN" sz="1200" kern="1200" dirty="0" smtClean="0">
                <a:solidFill>
                  <a:schemeClr val="tx1"/>
                </a:solidFill>
                <a:effectLst/>
                <a:latin typeface="+mn-lt"/>
                <a:ea typeface="+mn-ea"/>
                <a:cs typeface="+mn-cs"/>
              </a:rPr>
              <a:t>100</a:t>
            </a:r>
            <a:r>
              <a:rPr lang="zh-CN" altLang="zh-CN" sz="1200" kern="1200" dirty="0" smtClean="0">
                <a:solidFill>
                  <a:schemeClr val="tx1"/>
                </a:solidFill>
                <a:effectLst/>
                <a:latin typeface="+mn-lt"/>
                <a:ea typeface="+mn-ea"/>
                <a:cs typeface="+mn-cs"/>
              </a:rPr>
              <a:t>至</a:t>
            </a:r>
            <a:r>
              <a:rPr lang="en-US" altLang="zh-CN" sz="1200" kern="1200" dirty="0" smtClean="0">
                <a:solidFill>
                  <a:schemeClr val="tx1"/>
                </a:solidFill>
                <a:effectLst/>
                <a:latin typeface="+mn-lt"/>
                <a:ea typeface="+mn-ea"/>
                <a:cs typeface="+mn-cs"/>
              </a:rPr>
              <a:t>300</a:t>
            </a:r>
            <a:r>
              <a:rPr lang="zh-CN" altLang="zh-CN" sz="1200" kern="1200" dirty="0" smtClean="0">
                <a:solidFill>
                  <a:schemeClr val="tx1"/>
                </a:solidFill>
                <a:effectLst/>
                <a:latin typeface="+mn-lt"/>
                <a:ea typeface="+mn-ea"/>
                <a:cs typeface="+mn-cs"/>
              </a:rPr>
              <a:t>之间的素数</a:t>
            </a:r>
          </a:p>
          <a:p>
            <a:r>
              <a:rPr lang="en-US" altLang="zh-CN" sz="1200" kern="1200" dirty="0" err="1" smtClean="0">
                <a:solidFill>
                  <a:schemeClr val="tx1"/>
                </a:solidFill>
                <a:effectLst/>
                <a:latin typeface="+mn-lt"/>
                <a:ea typeface="+mn-ea"/>
                <a:cs typeface="+mn-cs"/>
              </a:rPr>
              <a:t>list_P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 in range(100,300):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prime(</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list_P.append</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选出</a:t>
            </a:r>
            <a:r>
              <a:rPr lang="en-US" altLang="zh-CN" sz="1200" kern="1200" dirty="0" smtClean="0">
                <a:solidFill>
                  <a:schemeClr val="tx1"/>
                </a:solidFill>
                <a:effectLst/>
                <a:latin typeface="+mn-lt"/>
                <a:ea typeface="+mn-ea"/>
                <a:cs typeface="+mn-cs"/>
              </a:rPr>
              <a:t>100</a:t>
            </a:r>
            <a:r>
              <a:rPr lang="zh-CN" altLang="zh-CN" sz="1200" kern="1200" dirty="0" smtClean="0">
                <a:solidFill>
                  <a:schemeClr val="tx1"/>
                </a:solidFill>
                <a:effectLst/>
                <a:latin typeface="+mn-lt"/>
                <a:ea typeface="+mn-ea"/>
                <a:cs typeface="+mn-cs"/>
              </a:rPr>
              <a:t>至</a:t>
            </a:r>
            <a:r>
              <a:rPr lang="en-US" altLang="zh-CN" sz="1200" kern="1200" dirty="0" smtClean="0">
                <a:solidFill>
                  <a:schemeClr val="tx1"/>
                </a:solidFill>
                <a:effectLst/>
                <a:latin typeface="+mn-lt"/>
                <a:ea typeface="+mn-ea"/>
                <a:cs typeface="+mn-cs"/>
              </a:rPr>
              <a:t>300</a:t>
            </a:r>
            <a:r>
              <a:rPr lang="zh-CN" altLang="zh-CN" sz="1200" kern="1200" dirty="0" smtClean="0">
                <a:solidFill>
                  <a:schemeClr val="tx1"/>
                </a:solidFill>
                <a:effectLst/>
                <a:latin typeface="+mn-lt"/>
                <a:ea typeface="+mn-ea"/>
                <a:cs typeface="+mn-cs"/>
              </a:rPr>
              <a:t>之间逆序素数</a:t>
            </a:r>
          </a:p>
          <a:p>
            <a:r>
              <a:rPr lang="en-US" altLang="zh-CN" sz="1200" kern="1200" dirty="0" err="1" smtClean="0">
                <a:solidFill>
                  <a:schemeClr val="tx1"/>
                </a:solidFill>
                <a:effectLst/>
                <a:latin typeface="+mn-lt"/>
                <a:ea typeface="+mn-ea"/>
                <a:cs typeface="+mn-cs"/>
              </a:rPr>
              <a:t>list_R_P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 in </a:t>
            </a:r>
            <a:r>
              <a:rPr lang="en-US" altLang="zh-CN" sz="1200" kern="1200" dirty="0" err="1" smtClean="0">
                <a:solidFill>
                  <a:schemeClr val="tx1"/>
                </a:solidFill>
                <a:effectLst/>
                <a:latin typeface="+mn-lt"/>
                <a:ea typeface="+mn-ea"/>
                <a:cs typeface="+mn-cs"/>
              </a:rPr>
              <a:t>list_P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temp=</a:t>
            </a:r>
            <a:r>
              <a:rPr lang="en-US" altLang="zh-CN" sz="1200" kern="1200" dirty="0" err="1" smtClean="0">
                <a:solidFill>
                  <a:schemeClr val="tx1"/>
                </a:solidFill>
                <a:effectLst/>
                <a:latin typeface="+mn-lt"/>
                <a:ea typeface="+mn-ea"/>
                <a:cs typeface="+mn-cs"/>
              </a:rPr>
              <a:t>backnum</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prime(temp)==True: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list_R_P.append</a:t>
            </a:r>
            <a:r>
              <a:rPr lang="en-US" altLang="zh-CN" sz="1200" kern="1200" dirty="0" smtClean="0">
                <a:solidFill>
                  <a:schemeClr val="tx1"/>
                </a:solidFill>
                <a:effectLst/>
                <a:latin typeface="+mn-lt"/>
                <a:ea typeface="+mn-ea"/>
                <a:cs typeface="+mn-cs"/>
              </a:rPr>
              <a:t>(temp)</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print(f"100-300</a:t>
            </a:r>
            <a:r>
              <a:rPr lang="zh-CN" altLang="zh-CN" sz="1200" kern="1200" dirty="0" smtClean="0">
                <a:solidFill>
                  <a:schemeClr val="tx1"/>
                </a:solidFill>
                <a:effectLst/>
                <a:latin typeface="+mn-lt"/>
                <a:ea typeface="+mn-ea"/>
                <a:cs typeface="+mn-cs"/>
              </a:rPr>
              <a:t>以内素数：</a:t>
            </a:r>
            <a:r>
              <a:rPr lang="en-US" altLang="zh-CN" sz="1200" kern="1200" dirty="0" smtClean="0">
                <a:solidFill>
                  <a:schemeClr val="tx1"/>
                </a:solidFill>
                <a:effectLst/>
                <a:latin typeface="+mn-lt"/>
                <a:ea typeface="+mn-ea"/>
                <a:cs typeface="+mn-cs"/>
              </a:rPr>
              <a:t>\n{list2str(list_P,5)}")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print(f"100-300</a:t>
            </a:r>
            <a:r>
              <a:rPr lang="zh-CN" altLang="zh-CN" sz="1200" kern="1200" dirty="0" smtClean="0">
                <a:solidFill>
                  <a:schemeClr val="tx1"/>
                </a:solidFill>
                <a:effectLst/>
                <a:latin typeface="+mn-lt"/>
                <a:ea typeface="+mn-ea"/>
                <a:cs typeface="+mn-cs"/>
              </a:rPr>
              <a:t>以内素数逆序也为素数：</a:t>
            </a:r>
            <a:r>
              <a:rPr lang="en-US" altLang="zh-CN" sz="1200" kern="1200" dirty="0" smtClean="0">
                <a:solidFill>
                  <a:schemeClr val="tx1"/>
                </a:solidFill>
                <a:effectLst/>
                <a:latin typeface="+mn-lt"/>
                <a:ea typeface="+mn-ea"/>
                <a:cs typeface="+mn-cs"/>
              </a:rPr>
              <a:t>\n{list2str(list_R_P,5)}")</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34</a:t>
            </a:fld>
            <a:endParaRPr lang="zh-CN" altLang="en-US"/>
          </a:p>
        </p:txBody>
      </p:sp>
    </p:spTree>
    <p:extLst>
      <p:ext uri="{BB962C8B-B14F-4D97-AF65-F5344CB8AC3E}">
        <p14:creationId xmlns:p14="http://schemas.microsoft.com/office/powerpoint/2010/main" val="9882773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定义获取文本函数</a:t>
            </a:r>
            <a:r>
              <a:rPr lang="en-US" altLang="zh-CN" sz="1200" kern="1200" dirty="0" err="1" smtClean="0">
                <a:solidFill>
                  <a:schemeClr val="tx1"/>
                </a:solidFill>
                <a:effectLst/>
                <a:latin typeface="+mn-lt"/>
                <a:ea typeface="+mn-ea"/>
                <a:cs typeface="+mn-cs"/>
              </a:rPr>
              <a:t>get_text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get_text</a:t>
            </a:r>
            <a:r>
              <a:rPr lang="en-US" altLang="zh-CN" sz="1200" kern="1200" dirty="0" smtClean="0">
                <a:solidFill>
                  <a:schemeClr val="tx1"/>
                </a:solidFill>
                <a:effectLst/>
                <a:latin typeface="+mn-lt"/>
                <a:ea typeface="+mn-ea"/>
                <a:cs typeface="+mn-cs"/>
              </a:rPr>
              <a:t>(text):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text=</a:t>
            </a:r>
            <a:r>
              <a:rPr lang="en-US" altLang="zh-CN" sz="1200" kern="1200" dirty="0" err="1" smtClean="0">
                <a:solidFill>
                  <a:schemeClr val="tx1"/>
                </a:solidFill>
                <a:effectLst/>
                <a:latin typeface="+mn-lt"/>
                <a:ea typeface="+mn-ea"/>
                <a:cs typeface="+mn-cs"/>
              </a:rPr>
              <a:t>text.lower</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全部字母转化为小写</a:t>
            </a:r>
          </a:p>
          <a:p>
            <a:r>
              <a:rPr lang="en-US" altLang="zh-CN" sz="1200" kern="1200" dirty="0" smtClean="0">
                <a:solidFill>
                  <a:schemeClr val="tx1"/>
                </a:solidFill>
                <a:effectLst/>
                <a:latin typeface="+mn-lt"/>
                <a:ea typeface="+mn-ea"/>
                <a:cs typeface="+mn-cs"/>
              </a:rPr>
              <a:t>    for char in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text=</a:t>
            </a:r>
            <a:r>
              <a:rPr lang="en-US" altLang="zh-CN" sz="1200" kern="1200" dirty="0" err="1" smtClean="0">
                <a:solidFill>
                  <a:schemeClr val="tx1"/>
                </a:solidFill>
                <a:effectLst/>
                <a:latin typeface="+mn-lt"/>
                <a:ea typeface="+mn-ea"/>
                <a:cs typeface="+mn-cs"/>
              </a:rPr>
              <a:t>text.replace</a:t>
            </a:r>
            <a:r>
              <a:rPr lang="en-US" altLang="zh-CN" sz="1200" kern="1200" dirty="0" smtClean="0">
                <a:solidFill>
                  <a:schemeClr val="tx1"/>
                </a:solidFill>
                <a:effectLst/>
                <a:latin typeface="+mn-lt"/>
                <a:ea typeface="+mn-ea"/>
                <a:cs typeface="+mn-cs"/>
              </a:rPr>
              <a:t>(char,' ')  # </a:t>
            </a:r>
            <a:r>
              <a:rPr lang="zh-CN" altLang="zh-CN" sz="1200" kern="1200" dirty="0" smtClean="0">
                <a:solidFill>
                  <a:schemeClr val="tx1"/>
                </a:solidFill>
                <a:effectLst/>
                <a:latin typeface="+mn-lt"/>
                <a:ea typeface="+mn-ea"/>
                <a:cs typeface="+mn-cs"/>
              </a:rPr>
              <a:t>将标点符号转化为空格</a:t>
            </a:r>
          </a:p>
          <a:p>
            <a:r>
              <a:rPr lang="en-US" altLang="zh-CN" sz="1200" kern="1200" dirty="0" smtClean="0">
                <a:solidFill>
                  <a:schemeClr val="tx1"/>
                </a:solidFill>
                <a:effectLst/>
                <a:latin typeface="+mn-lt"/>
                <a:ea typeface="+mn-ea"/>
                <a:cs typeface="+mn-cs"/>
              </a:rPr>
              <a:t>    return text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定义统计词频函数</a:t>
            </a:r>
            <a:r>
              <a:rPr lang="en-US" altLang="zh-CN" sz="1200" kern="1200" dirty="0" err="1" smtClean="0">
                <a:solidFill>
                  <a:schemeClr val="tx1"/>
                </a:solidFill>
                <a:effectLst/>
                <a:latin typeface="+mn-lt"/>
                <a:ea typeface="+mn-ea"/>
                <a:cs typeface="+mn-cs"/>
              </a:rPr>
              <a:t>term_freq</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term_freq</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text,rank</a:t>
            </a:r>
            <a:r>
              <a:rPr lang="en-US" altLang="zh-CN" sz="1200" kern="1200" dirty="0" smtClean="0">
                <a:solidFill>
                  <a:schemeClr val="tx1"/>
                </a:solidFill>
                <a:effectLst/>
                <a:latin typeface="+mn-lt"/>
                <a:ea typeface="+mn-ea"/>
                <a:cs typeface="+mn-cs"/>
              </a:rPr>
              <a:t>):  # text</a:t>
            </a:r>
            <a:r>
              <a:rPr lang="zh-CN" altLang="zh-CN" sz="1200" kern="1200" dirty="0" smtClean="0">
                <a:solidFill>
                  <a:schemeClr val="tx1"/>
                </a:solidFill>
                <a:effectLst/>
                <a:latin typeface="+mn-lt"/>
                <a:ea typeface="+mn-ea"/>
                <a:cs typeface="+mn-cs"/>
              </a:rPr>
              <a:t>为输入文本，</a:t>
            </a:r>
            <a:r>
              <a:rPr lang="en-US" altLang="zh-CN" sz="1200" kern="1200" dirty="0" smtClean="0">
                <a:solidFill>
                  <a:schemeClr val="tx1"/>
                </a:solidFill>
                <a:effectLst/>
                <a:latin typeface="+mn-lt"/>
                <a:ea typeface="+mn-ea"/>
                <a:cs typeface="+mn-cs"/>
              </a:rPr>
              <a:t>rank</a:t>
            </a:r>
            <a:r>
              <a:rPr lang="zh-CN" altLang="zh-CN" sz="1200" kern="1200" dirty="0" smtClean="0">
                <a:solidFill>
                  <a:schemeClr val="tx1"/>
                </a:solidFill>
                <a:effectLst/>
                <a:latin typeface="+mn-lt"/>
                <a:ea typeface="+mn-ea"/>
                <a:cs typeface="+mn-cs"/>
              </a:rPr>
              <a:t>是名次</a:t>
            </a:r>
          </a:p>
          <a:p>
            <a:r>
              <a:rPr lang="en-US" altLang="zh-CN" sz="1200" kern="1200" dirty="0" smtClean="0">
                <a:solidFill>
                  <a:schemeClr val="tx1"/>
                </a:solidFill>
                <a:effectLst/>
                <a:latin typeface="+mn-lt"/>
                <a:ea typeface="+mn-ea"/>
                <a:cs typeface="+mn-cs"/>
              </a:rPr>
              <a:t>    words=</a:t>
            </a:r>
            <a:r>
              <a:rPr lang="en-US" altLang="zh-CN" sz="1200" kern="1200" dirty="0" err="1" smtClean="0">
                <a:solidFill>
                  <a:schemeClr val="tx1"/>
                </a:solidFill>
                <a:effectLst/>
                <a:latin typeface="+mn-lt"/>
                <a:ea typeface="+mn-ea"/>
                <a:cs typeface="+mn-cs"/>
              </a:rPr>
              <a:t>text.split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w_counts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word in words: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w_counts</a:t>
            </a:r>
            <a:r>
              <a:rPr lang="en-US" altLang="zh-CN" sz="1200" kern="1200" dirty="0" smtClean="0">
                <a:solidFill>
                  <a:schemeClr val="tx1"/>
                </a:solidFill>
                <a:effectLst/>
                <a:latin typeface="+mn-lt"/>
                <a:ea typeface="+mn-ea"/>
                <a:cs typeface="+mn-cs"/>
              </a:rPr>
              <a:t>[word]=</a:t>
            </a:r>
            <a:r>
              <a:rPr lang="en-US" altLang="zh-CN" sz="1200" kern="1200" dirty="0" err="1" smtClean="0">
                <a:solidFill>
                  <a:schemeClr val="tx1"/>
                </a:solidFill>
                <a:effectLst/>
                <a:latin typeface="+mn-lt"/>
                <a:ea typeface="+mn-ea"/>
                <a:cs typeface="+mn-cs"/>
              </a:rPr>
              <a:t>w_counts.get</a:t>
            </a:r>
            <a:r>
              <a:rPr lang="en-US" altLang="zh-CN" sz="1200" kern="1200" dirty="0" smtClean="0">
                <a:solidFill>
                  <a:schemeClr val="tx1"/>
                </a:solidFill>
                <a:effectLst/>
                <a:latin typeface="+mn-lt"/>
                <a:ea typeface="+mn-ea"/>
                <a:cs typeface="+mn-cs"/>
              </a:rPr>
              <a:t>(word,0)+1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删除连词、介词和冠词</a:t>
            </a: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words_eliminated</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and','or','in','of','to','a','the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word in </a:t>
            </a:r>
            <a:r>
              <a:rPr lang="en-US" altLang="zh-CN" sz="1200" kern="1200" dirty="0" err="1" smtClean="0">
                <a:solidFill>
                  <a:schemeClr val="tx1"/>
                </a:solidFill>
                <a:effectLst/>
                <a:latin typeface="+mn-lt"/>
                <a:ea typeface="+mn-ea"/>
                <a:cs typeface="+mn-cs"/>
              </a:rPr>
              <a:t>words_eliminated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w_counts.pop</a:t>
            </a:r>
            <a:r>
              <a:rPr lang="en-US" altLang="zh-CN" sz="1200" kern="1200" dirty="0" smtClean="0">
                <a:solidFill>
                  <a:schemeClr val="tx1"/>
                </a:solidFill>
                <a:effectLst/>
                <a:latin typeface="+mn-lt"/>
                <a:ea typeface="+mn-ea"/>
                <a:cs typeface="+mn-cs"/>
              </a:rPr>
              <a:t>(word,'')  # </a:t>
            </a:r>
            <a:r>
              <a:rPr lang="zh-CN" altLang="zh-CN" sz="1200" kern="1200" dirty="0" smtClean="0">
                <a:solidFill>
                  <a:schemeClr val="tx1"/>
                </a:solidFill>
                <a:effectLst/>
                <a:latin typeface="+mn-lt"/>
                <a:ea typeface="+mn-ea"/>
                <a:cs typeface="+mn-cs"/>
              </a:rPr>
              <a:t>不能使用</a:t>
            </a:r>
            <a:r>
              <a:rPr lang="en-US" altLang="zh-CN" sz="1200" kern="1200" dirty="0" smtClean="0">
                <a:solidFill>
                  <a:schemeClr val="tx1"/>
                </a:solidFill>
                <a:effectLst/>
                <a:latin typeface="+mn-lt"/>
                <a:ea typeface="+mn-ea"/>
                <a:cs typeface="+mn-cs"/>
              </a:rPr>
              <a:t>del</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list_counts</a:t>
            </a:r>
            <a:r>
              <a:rPr lang="en-US" altLang="zh-CN" sz="1200" kern="1200" dirty="0" smtClean="0">
                <a:solidFill>
                  <a:schemeClr val="tx1"/>
                </a:solidFill>
                <a:effectLst/>
                <a:latin typeface="+mn-lt"/>
                <a:ea typeface="+mn-ea"/>
                <a:cs typeface="+mn-cs"/>
              </a:rPr>
              <a:t>=list(</a:t>
            </a:r>
            <a:r>
              <a:rPr lang="en-US" altLang="zh-CN" sz="1200" kern="1200" dirty="0" err="1" smtClean="0">
                <a:solidFill>
                  <a:schemeClr val="tx1"/>
                </a:solidFill>
                <a:effectLst/>
                <a:latin typeface="+mn-lt"/>
                <a:ea typeface="+mn-ea"/>
                <a:cs typeface="+mn-cs"/>
              </a:rPr>
              <a:t>w_counts.items</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统计结果转化到列表</a:t>
            </a: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对结果进行排序</a:t>
            </a: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排序方法</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：使用</a:t>
            </a:r>
            <a:r>
              <a:rPr lang="en-US" altLang="zh-CN" sz="1200" kern="1200" dirty="0" smtClean="0">
                <a:solidFill>
                  <a:schemeClr val="tx1"/>
                </a:solidFill>
                <a:effectLst/>
                <a:latin typeface="+mn-lt"/>
                <a:ea typeface="+mn-ea"/>
                <a:cs typeface="+mn-cs"/>
              </a:rPr>
              <a:t>lambda</a:t>
            </a:r>
            <a:r>
              <a:rPr lang="zh-CN" altLang="zh-CN" sz="1200" kern="1200" dirty="0" smtClean="0">
                <a:solidFill>
                  <a:schemeClr val="tx1"/>
                </a:solidFill>
                <a:effectLst/>
                <a:latin typeface="+mn-lt"/>
                <a:ea typeface="+mn-ea"/>
                <a:cs typeface="+mn-cs"/>
              </a:rPr>
              <a:t>函数进行排序</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list_counts.sort</a:t>
            </a:r>
            <a:r>
              <a:rPr lang="en-US" altLang="zh-CN" sz="1200" kern="1200" dirty="0" smtClean="0">
                <a:solidFill>
                  <a:schemeClr val="tx1"/>
                </a:solidFill>
                <a:effectLst/>
                <a:latin typeface="+mn-lt"/>
                <a:ea typeface="+mn-ea"/>
                <a:cs typeface="+mn-cs"/>
              </a:rPr>
              <a:t>(key=lambda x:x[1],reverse=True)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排序方法</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或者</a:t>
            </a: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排序方法</a:t>
            </a:r>
            <a:r>
              <a:rPr lang="en-US"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：元素为元组的列表排序</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list_sort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one,zero</a:t>
            </a:r>
            <a:r>
              <a:rPr lang="en-US" altLang="zh-CN" sz="1200" kern="1200" dirty="0" smtClean="0">
                <a:solidFill>
                  <a:schemeClr val="tx1"/>
                </a:solidFill>
                <a:effectLst/>
                <a:latin typeface="+mn-lt"/>
                <a:ea typeface="+mn-ea"/>
                <a:cs typeface="+mn-cs"/>
              </a:rPr>
              <a:t>) for </a:t>
            </a:r>
            <a:r>
              <a:rPr lang="en-US" altLang="zh-CN" sz="1200" kern="1200" dirty="0" err="1" smtClean="0">
                <a:solidFill>
                  <a:schemeClr val="tx1"/>
                </a:solidFill>
                <a:effectLst/>
                <a:latin typeface="+mn-lt"/>
                <a:ea typeface="+mn-ea"/>
                <a:cs typeface="+mn-cs"/>
              </a:rPr>
              <a:t>zero,one</a:t>
            </a:r>
            <a:r>
              <a:rPr lang="en-US" altLang="zh-CN" sz="1200" kern="1200" dirty="0" smtClean="0">
                <a:solidFill>
                  <a:schemeClr val="tx1"/>
                </a:solidFill>
                <a:effectLst/>
                <a:latin typeface="+mn-lt"/>
                <a:ea typeface="+mn-ea"/>
                <a:cs typeface="+mn-cs"/>
              </a:rPr>
              <a:t> in </a:t>
            </a:r>
            <a:r>
              <a:rPr lang="en-US" altLang="zh-CN" sz="1200" kern="1200" dirty="0" err="1" smtClean="0">
                <a:solidFill>
                  <a:schemeClr val="tx1"/>
                </a:solidFill>
                <a:effectLst/>
                <a:latin typeface="+mn-lt"/>
                <a:ea typeface="+mn-ea"/>
                <a:cs typeface="+mn-cs"/>
              </a:rPr>
              <a:t>list_counts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list_sort.sort</a:t>
            </a:r>
            <a:r>
              <a:rPr lang="en-US" altLang="zh-CN" sz="1200" kern="1200" dirty="0" smtClean="0">
                <a:solidFill>
                  <a:schemeClr val="tx1"/>
                </a:solidFill>
                <a:effectLst/>
                <a:latin typeface="+mn-lt"/>
                <a:ea typeface="+mn-ea"/>
                <a:cs typeface="+mn-cs"/>
              </a:rPr>
              <a:t>(reverse=True)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list_counts</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one,zero</a:t>
            </a:r>
            <a:r>
              <a:rPr lang="en-US" altLang="zh-CN" sz="1200" kern="1200" dirty="0" smtClean="0">
                <a:solidFill>
                  <a:schemeClr val="tx1"/>
                </a:solidFill>
                <a:effectLst/>
                <a:latin typeface="+mn-lt"/>
                <a:ea typeface="+mn-ea"/>
                <a:cs typeface="+mn-cs"/>
              </a:rPr>
              <a:t>) for </a:t>
            </a:r>
            <a:r>
              <a:rPr lang="en-US" altLang="zh-CN" sz="1200" kern="1200" dirty="0" err="1" smtClean="0">
                <a:solidFill>
                  <a:schemeClr val="tx1"/>
                </a:solidFill>
                <a:effectLst/>
                <a:latin typeface="+mn-lt"/>
                <a:ea typeface="+mn-ea"/>
                <a:cs typeface="+mn-cs"/>
              </a:rPr>
              <a:t>zero,one</a:t>
            </a:r>
            <a:r>
              <a:rPr lang="en-US" altLang="zh-CN" sz="1200" kern="1200" dirty="0" smtClean="0">
                <a:solidFill>
                  <a:schemeClr val="tx1"/>
                </a:solidFill>
                <a:effectLst/>
                <a:latin typeface="+mn-lt"/>
                <a:ea typeface="+mn-ea"/>
                <a:cs typeface="+mn-cs"/>
              </a:rPr>
              <a:t> in </a:t>
            </a:r>
            <a:r>
              <a:rPr lang="en-US" altLang="zh-CN" sz="1200" kern="1200" dirty="0" err="1" smtClean="0">
                <a:solidFill>
                  <a:schemeClr val="tx1"/>
                </a:solidFill>
                <a:effectLst/>
                <a:latin typeface="+mn-lt"/>
                <a:ea typeface="+mn-ea"/>
                <a:cs typeface="+mn-cs"/>
              </a:rPr>
              <a:t>list_sort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排序方法</a:t>
            </a:r>
            <a:r>
              <a:rPr lang="en-US" altLang="zh-CN" sz="1200" kern="1200" dirty="0" smtClean="0">
                <a:solidFill>
                  <a:schemeClr val="tx1"/>
                </a:solidFill>
                <a:effectLst/>
                <a:latin typeface="+mn-lt"/>
                <a:ea typeface="+mn-ea"/>
                <a:cs typeface="+mn-cs"/>
              </a:rPr>
              <a:t>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a:t>
            </a:r>
            <a:r>
              <a:rPr lang="en-US" altLang="zh-CN" sz="1200" kern="1200" dirty="0" err="1" smtClean="0">
                <a:solidFill>
                  <a:schemeClr val="tx1"/>
                </a:solidFill>
                <a:effectLst/>
                <a:latin typeface="+mn-lt"/>
                <a:ea typeface="+mn-ea"/>
                <a:cs typeface="+mn-cs"/>
              </a:rPr>
              <a:t>list_counts</a:t>
            </a:r>
            <a:r>
              <a:rPr lang="en-US" altLang="zh-CN" sz="1200" kern="1200" dirty="0" smtClean="0">
                <a:solidFill>
                  <a:schemeClr val="tx1"/>
                </a:solidFill>
                <a:effectLst/>
                <a:latin typeface="+mn-lt"/>
                <a:ea typeface="+mn-ea"/>
                <a:cs typeface="+mn-cs"/>
              </a:rPr>
              <a:t>[:rank]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text="""Throw your soul through every open </a:t>
            </a:r>
            <a:r>
              <a:rPr lang="en-US" altLang="zh-CN" sz="1200" kern="1200" dirty="0" err="1" smtClean="0">
                <a:solidFill>
                  <a:schemeClr val="tx1"/>
                </a:solidFill>
                <a:effectLst/>
                <a:latin typeface="+mn-lt"/>
                <a:ea typeface="+mn-ea"/>
                <a:cs typeface="+mn-cs"/>
              </a:rPr>
              <a:t>door.Count</a:t>
            </a:r>
            <a:r>
              <a:rPr lang="en-US" altLang="zh-CN" sz="1200" kern="1200" dirty="0" smtClean="0">
                <a:solidFill>
                  <a:schemeClr val="tx1"/>
                </a:solidFill>
                <a:effectLst/>
                <a:latin typeface="+mn-lt"/>
                <a:ea typeface="+mn-ea"/>
                <a:cs typeface="+mn-cs"/>
              </a:rPr>
              <a:t> your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blessings to find what you look </a:t>
            </a:r>
            <a:r>
              <a:rPr lang="en-US" altLang="zh-CN" sz="1200" kern="1200" dirty="0" err="1" smtClean="0">
                <a:solidFill>
                  <a:schemeClr val="tx1"/>
                </a:solidFill>
                <a:effectLst/>
                <a:latin typeface="+mn-lt"/>
                <a:ea typeface="+mn-ea"/>
                <a:cs typeface="+mn-cs"/>
              </a:rPr>
              <a:t>for.Turn</a:t>
            </a:r>
            <a:r>
              <a:rPr lang="en-US" altLang="zh-CN" sz="1200" kern="1200" dirty="0" smtClean="0">
                <a:solidFill>
                  <a:schemeClr val="tx1"/>
                </a:solidFill>
                <a:effectLst/>
                <a:latin typeface="+mn-lt"/>
                <a:ea typeface="+mn-ea"/>
                <a:cs typeface="+mn-cs"/>
              </a:rPr>
              <a:t> my sorrow into treasured gold.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You'll pay me back in kind and reap just what you sow.</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We could have had it </a:t>
            </a:r>
            <a:r>
              <a:rPr lang="en-US" altLang="zh-CN" sz="1200" kern="1200" dirty="0" err="1" smtClean="0">
                <a:solidFill>
                  <a:schemeClr val="tx1"/>
                </a:solidFill>
                <a:effectLst/>
                <a:latin typeface="+mn-lt"/>
                <a:ea typeface="+mn-ea"/>
                <a:cs typeface="+mn-cs"/>
              </a:rPr>
              <a:t>all.We</a:t>
            </a:r>
            <a:r>
              <a:rPr lang="en-US" altLang="zh-CN" sz="1200" kern="1200" dirty="0" smtClean="0">
                <a:solidFill>
                  <a:schemeClr val="tx1"/>
                </a:solidFill>
                <a:effectLst/>
                <a:latin typeface="+mn-lt"/>
                <a:ea typeface="+mn-ea"/>
                <a:cs typeface="+mn-cs"/>
              </a:rPr>
              <a:t> could have had it all yeah.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It </a:t>
            </a:r>
            <a:r>
              <a:rPr lang="en-US" altLang="zh-CN" sz="1200" kern="1200" dirty="0" err="1" smtClean="0">
                <a:solidFill>
                  <a:schemeClr val="tx1"/>
                </a:solidFill>
                <a:effectLst/>
                <a:latin typeface="+mn-lt"/>
                <a:ea typeface="+mn-ea"/>
                <a:cs typeface="+mn-cs"/>
              </a:rPr>
              <a:t>all.It</a:t>
            </a:r>
            <a:r>
              <a:rPr lang="en-US" altLang="zh-CN" sz="1200" kern="1200" dirty="0" smtClean="0">
                <a:solidFill>
                  <a:schemeClr val="tx1"/>
                </a:solidFill>
                <a:effectLst/>
                <a:latin typeface="+mn-lt"/>
                <a:ea typeface="+mn-ea"/>
                <a:cs typeface="+mn-cs"/>
              </a:rPr>
              <a:t> all It </a:t>
            </a:r>
            <a:r>
              <a:rPr lang="en-US" altLang="zh-CN" sz="1200" kern="1200" dirty="0" err="1" smtClean="0">
                <a:solidFill>
                  <a:schemeClr val="tx1"/>
                </a:solidFill>
                <a:effectLst/>
                <a:latin typeface="+mn-lt"/>
                <a:ea typeface="+mn-ea"/>
                <a:cs typeface="+mn-cs"/>
              </a:rPr>
              <a:t>all.We</a:t>
            </a:r>
            <a:r>
              <a:rPr lang="en-US" altLang="zh-CN" sz="1200" kern="1200" dirty="0" smtClean="0">
                <a:solidFill>
                  <a:schemeClr val="tx1"/>
                </a:solidFill>
                <a:effectLst/>
                <a:latin typeface="+mn-lt"/>
                <a:ea typeface="+mn-ea"/>
                <a:cs typeface="+mn-cs"/>
              </a:rPr>
              <a:t> could have had it </a:t>
            </a:r>
            <a:r>
              <a:rPr lang="en-US" altLang="zh-CN" sz="1200" kern="1200" dirty="0" err="1" smtClean="0">
                <a:solidFill>
                  <a:schemeClr val="tx1"/>
                </a:solidFill>
                <a:effectLst/>
                <a:latin typeface="+mn-lt"/>
                <a:ea typeface="+mn-ea"/>
                <a:cs typeface="+mn-cs"/>
              </a:rPr>
              <a:t>all.Rolling</a:t>
            </a:r>
            <a:r>
              <a:rPr lang="en-US" altLang="zh-CN" sz="1200" kern="1200" dirty="0" smtClean="0">
                <a:solidFill>
                  <a:schemeClr val="tx1"/>
                </a:solidFill>
                <a:effectLst/>
                <a:latin typeface="+mn-lt"/>
                <a:ea typeface="+mn-ea"/>
                <a:cs typeface="+mn-cs"/>
              </a:rPr>
              <a:t> in the deep.</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You had my heart inside of your </a:t>
            </a:r>
            <a:r>
              <a:rPr lang="en-US" altLang="zh-CN" sz="1200" kern="1200" dirty="0" err="1" smtClean="0">
                <a:solidFill>
                  <a:schemeClr val="tx1"/>
                </a:solidFill>
                <a:effectLst/>
                <a:latin typeface="+mn-lt"/>
                <a:ea typeface="+mn-ea"/>
                <a:cs typeface="+mn-cs"/>
              </a:rPr>
              <a:t>hand.And</a:t>
            </a:r>
            <a:r>
              <a:rPr lang="en-US" altLang="zh-CN" sz="1200" kern="1200" dirty="0" smtClean="0">
                <a:solidFill>
                  <a:schemeClr val="tx1"/>
                </a:solidFill>
                <a:effectLst/>
                <a:latin typeface="+mn-lt"/>
                <a:ea typeface="+mn-ea"/>
                <a:cs typeface="+mn-cs"/>
              </a:rPr>
              <a:t> you played it to the beat.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We could have had it </a:t>
            </a:r>
            <a:r>
              <a:rPr lang="en-US" altLang="zh-CN" sz="1200" kern="1200" dirty="0" err="1" smtClean="0">
                <a:solidFill>
                  <a:schemeClr val="tx1"/>
                </a:solidFill>
                <a:effectLst/>
                <a:latin typeface="+mn-lt"/>
                <a:ea typeface="+mn-ea"/>
                <a:cs typeface="+mn-cs"/>
              </a:rPr>
              <a:t>all.Rolling</a:t>
            </a:r>
            <a:r>
              <a:rPr lang="en-US" altLang="zh-CN" sz="1200" kern="1200" dirty="0" smtClean="0">
                <a:solidFill>
                  <a:schemeClr val="tx1"/>
                </a:solidFill>
                <a:effectLst/>
                <a:latin typeface="+mn-lt"/>
                <a:ea typeface="+mn-ea"/>
                <a:cs typeface="+mn-cs"/>
              </a:rPr>
              <a:t> in the </a:t>
            </a:r>
            <a:r>
              <a:rPr lang="en-US" altLang="zh-CN" sz="1200" kern="1200" dirty="0" err="1" smtClean="0">
                <a:solidFill>
                  <a:schemeClr val="tx1"/>
                </a:solidFill>
                <a:effectLst/>
                <a:latin typeface="+mn-lt"/>
                <a:ea typeface="+mn-ea"/>
                <a:cs typeface="+mn-cs"/>
              </a:rPr>
              <a:t>deep.You</a:t>
            </a:r>
            <a:r>
              <a:rPr lang="en-US" altLang="zh-CN" sz="1200" kern="1200" dirty="0" smtClean="0">
                <a:solidFill>
                  <a:schemeClr val="tx1"/>
                </a:solidFill>
                <a:effectLst/>
                <a:latin typeface="+mn-lt"/>
                <a:ea typeface="+mn-ea"/>
                <a:cs typeface="+mn-cs"/>
              </a:rPr>
              <a:t> had my heart.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Inside of your </a:t>
            </a:r>
            <a:r>
              <a:rPr lang="en-US" altLang="zh-CN" sz="1200" kern="1200" dirty="0" err="1" smtClean="0">
                <a:solidFill>
                  <a:schemeClr val="tx1"/>
                </a:solidFill>
                <a:effectLst/>
                <a:latin typeface="+mn-lt"/>
                <a:ea typeface="+mn-ea"/>
                <a:cs typeface="+mn-cs"/>
              </a:rPr>
              <a:t>hand.But</a:t>
            </a:r>
            <a:r>
              <a:rPr lang="en-US" altLang="zh-CN" sz="1200" kern="1200" dirty="0" smtClean="0">
                <a:solidFill>
                  <a:schemeClr val="tx1"/>
                </a:solidFill>
                <a:effectLst/>
                <a:latin typeface="+mn-lt"/>
                <a:ea typeface="+mn-ea"/>
                <a:cs typeface="+mn-cs"/>
              </a:rPr>
              <a:t> you played </a:t>
            </a:r>
            <a:r>
              <a:rPr lang="en-US" altLang="zh-CN" sz="1200" kern="1200" dirty="0" err="1" smtClean="0">
                <a:solidFill>
                  <a:schemeClr val="tx1"/>
                </a:solidFill>
                <a:effectLst/>
                <a:latin typeface="+mn-lt"/>
                <a:ea typeface="+mn-ea"/>
                <a:cs typeface="+mn-cs"/>
              </a:rPr>
              <a:t>it.You</a:t>
            </a:r>
            <a:r>
              <a:rPr lang="en-US" altLang="zh-CN" sz="1200" kern="1200" dirty="0" smtClean="0">
                <a:solidFill>
                  <a:schemeClr val="tx1"/>
                </a:solidFill>
                <a:effectLst/>
                <a:latin typeface="+mn-lt"/>
                <a:ea typeface="+mn-ea"/>
                <a:cs typeface="+mn-cs"/>
              </a:rPr>
              <a:t> played </a:t>
            </a:r>
            <a:r>
              <a:rPr lang="en-US" altLang="zh-CN" sz="1200" kern="1200" dirty="0" err="1" smtClean="0">
                <a:solidFill>
                  <a:schemeClr val="tx1"/>
                </a:solidFill>
                <a:effectLst/>
                <a:latin typeface="+mn-lt"/>
                <a:ea typeface="+mn-ea"/>
                <a:cs typeface="+mn-cs"/>
              </a:rPr>
              <a:t>it.You</a:t>
            </a:r>
            <a:r>
              <a:rPr lang="en-US" altLang="zh-CN" sz="1200" kern="1200" dirty="0" smtClean="0">
                <a:solidFill>
                  <a:schemeClr val="tx1"/>
                </a:solidFill>
                <a:effectLst/>
                <a:latin typeface="+mn-lt"/>
                <a:ea typeface="+mn-ea"/>
                <a:cs typeface="+mn-cs"/>
              </a:rPr>
              <a:t> played it.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You played it to the beat."""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text=</a:t>
            </a:r>
            <a:r>
              <a:rPr lang="en-US" altLang="zh-CN" sz="1200" kern="1200" dirty="0" err="1" smtClean="0">
                <a:solidFill>
                  <a:schemeClr val="tx1"/>
                </a:solidFill>
                <a:effectLst/>
                <a:latin typeface="+mn-lt"/>
                <a:ea typeface="+mn-ea"/>
                <a:cs typeface="+mn-cs"/>
              </a:rPr>
              <a:t>get_text</a:t>
            </a:r>
            <a:r>
              <a:rPr lang="en-US" altLang="zh-CN" sz="1200" kern="1200" dirty="0" smtClean="0">
                <a:solidFill>
                  <a:schemeClr val="tx1"/>
                </a:solidFill>
                <a:effectLst/>
                <a:latin typeface="+mn-lt"/>
                <a:ea typeface="+mn-ea"/>
                <a:cs typeface="+mn-cs"/>
              </a:rPr>
              <a:t>(text)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zh-CN" altLang="zh-CN" sz="1200" kern="1200" dirty="0" smtClean="0">
                <a:solidFill>
                  <a:schemeClr val="tx1"/>
                </a:solidFill>
                <a:effectLst/>
                <a:latin typeface="+mn-lt"/>
                <a:ea typeface="+mn-ea"/>
                <a:cs typeface="+mn-cs"/>
              </a:rPr>
              <a:t>词频统计与排序：</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a:t>
            </a:r>
            <a:r>
              <a:rPr lang="en-US" altLang="zh-CN" sz="1200" kern="1200" dirty="0" err="1" smtClean="0">
                <a:solidFill>
                  <a:schemeClr val="tx1"/>
                </a:solidFill>
                <a:effectLst/>
                <a:latin typeface="+mn-lt"/>
                <a:ea typeface="+mn-ea"/>
                <a:cs typeface="+mn-cs"/>
              </a:rPr>
              <a:t>word,frq</a:t>
            </a:r>
            <a:r>
              <a:rPr lang="en-US" altLang="zh-CN" sz="1200" kern="1200" dirty="0" smtClean="0">
                <a:solidFill>
                  <a:schemeClr val="tx1"/>
                </a:solidFill>
                <a:effectLst/>
                <a:latin typeface="+mn-lt"/>
                <a:ea typeface="+mn-ea"/>
                <a:cs typeface="+mn-cs"/>
              </a:rPr>
              <a:t> in </a:t>
            </a:r>
            <a:r>
              <a:rPr lang="en-US" altLang="zh-CN" sz="1200" kern="1200" dirty="0" err="1" smtClean="0">
                <a:solidFill>
                  <a:schemeClr val="tx1"/>
                </a:solidFill>
                <a:effectLst/>
                <a:latin typeface="+mn-lt"/>
                <a:ea typeface="+mn-ea"/>
                <a:cs typeface="+mn-cs"/>
              </a:rPr>
              <a:t>term_freq</a:t>
            </a:r>
            <a:r>
              <a:rPr lang="en-US" altLang="zh-CN" sz="1200" kern="1200" dirty="0" smtClean="0">
                <a:solidFill>
                  <a:schemeClr val="tx1"/>
                </a:solidFill>
                <a:effectLst/>
                <a:latin typeface="+mn-lt"/>
                <a:ea typeface="+mn-ea"/>
                <a:cs typeface="+mn-cs"/>
              </a:rPr>
              <a:t>(text,10):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print(f"{word:&lt;15}{</a:t>
            </a:r>
            <a:r>
              <a:rPr lang="en-US" altLang="zh-CN" sz="1200" kern="1200" dirty="0" err="1" smtClean="0">
                <a:solidFill>
                  <a:schemeClr val="tx1"/>
                </a:solidFill>
                <a:effectLst/>
                <a:latin typeface="+mn-lt"/>
                <a:ea typeface="+mn-ea"/>
                <a:cs typeface="+mn-cs"/>
              </a:rPr>
              <a:t>frq</a:t>
            </a:r>
            <a:r>
              <a:rPr lang="en-US" altLang="zh-CN" sz="1200" kern="1200" dirty="0" smtClean="0">
                <a:solidFill>
                  <a:schemeClr val="tx1"/>
                </a:solidFill>
                <a:effectLst/>
                <a:latin typeface="+mn-lt"/>
                <a:ea typeface="+mn-ea"/>
                <a:cs typeface="+mn-cs"/>
              </a:rPr>
              <a:t>:&lt;2}")</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35</a:t>
            </a:fld>
            <a:endParaRPr lang="zh-CN" altLang="en-US"/>
          </a:p>
        </p:txBody>
      </p:sp>
    </p:spTree>
    <p:extLst>
      <p:ext uri="{BB962C8B-B14F-4D97-AF65-F5344CB8AC3E}">
        <p14:creationId xmlns:p14="http://schemas.microsoft.com/office/powerpoint/2010/main" val="550239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程序代码如下：</a:t>
            </a: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定义计算因子之和函数</a:t>
            </a:r>
            <a:r>
              <a:rPr lang="en-US" altLang="zh-CN" sz="1200" kern="1200" dirty="0" err="1" smtClean="0">
                <a:solidFill>
                  <a:schemeClr val="tx1"/>
                </a:solidFill>
                <a:effectLst/>
                <a:latin typeface="+mn-lt"/>
                <a:ea typeface="+mn-ea"/>
                <a:cs typeface="+mn-cs"/>
              </a:rPr>
              <a:t>sum_factor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sum_factor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total=1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range(2,int((num+1)/2)+1):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 % i==0: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total+=i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total</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剔除重复亲密对数函数</a:t>
            </a:r>
            <a:r>
              <a:rPr lang="en-US" altLang="zh-CN" sz="1200" kern="1200" dirty="0" err="1" smtClean="0">
                <a:solidFill>
                  <a:schemeClr val="tx1"/>
                </a:solidFill>
                <a:effectLst/>
                <a:latin typeface="+mn-lt"/>
                <a:ea typeface="+mn-ea"/>
                <a:cs typeface="+mn-cs"/>
              </a:rPr>
              <a:t>eliminate_dup_values</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eliminate_dup_values</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list_i</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tup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记录重复的亲密数对</a:t>
            </a:r>
          </a:p>
          <a:p>
            <a:r>
              <a:rPr lang="en-US" altLang="zh-CN" sz="1200" kern="1200" dirty="0" smtClean="0">
                <a:solidFill>
                  <a:schemeClr val="tx1"/>
                </a:solidFill>
                <a:effectLst/>
                <a:latin typeface="+mn-lt"/>
                <a:ea typeface="+mn-ea"/>
                <a:cs typeface="+mn-cs"/>
              </a:rPr>
              <a:t>    for x in </a:t>
            </a:r>
            <a:r>
              <a:rPr lang="en-US" altLang="zh-CN" sz="1200" kern="1200" dirty="0" err="1" smtClean="0">
                <a:solidFill>
                  <a:schemeClr val="tx1"/>
                </a:solidFill>
                <a:effectLst/>
                <a:latin typeface="+mn-lt"/>
                <a:ea typeface="+mn-ea"/>
                <a:cs typeface="+mn-cs"/>
              </a:rPr>
              <a:t>list_i</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sum_element</a:t>
            </a:r>
            <a:r>
              <a:rPr lang="en-US" altLang="zh-CN" sz="1200" kern="1200" dirty="0" smtClean="0">
                <a:solidFill>
                  <a:schemeClr val="tx1"/>
                </a:solidFill>
                <a:effectLst/>
                <a:latin typeface="+mn-lt"/>
                <a:ea typeface="+mn-ea"/>
                <a:cs typeface="+mn-cs"/>
              </a:rPr>
              <a:t>=x[0]+x[1]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sum_element</a:t>
            </a:r>
            <a:r>
              <a:rPr lang="en-US" altLang="zh-CN" sz="1200" kern="1200" dirty="0" smtClean="0">
                <a:solidFill>
                  <a:schemeClr val="tx1"/>
                </a:solidFill>
                <a:effectLst/>
                <a:latin typeface="+mn-lt"/>
                <a:ea typeface="+mn-ea"/>
                <a:cs typeface="+mn-cs"/>
              </a:rPr>
              <a:t> in </a:t>
            </a:r>
            <a:r>
              <a:rPr lang="en-US" altLang="zh-CN" sz="1200" kern="1200" dirty="0" err="1" smtClean="0">
                <a:solidFill>
                  <a:schemeClr val="tx1"/>
                </a:solidFill>
                <a:effectLst/>
                <a:latin typeface="+mn-lt"/>
                <a:ea typeface="+mn-ea"/>
                <a:cs typeface="+mn-cs"/>
              </a:rPr>
              <a:t>tup</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tup.append</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tup.append</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sum_element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剔除重复的亲密对数</a:t>
            </a:r>
          </a:p>
          <a:p>
            <a:r>
              <a:rPr lang="en-US" altLang="zh-CN" sz="1200" kern="1200" dirty="0" smtClean="0">
                <a:solidFill>
                  <a:schemeClr val="tx1"/>
                </a:solidFill>
                <a:effectLst/>
                <a:latin typeface="+mn-lt"/>
                <a:ea typeface="+mn-ea"/>
                <a:cs typeface="+mn-cs"/>
              </a:rPr>
              <a:t>    for i in range(</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tup</a:t>
            </a:r>
            <a:r>
              <a:rPr lang="en-US" altLang="zh-CN" sz="1200" kern="1200" dirty="0" smtClean="0">
                <a:solidFill>
                  <a:schemeClr val="tx1"/>
                </a:solidFill>
                <a:effectLst/>
                <a:latin typeface="+mn-lt"/>
                <a:ea typeface="+mn-ea"/>
                <a:cs typeface="+mn-cs"/>
              </a:rPr>
              <a:t>)-1,-1,-1):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tup</a:t>
            </a:r>
            <a:r>
              <a:rPr lang="en-US" altLang="zh-CN" sz="1200" kern="1200" dirty="0" smtClean="0">
                <a:solidFill>
                  <a:schemeClr val="tx1"/>
                </a:solidFill>
                <a:effectLst/>
                <a:latin typeface="+mn-lt"/>
                <a:ea typeface="+mn-ea"/>
                <a:cs typeface="+mn-cs"/>
              </a:rPr>
              <a:t>[i]==0: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list_i.pop</a:t>
            </a:r>
            <a:r>
              <a:rPr lang="en-US" altLang="zh-CN" sz="1200" kern="1200" dirty="0" smtClean="0">
                <a:solidFill>
                  <a:schemeClr val="tx1"/>
                </a:solidFill>
                <a:effectLst/>
                <a:latin typeface="+mn-lt"/>
                <a:ea typeface="+mn-ea"/>
                <a:cs typeface="+mn-cs"/>
              </a:rPr>
              <a:t>(i)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a:t>
            </a:r>
            <a:r>
              <a:rPr lang="en-US" altLang="zh-CN" sz="1200" kern="1200" dirty="0" err="1" smtClean="0">
                <a:solidFill>
                  <a:schemeClr val="tx1"/>
                </a:solidFill>
                <a:effectLst/>
                <a:latin typeface="+mn-lt"/>
                <a:ea typeface="+mn-ea"/>
                <a:cs typeface="+mn-cs"/>
              </a:rPr>
              <a:t>list_i</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寻找</a:t>
            </a:r>
            <a:r>
              <a:rPr lang="en-US" altLang="zh-CN" sz="1200" kern="1200" dirty="0" smtClean="0">
                <a:solidFill>
                  <a:schemeClr val="tx1"/>
                </a:solidFill>
                <a:effectLst/>
                <a:latin typeface="+mn-lt"/>
                <a:ea typeface="+mn-ea"/>
                <a:cs typeface="+mn-cs"/>
              </a:rPr>
              <a:t>5000</a:t>
            </a:r>
            <a:r>
              <a:rPr lang="zh-CN" altLang="zh-CN" sz="1200" kern="1200" dirty="0" smtClean="0">
                <a:solidFill>
                  <a:schemeClr val="tx1"/>
                </a:solidFill>
                <a:effectLst/>
                <a:latin typeface="+mn-lt"/>
                <a:ea typeface="+mn-ea"/>
                <a:cs typeface="+mn-cs"/>
              </a:rPr>
              <a:t>以内亲密对数</a:t>
            </a:r>
          </a:p>
          <a:p>
            <a:r>
              <a:rPr lang="en-US" altLang="zh-CN" sz="1200" kern="1200" dirty="0" err="1" smtClean="0">
                <a:solidFill>
                  <a:schemeClr val="tx1"/>
                </a:solidFill>
                <a:effectLst/>
                <a:latin typeface="+mn-lt"/>
                <a:ea typeface="+mn-ea"/>
                <a:cs typeface="+mn-cs"/>
              </a:rPr>
              <a:t>list_intimacy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range(2,5000):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num1=</a:t>
            </a:r>
            <a:r>
              <a:rPr lang="en-US" altLang="zh-CN" sz="1200" kern="1200" dirty="0" err="1" smtClean="0">
                <a:solidFill>
                  <a:schemeClr val="tx1"/>
                </a:solidFill>
                <a:effectLst/>
                <a:latin typeface="+mn-lt"/>
                <a:ea typeface="+mn-ea"/>
                <a:cs typeface="+mn-cs"/>
              </a:rPr>
              <a:t>sum_factor</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num2=</a:t>
            </a:r>
            <a:r>
              <a:rPr lang="en-US" altLang="zh-CN" sz="1200" kern="1200" dirty="0" err="1" smtClean="0">
                <a:solidFill>
                  <a:schemeClr val="tx1"/>
                </a:solidFill>
                <a:effectLst/>
                <a:latin typeface="+mn-lt"/>
                <a:ea typeface="+mn-ea"/>
                <a:cs typeface="+mn-cs"/>
              </a:rPr>
              <a:t>sum_factor</a:t>
            </a:r>
            <a:r>
              <a:rPr lang="en-US" altLang="zh-CN" sz="1200" kern="1200" dirty="0" smtClean="0">
                <a:solidFill>
                  <a:schemeClr val="tx1"/>
                </a:solidFill>
                <a:effectLst/>
                <a:latin typeface="+mn-lt"/>
                <a:ea typeface="+mn-ea"/>
                <a:cs typeface="+mn-cs"/>
              </a:rPr>
              <a:t>(num1)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i==num2 and i!=num1: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temp=(i,num1)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list_intimacy.append</a:t>
            </a:r>
            <a:r>
              <a:rPr lang="en-US" altLang="zh-CN" sz="1200" kern="1200" dirty="0" smtClean="0">
                <a:solidFill>
                  <a:schemeClr val="tx1"/>
                </a:solidFill>
                <a:effectLst/>
                <a:latin typeface="+mn-lt"/>
                <a:ea typeface="+mn-ea"/>
                <a:cs typeface="+mn-cs"/>
              </a:rPr>
              <a:t>(temp)</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list_intimacy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eliminate_dup_values</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list_intimacy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print("5000</a:t>
            </a:r>
            <a:r>
              <a:rPr lang="zh-CN" altLang="zh-CN" sz="1200" kern="1200" dirty="0" smtClean="0">
                <a:solidFill>
                  <a:schemeClr val="tx1"/>
                </a:solidFill>
                <a:effectLst/>
                <a:latin typeface="+mn-lt"/>
                <a:ea typeface="+mn-ea"/>
                <a:cs typeface="+mn-cs"/>
              </a:rPr>
              <a:t>以内亲密对数：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a:t>
            </a:r>
            <a:r>
              <a:rPr lang="en-US" altLang="zh-CN" sz="1200" kern="1200" dirty="0" err="1" smtClean="0">
                <a:solidFill>
                  <a:schemeClr val="tx1"/>
                </a:solidFill>
                <a:effectLst/>
                <a:latin typeface="+mn-lt"/>
                <a:ea typeface="+mn-ea"/>
                <a:cs typeface="+mn-cs"/>
              </a:rPr>
              <a:t>dup_v</a:t>
            </a:r>
            <a:r>
              <a:rPr lang="en-US" altLang="zh-CN" sz="1200" kern="1200" dirty="0" smtClean="0">
                <a:solidFill>
                  <a:schemeClr val="tx1"/>
                </a:solidFill>
                <a:effectLst/>
                <a:latin typeface="+mn-lt"/>
                <a:ea typeface="+mn-ea"/>
                <a:cs typeface="+mn-cs"/>
              </a:rPr>
              <a:t> in </a:t>
            </a:r>
            <a:r>
              <a:rPr lang="en-US" altLang="zh-CN" sz="1200" kern="1200" dirty="0" err="1" smtClean="0">
                <a:solidFill>
                  <a:schemeClr val="tx1"/>
                </a:solidFill>
                <a:effectLst/>
                <a:latin typeface="+mn-lt"/>
                <a:ea typeface="+mn-ea"/>
                <a:cs typeface="+mn-cs"/>
              </a:rPr>
              <a:t>list_intimacy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dup_v</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36</a:t>
            </a:fld>
            <a:endParaRPr lang="zh-CN" altLang="en-US"/>
          </a:p>
        </p:txBody>
      </p:sp>
    </p:spTree>
    <p:extLst>
      <p:ext uri="{BB962C8B-B14F-4D97-AF65-F5344CB8AC3E}">
        <p14:creationId xmlns:p14="http://schemas.microsoft.com/office/powerpoint/2010/main" val="22353443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import random</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list_sort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s_list,flag</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len</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s_list</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a:t>
            </a:r>
            <a:r>
              <a:rPr lang="en-US" altLang="zh-CN" sz="1200" kern="1200" dirty="0" err="1" smtClean="0">
                <a:solidFill>
                  <a:schemeClr val="tx1"/>
                </a:solidFill>
                <a:effectLst/>
                <a:latin typeface="+mn-lt"/>
                <a:ea typeface="+mn-ea"/>
                <a:cs typeface="+mn-cs"/>
              </a:rPr>
              <a:t>s_list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flag:</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x=min(</a:t>
            </a:r>
            <a:r>
              <a:rPr lang="en-US" altLang="zh-CN" sz="1200" kern="1200" dirty="0" err="1" smtClean="0">
                <a:solidFill>
                  <a:schemeClr val="tx1"/>
                </a:solidFill>
                <a:effectLst/>
                <a:latin typeface="+mn-lt"/>
                <a:ea typeface="+mn-ea"/>
                <a:cs typeface="+mn-cs"/>
              </a:rPr>
              <a:t>s_list</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找到当前数列中最小的数</a:t>
            </a: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x=max(</a:t>
            </a:r>
            <a:r>
              <a:rPr lang="en-US" altLang="zh-CN" sz="1200" kern="1200" dirty="0" err="1" smtClean="0">
                <a:solidFill>
                  <a:schemeClr val="tx1"/>
                </a:solidFill>
                <a:effectLst/>
                <a:latin typeface="+mn-lt"/>
                <a:ea typeface="+mn-ea"/>
                <a:cs typeface="+mn-cs"/>
              </a:rPr>
              <a:t>s_list</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找到当前数列中最小的数</a:t>
            </a: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nums</a:t>
            </a:r>
            <a:r>
              <a:rPr lang="en-US" altLang="zh-CN" sz="1200" kern="1200" dirty="0" smtClean="0">
                <a:solidFill>
                  <a:schemeClr val="tx1"/>
                </a:solidFill>
                <a:effectLst/>
                <a:latin typeface="+mn-lt"/>
                <a:ea typeface="+mn-ea"/>
                <a:cs typeface="+mn-cs"/>
              </a:rPr>
              <a:t>=[x]  # </a:t>
            </a:r>
            <a:r>
              <a:rPr lang="zh-CN" altLang="zh-CN" sz="1200" kern="1200" dirty="0" smtClean="0">
                <a:solidFill>
                  <a:schemeClr val="tx1"/>
                </a:solidFill>
                <a:effectLst/>
                <a:latin typeface="+mn-lt"/>
                <a:ea typeface="+mn-ea"/>
                <a:cs typeface="+mn-cs"/>
              </a:rPr>
              <a:t>将当前找到最小数变成列表 </a:t>
            </a: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s_list.remove</a:t>
            </a:r>
            <a:r>
              <a:rPr lang="en-US" altLang="zh-CN" sz="1200" kern="1200" dirty="0" smtClean="0">
                <a:solidFill>
                  <a:schemeClr val="tx1"/>
                </a:solidFill>
                <a:effectLst/>
                <a:latin typeface="+mn-lt"/>
                <a:ea typeface="+mn-ea"/>
                <a:cs typeface="+mn-cs"/>
              </a:rPr>
              <a:t>(x)  # </a:t>
            </a:r>
            <a:r>
              <a:rPr lang="zh-CN" altLang="zh-CN" sz="1200" kern="1200" dirty="0" smtClean="0">
                <a:solidFill>
                  <a:schemeClr val="tx1"/>
                </a:solidFill>
                <a:effectLst/>
                <a:latin typeface="+mn-lt"/>
                <a:ea typeface="+mn-ea"/>
                <a:cs typeface="+mn-cs"/>
              </a:rPr>
              <a:t>剔除最小的数</a:t>
            </a:r>
          </a:p>
          <a:p>
            <a:r>
              <a:rPr lang="en-US" altLang="zh-CN" sz="1200" kern="1200" dirty="0" smtClean="0">
                <a:solidFill>
                  <a:schemeClr val="tx1"/>
                </a:solidFill>
                <a:effectLst/>
                <a:latin typeface="+mn-lt"/>
                <a:ea typeface="+mn-ea"/>
                <a:cs typeface="+mn-cs"/>
              </a:rPr>
              <a:t>        leftover=</a:t>
            </a:r>
            <a:r>
              <a:rPr lang="en-US" altLang="zh-CN" sz="1200" kern="1200" dirty="0" err="1" smtClean="0">
                <a:solidFill>
                  <a:schemeClr val="tx1"/>
                </a:solidFill>
                <a:effectLst/>
                <a:latin typeface="+mn-lt"/>
                <a:ea typeface="+mn-ea"/>
                <a:cs typeface="+mn-cs"/>
              </a:rPr>
              <a:t>list_sort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s_list,flag</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对剩余的数字序列重复上述过程</a:t>
            </a:r>
          </a:p>
          <a:p>
            <a:r>
              <a:rPr lang="en-US" altLang="zh-CN" sz="1200" kern="1200" dirty="0" smtClean="0">
                <a:solidFill>
                  <a:schemeClr val="tx1"/>
                </a:solidFill>
                <a:effectLst/>
                <a:latin typeface="+mn-lt"/>
                <a:ea typeface="+mn-ea"/>
                <a:cs typeface="+mn-cs"/>
              </a:rPr>
              <a:t>        return </a:t>
            </a:r>
            <a:r>
              <a:rPr lang="en-US" altLang="zh-CN" sz="1200" kern="1200" dirty="0" err="1" smtClean="0">
                <a:solidFill>
                  <a:schemeClr val="tx1"/>
                </a:solidFill>
                <a:effectLst/>
                <a:latin typeface="+mn-lt"/>
                <a:ea typeface="+mn-ea"/>
                <a:cs typeface="+mn-cs"/>
              </a:rPr>
              <a:t>nums+leftover</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将当前找到的最小数与剩余已经排好的数列合并</a:t>
            </a: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num_list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random.randint</a:t>
            </a:r>
            <a:r>
              <a:rPr lang="en-US" altLang="zh-CN" sz="1200" kern="1200" dirty="0" smtClean="0">
                <a:solidFill>
                  <a:schemeClr val="tx1"/>
                </a:solidFill>
                <a:effectLst/>
                <a:latin typeface="+mn-lt"/>
                <a:ea typeface="+mn-ea"/>
                <a:cs typeface="+mn-cs"/>
              </a:rPr>
              <a:t>(0,100) for i in range(10)]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随机序列为：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num_list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DES_result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list_sort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num_list,False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降序排列为：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DES_result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ASC_result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list_sort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DES_result,True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升序排列为：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ASC_result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37</a:t>
            </a:fld>
            <a:endParaRPr lang="zh-CN" altLang="en-US"/>
          </a:p>
        </p:txBody>
      </p:sp>
    </p:spTree>
    <p:extLst>
      <p:ext uri="{BB962C8B-B14F-4D97-AF65-F5344CB8AC3E}">
        <p14:creationId xmlns:p14="http://schemas.microsoft.com/office/powerpoint/2010/main" val="28050972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gcd</a:t>
            </a:r>
            <a:r>
              <a:rPr lang="en-US" altLang="zh-CN" sz="1200" kern="1200" dirty="0" smtClean="0">
                <a:solidFill>
                  <a:schemeClr val="tx1"/>
                </a:solidFill>
                <a:effectLst/>
                <a:latin typeface="+mn-lt"/>
                <a:ea typeface="+mn-ea"/>
                <a:cs typeface="+mn-cs"/>
              </a:rPr>
              <a:t>(num1,num2):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num2!=0: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a:t>
            </a:r>
            <a:r>
              <a:rPr lang="en-US" altLang="zh-CN" sz="1200" kern="1200" dirty="0" err="1" smtClean="0">
                <a:solidFill>
                  <a:schemeClr val="tx1"/>
                </a:solidFill>
                <a:effectLst/>
                <a:latin typeface="+mn-lt"/>
                <a:ea typeface="+mn-ea"/>
                <a:cs typeface="+mn-cs"/>
              </a:rPr>
              <a:t>gcd</a:t>
            </a:r>
            <a:r>
              <a:rPr lang="en-US" altLang="zh-CN" sz="1200" kern="1200" dirty="0" smtClean="0">
                <a:solidFill>
                  <a:schemeClr val="tx1"/>
                </a:solidFill>
                <a:effectLst/>
                <a:latin typeface="+mn-lt"/>
                <a:ea typeface="+mn-ea"/>
                <a:cs typeface="+mn-cs"/>
              </a:rPr>
              <a:t>(num2,num1 % num2)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num1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a=int(input("</a:t>
            </a:r>
            <a:r>
              <a:rPr lang="zh-CN" altLang="zh-CN" sz="1200" kern="1200" dirty="0" smtClean="0">
                <a:solidFill>
                  <a:schemeClr val="tx1"/>
                </a:solidFill>
                <a:effectLst/>
                <a:latin typeface="+mn-lt"/>
                <a:ea typeface="+mn-ea"/>
                <a:cs typeface="+mn-cs"/>
              </a:rPr>
              <a:t>请输入第一个数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b=int(input("</a:t>
            </a:r>
            <a:r>
              <a:rPr lang="zh-CN" altLang="zh-CN" sz="1200" kern="1200" dirty="0" smtClean="0">
                <a:solidFill>
                  <a:schemeClr val="tx1"/>
                </a:solidFill>
                <a:effectLst/>
                <a:latin typeface="+mn-lt"/>
                <a:ea typeface="+mn-ea"/>
                <a:cs typeface="+mn-cs"/>
              </a:rPr>
              <a:t>请输入第一个数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最大公因数为：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gcd</a:t>
            </a:r>
            <a:r>
              <a:rPr lang="en-US" altLang="zh-CN" sz="1200" kern="1200" dirty="0" smtClean="0">
                <a:solidFill>
                  <a:schemeClr val="tx1"/>
                </a:solidFill>
                <a:effectLst/>
                <a:latin typeface="+mn-lt"/>
                <a:ea typeface="+mn-ea"/>
                <a:cs typeface="+mn-cs"/>
              </a:rPr>
              <a:t>(a,b)}")</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38</a:t>
            </a:fld>
            <a:endParaRPr lang="zh-CN" altLang="en-US"/>
          </a:p>
        </p:txBody>
      </p:sp>
    </p:spTree>
    <p:extLst>
      <p:ext uri="{BB962C8B-B14F-4D97-AF65-F5344CB8AC3E}">
        <p14:creationId xmlns:p14="http://schemas.microsoft.com/office/powerpoint/2010/main" val="22175848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代码如下所示：</a:t>
            </a: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定义移动一个盘子的函数</a:t>
            </a:r>
            <a:r>
              <a:rPr lang="en-US" altLang="zh-CN" sz="1200" kern="1200" dirty="0" smtClean="0">
                <a:solidFill>
                  <a:schemeClr val="tx1"/>
                </a:solidFill>
                <a:effectLst/>
                <a:latin typeface="+mn-lt"/>
                <a:ea typeface="+mn-ea"/>
                <a:cs typeface="+mn-cs"/>
              </a:rPr>
              <a:t>move()</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move(pillar1,pillar2):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print(f"{pillar1}--&gt;{pillar2}")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定义汉诺塔递归函数</a:t>
            </a:r>
            <a:r>
              <a:rPr lang="en-US" altLang="zh-CN" sz="1200" kern="1200" dirty="0" err="1" smtClean="0">
                <a:solidFill>
                  <a:schemeClr val="tx1"/>
                </a:solidFill>
                <a:effectLst/>
                <a:latin typeface="+mn-lt"/>
                <a:ea typeface="+mn-ea"/>
                <a:cs typeface="+mn-cs"/>
              </a:rPr>
              <a:t>hanoi</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hanoi</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n,A,B,C</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move(A,C)  # </a:t>
            </a:r>
            <a:r>
              <a:rPr lang="zh-CN" altLang="zh-CN" sz="1200" kern="1200" dirty="0" smtClean="0">
                <a:solidFill>
                  <a:schemeClr val="tx1"/>
                </a:solidFill>
                <a:effectLst/>
                <a:latin typeface="+mn-lt"/>
                <a:ea typeface="+mn-ea"/>
                <a:cs typeface="+mn-cs"/>
              </a:rPr>
              <a:t>把一个盘子由</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移动到</a:t>
            </a:r>
            <a:r>
              <a:rPr lang="en-US" altLang="zh-CN" sz="1200" kern="1200" dirty="0" smtClean="0">
                <a:solidFill>
                  <a:schemeClr val="tx1"/>
                </a:solidFill>
                <a:effectLst/>
                <a:latin typeface="+mn-lt"/>
                <a:ea typeface="+mn-ea"/>
                <a:cs typeface="+mn-cs"/>
              </a:rPr>
              <a:t>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hanoi</a:t>
            </a:r>
            <a:r>
              <a:rPr lang="en-US" altLang="zh-CN" sz="1200" kern="1200" dirty="0" smtClean="0">
                <a:solidFill>
                  <a:schemeClr val="tx1"/>
                </a:solidFill>
                <a:effectLst/>
                <a:latin typeface="+mn-lt"/>
                <a:ea typeface="+mn-ea"/>
                <a:cs typeface="+mn-cs"/>
              </a:rPr>
              <a:t>(n-1,A,C,B)  # </a:t>
            </a:r>
            <a:r>
              <a:rPr lang="zh-CN" altLang="zh-CN" sz="1200" kern="1200" dirty="0" smtClean="0">
                <a:solidFill>
                  <a:schemeClr val="tx1"/>
                </a:solidFill>
                <a:effectLst/>
                <a:latin typeface="+mn-lt"/>
                <a:ea typeface="+mn-ea"/>
                <a:cs typeface="+mn-cs"/>
              </a:rPr>
              <a:t>把</a:t>
            </a:r>
            <a:r>
              <a:rPr lang="en-US" altLang="zh-CN" sz="1200" kern="1200" dirty="0" smtClean="0">
                <a:solidFill>
                  <a:schemeClr val="tx1"/>
                </a:solidFill>
                <a:effectLst/>
                <a:latin typeface="+mn-lt"/>
                <a:ea typeface="+mn-ea"/>
                <a:cs typeface="+mn-cs"/>
              </a:rPr>
              <a:t>n-1</a:t>
            </a:r>
            <a:r>
              <a:rPr lang="zh-CN" altLang="zh-CN" sz="1200" kern="1200" dirty="0" smtClean="0">
                <a:solidFill>
                  <a:schemeClr val="tx1"/>
                </a:solidFill>
                <a:effectLst/>
                <a:latin typeface="+mn-lt"/>
                <a:ea typeface="+mn-ea"/>
                <a:cs typeface="+mn-cs"/>
              </a:rPr>
              <a:t>个盘子由</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移动到</a:t>
            </a:r>
            <a:r>
              <a:rPr lang="en-US" altLang="zh-CN" sz="1200" kern="1200" dirty="0" smtClean="0">
                <a:solidFill>
                  <a:schemeClr val="tx1"/>
                </a:solidFill>
                <a:effectLst/>
                <a:latin typeface="+mn-lt"/>
                <a:ea typeface="+mn-ea"/>
                <a:cs typeface="+mn-cs"/>
              </a:rPr>
              <a: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move(A,C)          # </a:t>
            </a:r>
            <a:r>
              <a:rPr lang="zh-CN" altLang="zh-CN" sz="1200" kern="1200" dirty="0" smtClean="0">
                <a:solidFill>
                  <a:schemeClr val="tx1"/>
                </a:solidFill>
                <a:effectLst/>
                <a:latin typeface="+mn-lt"/>
                <a:ea typeface="+mn-ea"/>
                <a:cs typeface="+mn-cs"/>
              </a:rPr>
              <a:t>把第</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个盘子由</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移动到</a:t>
            </a:r>
            <a:r>
              <a:rPr lang="en-US" altLang="zh-CN" sz="1200" kern="1200" dirty="0" smtClean="0">
                <a:solidFill>
                  <a:schemeClr val="tx1"/>
                </a:solidFill>
                <a:effectLst/>
                <a:latin typeface="+mn-lt"/>
                <a:ea typeface="+mn-ea"/>
                <a:cs typeface="+mn-cs"/>
              </a:rPr>
              <a:t>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hanoi</a:t>
            </a:r>
            <a:r>
              <a:rPr lang="en-US" altLang="zh-CN" sz="1200" kern="1200" dirty="0" smtClean="0">
                <a:solidFill>
                  <a:schemeClr val="tx1"/>
                </a:solidFill>
                <a:effectLst/>
                <a:latin typeface="+mn-lt"/>
                <a:ea typeface="+mn-ea"/>
                <a:cs typeface="+mn-cs"/>
              </a:rPr>
              <a:t>(n-1,B,A,C)  # </a:t>
            </a:r>
            <a:r>
              <a:rPr lang="zh-CN" altLang="zh-CN" sz="1200" kern="1200" dirty="0" smtClean="0">
                <a:solidFill>
                  <a:schemeClr val="tx1"/>
                </a:solidFill>
                <a:effectLst/>
                <a:latin typeface="+mn-lt"/>
                <a:ea typeface="+mn-ea"/>
                <a:cs typeface="+mn-cs"/>
              </a:rPr>
              <a:t>把</a:t>
            </a:r>
            <a:r>
              <a:rPr lang="en-US" altLang="zh-CN" sz="1200" kern="1200" dirty="0" smtClean="0">
                <a:solidFill>
                  <a:schemeClr val="tx1"/>
                </a:solidFill>
                <a:effectLst/>
                <a:latin typeface="+mn-lt"/>
                <a:ea typeface="+mn-ea"/>
                <a:cs typeface="+mn-cs"/>
              </a:rPr>
              <a:t>n-1</a:t>
            </a:r>
            <a:r>
              <a:rPr lang="zh-CN" altLang="zh-CN" sz="1200" kern="1200" dirty="0" smtClean="0">
                <a:solidFill>
                  <a:schemeClr val="tx1"/>
                </a:solidFill>
                <a:effectLst/>
                <a:latin typeface="+mn-lt"/>
                <a:ea typeface="+mn-ea"/>
                <a:cs typeface="+mn-cs"/>
              </a:rPr>
              <a:t>个盘子由</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移动到</a:t>
            </a:r>
            <a:r>
              <a:rPr lang="en-US" altLang="zh-CN" sz="1200" kern="1200" dirty="0" smtClean="0">
                <a:solidFill>
                  <a:schemeClr val="tx1"/>
                </a:solidFill>
                <a:effectLst/>
                <a:latin typeface="+mn-lt"/>
                <a:ea typeface="+mn-ea"/>
                <a:cs typeface="+mn-cs"/>
              </a:rPr>
              <a:t>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n=int(input("</a:t>
            </a:r>
            <a:r>
              <a:rPr lang="zh-CN" altLang="zh-CN" sz="1200" kern="1200" dirty="0" smtClean="0">
                <a:solidFill>
                  <a:schemeClr val="tx1"/>
                </a:solidFill>
                <a:effectLst/>
                <a:latin typeface="+mn-lt"/>
                <a:ea typeface="+mn-ea"/>
                <a:cs typeface="+mn-cs"/>
              </a:rPr>
              <a:t>输入盘子的数量：</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汉诺塔移动</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个圆盘的过程：</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hanoi</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n,"A</a:t>
            </a:r>
            <a:r>
              <a:rPr lang="zh-CN" altLang="zh-CN" sz="1200" kern="1200" dirty="0" smtClean="0">
                <a:solidFill>
                  <a:schemeClr val="tx1"/>
                </a:solidFill>
                <a:effectLst/>
                <a:latin typeface="+mn-lt"/>
                <a:ea typeface="+mn-ea"/>
                <a:cs typeface="+mn-cs"/>
              </a:rPr>
              <a:t>柱</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柱</a:t>
            </a:r>
            <a:r>
              <a:rPr lang="en-US" altLang="zh-CN" sz="1200" kern="1200" dirty="0" smtClean="0">
                <a:solidFill>
                  <a:schemeClr val="tx1"/>
                </a:solidFill>
                <a:effectLst/>
                <a:latin typeface="+mn-lt"/>
                <a:ea typeface="+mn-ea"/>
                <a:cs typeface="+mn-cs"/>
              </a:rPr>
              <a:t>","C</a:t>
            </a:r>
            <a:r>
              <a:rPr lang="zh-CN" altLang="zh-CN" sz="1200" kern="1200" dirty="0" smtClean="0">
                <a:solidFill>
                  <a:schemeClr val="tx1"/>
                </a:solidFill>
                <a:effectLst/>
                <a:latin typeface="+mn-lt"/>
                <a:ea typeface="+mn-ea"/>
                <a:cs typeface="+mn-cs"/>
              </a:rPr>
              <a:t>柱</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39</a:t>
            </a:fld>
            <a:endParaRPr lang="zh-CN" altLang="en-US"/>
          </a:p>
        </p:txBody>
      </p:sp>
    </p:spTree>
    <p:extLst>
      <p:ext uri="{BB962C8B-B14F-4D97-AF65-F5344CB8AC3E}">
        <p14:creationId xmlns:p14="http://schemas.microsoft.com/office/powerpoint/2010/main" val="2641927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40</a:t>
            </a:fld>
            <a:endParaRPr lang="zh-CN" altLang="en-US"/>
          </a:p>
        </p:txBody>
      </p:sp>
    </p:spTree>
    <p:extLst>
      <p:ext uri="{BB962C8B-B14F-4D97-AF65-F5344CB8AC3E}">
        <p14:creationId xmlns:p14="http://schemas.microsoft.com/office/powerpoint/2010/main" val="21390350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41</a:t>
            </a:fld>
            <a:endParaRPr lang="zh-CN" altLang="en-US"/>
          </a:p>
        </p:txBody>
      </p:sp>
    </p:spTree>
    <p:extLst>
      <p:ext uri="{BB962C8B-B14F-4D97-AF65-F5344CB8AC3E}">
        <p14:creationId xmlns:p14="http://schemas.microsoft.com/office/powerpoint/2010/main" val="5791984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42</a:t>
            </a:fld>
            <a:endParaRPr lang="zh-CN" altLang="en-US"/>
          </a:p>
        </p:txBody>
      </p:sp>
    </p:spTree>
    <p:extLst>
      <p:ext uri="{BB962C8B-B14F-4D97-AF65-F5344CB8AC3E}">
        <p14:creationId xmlns:p14="http://schemas.microsoft.com/office/powerpoint/2010/main" val="27938960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43</a:t>
            </a:fld>
            <a:endParaRPr lang="zh-CN" altLang="en-US"/>
          </a:p>
        </p:txBody>
      </p:sp>
    </p:spTree>
    <p:extLst>
      <p:ext uri="{BB962C8B-B14F-4D97-AF65-F5344CB8AC3E}">
        <p14:creationId xmlns:p14="http://schemas.microsoft.com/office/powerpoint/2010/main" val="1650604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44</a:t>
            </a:fld>
            <a:endParaRPr lang="zh-CN" altLang="en-US"/>
          </a:p>
        </p:txBody>
      </p:sp>
    </p:spTree>
    <p:extLst>
      <p:ext uri="{BB962C8B-B14F-4D97-AF65-F5344CB8AC3E}">
        <p14:creationId xmlns:p14="http://schemas.microsoft.com/office/powerpoint/2010/main" val="79323594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45</a:t>
            </a:fld>
            <a:endParaRPr lang="zh-CN" altLang="en-US"/>
          </a:p>
        </p:txBody>
      </p:sp>
    </p:spTree>
    <p:extLst>
      <p:ext uri="{BB962C8B-B14F-4D97-AF65-F5344CB8AC3E}">
        <p14:creationId xmlns:p14="http://schemas.microsoft.com/office/powerpoint/2010/main" val="2014718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46</a:t>
            </a:fld>
            <a:endParaRPr lang="zh-CN" altLang="en-US"/>
          </a:p>
        </p:txBody>
      </p:sp>
    </p:spTree>
    <p:extLst>
      <p:ext uri="{BB962C8B-B14F-4D97-AF65-F5344CB8AC3E}">
        <p14:creationId xmlns:p14="http://schemas.microsoft.com/office/powerpoint/2010/main" val="39046744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47</a:t>
            </a:fld>
            <a:endParaRPr lang="zh-CN" altLang="en-US"/>
          </a:p>
        </p:txBody>
      </p:sp>
    </p:spTree>
    <p:extLst>
      <p:ext uri="{BB962C8B-B14F-4D97-AF65-F5344CB8AC3E}">
        <p14:creationId xmlns:p14="http://schemas.microsoft.com/office/powerpoint/2010/main" val="252903087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48</a:t>
            </a:fld>
            <a:endParaRPr lang="zh-CN" altLang="en-US"/>
          </a:p>
        </p:txBody>
      </p:sp>
    </p:spTree>
    <p:extLst>
      <p:ext uri="{BB962C8B-B14F-4D97-AF65-F5344CB8AC3E}">
        <p14:creationId xmlns:p14="http://schemas.microsoft.com/office/powerpoint/2010/main" val="159365350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49</a:t>
            </a:fld>
            <a:endParaRPr lang="zh-CN" altLang="en-US"/>
          </a:p>
        </p:txBody>
      </p:sp>
    </p:spTree>
    <p:extLst>
      <p:ext uri="{BB962C8B-B14F-4D97-AF65-F5344CB8AC3E}">
        <p14:creationId xmlns:p14="http://schemas.microsoft.com/office/powerpoint/2010/main" val="1222369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a:t>
            </a:fld>
            <a:endParaRPr lang="zh-CN" altLang="en-US"/>
          </a:p>
        </p:txBody>
      </p:sp>
    </p:spTree>
    <p:extLst>
      <p:ext uri="{BB962C8B-B14F-4D97-AF65-F5344CB8AC3E}">
        <p14:creationId xmlns:p14="http://schemas.microsoft.com/office/powerpoint/2010/main" val="14733291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50</a:t>
            </a:fld>
            <a:endParaRPr lang="zh-CN" altLang="en-US"/>
          </a:p>
        </p:txBody>
      </p:sp>
    </p:spTree>
    <p:extLst>
      <p:ext uri="{BB962C8B-B14F-4D97-AF65-F5344CB8AC3E}">
        <p14:creationId xmlns:p14="http://schemas.microsoft.com/office/powerpoint/2010/main" val="129266224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51</a:t>
            </a:fld>
            <a:endParaRPr lang="zh-CN" altLang="en-US"/>
          </a:p>
        </p:txBody>
      </p:sp>
    </p:spTree>
    <p:extLst>
      <p:ext uri="{BB962C8B-B14F-4D97-AF65-F5344CB8AC3E}">
        <p14:creationId xmlns:p14="http://schemas.microsoft.com/office/powerpoint/2010/main" val="6550375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52</a:t>
            </a:fld>
            <a:endParaRPr lang="zh-CN" altLang="en-US"/>
          </a:p>
        </p:txBody>
      </p:sp>
    </p:spTree>
    <p:extLst>
      <p:ext uri="{BB962C8B-B14F-4D97-AF65-F5344CB8AC3E}">
        <p14:creationId xmlns:p14="http://schemas.microsoft.com/office/powerpoint/2010/main" val="399045342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53</a:t>
            </a:fld>
            <a:endParaRPr lang="zh-CN" altLang="en-US"/>
          </a:p>
        </p:txBody>
      </p:sp>
    </p:spTree>
    <p:extLst>
      <p:ext uri="{BB962C8B-B14F-4D97-AF65-F5344CB8AC3E}">
        <p14:creationId xmlns:p14="http://schemas.microsoft.com/office/powerpoint/2010/main" val="290226509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54</a:t>
            </a:fld>
            <a:endParaRPr lang="zh-CN" altLang="en-US"/>
          </a:p>
        </p:txBody>
      </p:sp>
    </p:spTree>
    <p:extLst>
      <p:ext uri="{BB962C8B-B14F-4D97-AF65-F5344CB8AC3E}">
        <p14:creationId xmlns:p14="http://schemas.microsoft.com/office/powerpoint/2010/main" val="32276544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55</a:t>
            </a:fld>
            <a:endParaRPr lang="zh-CN" altLang="en-US"/>
          </a:p>
        </p:txBody>
      </p:sp>
    </p:spTree>
    <p:extLst>
      <p:ext uri="{BB962C8B-B14F-4D97-AF65-F5344CB8AC3E}">
        <p14:creationId xmlns:p14="http://schemas.microsoft.com/office/powerpoint/2010/main" val="220594151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56</a:t>
            </a:fld>
            <a:endParaRPr lang="zh-CN" altLang="en-US"/>
          </a:p>
        </p:txBody>
      </p:sp>
    </p:spTree>
    <p:extLst>
      <p:ext uri="{BB962C8B-B14F-4D97-AF65-F5344CB8AC3E}">
        <p14:creationId xmlns:p14="http://schemas.microsoft.com/office/powerpoint/2010/main" val="4184409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57</a:t>
            </a:fld>
            <a:endParaRPr lang="zh-CN" altLang="en-US"/>
          </a:p>
        </p:txBody>
      </p:sp>
    </p:spTree>
    <p:extLst>
      <p:ext uri="{BB962C8B-B14F-4D97-AF65-F5344CB8AC3E}">
        <p14:creationId xmlns:p14="http://schemas.microsoft.com/office/powerpoint/2010/main" val="421319643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58</a:t>
            </a:fld>
            <a:endParaRPr lang="zh-CN" altLang="en-US"/>
          </a:p>
        </p:txBody>
      </p:sp>
    </p:spTree>
    <p:extLst>
      <p:ext uri="{BB962C8B-B14F-4D97-AF65-F5344CB8AC3E}">
        <p14:creationId xmlns:p14="http://schemas.microsoft.com/office/powerpoint/2010/main" val="181436120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代码如下所示：</a:t>
            </a:r>
          </a:p>
          <a:p>
            <a:r>
              <a:rPr lang="en-US" altLang="zh-CN" sz="1200" kern="1200" dirty="0" err="1" smtClean="0">
                <a:solidFill>
                  <a:schemeClr val="tx1"/>
                </a:solidFill>
                <a:effectLst/>
                <a:latin typeface="+mn-lt"/>
                <a:ea typeface="+mn-ea"/>
                <a:cs typeface="+mn-cs"/>
              </a:rPr>
              <a:t>Fobj</a:t>
            </a:r>
            <a:r>
              <a:rPr lang="en-US" altLang="zh-CN" sz="1200" kern="1200" dirty="0" smtClean="0">
                <a:solidFill>
                  <a:schemeClr val="tx1"/>
                </a:solidFill>
                <a:effectLst/>
                <a:latin typeface="+mn-lt"/>
                <a:ea typeface="+mn-ea"/>
                <a:cs typeface="+mn-cs"/>
              </a:rPr>
              <a:t>=open("data1.txt","r",encoding = 'utf-8')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line in </a:t>
            </a:r>
            <a:r>
              <a:rPr lang="en-US" altLang="zh-CN" sz="1200" kern="1200" dirty="0" err="1" smtClean="0">
                <a:solidFill>
                  <a:schemeClr val="tx1"/>
                </a:solidFill>
                <a:effectLst/>
                <a:latin typeface="+mn-lt"/>
                <a:ea typeface="+mn-ea"/>
                <a:cs typeface="+mn-cs"/>
              </a:rPr>
              <a:t>Fobj</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line,end</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Fobj.close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59</a:t>
            </a:fld>
            <a:endParaRPr lang="zh-CN" altLang="en-US"/>
          </a:p>
        </p:txBody>
      </p:sp>
    </p:spTree>
    <p:extLst>
      <p:ext uri="{BB962C8B-B14F-4D97-AF65-F5344CB8AC3E}">
        <p14:creationId xmlns:p14="http://schemas.microsoft.com/office/powerpoint/2010/main" val="3641966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a:t>
            </a:fld>
            <a:endParaRPr lang="zh-CN" altLang="en-US"/>
          </a:p>
        </p:txBody>
      </p:sp>
    </p:spTree>
    <p:extLst>
      <p:ext uri="{BB962C8B-B14F-4D97-AF65-F5344CB8AC3E}">
        <p14:creationId xmlns:p14="http://schemas.microsoft.com/office/powerpoint/2010/main" val="416052828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Fobj</a:t>
            </a:r>
            <a:r>
              <a:rPr lang="en-US" altLang="zh-CN" sz="1200" kern="1200" dirty="0" smtClean="0">
                <a:solidFill>
                  <a:schemeClr val="tx1"/>
                </a:solidFill>
                <a:effectLst/>
                <a:latin typeface="+mn-lt"/>
                <a:ea typeface="+mn-ea"/>
                <a:cs typeface="+mn-cs"/>
              </a:rPr>
              <a:t>=open('a100.txt','r',encoding='utf-8')</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Fobj.read</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line_list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str.split</a:t>
            </a:r>
            <a:r>
              <a:rPr lang="en-US" altLang="zh-CN" sz="1200" kern="1200" dirty="0" smtClean="0">
                <a:solidFill>
                  <a:schemeClr val="tx1"/>
                </a:solidFill>
                <a:effectLst/>
                <a:latin typeface="+mn-lt"/>
                <a:ea typeface="+mn-ea"/>
                <a:cs typeface="+mn-cs"/>
              </a:rPr>
              <a:t>('\n')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line_list</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Fobj.close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60</a:t>
            </a:fld>
            <a:endParaRPr lang="zh-CN" altLang="en-US"/>
          </a:p>
        </p:txBody>
      </p:sp>
    </p:spTree>
    <p:extLst>
      <p:ext uri="{BB962C8B-B14F-4D97-AF65-F5344CB8AC3E}">
        <p14:creationId xmlns:p14="http://schemas.microsoft.com/office/powerpoint/2010/main" val="36364634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Fobj</a:t>
            </a:r>
            <a:r>
              <a:rPr lang="en-US" altLang="zh-CN" sz="1200" kern="1200" dirty="0" smtClean="0">
                <a:solidFill>
                  <a:schemeClr val="tx1"/>
                </a:solidFill>
                <a:effectLst/>
                <a:latin typeface="+mn-lt"/>
                <a:ea typeface="+mn-ea"/>
                <a:cs typeface="+mn-cs"/>
              </a:rPr>
              <a:t>=open('data1.txt','r',encoding='utf-8')</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while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one_char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Fobj.read</a:t>
            </a:r>
            <a:r>
              <a:rPr lang="en-US" altLang="zh-CN" sz="1200" kern="1200" dirty="0" smtClean="0">
                <a:solidFill>
                  <a:schemeClr val="tx1"/>
                </a:solidFill>
                <a:effectLst/>
                <a:latin typeface="+mn-lt"/>
                <a:ea typeface="+mn-ea"/>
                <a:cs typeface="+mn-cs"/>
              </a:rPr>
              <a:t>(3)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not </a:t>
            </a:r>
            <a:r>
              <a:rPr lang="en-US" altLang="zh-CN" sz="1200" kern="1200" dirty="0" err="1" smtClean="0">
                <a:solidFill>
                  <a:schemeClr val="tx1"/>
                </a:solidFill>
                <a:effectLst/>
                <a:latin typeface="+mn-lt"/>
                <a:ea typeface="+mn-ea"/>
                <a:cs typeface="+mn-cs"/>
              </a:rPr>
              <a:t>one_char:break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one_char</a:t>
            </a:r>
            <a:r>
              <a:rPr lang="en-US" altLang="zh-CN" sz="1200" kern="1200" dirty="0" smtClean="0">
                <a:solidFill>
                  <a:schemeClr val="tx1"/>
                </a:solidFill>
                <a:effectLst/>
                <a:latin typeface="+mn-lt"/>
                <a:ea typeface="+mn-ea"/>
                <a:cs typeface="+mn-cs"/>
              </a:rPr>
              <a:t>+'_'</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Fobj.close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61</a:t>
            </a:fld>
            <a:endParaRPr lang="zh-CN" altLang="en-US"/>
          </a:p>
        </p:txBody>
      </p:sp>
    </p:spTree>
    <p:extLst>
      <p:ext uri="{BB962C8B-B14F-4D97-AF65-F5344CB8AC3E}">
        <p14:creationId xmlns:p14="http://schemas.microsoft.com/office/powerpoint/2010/main" val="9017885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代码如下所示：</a:t>
            </a:r>
          </a:p>
          <a:p>
            <a:r>
              <a:rPr lang="en-US" altLang="zh-CN" sz="1200" kern="1200" dirty="0" err="1" smtClean="0">
                <a:solidFill>
                  <a:schemeClr val="tx1"/>
                </a:solidFill>
                <a:effectLst/>
                <a:latin typeface="+mn-lt"/>
                <a:ea typeface="+mn-ea"/>
                <a:cs typeface="+mn-cs"/>
              </a:rPr>
              <a:t>Fobj</a:t>
            </a:r>
            <a:r>
              <a:rPr lang="en-US" altLang="zh-CN" sz="1200" kern="1200" dirty="0" smtClean="0">
                <a:solidFill>
                  <a:schemeClr val="tx1"/>
                </a:solidFill>
                <a:effectLst/>
                <a:latin typeface="+mn-lt"/>
                <a:ea typeface="+mn-ea"/>
                <a:cs typeface="+mn-cs"/>
              </a:rPr>
              <a:t>=open('pi1000.txt','r',encoding='utf-8')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Fobj.readline</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print("-"*60)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当前位置：</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Fobj.tell</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获取文件当前位置</a:t>
            </a:r>
          </a:p>
          <a:p>
            <a:r>
              <a:rPr lang="en-US" altLang="zh-CN" sz="1200" kern="1200" dirty="0" smtClean="0">
                <a:solidFill>
                  <a:schemeClr val="tx1"/>
                </a:solidFill>
                <a:effectLst/>
                <a:latin typeface="+mn-lt"/>
                <a:ea typeface="+mn-ea"/>
                <a:cs typeface="+mn-cs"/>
              </a:rPr>
              <a:t>str1=</a:t>
            </a:r>
            <a:r>
              <a:rPr lang="en-US" altLang="zh-CN" sz="1200" kern="1200" dirty="0" err="1" smtClean="0">
                <a:solidFill>
                  <a:schemeClr val="tx1"/>
                </a:solidFill>
                <a:effectLst/>
                <a:latin typeface="+mn-lt"/>
                <a:ea typeface="+mn-ea"/>
                <a:cs typeface="+mn-cs"/>
              </a:rPr>
              <a:t>Fobj.readline</a:t>
            </a:r>
            <a:r>
              <a:rPr lang="en-US" altLang="zh-CN" sz="1200" kern="1200" dirty="0" smtClean="0">
                <a:solidFill>
                  <a:schemeClr val="tx1"/>
                </a:solidFill>
                <a:effectLst/>
                <a:latin typeface="+mn-lt"/>
                <a:ea typeface="+mn-ea"/>
                <a:cs typeface="+mn-cs"/>
              </a:rPr>
              <a:t>(11)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print(str1)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当前位置：</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Fobj.tell</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str1=</a:t>
            </a:r>
            <a:r>
              <a:rPr lang="en-US" altLang="zh-CN" sz="1200" kern="1200" dirty="0" err="1" smtClean="0">
                <a:solidFill>
                  <a:schemeClr val="tx1"/>
                </a:solidFill>
                <a:effectLst/>
                <a:latin typeface="+mn-lt"/>
                <a:ea typeface="+mn-ea"/>
                <a:cs typeface="+mn-cs"/>
              </a:rPr>
              <a:t>Fobj.readline</a:t>
            </a:r>
            <a:r>
              <a:rPr lang="en-US" altLang="zh-CN" sz="1200" kern="1200" dirty="0" smtClean="0">
                <a:solidFill>
                  <a:schemeClr val="tx1"/>
                </a:solidFill>
                <a:effectLst/>
                <a:latin typeface="+mn-lt"/>
                <a:ea typeface="+mn-ea"/>
                <a:cs typeface="+mn-cs"/>
              </a:rPr>
              <a:t>(11)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print(str1)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当前位置：</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Fobj.tell</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str1=</a:t>
            </a:r>
            <a:r>
              <a:rPr lang="en-US" altLang="zh-CN" sz="1200" kern="1200" dirty="0" err="1" smtClean="0">
                <a:solidFill>
                  <a:schemeClr val="tx1"/>
                </a:solidFill>
                <a:effectLst/>
                <a:latin typeface="+mn-lt"/>
                <a:ea typeface="+mn-ea"/>
                <a:cs typeface="+mn-cs"/>
              </a:rPr>
              <a:t>Fobj.readline</a:t>
            </a:r>
            <a:r>
              <a:rPr lang="en-US" altLang="zh-CN" sz="1200" kern="1200" dirty="0" smtClean="0">
                <a:solidFill>
                  <a:schemeClr val="tx1"/>
                </a:solidFill>
                <a:effectLst/>
                <a:latin typeface="+mn-lt"/>
                <a:ea typeface="+mn-ea"/>
                <a:cs typeface="+mn-cs"/>
              </a:rPr>
              <a:t>(2000)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print(str1)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当前位置：</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Fobj.tell</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Fobj.close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62</a:t>
            </a:fld>
            <a:endParaRPr lang="zh-CN" altLang="en-US"/>
          </a:p>
        </p:txBody>
      </p:sp>
    </p:spTree>
    <p:extLst>
      <p:ext uri="{BB962C8B-B14F-4D97-AF65-F5344CB8AC3E}">
        <p14:creationId xmlns:p14="http://schemas.microsoft.com/office/powerpoint/2010/main" val="258890790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Fobj</a:t>
            </a:r>
            <a:r>
              <a:rPr lang="en-US" altLang="zh-CN" sz="1200" kern="1200" dirty="0" smtClean="0">
                <a:solidFill>
                  <a:schemeClr val="tx1"/>
                </a:solidFill>
                <a:effectLst/>
                <a:latin typeface="+mn-lt"/>
                <a:ea typeface="+mn-ea"/>
                <a:cs typeface="+mn-cs"/>
              </a:rPr>
              <a:t>=open('pi1000.txt','r',encoding='utf-8')</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str_line</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Fobj.readlines</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line in </a:t>
            </a:r>
            <a:r>
              <a:rPr lang="en-US" altLang="zh-CN" sz="1200" kern="1200" dirty="0" err="1" smtClean="0">
                <a:solidFill>
                  <a:schemeClr val="tx1"/>
                </a:solidFill>
                <a:effectLst/>
                <a:latin typeface="+mn-lt"/>
                <a:ea typeface="+mn-ea"/>
                <a:cs typeface="+mn-cs"/>
              </a:rPr>
              <a:t>str_line</a:t>
            </a:r>
            <a:r>
              <a:rPr lang="en-US" altLang="zh-CN" sz="1200" kern="1200" dirty="0" smtClean="0">
                <a:solidFill>
                  <a:schemeClr val="tx1"/>
                </a:solidFill>
                <a:effectLst/>
                <a:latin typeface="+mn-lt"/>
                <a:ea typeface="+mn-ea"/>
                <a:cs typeface="+mn-cs"/>
              </a:rPr>
              <a:t>[6:10]: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print(line)</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Fobj.close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63</a:t>
            </a:fld>
            <a:endParaRPr lang="zh-CN" altLang="en-US"/>
          </a:p>
        </p:txBody>
      </p:sp>
    </p:spTree>
    <p:extLst>
      <p:ext uri="{BB962C8B-B14F-4D97-AF65-F5344CB8AC3E}">
        <p14:creationId xmlns:p14="http://schemas.microsoft.com/office/powerpoint/2010/main" val="370590707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Fobj.seek</a:t>
            </a:r>
            <a:r>
              <a:rPr lang="en-US" altLang="zh-CN" sz="1200" kern="1200" dirty="0" smtClean="0">
                <a:solidFill>
                  <a:schemeClr val="tx1"/>
                </a:solidFill>
                <a:effectLst/>
                <a:latin typeface="+mn-lt"/>
                <a:ea typeface="+mn-ea"/>
                <a:cs typeface="+mn-cs"/>
              </a:rPr>
              <a:t>(6)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Fobj.readline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圆周率前</a:t>
            </a:r>
            <a:r>
              <a:rPr lang="en-US" altLang="zh-CN" sz="1200" kern="1200" dirty="0" smtClean="0">
                <a:solidFill>
                  <a:schemeClr val="tx1"/>
                </a:solidFill>
                <a:effectLst/>
                <a:latin typeface="+mn-lt"/>
                <a:ea typeface="+mn-ea"/>
                <a:cs typeface="+mn-cs"/>
              </a:rPr>
              <a:t>1000</a:t>
            </a:r>
            <a:r>
              <a:rPr lang="zh-CN" altLang="zh-CN" sz="1200" kern="1200" dirty="0" smtClean="0">
                <a:solidFill>
                  <a:schemeClr val="tx1"/>
                </a:solidFill>
                <a:effectLst/>
                <a:latin typeface="+mn-lt"/>
                <a:ea typeface="+mn-ea"/>
                <a:cs typeface="+mn-cs"/>
              </a:rPr>
              <a:t>位如下：</a:t>
            </a: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print(next(</a:t>
            </a:r>
            <a:r>
              <a:rPr lang="en-US" altLang="zh-CN" sz="1200" kern="1200" dirty="0" err="1" smtClean="0">
                <a:solidFill>
                  <a:schemeClr val="tx1"/>
                </a:solidFill>
                <a:effectLst/>
                <a:latin typeface="+mn-lt"/>
                <a:ea typeface="+mn-ea"/>
                <a:cs typeface="+mn-cs"/>
              </a:rPr>
              <a:t>Fobj</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3.1415926535 8979323846 2643383279 5028841971 6939937510</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64</a:t>
            </a:fld>
            <a:endParaRPr lang="zh-CN" altLang="en-US"/>
          </a:p>
        </p:txBody>
      </p:sp>
    </p:spTree>
    <p:extLst>
      <p:ext uri="{BB962C8B-B14F-4D97-AF65-F5344CB8AC3E}">
        <p14:creationId xmlns:p14="http://schemas.microsoft.com/office/powerpoint/2010/main" val="22539089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65</a:t>
            </a:fld>
            <a:endParaRPr lang="zh-CN" altLang="en-US"/>
          </a:p>
        </p:txBody>
      </p:sp>
    </p:spTree>
    <p:extLst>
      <p:ext uri="{BB962C8B-B14F-4D97-AF65-F5344CB8AC3E}">
        <p14:creationId xmlns:p14="http://schemas.microsoft.com/office/powerpoint/2010/main" val="297599763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66</a:t>
            </a:fld>
            <a:endParaRPr lang="zh-CN" altLang="en-US"/>
          </a:p>
        </p:txBody>
      </p:sp>
    </p:spTree>
    <p:extLst>
      <p:ext uri="{BB962C8B-B14F-4D97-AF65-F5344CB8AC3E}">
        <p14:creationId xmlns:p14="http://schemas.microsoft.com/office/powerpoint/2010/main" val="322028351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66700" algn="just">
              <a:spcAft>
                <a:spcPts val="0"/>
              </a:spcAft>
            </a:pP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Fobj</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=open('</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poem.txt','a+',encoding</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='utf-8')</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str</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假作真时真亦假</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,\n</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无为有处有还无</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\n"</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poem1=</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str.split</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str</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任凭弱水三千</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,\n</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我只取一瓢饮</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\n"</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poem2=</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str.split</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Fobj.writelines</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(poem1)</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Fobj.writelines</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(poem2)</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Fobj.close</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67</a:t>
            </a:fld>
            <a:endParaRPr lang="zh-CN" altLang="en-US"/>
          </a:p>
        </p:txBody>
      </p:sp>
    </p:spTree>
    <p:extLst>
      <p:ext uri="{BB962C8B-B14F-4D97-AF65-F5344CB8AC3E}">
        <p14:creationId xmlns:p14="http://schemas.microsoft.com/office/powerpoint/2010/main" val="13657412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68</a:t>
            </a:fld>
            <a:endParaRPr lang="zh-CN" altLang="en-US"/>
          </a:p>
        </p:txBody>
      </p:sp>
    </p:spTree>
    <p:extLst>
      <p:ext uri="{BB962C8B-B14F-4D97-AF65-F5344CB8AC3E}">
        <p14:creationId xmlns:p14="http://schemas.microsoft.com/office/powerpoint/2010/main" val="106280949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="Flat is better than nested.</a:t>
            </a:r>
            <a:r>
              <a:rPr lang="zh-CN" altLang="zh-CN" sz="1200" kern="1200" dirty="0" smtClean="0">
                <a:solidFill>
                  <a:schemeClr val="tx1"/>
                </a:solidFill>
                <a:effectLst/>
                <a:latin typeface="+mn-lt"/>
                <a:ea typeface="+mn-ea"/>
                <a:cs typeface="+mn-cs"/>
              </a:rPr>
              <a:t>扁平胜于嵌套</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str_bin</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str.encode</a:t>
            </a:r>
            <a:r>
              <a:rPr lang="en-US" altLang="zh-CN" sz="1200" kern="1200" dirty="0" smtClean="0">
                <a:solidFill>
                  <a:schemeClr val="tx1"/>
                </a:solidFill>
                <a:effectLst/>
                <a:latin typeface="+mn-lt"/>
                <a:ea typeface="+mn-ea"/>
                <a:cs typeface="+mn-cs"/>
              </a:rPr>
              <a:t>("UTF-8")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a:t>
            </a:r>
            <a:r>
              <a:rPr lang="en-US" altLang="zh-CN" sz="1200" kern="1200" dirty="0" err="1" smtClean="0">
                <a:solidFill>
                  <a:schemeClr val="tx1"/>
                </a:solidFill>
                <a:effectLst/>
                <a:latin typeface="+mn-lt"/>
                <a:ea typeface="+mn-ea"/>
                <a:cs typeface="+mn-cs"/>
              </a:rPr>
              <a:t>str_bin</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b'Flat</a:t>
            </a:r>
            <a:r>
              <a:rPr lang="en-US" altLang="zh-CN" sz="1200" kern="1200" dirty="0" smtClean="0">
                <a:solidFill>
                  <a:schemeClr val="tx1"/>
                </a:solidFill>
                <a:effectLst/>
                <a:latin typeface="+mn-lt"/>
                <a:ea typeface="+mn-ea"/>
                <a:cs typeface="+mn-cs"/>
              </a:rPr>
              <a:t> is better than nested.\xe6\x89\x81\xe5\xb9\xb3\xe8\x83\x9c\xe4\</a:t>
            </a:r>
            <a:r>
              <a:rPr lang="en-US" altLang="zh-CN" sz="1200" kern="1200" dirty="0" err="1" smtClean="0">
                <a:solidFill>
                  <a:schemeClr val="tx1"/>
                </a:solidFill>
                <a:effectLst/>
                <a:latin typeface="+mn-lt"/>
                <a:ea typeface="+mn-ea"/>
                <a:cs typeface="+mn-cs"/>
              </a:rPr>
              <a:t>xba</a:t>
            </a:r>
            <a:r>
              <a:rPr lang="en-US" altLang="zh-CN" sz="1200" kern="1200" dirty="0" smtClean="0">
                <a:solidFill>
                  <a:schemeClr val="tx1"/>
                </a:solidFill>
                <a:effectLst/>
                <a:latin typeface="+mn-lt"/>
                <a:ea typeface="+mn-ea"/>
                <a:cs typeface="+mn-cs"/>
              </a:rPr>
              <a:t>\x8e\xe5\xb5\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x8c\xe5\xa5\x97'</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字节数据的表示符为</a:t>
            </a:r>
            <a:r>
              <a:rPr lang="en-US" altLang="zh-CN" sz="1200" kern="1200" dirty="0" smtClean="0">
                <a:solidFill>
                  <a:schemeClr val="tx1"/>
                </a:solidFill>
                <a:effectLst/>
                <a:latin typeface="+mn-lt"/>
                <a:ea typeface="+mn-ea"/>
                <a:cs typeface="+mn-cs"/>
              </a:rPr>
              <a:t>b</a:t>
            </a:r>
            <a:r>
              <a:rPr lang="zh-CN" altLang="zh-CN" sz="1200" kern="1200" dirty="0" smtClean="0">
                <a:solidFill>
                  <a:schemeClr val="tx1"/>
                </a:solidFill>
                <a:effectLst/>
                <a:latin typeface="+mn-lt"/>
                <a:ea typeface="+mn-ea"/>
                <a:cs typeface="+mn-cs"/>
              </a:rPr>
              <a:t>，对于字母可以识别，对于汉字则显示其对应的二进制编码。</a:t>
            </a:r>
          </a:p>
          <a:p>
            <a:r>
              <a:rPr lang="en-US" altLang="zh-CN" sz="1200" kern="1200" dirty="0" smtClean="0">
                <a:solidFill>
                  <a:schemeClr val="tx1"/>
                </a:solidFill>
                <a:effectLst/>
                <a:latin typeface="+mn-lt"/>
                <a:ea typeface="+mn-ea"/>
                <a:cs typeface="+mn-cs"/>
              </a:rPr>
              <a:t>decode( )</a:t>
            </a:r>
            <a:r>
              <a:rPr lang="zh-CN" altLang="zh-CN" sz="1200" kern="1200" dirty="0" smtClean="0">
                <a:solidFill>
                  <a:schemeClr val="tx1"/>
                </a:solidFill>
                <a:effectLst/>
                <a:latin typeface="+mn-lt"/>
                <a:ea typeface="+mn-ea"/>
                <a:cs typeface="+mn-cs"/>
              </a:rPr>
              <a:t>方法可以将字节数转化为字符串数据，语法格式如下：</a:t>
            </a:r>
          </a:p>
          <a:p>
            <a:r>
              <a:rPr lang="en-US" altLang="zh-CN" sz="1200" kern="1200" dirty="0" err="1" smtClean="0">
                <a:solidFill>
                  <a:schemeClr val="tx1"/>
                </a:solidFill>
                <a:effectLst/>
                <a:latin typeface="+mn-lt"/>
                <a:ea typeface="+mn-ea"/>
                <a:cs typeface="+mn-cs"/>
              </a:rPr>
              <a:t>string.decode</a:t>
            </a:r>
            <a:r>
              <a:rPr lang="en-US" altLang="zh-CN" sz="1200" kern="1200" dirty="0" smtClean="0">
                <a:solidFill>
                  <a:schemeClr val="tx1"/>
                </a:solidFill>
                <a:effectLst/>
                <a:latin typeface="+mn-lt"/>
                <a:ea typeface="+mn-ea"/>
                <a:cs typeface="+mn-cs"/>
              </a:rPr>
              <a:t>(&lt;encoding&gt;="UTF-8",&lt;errors&gt;=strict)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功能说明：参数含义同</a:t>
            </a:r>
            <a:r>
              <a:rPr lang="en-US" altLang="zh-CN" sz="1200" kern="1200" dirty="0" smtClean="0">
                <a:solidFill>
                  <a:schemeClr val="tx1"/>
                </a:solidFill>
                <a:effectLst/>
                <a:latin typeface="+mn-lt"/>
                <a:ea typeface="+mn-ea"/>
                <a:cs typeface="+mn-cs"/>
              </a:rPr>
              <a:t>encode</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str_bin</a:t>
            </a:r>
            <a:r>
              <a:rPr lang="en-US" altLang="zh-CN" sz="1200" kern="1200" dirty="0" smtClean="0">
                <a:solidFill>
                  <a:schemeClr val="tx1"/>
                </a:solidFill>
                <a:effectLst/>
                <a:latin typeface="+mn-lt"/>
                <a:ea typeface="+mn-ea"/>
                <a:cs typeface="+mn-cs"/>
              </a:rPr>
              <a:t>=b'\xe5\xb9\xb3\xe8\x83\x9c\xe4\</a:t>
            </a:r>
            <a:r>
              <a:rPr lang="en-US" altLang="zh-CN" sz="1200" kern="1200" dirty="0" err="1" smtClean="0">
                <a:solidFill>
                  <a:schemeClr val="tx1"/>
                </a:solidFill>
                <a:effectLst/>
                <a:latin typeface="+mn-lt"/>
                <a:ea typeface="+mn-ea"/>
                <a:cs typeface="+mn-cs"/>
              </a:rPr>
              <a:t>xba</a:t>
            </a:r>
            <a:r>
              <a:rPr lang="en-US" altLang="zh-CN" sz="1200" kern="1200" dirty="0" smtClean="0">
                <a:solidFill>
                  <a:schemeClr val="tx1"/>
                </a:solidFill>
                <a:effectLst/>
                <a:latin typeface="+mn-lt"/>
                <a:ea typeface="+mn-ea"/>
                <a:cs typeface="+mn-cs"/>
              </a:rPr>
              <a:t>\x8e\xe5\xb5\x8c\xe5\xa5\x97'</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str_bin.decode</a:t>
            </a:r>
            <a:r>
              <a:rPr lang="en-US" altLang="zh-CN" sz="1200" kern="1200" dirty="0" smtClean="0">
                <a:solidFill>
                  <a:schemeClr val="tx1"/>
                </a:solidFill>
                <a:effectLst/>
                <a:latin typeface="+mn-lt"/>
                <a:ea typeface="+mn-ea"/>
                <a:cs typeface="+mn-cs"/>
              </a:rPr>
              <a:t>("UTF-8")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平胜于嵌套</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69</a:t>
            </a:fld>
            <a:endParaRPr lang="zh-CN" altLang="en-US"/>
          </a:p>
        </p:txBody>
      </p:sp>
    </p:spTree>
    <p:extLst>
      <p:ext uri="{BB962C8B-B14F-4D97-AF65-F5344CB8AC3E}">
        <p14:creationId xmlns:p14="http://schemas.microsoft.com/office/powerpoint/2010/main" val="2669438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t>
            </a:r>
            <a:r>
              <a:rPr lang="zh-CN" altLang="zh-CN" sz="1200" kern="1200" dirty="0" smtClean="0">
                <a:solidFill>
                  <a:schemeClr val="tx1"/>
                </a:solidFill>
                <a:effectLst/>
                <a:latin typeface="+mn-lt"/>
                <a:ea typeface="+mn-ea"/>
                <a:cs typeface="+mn-cs"/>
              </a:rPr>
              <a:t>该函数用于打印字符串</a:t>
            </a:r>
            <a:r>
              <a:rPr lang="en-US" altLang="zh-CN" sz="1200" kern="1200" dirty="0" smtClean="0">
                <a:solidFill>
                  <a:schemeClr val="tx1"/>
                </a:solidFill>
                <a:effectLst/>
                <a:latin typeface="+mn-lt"/>
                <a:ea typeface="+mn-ea"/>
                <a:cs typeface="+mn-cs"/>
              </a:rPr>
              <a:t>"Hello World!"</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hello():</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该函数用于打印字符串</a:t>
            </a:r>
            <a:r>
              <a:rPr lang="en-US" altLang="zh-CN" sz="1200" kern="1200" dirty="0" smtClean="0">
                <a:solidFill>
                  <a:schemeClr val="tx1"/>
                </a:solidFill>
                <a:effectLst/>
                <a:latin typeface="+mn-lt"/>
                <a:ea typeface="+mn-ea"/>
                <a:cs typeface="+mn-cs"/>
              </a:rPr>
              <a:t>"Hello World!"</a:t>
            </a:r>
            <a:r>
              <a:rPr lang="zh-CN" altLang="zh-CN" sz="1200" kern="1200" dirty="0" smtClean="0">
                <a:solidFill>
                  <a:schemeClr val="tx1"/>
                </a:solidFill>
                <a:effectLst/>
                <a:latin typeface="+mn-lt"/>
                <a:ea typeface="+mn-ea"/>
                <a:cs typeface="+mn-cs"/>
              </a:rPr>
              <a:t>。</a:t>
            </a: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print("Hello World!")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hello()</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Hello World!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help(hello)</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Help on function hello in module __main__:</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hello()</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该函数用于打印字符串</a:t>
            </a:r>
            <a:r>
              <a:rPr lang="en-US" altLang="zh-CN" sz="1200" kern="1200" dirty="0" smtClean="0">
                <a:solidFill>
                  <a:schemeClr val="tx1"/>
                </a:solidFill>
                <a:effectLst/>
                <a:latin typeface="+mn-lt"/>
                <a:ea typeface="+mn-ea"/>
                <a:cs typeface="+mn-cs"/>
              </a:rPr>
              <a:t>"Hello World!"</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函数可以没有参数和返回值。在</a:t>
            </a:r>
            <a:r>
              <a:rPr lang="en-US" altLang="zh-CN" sz="1200" kern="1200" dirty="0" smtClean="0">
                <a:solidFill>
                  <a:schemeClr val="tx1"/>
                </a:solidFill>
                <a:effectLst/>
                <a:latin typeface="+mn-lt"/>
                <a:ea typeface="+mn-ea"/>
                <a:cs typeface="+mn-cs"/>
              </a:rPr>
              <a:t> Python </a:t>
            </a:r>
            <a:r>
              <a:rPr lang="zh-CN" altLang="zh-CN" sz="1200" kern="1200" dirty="0" smtClean="0">
                <a:solidFill>
                  <a:schemeClr val="tx1"/>
                </a:solidFill>
                <a:effectLst/>
                <a:latin typeface="+mn-lt"/>
                <a:ea typeface="+mn-ea"/>
                <a:cs typeface="+mn-cs"/>
              </a:rPr>
              <a:t>中，函数返回值的类型也可以通过</a:t>
            </a:r>
            <a:r>
              <a:rPr lang="en-US" altLang="zh-CN" sz="1200" kern="1200" dirty="0" smtClean="0">
                <a:solidFill>
                  <a:schemeClr val="tx1"/>
                </a:solidFill>
                <a:effectLst/>
                <a:latin typeface="+mn-lt"/>
                <a:ea typeface="+mn-ea"/>
                <a:cs typeface="+mn-cs"/>
              </a:rPr>
              <a:t>type()</a:t>
            </a:r>
            <a:r>
              <a:rPr lang="zh-CN" altLang="zh-CN" sz="1200" kern="1200" dirty="0" smtClean="0">
                <a:solidFill>
                  <a:schemeClr val="tx1"/>
                </a:solidFill>
                <a:effectLst/>
                <a:latin typeface="+mn-lt"/>
                <a:ea typeface="+mn-ea"/>
                <a:cs typeface="+mn-cs"/>
              </a:rPr>
              <a:t>函数获取，如无返回值则显示</a:t>
            </a:r>
            <a:r>
              <a:rPr lang="en-US" altLang="zh-CN" sz="1200" kern="1200" dirty="0" err="1" smtClean="0">
                <a:solidFill>
                  <a:schemeClr val="tx1"/>
                </a:solidFill>
                <a:effectLst/>
                <a:latin typeface="+mn-lt"/>
                <a:ea typeface="+mn-ea"/>
                <a:cs typeface="+mn-cs"/>
              </a:rPr>
              <a:t>NoneType</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例如：</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a:t>
            </a:r>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fun1():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print(type(fun1),type(fun1()))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&lt;class 'function'&gt; &lt;class 'int'&gt;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第一个表明是一个函数，第二个表明是</a:t>
            </a:r>
            <a:r>
              <a:rPr lang="en-US" altLang="zh-CN" sz="1200" kern="1200" dirty="0" smtClean="0">
                <a:solidFill>
                  <a:schemeClr val="tx1"/>
                </a:solidFill>
                <a:effectLst/>
                <a:latin typeface="+mn-lt"/>
                <a:ea typeface="+mn-ea"/>
                <a:cs typeface="+mn-cs"/>
              </a:rPr>
              <a:t>'int'</a:t>
            </a:r>
            <a:r>
              <a:rPr lang="zh-CN" altLang="zh-CN" sz="1200" kern="1200" dirty="0" smtClean="0">
                <a:solidFill>
                  <a:schemeClr val="tx1"/>
                </a:solidFill>
                <a:effectLst/>
                <a:latin typeface="+mn-lt"/>
                <a:ea typeface="+mn-ea"/>
                <a:cs typeface="+mn-cs"/>
              </a:rPr>
              <a:t>类型，指函数返回的类型。</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a:t>
            </a:fld>
            <a:endParaRPr lang="zh-CN" altLang="en-US"/>
          </a:p>
        </p:txBody>
      </p:sp>
    </p:spTree>
    <p:extLst>
      <p:ext uri="{BB962C8B-B14F-4D97-AF65-F5344CB8AC3E}">
        <p14:creationId xmlns:p14="http://schemas.microsoft.com/office/powerpoint/2010/main" val="239463970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veg_0="</a:t>
            </a:r>
            <a:r>
              <a:rPr lang="zh-CN" altLang="zh-CN" sz="1200" kern="1200" dirty="0" smtClean="0">
                <a:solidFill>
                  <a:schemeClr val="tx1"/>
                </a:solidFill>
                <a:effectLst/>
                <a:latin typeface="+mn-lt"/>
                <a:ea typeface="+mn-ea"/>
                <a:cs typeface="+mn-cs"/>
              </a:rPr>
              <a:t>序号</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菜名</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价格</a:t>
            </a:r>
            <a:r>
              <a:rPr lang="en-US" altLang="zh-CN" sz="1200" kern="1200" dirty="0" smtClean="0">
                <a:solidFill>
                  <a:schemeClr val="tx1"/>
                </a:solidFill>
                <a:effectLst/>
                <a:latin typeface="+mn-lt"/>
                <a:ea typeface="+mn-ea"/>
                <a:cs typeface="+mn-cs"/>
              </a:rPr>
              <a:t>\n"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veg_1="2	</a:t>
            </a:r>
            <a:r>
              <a:rPr lang="zh-CN" altLang="zh-CN" sz="1200" kern="1200" dirty="0" smtClean="0">
                <a:solidFill>
                  <a:schemeClr val="tx1"/>
                </a:solidFill>
                <a:effectLst/>
                <a:latin typeface="+mn-lt"/>
                <a:ea typeface="+mn-ea"/>
                <a:cs typeface="+mn-cs"/>
              </a:rPr>
              <a:t>油麦菜</a:t>
            </a:r>
            <a:r>
              <a:rPr lang="en-US" altLang="zh-CN" sz="1200" kern="1200" dirty="0" smtClean="0">
                <a:solidFill>
                  <a:schemeClr val="tx1"/>
                </a:solidFill>
                <a:effectLst/>
                <a:latin typeface="+mn-lt"/>
                <a:ea typeface="+mn-ea"/>
                <a:cs typeface="+mn-cs"/>
              </a:rPr>
              <a:t>	1.7-1.8\n"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veg_2="16	</a:t>
            </a:r>
            <a:r>
              <a:rPr lang="zh-CN" altLang="zh-CN" sz="1200" kern="1200" dirty="0" smtClean="0">
                <a:solidFill>
                  <a:schemeClr val="tx1"/>
                </a:solidFill>
                <a:effectLst/>
                <a:latin typeface="+mn-lt"/>
                <a:ea typeface="+mn-ea"/>
                <a:cs typeface="+mn-cs"/>
              </a:rPr>
              <a:t>紫甘蓝</a:t>
            </a:r>
            <a:r>
              <a:rPr lang="en-US" altLang="zh-CN" sz="1200" kern="1200" dirty="0" smtClean="0">
                <a:solidFill>
                  <a:schemeClr val="tx1"/>
                </a:solidFill>
                <a:effectLst/>
                <a:latin typeface="+mn-lt"/>
                <a:ea typeface="+mn-ea"/>
                <a:cs typeface="+mn-cs"/>
              </a:rPr>
              <a:t>	0.8-1.0\n"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veg_3="22	</a:t>
            </a:r>
            <a:r>
              <a:rPr lang="zh-CN" altLang="zh-CN" sz="1200" kern="1200" dirty="0" smtClean="0">
                <a:solidFill>
                  <a:schemeClr val="tx1"/>
                </a:solidFill>
                <a:effectLst/>
                <a:latin typeface="+mn-lt"/>
                <a:ea typeface="+mn-ea"/>
                <a:cs typeface="+mn-cs"/>
              </a:rPr>
              <a:t>菠菜</a:t>
            </a:r>
            <a:r>
              <a:rPr lang="en-US" altLang="zh-CN" sz="1200" kern="1200" dirty="0" smtClean="0">
                <a:solidFill>
                  <a:schemeClr val="tx1"/>
                </a:solidFill>
                <a:effectLst/>
                <a:latin typeface="+mn-lt"/>
                <a:ea typeface="+mn-ea"/>
                <a:cs typeface="+mn-cs"/>
              </a:rPr>
              <a:t>	4.5- 5.0\n"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byte_0=veg_0.encode("UTF-8")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byte_1=veg_1.encode("UTF-8")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byte_2=veg_2.encode("UTF-8")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byte_3=veg_3.encode("UTF-8")</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Fobj</a:t>
            </a:r>
            <a:r>
              <a:rPr lang="en-US" altLang="zh-CN" sz="1200" kern="1200" dirty="0" smtClean="0">
                <a:solidFill>
                  <a:schemeClr val="tx1"/>
                </a:solidFill>
                <a:effectLst/>
                <a:latin typeface="+mn-lt"/>
                <a:ea typeface="+mn-ea"/>
                <a:cs typeface="+mn-cs"/>
              </a:rPr>
              <a:t>=open("veg.bin","</a:t>
            </a:r>
            <a:r>
              <a:rPr lang="en-US" altLang="zh-CN" sz="1200" kern="1200" dirty="0" err="1" smtClean="0">
                <a:solidFill>
                  <a:schemeClr val="tx1"/>
                </a:solidFill>
                <a:effectLst/>
                <a:latin typeface="+mn-lt"/>
                <a:ea typeface="+mn-ea"/>
                <a:cs typeface="+mn-cs"/>
              </a:rPr>
              <a:t>wb</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Fobj.write</a:t>
            </a:r>
            <a:r>
              <a:rPr lang="en-US" altLang="zh-CN" sz="1200" kern="1200" dirty="0" smtClean="0">
                <a:solidFill>
                  <a:schemeClr val="tx1"/>
                </a:solidFill>
                <a:effectLst/>
                <a:latin typeface="+mn-lt"/>
                <a:ea typeface="+mn-ea"/>
                <a:cs typeface="+mn-cs"/>
              </a:rPr>
              <a:t>(byte_0)</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Fobj.write</a:t>
            </a:r>
            <a:r>
              <a:rPr lang="en-US" altLang="zh-CN" sz="1200" kern="1200" dirty="0" smtClean="0">
                <a:solidFill>
                  <a:schemeClr val="tx1"/>
                </a:solidFill>
                <a:effectLst/>
                <a:latin typeface="+mn-lt"/>
                <a:ea typeface="+mn-ea"/>
                <a:cs typeface="+mn-cs"/>
              </a:rPr>
              <a:t>(byte_1)</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Fobj.write</a:t>
            </a:r>
            <a:r>
              <a:rPr lang="en-US" altLang="zh-CN" sz="1200" kern="1200" dirty="0" smtClean="0">
                <a:solidFill>
                  <a:schemeClr val="tx1"/>
                </a:solidFill>
                <a:effectLst/>
                <a:latin typeface="+mn-lt"/>
                <a:ea typeface="+mn-ea"/>
                <a:cs typeface="+mn-cs"/>
              </a:rPr>
              <a:t>(byte_2)</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Fobj.write</a:t>
            </a:r>
            <a:r>
              <a:rPr lang="en-US" altLang="zh-CN" sz="1200" kern="1200" dirty="0" smtClean="0">
                <a:solidFill>
                  <a:schemeClr val="tx1"/>
                </a:solidFill>
                <a:effectLst/>
                <a:latin typeface="+mn-lt"/>
                <a:ea typeface="+mn-ea"/>
                <a:cs typeface="+mn-cs"/>
              </a:rPr>
              <a:t>(byte_3)</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Fobj.close</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Fobj</a:t>
            </a:r>
            <a:r>
              <a:rPr lang="en-US" altLang="zh-CN" sz="1200" kern="1200" dirty="0" smtClean="0">
                <a:solidFill>
                  <a:schemeClr val="tx1"/>
                </a:solidFill>
                <a:effectLst/>
                <a:latin typeface="+mn-lt"/>
                <a:ea typeface="+mn-ea"/>
                <a:cs typeface="+mn-cs"/>
              </a:rPr>
              <a:t>=open("veg.bin","</a:t>
            </a:r>
            <a:r>
              <a:rPr lang="en-US" altLang="zh-CN" sz="1200" kern="1200" dirty="0" err="1" smtClean="0">
                <a:solidFill>
                  <a:schemeClr val="tx1"/>
                </a:solidFill>
                <a:effectLst/>
                <a:latin typeface="+mn-lt"/>
                <a:ea typeface="+mn-ea"/>
                <a:cs typeface="+mn-cs"/>
              </a:rPr>
              <a:t>rb</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with open("veg.bin","</a:t>
            </a:r>
            <a:r>
              <a:rPr lang="en-US" altLang="zh-CN" sz="1200" kern="1200" dirty="0" err="1" smtClean="0">
                <a:solidFill>
                  <a:schemeClr val="tx1"/>
                </a:solidFill>
                <a:effectLst/>
                <a:latin typeface="+mn-lt"/>
                <a:ea typeface="+mn-ea"/>
                <a:cs typeface="+mn-cs"/>
              </a:rPr>
              <a:t>rb</a:t>
            </a:r>
            <a:r>
              <a:rPr lang="en-US" altLang="zh-CN" sz="1200" kern="1200" dirty="0" smtClean="0">
                <a:solidFill>
                  <a:schemeClr val="tx1"/>
                </a:solidFill>
                <a:effectLst/>
                <a:latin typeface="+mn-lt"/>
                <a:ea typeface="+mn-ea"/>
                <a:cs typeface="+mn-cs"/>
              </a:rPr>
              <a:t>") as </a:t>
            </a:r>
            <a:r>
              <a:rPr lang="en-US" altLang="zh-CN" sz="1200" kern="1200" dirty="0" err="1" smtClean="0">
                <a:solidFill>
                  <a:schemeClr val="tx1"/>
                </a:solidFill>
                <a:effectLst/>
                <a:latin typeface="+mn-lt"/>
                <a:ea typeface="+mn-ea"/>
                <a:cs typeface="+mn-cs"/>
              </a:rPr>
              <a:t>Fobj</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str_0=</a:t>
            </a:r>
            <a:r>
              <a:rPr lang="en-US" altLang="zh-CN" sz="1200" kern="1200" dirty="0" err="1" smtClean="0">
                <a:solidFill>
                  <a:schemeClr val="tx1"/>
                </a:solidFill>
                <a:effectLst/>
                <a:latin typeface="+mn-lt"/>
                <a:ea typeface="+mn-ea"/>
                <a:cs typeface="+mn-cs"/>
              </a:rPr>
              <a:t>Fobj.readline</a:t>
            </a:r>
            <a:r>
              <a:rPr lang="en-US" altLang="zh-CN" sz="1200" kern="1200" dirty="0" smtClean="0">
                <a:solidFill>
                  <a:schemeClr val="tx1"/>
                </a:solidFill>
                <a:effectLst/>
                <a:latin typeface="+mn-lt"/>
                <a:ea typeface="+mn-ea"/>
                <a:cs typeface="+mn-cs"/>
              </a:rPr>
              <a:t>().decode('UTF-8')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str_1=</a:t>
            </a:r>
            <a:r>
              <a:rPr lang="en-US" altLang="zh-CN" sz="1200" kern="1200" dirty="0" err="1" smtClean="0">
                <a:solidFill>
                  <a:schemeClr val="tx1"/>
                </a:solidFill>
                <a:effectLst/>
                <a:latin typeface="+mn-lt"/>
                <a:ea typeface="+mn-ea"/>
                <a:cs typeface="+mn-cs"/>
              </a:rPr>
              <a:t>Fobj.readline</a:t>
            </a:r>
            <a:r>
              <a:rPr lang="en-US" altLang="zh-CN" sz="1200" kern="1200" dirty="0" smtClean="0">
                <a:solidFill>
                  <a:schemeClr val="tx1"/>
                </a:solidFill>
                <a:effectLst/>
                <a:latin typeface="+mn-lt"/>
                <a:ea typeface="+mn-ea"/>
                <a:cs typeface="+mn-cs"/>
              </a:rPr>
              <a:t>().decode('UTF-8')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str_2=</a:t>
            </a:r>
            <a:r>
              <a:rPr lang="en-US" altLang="zh-CN" sz="1200" kern="1200" dirty="0" err="1" smtClean="0">
                <a:solidFill>
                  <a:schemeClr val="tx1"/>
                </a:solidFill>
                <a:effectLst/>
                <a:latin typeface="+mn-lt"/>
                <a:ea typeface="+mn-ea"/>
                <a:cs typeface="+mn-cs"/>
              </a:rPr>
              <a:t>Fobj.readline</a:t>
            </a:r>
            <a:r>
              <a:rPr lang="en-US" altLang="zh-CN" sz="1200" kern="1200" dirty="0" smtClean="0">
                <a:solidFill>
                  <a:schemeClr val="tx1"/>
                </a:solidFill>
                <a:effectLst/>
                <a:latin typeface="+mn-lt"/>
                <a:ea typeface="+mn-ea"/>
                <a:cs typeface="+mn-cs"/>
              </a:rPr>
              <a:t>().decode('UTF-8')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str_3=</a:t>
            </a:r>
            <a:r>
              <a:rPr lang="en-US" altLang="zh-CN" sz="1200" kern="1200" dirty="0" err="1" smtClean="0">
                <a:solidFill>
                  <a:schemeClr val="tx1"/>
                </a:solidFill>
                <a:effectLst/>
                <a:latin typeface="+mn-lt"/>
                <a:ea typeface="+mn-ea"/>
                <a:cs typeface="+mn-cs"/>
              </a:rPr>
              <a:t>Fobj.readline</a:t>
            </a:r>
            <a:r>
              <a:rPr lang="en-US" altLang="zh-CN" sz="1200" kern="1200" dirty="0" smtClean="0">
                <a:solidFill>
                  <a:schemeClr val="tx1"/>
                </a:solidFill>
                <a:effectLst/>
                <a:latin typeface="+mn-lt"/>
                <a:ea typeface="+mn-ea"/>
                <a:cs typeface="+mn-cs"/>
              </a:rPr>
              <a:t>().decode('UTF-8')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print(str_0,end='')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print(str_1,end='')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print(str_2,end='')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print(str_3,end='')</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70</a:t>
            </a:fld>
            <a:endParaRPr lang="zh-CN" altLang="en-US"/>
          </a:p>
        </p:txBody>
      </p:sp>
    </p:spTree>
    <p:extLst>
      <p:ext uri="{BB962C8B-B14F-4D97-AF65-F5344CB8AC3E}">
        <p14:creationId xmlns:p14="http://schemas.microsoft.com/office/powerpoint/2010/main" val="74073928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71</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a:t>
            </a:fld>
            <a:endParaRPr lang="zh-CN" altLang="en-US"/>
          </a:p>
        </p:txBody>
      </p:sp>
    </p:spTree>
    <p:extLst>
      <p:ext uri="{BB962C8B-B14F-4D97-AF65-F5344CB8AC3E}">
        <p14:creationId xmlns:p14="http://schemas.microsoft.com/office/powerpoint/2010/main" val="1935887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err="1" smtClean="0">
                <a:solidFill>
                  <a:schemeClr val="tx1"/>
                </a:solidFill>
                <a:effectLst/>
                <a:latin typeface="+mn-lt"/>
                <a:ea typeface="+mn-ea"/>
                <a:cs typeface="+mn-cs"/>
              </a:rPr>
              <a:t>def</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area_circle</a:t>
            </a:r>
            <a:r>
              <a:rPr lang="en-US" altLang="zh-CN" sz="1200" kern="1200" dirty="0" smtClean="0">
                <a:solidFill>
                  <a:schemeClr val="tx1"/>
                </a:solidFill>
                <a:effectLst/>
                <a:latin typeface="+mn-lt"/>
                <a:ea typeface="+mn-ea"/>
                <a:cs typeface="+mn-cs"/>
              </a:rPr>
              <a:t>(radius):</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计算圆面积</a:t>
            </a: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PI=3.1415926</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radius&gt;0: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PI*radius**2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return "</a:t>
            </a:r>
            <a:r>
              <a:rPr lang="zh-CN" altLang="zh-CN" sz="1200" kern="1200" dirty="0" smtClean="0">
                <a:solidFill>
                  <a:schemeClr val="tx1"/>
                </a:solidFill>
                <a:effectLst/>
                <a:latin typeface="+mn-lt"/>
                <a:ea typeface="+mn-ea"/>
                <a:cs typeface="+mn-cs"/>
              </a:rPr>
              <a:t>半径必须大于零！</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area_cicle</a:t>
            </a:r>
            <a:r>
              <a:rPr lang="en-US" altLang="zh-CN" sz="1200" kern="1200" dirty="0" smtClean="0">
                <a:solidFill>
                  <a:schemeClr val="tx1"/>
                </a:solidFill>
                <a:effectLst/>
                <a:latin typeface="+mn-lt"/>
                <a:ea typeface="+mn-ea"/>
                <a:cs typeface="+mn-cs"/>
              </a:rPr>
              <a:t>(10))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area_cicle</a:t>
            </a:r>
            <a:r>
              <a:rPr lang="en-US" altLang="zh-CN" sz="1200" kern="1200" dirty="0" smtClean="0">
                <a:solidFill>
                  <a:schemeClr val="tx1"/>
                </a:solidFill>
                <a:effectLst/>
                <a:latin typeface="+mn-lt"/>
                <a:ea typeface="+mn-ea"/>
                <a:cs typeface="+mn-cs"/>
              </a:rPr>
              <a:t>(-5)) </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a:t>
            </a:fld>
            <a:endParaRPr lang="zh-CN" altLang="en-US"/>
          </a:p>
        </p:txBody>
      </p:sp>
    </p:spTree>
    <p:extLst>
      <p:ext uri="{BB962C8B-B14F-4D97-AF65-F5344CB8AC3E}">
        <p14:creationId xmlns:p14="http://schemas.microsoft.com/office/powerpoint/2010/main" val="1152002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3209936" y="1923417"/>
            <a:ext cx="3002921" cy="2516531"/>
          </a:xfrm>
          <a:custGeom>
            <a:avLst/>
            <a:gdLst>
              <a:gd name="connsiteX0" fmla="*/ 1467340 w 3002921"/>
              <a:gd name="connsiteY0" fmla="*/ 260 h 2516531"/>
              <a:gd name="connsiteX1" fmla="*/ 2414810 w 3002921"/>
              <a:gd name="connsiteY1" fmla="*/ 207472 h 2516531"/>
              <a:gd name="connsiteX2" fmla="*/ 2394770 w 3002921"/>
              <a:gd name="connsiteY2" fmla="*/ 1814347 h 2516531"/>
              <a:gd name="connsiteX3" fmla="*/ 2577405 w 3002921"/>
              <a:gd name="connsiteY3" fmla="*/ 2516531 h 2516531"/>
              <a:gd name="connsiteX4" fmla="*/ 1877698 w 3002921"/>
              <a:gd name="connsiteY4" fmla="*/ 1979633 h 2516531"/>
              <a:gd name="connsiteX5" fmla="*/ 321843 w 3002921"/>
              <a:gd name="connsiteY5" fmla="*/ 1627839 h 2516531"/>
              <a:gd name="connsiteX6" fmla="*/ 874112 w 3002921"/>
              <a:gd name="connsiteY6" fmla="*/ 92103 h 2516531"/>
              <a:gd name="connsiteX7" fmla="*/ 1467340 w 3002921"/>
              <a:gd name="connsiteY7" fmla="*/ 260 h 2516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2921" h="2516531">
                <a:moveTo>
                  <a:pt x="1467340" y="260"/>
                </a:moveTo>
                <a:cubicBezTo>
                  <a:pt x="1803395" y="-4857"/>
                  <a:pt x="2138618" y="65666"/>
                  <a:pt x="2414810" y="207472"/>
                </a:cubicBezTo>
                <a:cubicBezTo>
                  <a:pt x="3207230" y="614325"/>
                  <a:pt x="3197226" y="1416423"/>
                  <a:pt x="2394770" y="1814347"/>
                </a:cubicBezTo>
                <a:lnTo>
                  <a:pt x="2577405" y="2516531"/>
                </a:lnTo>
                <a:lnTo>
                  <a:pt x="1877698" y="1979633"/>
                </a:lnTo>
                <a:cubicBezTo>
                  <a:pt x="1300835" y="2079631"/>
                  <a:pt x="690305" y="1941584"/>
                  <a:pt x="321843" y="1627839"/>
                </a:cubicBezTo>
                <a:cubicBezTo>
                  <a:pt x="-278444" y="1116694"/>
                  <a:pt x="-7760" y="363983"/>
                  <a:pt x="874112" y="92103"/>
                </a:cubicBezTo>
                <a:cubicBezTo>
                  <a:pt x="1063774" y="33631"/>
                  <a:pt x="1265707" y="3330"/>
                  <a:pt x="1467340" y="260"/>
                </a:cubicBezTo>
                <a:close/>
              </a:path>
            </a:pathLst>
          </a:custGeom>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0" name="图片占位符 9"/>
          <p:cNvSpPr>
            <a:spLocks noGrp="1"/>
          </p:cNvSpPr>
          <p:nvPr>
            <p:ph type="pic" sz="quarter" idx="11"/>
          </p:nvPr>
        </p:nvSpPr>
        <p:spPr>
          <a:xfrm>
            <a:off x="5979144" y="3311651"/>
            <a:ext cx="3002921" cy="2516530"/>
          </a:xfrm>
          <a:custGeom>
            <a:avLst/>
            <a:gdLst>
              <a:gd name="connsiteX0" fmla="*/ 425517 w 3002921"/>
              <a:gd name="connsiteY0" fmla="*/ 0 h 2516530"/>
              <a:gd name="connsiteX1" fmla="*/ 1125224 w 3002921"/>
              <a:gd name="connsiteY1" fmla="*/ 536898 h 2516530"/>
              <a:gd name="connsiteX2" fmla="*/ 2681079 w 3002921"/>
              <a:gd name="connsiteY2" fmla="*/ 888692 h 2516530"/>
              <a:gd name="connsiteX3" fmla="*/ 2128810 w 3002921"/>
              <a:gd name="connsiteY3" fmla="*/ 2424428 h 2516530"/>
              <a:gd name="connsiteX4" fmla="*/ 588112 w 3002921"/>
              <a:gd name="connsiteY4" fmla="*/ 2309059 h 2516530"/>
              <a:gd name="connsiteX5" fmla="*/ 608152 w 3002921"/>
              <a:gd name="connsiteY5" fmla="*/ 702184 h 2516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02921" h="2516530">
                <a:moveTo>
                  <a:pt x="425517" y="0"/>
                </a:moveTo>
                <a:lnTo>
                  <a:pt x="1125224" y="536898"/>
                </a:lnTo>
                <a:cubicBezTo>
                  <a:pt x="1702087" y="436900"/>
                  <a:pt x="2312617" y="574947"/>
                  <a:pt x="2681079" y="888692"/>
                </a:cubicBezTo>
                <a:cubicBezTo>
                  <a:pt x="3281366" y="1399837"/>
                  <a:pt x="3010682" y="2152548"/>
                  <a:pt x="2128810" y="2424428"/>
                </a:cubicBezTo>
                <a:cubicBezTo>
                  <a:pt x="1623045" y="2580354"/>
                  <a:pt x="1030020" y="2535948"/>
                  <a:pt x="588112" y="2309059"/>
                </a:cubicBezTo>
                <a:cubicBezTo>
                  <a:pt x="-204308" y="1902206"/>
                  <a:pt x="-194304" y="1100108"/>
                  <a:pt x="608152" y="702184"/>
                </a:cubicBezTo>
                <a:close/>
              </a:path>
            </a:pathLst>
          </a:custGeom>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2215295" y="2097169"/>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3" name="图片占位符 12"/>
          <p:cNvSpPr>
            <a:spLocks noGrp="1"/>
          </p:cNvSpPr>
          <p:nvPr>
            <p:ph type="pic" sz="quarter" idx="11"/>
          </p:nvPr>
        </p:nvSpPr>
        <p:spPr>
          <a:xfrm>
            <a:off x="5218845" y="3943146"/>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2" name="图片占位符 11"/>
          <p:cNvSpPr>
            <a:spLocks noGrp="1"/>
          </p:cNvSpPr>
          <p:nvPr>
            <p:ph type="pic" sz="quarter" idx="12"/>
          </p:nvPr>
        </p:nvSpPr>
        <p:spPr>
          <a:xfrm>
            <a:off x="8222395" y="2097169"/>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1860240" y="2260472"/>
            <a:ext cx="2142667" cy="2128505"/>
          </a:xfrm>
          <a:custGeom>
            <a:avLst/>
            <a:gdLst>
              <a:gd name="connsiteX0" fmla="*/ 0 w 2142667"/>
              <a:gd name="connsiteY0" fmla="*/ 0 h 2128505"/>
              <a:gd name="connsiteX1" fmla="*/ 2142667 w 2142667"/>
              <a:gd name="connsiteY1" fmla="*/ 0 h 2128505"/>
              <a:gd name="connsiteX2" fmla="*/ 2142667 w 2142667"/>
              <a:gd name="connsiteY2" fmla="*/ 2128505 h 2128505"/>
              <a:gd name="connsiteX3" fmla="*/ 0 w 2142667"/>
              <a:gd name="connsiteY3" fmla="*/ 2128505 h 2128505"/>
            </a:gdLst>
            <a:ahLst/>
            <a:cxnLst>
              <a:cxn ang="0">
                <a:pos x="connsiteX0" y="connsiteY0"/>
              </a:cxn>
              <a:cxn ang="0">
                <a:pos x="connsiteX1" y="connsiteY1"/>
              </a:cxn>
              <a:cxn ang="0">
                <a:pos x="connsiteX2" y="connsiteY2"/>
              </a:cxn>
              <a:cxn ang="0">
                <a:pos x="connsiteX3" y="connsiteY3"/>
              </a:cxn>
            </a:cxnLst>
            <a:rect l="l" t="t" r="r" b="b"/>
            <a:pathLst>
              <a:path w="2142667" h="2128505">
                <a:moveTo>
                  <a:pt x="0" y="0"/>
                </a:moveTo>
                <a:lnTo>
                  <a:pt x="2142667" y="0"/>
                </a:lnTo>
                <a:lnTo>
                  <a:pt x="2142667" y="2128505"/>
                </a:lnTo>
                <a:lnTo>
                  <a:pt x="0" y="2128505"/>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4" name="图片占位符 13"/>
          <p:cNvSpPr>
            <a:spLocks noGrp="1"/>
          </p:cNvSpPr>
          <p:nvPr>
            <p:ph type="pic" sz="quarter" idx="11"/>
          </p:nvPr>
        </p:nvSpPr>
        <p:spPr>
          <a:xfrm>
            <a:off x="3749996" y="2814851"/>
            <a:ext cx="2826539" cy="2800237"/>
          </a:xfrm>
          <a:custGeom>
            <a:avLst/>
            <a:gdLst>
              <a:gd name="connsiteX0" fmla="*/ 0 w 2826539"/>
              <a:gd name="connsiteY0" fmla="*/ 0 h 2800237"/>
              <a:gd name="connsiteX1" fmla="*/ 2826539 w 2826539"/>
              <a:gd name="connsiteY1" fmla="*/ 0 h 2800237"/>
              <a:gd name="connsiteX2" fmla="*/ 2826539 w 2826539"/>
              <a:gd name="connsiteY2" fmla="*/ 2800237 h 2800237"/>
              <a:gd name="connsiteX3" fmla="*/ 0 w 2826539"/>
              <a:gd name="connsiteY3" fmla="*/ 2800237 h 2800237"/>
            </a:gdLst>
            <a:ahLst/>
            <a:cxnLst>
              <a:cxn ang="0">
                <a:pos x="connsiteX0" y="connsiteY0"/>
              </a:cxn>
              <a:cxn ang="0">
                <a:pos x="connsiteX1" y="connsiteY1"/>
              </a:cxn>
              <a:cxn ang="0">
                <a:pos x="connsiteX2" y="connsiteY2"/>
              </a:cxn>
              <a:cxn ang="0">
                <a:pos x="connsiteX3" y="connsiteY3"/>
              </a:cxn>
            </a:cxnLst>
            <a:rect l="l" t="t" r="r" b="b"/>
            <a:pathLst>
              <a:path w="2826539" h="2800237">
                <a:moveTo>
                  <a:pt x="0" y="0"/>
                </a:moveTo>
                <a:lnTo>
                  <a:pt x="2826539" y="0"/>
                </a:lnTo>
                <a:lnTo>
                  <a:pt x="2826539" y="2800237"/>
                </a:lnTo>
                <a:lnTo>
                  <a:pt x="0" y="2800237"/>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2"/>
          </p:nvPr>
        </p:nvSpPr>
        <p:spPr>
          <a:xfrm>
            <a:off x="6244713" y="2527547"/>
            <a:ext cx="2257996" cy="2237762"/>
          </a:xfrm>
          <a:custGeom>
            <a:avLst/>
            <a:gdLst>
              <a:gd name="connsiteX0" fmla="*/ 0 w 2257996"/>
              <a:gd name="connsiteY0" fmla="*/ 0 h 2237762"/>
              <a:gd name="connsiteX1" fmla="*/ 2257996 w 2257996"/>
              <a:gd name="connsiteY1" fmla="*/ 0 h 2237762"/>
              <a:gd name="connsiteX2" fmla="*/ 2257996 w 2257996"/>
              <a:gd name="connsiteY2" fmla="*/ 2237762 h 2237762"/>
              <a:gd name="connsiteX3" fmla="*/ 0 w 2257996"/>
              <a:gd name="connsiteY3" fmla="*/ 2237762 h 2237762"/>
            </a:gdLst>
            <a:ahLst/>
            <a:cxnLst>
              <a:cxn ang="0">
                <a:pos x="connsiteX0" y="connsiteY0"/>
              </a:cxn>
              <a:cxn ang="0">
                <a:pos x="connsiteX1" y="connsiteY1"/>
              </a:cxn>
              <a:cxn ang="0">
                <a:pos x="connsiteX2" y="connsiteY2"/>
              </a:cxn>
              <a:cxn ang="0">
                <a:pos x="connsiteX3" y="connsiteY3"/>
              </a:cxn>
            </a:cxnLst>
            <a:rect l="l" t="t" r="r" b="b"/>
            <a:pathLst>
              <a:path w="2257996" h="2237762">
                <a:moveTo>
                  <a:pt x="0" y="0"/>
                </a:moveTo>
                <a:lnTo>
                  <a:pt x="2257996" y="0"/>
                </a:lnTo>
                <a:lnTo>
                  <a:pt x="2257996" y="2237762"/>
                </a:lnTo>
                <a:lnTo>
                  <a:pt x="0" y="2237762"/>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6" name="图片占位符 15"/>
          <p:cNvSpPr>
            <a:spLocks noGrp="1"/>
          </p:cNvSpPr>
          <p:nvPr>
            <p:ph type="pic" sz="quarter" idx="13"/>
          </p:nvPr>
        </p:nvSpPr>
        <p:spPr>
          <a:xfrm>
            <a:off x="8308472" y="1689904"/>
            <a:ext cx="2033411" cy="2017222"/>
          </a:xfrm>
          <a:custGeom>
            <a:avLst/>
            <a:gdLst>
              <a:gd name="connsiteX0" fmla="*/ 0 w 2033411"/>
              <a:gd name="connsiteY0" fmla="*/ 0 h 2017222"/>
              <a:gd name="connsiteX1" fmla="*/ 2033411 w 2033411"/>
              <a:gd name="connsiteY1" fmla="*/ 0 h 2017222"/>
              <a:gd name="connsiteX2" fmla="*/ 2033411 w 2033411"/>
              <a:gd name="connsiteY2" fmla="*/ 2017222 h 2017222"/>
              <a:gd name="connsiteX3" fmla="*/ 0 w 2033411"/>
              <a:gd name="connsiteY3" fmla="*/ 2017222 h 2017222"/>
            </a:gdLst>
            <a:ahLst/>
            <a:cxnLst>
              <a:cxn ang="0">
                <a:pos x="connsiteX0" y="connsiteY0"/>
              </a:cxn>
              <a:cxn ang="0">
                <a:pos x="connsiteX1" y="connsiteY1"/>
              </a:cxn>
              <a:cxn ang="0">
                <a:pos x="connsiteX2" y="connsiteY2"/>
              </a:cxn>
              <a:cxn ang="0">
                <a:pos x="connsiteX3" y="connsiteY3"/>
              </a:cxn>
            </a:cxnLst>
            <a:rect l="l" t="t" r="r" b="b"/>
            <a:pathLst>
              <a:path w="2033411" h="2017222">
                <a:moveTo>
                  <a:pt x="0" y="0"/>
                </a:moveTo>
                <a:lnTo>
                  <a:pt x="2033411" y="0"/>
                </a:lnTo>
                <a:lnTo>
                  <a:pt x="2033411" y="2017222"/>
                </a:lnTo>
                <a:lnTo>
                  <a:pt x="0" y="2017222"/>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22121"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3" name="图片占位符 12"/>
          <p:cNvSpPr>
            <a:spLocks noGrp="1"/>
          </p:cNvSpPr>
          <p:nvPr>
            <p:ph type="pic" sz="quarter" idx="11"/>
          </p:nvPr>
        </p:nvSpPr>
        <p:spPr>
          <a:xfrm>
            <a:off x="3718105"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4" name="图片占位符 13"/>
          <p:cNvSpPr>
            <a:spLocks noGrp="1"/>
          </p:cNvSpPr>
          <p:nvPr>
            <p:ph type="pic" sz="quarter" idx="12"/>
          </p:nvPr>
        </p:nvSpPr>
        <p:spPr>
          <a:xfrm>
            <a:off x="6414089"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5" name="图片占位符 14"/>
          <p:cNvSpPr>
            <a:spLocks noGrp="1"/>
          </p:cNvSpPr>
          <p:nvPr>
            <p:ph type="pic" sz="quarter" idx="13"/>
          </p:nvPr>
        </p:nvSpPr>
        <p:spPr>
          <a:xfrm>
            <a:off x="9110073"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3624287" y="2365336"/>
            <a:ext cx="1755450" cy="2935837"/>
          </a:xfrm>
          <a:custGeom>
            <a:avLst/>
            <a:gdLst>
              <a:gd name="connsiteX0" fmla="*/ 0 w 1755450"/>
              <a:gd name="connsiteY0" fmla="*/ 0 h 2935837"/>
              <a:gd name="connsiteX1" fmla="*/ 1755450 w 1755450"/>
              <a:gd name="connsiteY1" fmla="*/ 0 h 2935837"/>
              <a:gd name="connsiteX2" fmla="*/ 1755450 w 1755450"/>
              <a:gd name="connsiteY2" fmla="*/ 2935837 h 2935837"/>
              <a:gd name="connsiteX3" fmla="*/ 0 w 1755450"/>
              <a:gd name="connsiteY3" fmla="*/ 2935837 h 2935837"/>
            </a:gdLst>
            <a:ahLst/>
            <a:cxnLst>
              <a:cxn ang="0">
                <a:pos x="connsiteX0" y="connsiteY0"/>
              </a:cxn>
              <a:cxn ang="0">
                <a:pos x="connsiteX1" y="connsiteY1"/>
              </a:cxn>
              <a:cxn ang="0">
                <a:pos x="connsiteX2" y="connsiteY2"/>
              </a:cxn>
              <a:cxn ang="0">
                <a:pos x="connsiteX3" y="connsiteY3"/>
              </a:cxn>
            </a:cxnLst>
            <a:rect l="l" t="t" r="r" b="b"/>
            <a:pathLst>
              <a:path w="1755450" h="2935837">
                <a:moveTo>
                  <a:pt x="0" y="0"/>
                </a:moveTo>
                <a:lnTo>
                  <a:pt x="1755450" y="0"/>
                </a:lnTo>
                <a:lnTo>
                  <a:pt x="1755450" y="2935837"/>
                </a:lnTo>
                <a:lnTo>
                  <a:pt x="0" y="2935837"/>
                </a:lnTo>
                <a:close/>
              </a:path>
            </a:pathLst>
          </a:custGeom>
          <a:solidFill>
            <a:srgbClr val="FFFFFF"/>
          </a:solidFill>
          <a:effectLst>
            <a:innerShdw blurRad="114300">
              <a:prstClr val="black"/>
            </a:innerShdw>
          </a:effectLst>
        </p:spPr>
        <p:txBody>
          <a:bodyPr wrap="square">
            <a:noAutofit/>
          </a:bodyPr>
          <a:lstStyle/>
          <a:p>
            <a:endParaRPr lang="zh-CN" altLang="en-US"/>
          </a:p>
        </p:txBody>
      </p:sp>
      <p:sp>
        <p:nvSpPr>
          <p:cNvPr id="9" name="图片占位符 8"/>
          <p:cNvSpPr>
            <a:spLocks noGrp="1"/>
          </p:cNvSpPr>
          <p:nvPr>
            <p:ph type="pic" sz="quarter" idx="11"/>
          </p:nvPr>
        </p:nvSpPr>
        <p:spPr>
          <a:xfrm>
            <a:off x="6854091" y="2365336"/>
            <a:ext cx="1755450" cy="2935837"/>
          </a:xfrm>
          <a:custGeom>
            <a:avLst/>
            <a:gdLst>
              <a:gd name="connsiteX0" fmla="*/ 0 w 1755450"/>
              <a:gd name="connsiteY0" fmla="*/ 0 h 2935837"/>
              <a:gd name="connsiteX1" fmla="*/ 1755450 w 1755450"/>
              <a:gd name="connsiteY1" fmla="*/ 0 h 2935837"/>
              <a:gd name="connsiteX2" fmla="*/ 1755450 w 1755450"/>
              <a:gd name="connsiteY2" fmla="*/ 2935837 h 2935837"/>
              <a:gd name="connsiteX3" fmla="*/ 0 w 1755450"/>
              <a:gd name="connsiteY3" fmla="*/ 2935837 h 2935837"/>
            </a:gdLst>
            <a:ahLst/>
            <a:cxnLst>
              <a:cxn ang="0">
                <a:pos x="connsiteX0" y="connsiteY0"/>
              </a:cxn>
              <a:cxn ang="0">
                <a:pos x="connsiteX1" y="connsiteY1"/>
              </a:cxn>
              <a:cxn ang="0">
                <a:pos x="connsiteX2" y="connsiteY2"/>
              </a:cxn>
              <a:cxn ang="0">
                <a:pos x="connsiteX3" y="connsiteY3"/>
              </a:cxn>
            </a:cxnLst>
            <a:rect l="l" t="t" r="r" b="b"/>
            <a:pathLst>
              <a:path w="1755450" h="2935837">
                <a:moveTo>
                  <a:pt x="0" y="0"/>
                </a:moveTo>
                <a:lnTo>
                  <a:pt x="1755450" y="0"/>
                </a:lnTo>
                <a:lnTo>
                  <a:pt x="1755450" y="2935837"/>
                </a:lnTo>
                <a:lnTo>
                  <a:pt x="0" y="2935837"/>
                </a:lnTo>
                <a:close/>
              </a:path>
            </a:pathLst>
          </a:custGeom>
          <a:solidFill>
            <a:srgbClr val="FFFFFF"/>
          </a:solidFill>
          <a:effectLst>
            <a:innerShdw blurRad="114300">
              <a:prstClr val="black"/>
            </a:innerShdw>
          </a:effectLst>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599154" y="2712860"/>
            <a:ext cx="2459320" cy="2459312"/>
          </a:xfrm>
          <a:custGeom>
            <a:avLst/>
            <a:gdLst>
              <a:gd name="connsiteX0" fmla="*/ 1229660 w 2459320"/>
              <a:gd name="connsiteY0" fmla="*/ 0 h 2459312"/>
              <a:gd name="connsiteX1" fmla="*/ 2459320 w 2459320"/>
              <a:gd name="connsiteY1" fmla="*/ 1229656 h 2459312"/>
              <a:gd name="connsiteX2" fmla="*/ 1229660 w 2459320"/>
              <a:gd name="connsiteY2" fmla="*/ 2459312 h 2459312"/>
              <a:gd name="connsiteX3" fmla="*/ 0 w 2459320"/>
              <a:gd name="connsiteY3" fmla="*/ 1229656 h 2459312"/>
              <a:gd name="connsiteX4" fmla="*/ 1229660 w 2459320"/>
              <a:gd name="connsiteY4" fmla="*/ 0 h 24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9320" h="2459312">
                <a:moveTo>
                  <a:pt x="1229660" y="0"/>
                </a:moveTo>
                <a:cubicBezTo>
                  <a:pt x="1908782" y="0"/>
                  <a:pt x="2459320" y="550536"/>
                  <a:pt x="2459320" y="1229656"/>
                </a:cubicBezTo>
                <a:cubicBezTo>
                  <a:pt x="2459320" y="1908776"/>
                  <a:pt x="1908782" y="2459312"/>
                  <a:pt x="1229660" y="2459312"/>
                </a:cubicBezTo>
                <a:cubicBezTo>
                  <a:pt x="550538" y="2459312"/>
                  <a:pt x="0" y="1908776"/>
                  <a:pt x="0" y="1229656"/>
                </a:cubicBezTo>
                <a:cubicBezTo>
                  <a:pt x="0" y="550536"/>
                  <a:pt x="550538" y="0"/>
                  <a:pt x="1229660"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s://so.csdn.net/so/search?q=%E5%AD%97%E7%AC%A6%E4%B8%B2&amp;spm=1001.2101.3001.7020"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5" Type="http://schemas.openxmlformats.org/officeDocument/2006/relationships/image" Target="../media/image2.jpeg"/><Relationship Id="rId4" Type="http://schemas.openxmlformats.org/officeDocument/2006/relationships/hyperlink" Target="https://baike.baidu.com/item/%E6%A8%A1%E5%9D%97%E7%8B%AC%E7%AB%8B"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oleObject2.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12.emf"/><Relationship Id="rId4" Type="http://schemas.openxmlformats.org/officeDocument/2006/relationships/oleObject" Target="../embeddings/oleObject3.bin"/></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5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786467" y="1834208"/>
            <a:ext cx="9321799" cy="1508105"/>
          </a:xfrm>
          <a:prstGeom prst="rect">
            <a:avLst/>
          </a:prstGeom>
          <a:noFill/>
        </p:spPr>
        <p:txBody>
          <a:bodyPr wrap="square" rtlCol="0">
            <a:spAutoFit/>
            <a:scene3d>
              <a:camera prst="orthographicFront"/>
              <a:lightRig rig="threePt" dir="t"/>
            </a:scene3d>
            <a:sp3d contourW="25400"/>
          </a:bodyPr>
          <a:lstStyle/>
          <a:p>
            <a:pPr algn="ctr"/>
            <a:endParaRPr lang="zh-CN" altLang="en-US" sz="4400" dirty="0">
              <a:solidFill>
                <a:schemeClr val="tx1">
                  <a:lumMod val="75000"/>
                  <a:lumOff val="25000"/>
                </a:schemeClr>
              </a:solidFill>
              <a:latin typeface="时尚中黑简体" panose="01010104010101010101" pitchFamily="2" charset="-122"/>
              <a:ea typeface="时尚中黑简体" panose="01010104010101010101" pitchFamily="2" charset="-122"/>
            </a:endParaRPr>
          </a:p>
          <a:p>
            <a:pPr algn="ctr"/>
            <a:r>
              <a:rPr lang="zh-CN" altLang="en-US" sz="4800" dirty="0" smtClean="0">
                <a:solidFill>
                  <a:schemeClr val="tx1">
                    <a:lumMod val="75000"/>
                    <a:lumOff val="25000"/>
                  </a:schemeClr>
                </a:solidFill>
                <a:latin typeface="时尚中黑简体" panose="01010104010101010101" pitchFamily="2" charset="-122"/>
                <a:ea typeface="时尚中黑简体" panose="01010104010101010101" pitchFamily="2" charset="-122"/>
              </a:rPr>
              <a:t>第五章 面向过程的结构化编程</a:t>
            </a:r>
            <a:endParaRPr lang="zh-CN" altLang="en-US" sz="4800" dirty="0">
              <a:solidFill>
                <a:schemeClr val="tx1">
                  <a:lumMod val="75000"/>
                  <a:lumOff val="25000"/>
                </a:schemeClr>
              </a:solidFill>
              <a:latin typeface="时尚中黑简体" panose="01010104010101010101" pitchFamily="2" charset="-122"/>
              <a:ea typeface="时尚中黑简体" panose="01010104010101010101" pitchFamily="2" charset="-122"/>
            </a:endParaRPr>
          </a:p>
        </p:txBody>
      </p:sp>
      <p:cxnSp>
        <p:nvCxnSpPr>
          <p:cNvPr id="12" name="直接连接符 11"/>
          <p:cNvCxnSpPr/>
          <p:nvPr/>
        </p:nvCxnSpPr>
        <p:spPr>
          <a:xfrm>
            <a:off x="2584185" y="4582335"/>
            <a:ext cx="7023631"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780765" y="5406393"/>
            <a:ext cx="5554345" cy="531780"/>
            <a:chOff x="3780765" y="5406393"/>
            <a:chExt cx="5554345" cy="531780"/>
          </a:xfrm>
        </p:grpSpPr>
        <p:grpSp>
          <p:nvGrpSpPr>
            <p:cNvPr id="64" name="组合 63"/>
            <p:cNvGrpSpPr/>
            <p:nvPr/>
          </p:nvGrpSpPr>
          <p:grpSpPr>
            <a:xfrm>
              <a:off x="6448298" y="5406393"/>
              <a:ext cx="531780" cy="531780"/>
              <a:chOff x="1805940" y="1198245"/>
              <a:chExt cx="2011680" cy="2011680"/>
            </a:xfrm>
          </p:grpSpPr>
          <p:sp>
            <p:nvSpPr>
              <p:cNvPr id="65" name="圆角矩形 2"/>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52" name="组合 51"/>
            <p:cNvGrpSpPr/>
            <p:nvPr/>
          </p:nvGrpSpPr>
          <p:grpSpPr>
            <a:xfrm>
              <a:off x="3780765" y="5406393"/>
              <a:ext cx="531780" cy="531780"/>
              <a:chOff x="1805940" y="1198245"/>
              <a:chExt cx="2011680" cy="2011680"/>
            </a:xfrm>
          </p:grpSpPr>
          <p:sp>
            <p:nvSpPr>
              <p:cNvPr id="61" name="圆角矩形 2"/>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154" name="student-graduation-cap-shape_52041"/>
            <p:cNvSpPr>
              <a:spLocks noChangeAspect="1"/>
            </p:cNvSpPr>
            <p:nvPr/>
          </p:nvSpPr>
          <p:spPr bwMode="auto">
            <a:xfrm>
              <a:off x="3931133" y="5530464"/>
              <a:ext cx="219840" cy="264806"/>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chemeClr val="tx1">
                <a:lumMod val="65000"/>
                <a:lumOff val="35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155" name="文本框 154"/>
            <p:cNvSpPr txBox="1"/>
            <p:nvPr/>
          </p:nvSpPr>
          <p:spPr>
            <a:xfrm>
              <a:off x="4305957" y="5514086"/>
              <a:ext cx="2165547" cy="3067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任课老师姓名</a:t>
              </a:r>
            </a:p>
          </p:txBody>
        </p:sp>
        <p:sp>
          <p:nvSpPr>
            <p:cNvPr id="158" name="student-graduation-cap-shape_52041"/>
            <p:cNvSpPr>
              <a:spLocks noChangeAspect="1"/>
            </p:cNvSpPr>
            <p:nvPr/>
          </p:nvSpPr>
          <p:spPr bwMode="auto">
            <a:xfrm>
              <a:off x="6582533" y="5540487"/>
              <a:ext cx="256066" cy="264808"/>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chemeClr val="tx1">
                <a:lumMod val="65000"/>
                <a:lumOff val="35000"/>
              </a:schemeClr>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159" name="文本框 158"/>
            <p:cNvSpPr txBox="1"/>
            <p:nvPr/>
          </p:nvSpPr>
          <p:spPr>
            <a:xfrm>
              <a:off x="6975450" y="5523868"/>
              <a:ext cx="2359660" cy="3067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smtClean="0">
                  <a:ln>
                    <a:noFill/>
                  </a:ln>
                  <a:solidFill>
                    <a:srgbClr val="53585F"/>
                  </a:solidFill>
                  <a:effectLst/>
                  <a:uLnTx/>
                  <a:uFillTx/>
                  <a:latin typeface="微软雅黑" panose="020B0503020204020204" charset="-122"/>
                  <a:ea typeface="微软雅黑" panose="020B0503020204020204" charset="-122"/>
                  <a:cs typeface="+mn-cs"/>
                </a:rPr>
                <a:t>2022-2023</a:t>
              </a:r>
              <a:r>
                <a:rPr kumimoji="0" lang="zh-CN" altLang="en-US" sz="1400" b="0" i="0" u="none" strike="noStrike" kern="1200" cap="none" spc="0" normalizeH="0" baseline="0" noProof="0" dirty="0" smtClean="0">
                  <a:ln>
                    <a:noFill/>
                  </a:ln>
                  <a:solidFill>
                    <a:srgbClr val="53585F"/>
                  </a:solidFill>
                  <a:effectLst/>
                  <a:uLnTx/>
                  <a:uFillTx/>
                  <a:latin typeface="微软雅黑" panose="020B0503020204020204" charset="-122"/>
                  <a:ea typeface="微软雅黑" panose="020B0503020204020204" charset="-122"/>
                  <a:cs typeface="+mn-cs"/>
                </a:rPr>
                <a:t>学年</a:t>
              </a:r>
              <a:r>
                <a:rPr kumimoji="0" lang="zh-CN" altLang="en-US" sz="1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第一学期</a:t>
              </a:r>
            </a:p>
          </p:txBody>
        </p:sp>
      </p:grpSp>
      <p:sp>
        <p:nvSpPr>
          <p:cNvPr id="161" name="矩形 160"/>
          <p:cNvSpPr/>
          <p:nvPr/>
        </p:nvSpPr>
        <p:spPr>
          <a:xfrm>
            <a:off x="2321147" y="4712507"/>
            <a:ext cx="7582128" cy="584775"/>
          </a:xfrm>
          <a:prstGeom prst="rect">
            <a:avLst/>
          </a:prstGeom>
        </p:spPr>
        <p:txBody>
          <a:bodyPr wrap="square">
            <a:spAutoFit/>
            <a:scene3d>
              <a:camera prst="orthographicFront"/>
              <a:lightRig rig="threePt" dir="t"/>
            </a:scene3d>
            <a:sp3d contourW="6350"/>
          </a:bodyPr>
          <a:lstStyle/>
          <a:p>
            <a:pPr lvl="0" algn="ctr">
              <a:defRPr/>
            </a:pPr>
            <a:r>
              <a:rPr lang="zh-CN" altLang="en-US" sz="3200">
                <a:solidFill>
                  <a:srgbClr val="000000">
                    <a:lumMod val="50000"/>
                    <a:lumOff val="50000"/>
                  </a:srgbClr>
                </a:solidFill>
                <a:ea typeface="等线" panose="02010600030101010101" pitchFamily="2" charset="-122"/>
              </a:rPr>
              <a:t>南京农业大学   </a:t>
            </a:r>
            <a:r>
              <a:rPr lang="zh-CN" altLang="en-US" sz="3200" smtClean="0">
                <a:solidFill>
                  <a:srgbClr val="000000">
                    <a:lumMod val="50000"/>
                    <a:lumOff val="50000"/>
                  </a:srgbClr>
                </a:solidFill>
                <a:ea typeface="等线" panose="02010600030101010101" pitchFamily="2" charset="-122"/>
              </a:rPr>
              <a:t>人工智能学院</a:t>
            </a:r>
            <a:r>
              <a:rPr lang="en-US" altLang="zh-CN" sz="3200" dirty="0" smtClean="0">
                <a:solidFill>
                  <a:srgbClr val="000000">
                    <a:lumMod val="50000"/>
                    <a:lumOff val="50000"/>
                  </a:srgbClr>
                </a:solidFill>
                <a:ea typeface="等线" panose="02010600030101010101" pitchFamily="2" charset="-122"/>
              </a:rPr>
              <a:t> </a:t>
            </a:r>
            <a:endParaRPr lang="en-US" altLang="zh-CN" sz="3200" dirty="0">
              <a:solidFill>
                <a:srgbClr val="000000">
                  <a:lumMod val="50000"/>
                  <a:lumOff val="50000"/>
                </a:srgbClr>
              </a:solidFill>
              <a:ea typeface="等线" panose="02010600030101010101" pitchFamily="2" charset="-122"/>
            </a:endParaRPr>
          </a:p>
        </p:txBody>
      </p:sp>
      <p:pic>
        <p:nvPicPr>
          <p:cNvPr id="4" name="图片 3" descr="南京农业大学校徽(已去底)"/>
          <p:cNvPicPr>
            <a:picLocks noChangeAspect="1"/>
          </p:cNvPicPr>
          <p:nvPr/>
        </p:nvPicPr>
        <p:blipFill>
          <a:blip r:embed="rId4" cstate="print"/>
          <a:stretch>
            <a:fillRect/>
          </a:stretch>
        </p:blipFill>
        <p:spPr>
          <a:xfrm>
            <a:off x="83820" y="46990"/>
            <a:ext cx="670560" cy="6705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par>
                          <p:cTn id="9" fill="hold">
                            <p:stCondLst>
                              <p:cond delay="1100"/>
                            </p:stCondLst>
                            <p:childTnLst>
                              <p:par>
                                <p:cTn id="10" presetID="2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600"/>
                            </p:stCondLst>
                            <p:childTnLst>
                              <p:par>
                                <p:cTn id="14" presetID="10" presetClass="entr" presetSubtype="0" fill="hold" grpId="0" nodeType="afterEffect">
                                  <p:stCondLst>
                                    <p:cond delay="0"/>
                                  </p:stCondLst>
                                  <p:childTnLst>
                                    <p:set>
                                      <p:cBhvr>
                                        <p:cTn id="15" dur="1" fill="hold">
                                          <p:stCondLst>
                                            <p:cond delay="0"/>
                                          </p:stCondLst>
                                        </p:cTn>
                                        <p:tgtEl>
                                          <p:spTgt spid="161"/>
                                        </p:tgtEl>
                                        <p:attrNameLst>
                                          <p:attrName>style.visibility</p:attrName>
                                        </p:attrNameLst>
                                      </p:cBhvr>
                                      <p:to>
                                        <p:strVal val="visible"/>
                                      </p:to>
                                    </p:set>
                                    <p:animEffect transition="in" filter="fade">
                                      <p:cBhvr>
                                        <p:cTn id="16" dur="500"/>
                                        <p:tgtEl>
                                          <p:spTgt spid="161"/>
                                        </p:tgtEl>
                                      </p:cBhvr>
                                    </p:animEffect>
                                  </p:childTnLst>
                                </p:cTn>
                              </p:par>
                            </p:childTnLst>
                          </p:cTn>
                        </p:par>
                        <p:par>
                          <p:cTn id="17" fill="hold">
                            <p:stCondLst>
                              <p:cond delay="21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267732" y="689075"/>
            <a:ext cx="10988984" cy="1938992"/>
          </a:xfrm>
          <a:prstGeom prst="rect">
            <a:avLst/>
          </a:prstGeom>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_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_name_ _</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是一个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预定义全局变量，在模块内部是用来标识模块名称的。如果模块是被其他模块导入的，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_ _name_ _</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的值是模块的名称，主动执行时它的值就是</a:t>
            </a:r>
            <a:r>
              <a:rPr lang="en-US" altLang="zh-CN" sz="2400" kern="100" dirty="0" err="1">
                <a:solidFill>
                  <a:srgbClr val="0000FF"/>
                </a:solidFill>
                <a:latin typeface="宋体" panose="02010600030101010101" pitchFamily="2" charset="-122"/>
                <a:ea typeface="宋体" panose="02010600030101010101" pitchFamily="2" charset="-122"/>
                <a:cs typeface="Times New Roman" panose="02020603050405020304" pitchFamily="18" charset="0"/>
                <a:hlinkClick r:id="rId3"/>
              </a:rPr>
              <a:t>字符串</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“_ _main_ _”</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__main__</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形式作为程序的入口提示，但程序并不必须要先从这条语句开始执行，这和其他语言如</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JAVA,C++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等不同。</a:t>
            </a:r>
          </a:p>
        </p:txBody>
      </p:sp>
      <p:sp>
        <p:nvSpPr>
          <p:cNvPr id="4" name="矩形 3"/>
          <p:cNvSpPr/>
          <p:nvPr/>
        </p:nvSpPr>
        <p:spPr>
          <a:xfrm>
            <a:off x="308072" y="2595558"/>
            <a:ext cx="11644580" cy="230832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fun1():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print("ok")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if __name__ == '__main__':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程序常用的调用方式。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print(fun1())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1" name="图片 10"/>
          <p:cNvPicPr/>
          <p:nvPr/>
        </p:nvPicPr>
        <p:blipFill>
          <a:blip r:embed="rId4"/>
          <a:stretch>
            <a:fillRect/>
          </a:stretch>
        </p:blipFill>
        <p:spPr>
          <a:xfrm>
            <a:off x="2250934" y="4903882"/>
            <a:ext cx="7726546" cy="1975502"/>
          </a:xfrm>
          <a:prstGeom prst="rect">
            <a:avLst/>
          </a:prstGeom>
        </p:spPr>
      </p:pic>
    </p:spTree>
    <p:extLst>
      <p:ext uri="{BB962C8B-B14F-4D97-AF65-F5344CB8AC3E}">
        <p14:creationId xmlns:p14="http://schemas.microsoft.com/office/powerpoint/2010/main" val="25825713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1" y="761965"/>
            <a:ext cx="11603979" cy="1200329"/>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在</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执行主程序时可以调用函数，在函数体中还可以调用其他函数，这种调用方式称为嵌套调用。</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rPr>
              <a:t>5-02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计算</a:t>
            </a:r>
            <a:r>
              <a:rPr lang="en-US" altLang="zh-CN" sz="2400" kern="100" dirty="0">
                <a:latin typeface="Times New Roman" panose="02020603050405020304" pitchFamily="18" charset="0"/>
                <a:ea typeface="宋体" panose="02010600030101010101" pitchFamily="2" charset="-122"/>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rPr>
              <a:t>+2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rPr>
              <a:t>+3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rPr>
              <a:t>+….+10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dirty="0"/>
          </a:p>
        </p:txBody>
      </p:sp>
      <p:sp>
        <p:nvSpPr>
          <p:cNvPr id="5" name="矩形 4"/>
          <p:cNvSpPr/>
          <p:nvPr/>
        </p:nvSpPr>
        <p:spPr>
          <a:xfrm>
            <a:off x="169933" y="1962294"/>
            <a:ext cx="11612071" cy="4893647"/>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acc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sum=0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for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 in range(1,n+1):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sum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return(sum</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acc1(n):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sum=0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for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 in range(1,n+1):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sum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acc</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return(sum)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n=int(input("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输入一个整数：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total=acc1(10)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累加值为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{total}")</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05042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330612" y="475017"/>
            <a:ext cx="11425954" cy="1507464"/>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返回值类型与函数类型</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由于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使用解释方式实现语义分析，导致变量的数据类型可以动态变化，进而实参类型，返回值类型和函数类型均可动态变化。</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299406" y="2125442"/>
            <a:ext cx="11488366" cy="4524315"/>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larger(a,b):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a&gt;b: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return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else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return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print(f"(45,58)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中的较大值为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{larger(45,58)}")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45,58)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中的较大值为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print(f"(4.5,-5.8)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中的较大值为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{larger(4.5,-5.8)}")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4.5,-5.8)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中的较大值为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print(f"('</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this','that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中的较大值为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{larger('</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this','that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this','that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中的较大值为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this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268200" y="1982481"/>
            <a:ext cx="11488366" cy="341632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c1=1+1j</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c2=1-1j</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print(f"(c1,c2)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中的较大值为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{larger(c1,c2)}")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Traceback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(most recent call last):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File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"&lt;pyshell#22&gt;", line 1, in &lt;module&gt;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"(c1,c2)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中的较大值为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{larger(c1,c2)}")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File "&lt;pyshell#15&gt;", line 2, in larger</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if a&gt;b: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ypeError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'&gt;' not supported between instances of 'complex' and 'complex'</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330612" y="5398801"/>
            <a:ext cx="11709174" cy="1200329"/>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在</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对函数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larger()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的前三次调用中分别赋予了整数、浮点数和字符串作为实参，同时也得到了不同类型的返回值。第四次传入的实参为复数类型，但是因为函数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larger()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本身并不支持复数的大小比较，因此抛出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TypeError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727225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194208" y="588129"/>
            <a:ext cx="11506875" cy="1876796"/>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4.</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列表作为返回值</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当</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函数需要多个返回值时，可将该列表作为返回值对象返回，函数运算得到的多个结果，可以作为元素添加进列表，然后再从列表中逐个取出结果</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5-03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输出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个两位随机整数中的最大值，最小值和平均值。代码如下所示</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102378" y="2469871"/>
            <a:ext cx="5262521" cy="3785652"/>
          </a:xfrm>
          <a:prstGeom prst="rect">
            <a:avLst/>
          </a:prstGeom>
          <a:solidFill>
            <a:schemeClr val="accent1">
              <a:lumMod val="40000"/>
              <a:lumOff val="60000"/>
            </a:schemeClr>
          </a:solidFill>
        </p:spPr>
        <p:txBody>
          <a:bodyPr wrap="square">
            <a:spAutoFit/>
          </a:bodyPr>
          <a:lstStyle/>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import random</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select(n):</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list_int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for i in range(n):</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list_int.append</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random.randint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(10,100))</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min_loc</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max_loc</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sum=</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list_int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for i in range(1,n):</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list_int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min_loc</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]&gt;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list_int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[i]:</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err="1" smtClean="0">
                <a:latin typeface="Times New Roman" panose="02020603050405020304" pitchFamily="18" charset="0"/>
                <a:ea typeface="宋体" panose="02010600030101010101" pitchFamily="2" charset="-122"/>
                <a:cs typeface="Times New Roman" panose="02020603050405020304" pitchFamily="18" charset="0"/>
              </a:rPr>
              <a:t>min_loc</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=I</a:t>
            </a:r>
          </a:p>
          <a:p>
            <a:pPr indent="269240" algn="just">
              <a:spcAft>
                <a:spcPts val="0"/>
              </a:spcAft>
            </a:pP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9" name="矩形 8"/>
          <p:cNvSpPr/>
          <p:nvPr/>
        </p:nvSpPr>
        <p:spPr>
          <a:xfrm>
            <a:off x="5551156" y="2461779"/>
            <a:ext cx="6560063" cy="3785652"/>
          </a:xfrm>
          <a:prstGeom prst="rect">
            <a:avLst/>
          </a:prstGeom>
          <a:solidFill>
            <a:schemeClr val="accent1">
              <a:lumMod val="40000"/>
              <a:lumOff val="60000"/>
            </a:schemeClr>
          </a:solidFill>
        </p:spPr>
        <p:txBody>
          <a:bodyPr wrap="square">
            <a:spAutoFit/>
          </a:bodyPr>
          <a:lstStyle/>
          <a:p>
            <a:pPr indent="269240" algn="just">
              <a:spcAft>
                <a:spcPts val="0"/>
              </a:spcAft>
            </a:pP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list_int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max_loc</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]&lt;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list_int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[i]:</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max_loc</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=i</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sum+=</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list_int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[i]</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result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=[sum/</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n,list_int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min_loc</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list_int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max_loc</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dirty="0" err="1" smtClean="0">
                <a:latin typeface="Times New Roman" panose="02020603050405020304" pitchFamily="18" charset="0"/>
                <a:ea typeface="宋体" panose="02010600030101010101" pitchFamily="2" charset="-122"/>
                <a:cs typeface="Times New Roman" panose="02020603050405020304" pitchFamily="18" charset="0"/>
              </a:rPr>
              <a:t>list_int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 return(result</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p=10</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l_r</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=select(p)</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生成的随机数列为：</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l_r</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[3]}")</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indent="269240" algn="just">
              <a:spcAft>
                <a:spcPts val="0"/>
              </a:spcAft>
            </a:pP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平均值：</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l_r</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，最小值：</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l_r</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，最大值：</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dirty="0" err="1">
                <a:latin typeface="Times New Roman" panose="02020603050405020304" pitchFamily="18" charset="0"/>
                <a:ea typeface="宋体" panose="02010600030101010101" pitchFamily="2" charset="-122"/>
                <a:cs typeface="Times New Roman" panose="02020603050405020304" pitchFamily="18" charset="0"/>
              </a:rPr>
              <a:t>l_r</a:t>
            </a:r>
            <a:r>
              <a:rPr lang="en-US" altLang="zh-CN" sz="2000" kern="100" dirty="0">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kern="100" dirty="0" smtClean="0">
                <a:latin typeface="Times New Roman" panose="02020603050405020304" pitchFamily="18" charset="0"/>
                <a:ea typeface="宋体" panose="02010600030101010101" pitchFamily="2" charset="-122"/>
                <a:cs typeface="Times New Roman" panose="02020603050405020304" pitchFamily="18" charset="0"/>
              </a:rPr>
              <a:t>]}")</a:t>
            </a:r>
          </a:p>
          <a:p>
            <a:pPr indent="269240" algn="just">
              <a:spcAft>
                <a:spcPts val="0"/>
              </a:spcAft>
            </a:pP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52809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0" name="组合 9"/>
          <p:cNvGrpSpPr/>
          <p:nvPr/>
        </p:nvGrpSpPr>
        <p:grpSpPr>
          <a:xfrm>
            <a:off x="30004" y="629235"/>
            <a:ext cx="4441860" cy="1224301"/>
            <a:chOff x="3433044" y="2951527"/>
            <a:chExt cx="4441860" cy="1224301"/>
          </a:xfrm>
        </p:grpSpPr>
        <p:grpSp>
          <p:nvGrpSpPr>
            <p:cNvPr id="11" name="组合 10"/>
            <p:cNvGrpSpPr/>
            <p:nvPr/>
          </p:nvGrpSpPr>
          <p:grpSpPr>
            <a:xfrm>
              <a:off x="3433044" y="2951527"/>
              <a:ext cx="866019" cy="1224301"/>
              <a:chOff x="3808475" y="2119547"/>
              <a:chExt cx="1914069" cy="2769162"/>
            </a:xfrm>
          </p:grpSpPr>
          <p:sp>
            <p:nvSpPr>
              <p:cNvPr id="13"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4"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5"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6"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5.1.2</a:t>
                </a:r>
                <a:endParaRPr lang="zh-CN" altLang="en-US" sz="2000" b="1" dirty="0">
                  <a:solidFill>
                    <a:schemeClr val="tx2">
                      <a:lumMod val="50000"/>
                    </a:schemeClr>
                  </a:solidFill>
                </a:endParaRPr>
              </a:p>
            </p:txBody>
          </p:sp>
        </p:grpSp>
        <p:sp>
          <p:nvSpPr>
            <p:cNvPr id="12" name="矩形 11"/>
            <p:cNvSpPr/>
            <p:nvPr/>
          </p:nvSpPr>
          <p:spPr>
            <a:xfrm>
              <a:off x="4245323" y="3030160"/>
              <a:ext cx="3629581"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形式参数与实际参数</a:t>
              </a:r>
              <a:endParaRPr lang="zh-CN" altLang="en-US" sz="2800" b="1" dirty="0">
                <a:solidFill>
                  <a:schemeClr val="accent2"/>
                </a:solidFill>
              </a:endParaRPr>
            </a:p>
          </p:txBody>
        </p:sp>
      </p:grpSp>
      <p:sp>
        <p:nvSpPr>
          <p:cNvPr id="3" name="矩形 2"/>
          <p:cNvSpPr/>
          <p:nvPr/>
        </p:nvSpPr>
        <p:spPr>
          <a:xfrm>
            <a:off x="372234" y="1780408"/>
            <a:ext cx="11482597" cy="3354123"/>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形式参数与实际参数</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定义</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时，形式参数列表中的参数被称为形式参数，相当于一个占位符，并不是具体的值，用于接收传递进来的值，简称“形参”，调用函数时置入实际参数列表的参数称为实际参数，是主程序调用函数时传递给函数真实存在的数据，并被函数体使用，简称“实参”。在调用时通过接口完成外部程序数据输入到函数内部的过程，调用完毕，通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return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将函数体运算的结果输出给外部程序。例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5-01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中，定义函数</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area_circle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时形式参数参列表中的“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radius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”就是形参，调用函数</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area_cicle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”就是实参。调用函数的过程中实参将值传递给形参的行为称为形式结合。</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69880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97105" y="588129"/>
            <a:ext cx="11482597" cy="2739211"/>
          </a:xfrm>
          <a:prstGeom prst="rect">
            <a:avLst/>
          </a:prstGeom>
        </p:spPr>
        <p:txBody>
          <a:bodyPr wrap="square">
            <a:spAutoFit/>
          </a:bodyPr>
          <a:lstStyle/>
          <a:p>
            <a:r>
              <a:rPr lang="en-US" altLang="zh-CN" sz="2800" b="1" dirty="0">
                <a:latin typeface="黑体" panose="02010609060101010101" pitchFamily="49" charset="-122"/>
                <a:ea typeface="黑体" panose="02010609060101010101" pitchFamily="49" charset="-122"/>
              </a:rPr>
              <a:t>2.</a:t>
            </a:r>
            <a:r>
              <a:rPr lang="zh-CN" altLang="zh-CN" sz="2800" b="1" dirty="0">
                <a:latin typeface="黑体" panose="02010609060101010101" pitchFamily="49" charset="-122"/>
                <a:ea typeface="黑体" panose="02010609060101010101" pitchFamily="49" charset="-122"/>
              </a:rPr>
              <a:t>参数的传递方式</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中共有</a:t>
            </a:r>
            <a:r>
              <a:rPr lang="en-US" altLang="zh-CN" sz="2400" dirty="0">
                <a:latin typeface="宋体" panose="02010600030101010101" pitchFamily="2" charset="-122"/>
                <a:ea typeface="宋体" panose="02010600030101010101" pitchFamily="2" charset="-122"/>
              </a:rPr>
              <a:t>4</a:t>
            </a:r>
            <a:r>
              <a:rPr lang="zh-CN" altLang="zh-CN" sz="2400" dirty="0">
                <a:latin typeface="宋体" panose="02010600030101010101" pitchFamily="2" charset="-122"/>
                <a:ea typeface="宋体" panose="02010600030101010101" pitchFamily="2" charset="-122"/>
              </a:rPr>
              <a:t>中参数传递方式：按位置传递、按默认值传递、按关键字传递和按可变参数传递。</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⑴</a:t>
            </a:r>
            <a:r>
              <a:rPr lang="zh-CN" altLang="zh-CN" sz="2400" dirty="0">
                <a:latin typeface="宋体" panose="02010600030101010101" pitchFamily="2" charset="-122"/>
                <a:ea typeface="宋体" panose="02010600030101010101" pitchFamily="2" charset="-122"/>
              </a:rPr>
              <a:t>按位置传递参数</a:t>
            </a:r>
          </a:p>
          <a:p>
            <a:r>
              <a:rPr lang="zh-CN" altLang="zh-CN" sz="2400" dirty="0">
                <a:latin typeface="宋体" panose="02010600030101010101" pitchFamily="2" charset="-122"/>
                <a:ea typeface="宋体" panose="02010600030101010101" pitchFamily="2" charset="-122"/>
              </a:rPr>
              <a:t>按位置传递参数是指调用函数语句中实参的数量和位置与函数定义时形参的数量与位置一一对应。如果参数是表达式式，则先计算表达式的值，然后在传递给形参。</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例</a:t>
            </a:r>
            <a:r>
              <a:rPr lang="en-US" altLang="zh-CN" sz="2400" dirty="0">
                <a:latin typeface="宋体" panose="02010600030101010101" pitchFamily="2" charset="-122"/>
                <a:ea typeface="宋体" panose="02010600030101010101" pitchFamily="2" charset="-122"/>
              </a:rPr>
              <a:t>5-04 </a:t>
            </a:r>
            <a:r>
              <a:rPr lang="zh-CN" altLang="zh-CN" sz="2400" dirty="0">
                <a:latin typeface="宋体" panose="02010600030101010101" pitchFamily="2" charset="-122"/>
                <a:ea typeface="宋体" panose="02010600030101010101" pitchFamily="2" charset="-122"/>
              </a:rPr>
              <a:t>定义一个函数，显示考试科目的成绩。代码如下所示：</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2" name="矩形 1"/>
          <p:cNvSpPr/>
          <p:nvPr/>
        </p:nvSpPr>
        <p:spPr>
          <a:xfrm>
            <a:off x="153750" y="3327340"/>
            <a:ext cx="11515106" cy="230832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describe_score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course,score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显示考试科目的成绩</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科目</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{course}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的成绩为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{score}")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describe_score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高等数学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describe_score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高等数学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153750" y="5797417"/>
            <a:ext cx="11515106" cy="830997"/>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在</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5-02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中可以清楚地看到，每个形参位置都有特定的语义，必须严格按照语义顺序填入对应的实参，否则会产生意想不到的后果。</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68632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271778" y="1013397"/>
            <a:ext cx="10980892" cy="3785652"/>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⑵</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按默认值传递参数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在定义函数时，允许为形参指定默认值。在调用函数时，若未指定实参，则形参将自动使用默认值。</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函数指定形参默认值的语法格式如下：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functionname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&gt;(&lt;parameter1, parameter2=defalut1, parameter3=default2,…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statements&gt;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return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expression&gt;]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①有默认值的形参必须放置所有没有默认值的形参后，否则将产生语法错误；</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②没有默认值的形参，必须有对应的实参进行传值；</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③按形参的位置顺序，对应位置没有实参的形参将自动调用默认值。</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529413" y="5275435"/>
            <a:ext cx="7596951" cy="461665"/>
          </a:xfrm>
          <a:prstGeom prst="rect">
            <a:avLst/>
          </a:prstGeom>
        </p:spPr>
        <p:txBody>
          <a:bodyPr wrap="none">
            <a:spAutoFit/>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rPr>
              <a:t>5-05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定义显示平行四边形图案的函数。代码如下所示</a:t>
            </a:r>
            <a:endParaRPr lang="zh-CN" altLang="en-US" sz="2400" dirty="0"/>
          </a:p>
        </p:txBody>
      </p:sp>
      <p:sp>
        <p:nvSpPr>
          <p:cNvPr id="8" name="矩形 7"/>
          <p:cNvSpPr/>
          <p:nvPr/>
        </p:nvSpPr>
        <p:spPr>
          <a:xfrm>
            <a:off x="331821" y="886049"/>
            <a:ext cx="11485948" cy="378565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rhomboid(</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Symbol,row</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=4,col=4):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i in range(row):</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 ("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i,end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j in range(col):</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Symbol,end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rhomboid('#',5,8)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rhomboid</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3" name="图片 12"/>
          <p:cNvPicPr/>
          <p:nvPr/>
        </p:nvPicPr>
        <p:blipFill>
          <a:blip r:embed="rId3"/>
          <a:stretch>
            <a:fillRect/>
          </a:stretch>
        </p:blipFill>
        <p:spPr>
          <a:xfrm>
            <a:off x="623134" y="4305436"/>
            <a:ext cx="9030665" cy="2504484"/>
          </a:xfrm>
          <a:prstGeom prst="rect">
            <a:avLst/>
          </a:prstGeom>
        </p:spPr>
      </p:pic>
    </p:spTree>
    <p:extLst>
      <p:ext uri="{BB962C8B-B14F-4D97-AF65-F5344CB8AC3E}">
        <p14:creationId xmlns:p14="http://schemas.microsoft.com/office/powerpoint/2010/main" val="15382633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hidden"/>
                                      </p:to>
                                    </p:set>
                                  </p:childTnLst>
                                </p:cTn>
                              </p:par>
                              <p:par>
                                <p:cTn id="12" presetID="1" presetClass="exit"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250853" y="874916"/>
            <a:ext cx="11264113" cy="2308324"/>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⑶</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按关键字传递参数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关键字</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参数是指使用形参的名字以</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parameter=valued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的形式输入参数值，这种形式结合的方式称为关键字传值。这种通过形参名称直接明确形式结合关系的做法，使得在使用实参时无需再按语义顺序填入</a:t>
            </a:r>
            <a:r>
              <a:rPr lang="zh-CN" altLang="zh-CN" sz="2400"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（实参</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）。这种方式在使用参数传递时更加灵活，免去了记忆形参位置的麻烦。下面采用这种方式来调用例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5-05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的函数，实参顺序完全打乱，结果如图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p:cNvPicPr/>
          <p:nvPr/>
        </p:nvPicPr>
        <p:blipFill>
          <a:blip r:embed="rId3"/>
          <a:stretch>
            <a:fillRect/>
          </a:stretch>
        </p:blipFill>
        <p:spPr>
          <a:xfrm>
            <a:off x="800484" y="3438100"/>
            <a:ext cx="10714481" cy="3156909"/>
          </a:xfrm>
          <a:prstGeom prst="rect">
            <a:avLst/>
          </a:prstGeom>
        </p:spPr>
      </p:pic>
    </p:spTree>
    <p:extLst>
      <p:ext uri="{BB962C8B-B14F-4D97-AF65-F5344CB8AC3E}">
        <p14:creationId xmlns:p14="http://schemas.microsoft.com/office/powerpoint/2010/main" val="26560075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0" y="694136"/>
            <a:ext cx="12024765" cy="6001643"/>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⑷</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按不定长参数传递</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参数</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不定</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长参数，又称可变参数。是指定义函数的时候可不限定形参的数量。在调用函数时，传入的实参数量可以是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个或多个。可变参数有定义两种形式，在形参前加一个星号（</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）或两个星号（</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functionname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&gt;(&lt;parameter1, parameter2, …, parameter,*</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tupleArg</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dictArg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statements&gt;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return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expression&gt;]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①不带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的为普通参数，按前三种参数传递方式传参；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tupleArg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表示这是一个元组参数，普通参数分配完后剩余的参数，将在调用函数时以元组的形式保存在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tupleArg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，如果普通实参和普通形参数目对等时返回默认值空元祖</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③</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dictArg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表示这是一个字典参数。带有指定名称形式的参数称为关键字参数（键值对参数）。对于关键字参数，调用函数时保存在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dictArg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中，如果普通实参和普通形参数目对等时返回默认值空字典</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④</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tupleArg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dictArg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可看成默认参数，如前面不带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或</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，则视为普通对象传递参数。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⑤这两种参数应放在普通形参之后，其中</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元组参数放在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字典参数前。</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106919" y="702228"/>
            <a:ext cx="11935752" cy="1938992"/>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⑥如果传入的普通实参数量大于形参，传入的实参没有关键字参数，多余的实参以元组形式保存在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tupleArg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⑦如果传入的普通实参数量大于形参，传入的实参有关键字参数，多余的实参以字典形式保存在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dictArg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5-06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定义两个可变的形参，分别为元组参数和字典参数。代码如下所示：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103847" y="2738704"/>
            <a:ext cx="11920918" cy="341632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describe_score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course,score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=90,*</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tpargs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dtargs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print(f"{course}:{score}")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tpargs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dtargs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describe_score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数学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物理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化学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美术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历史</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mark=("</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地理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生物</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音乐</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describe_score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政治</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",88,*mark,</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计算机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劳动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describe_score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政治</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=79,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物理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199210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229718" y="689075"/>
            <a:ext cx="11660623" cy="4462119"/>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可变对象与不可变对象传递</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输入</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的实际参数被认为是对象，对函数而言可以是不可变对象或可变对象。与传统的结构化语言派生出的编程语言（例如</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Java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VB.Net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）不同，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函数的参数传递并不存在所谓的“传值”和“传引用”，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变量并不直接存储值，而是存储该值的内存引用（参考</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2.2.2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节），</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中一切皆对象，所以每个值的传递都是对象的引用。对象在传递过程中并不可复制，如果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传递的对象是可变的，在函数中所作的处理将会把修改反应到对象自身，起作用类似在于传统语言中的“传引用”，如果对象不可变，当更新引用时将引用新的对象，作用类似于传统语言中的“传值”。</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传递</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不可变对象，即只是把这个参数的值拿来用一下，并不能改变那个参数本来的数值。从计算机存储的角度来说，没有改变传入参数所指的内容（</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值</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，只是访问了该参数的值。不可变对象包括：如整数、字符串、元组。</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259248" y="2196538"/>
            <a:ext cx="11631093" cy="3416320"/>
          </a:xfrm>
          <a:prstGeom prst="rect">
            <a:avLst/>
          </a:prstGeom>
          <a:solidFill>
            <a:schemeClr val="accent1">
              <a:lumMod val="40000"/>
              <a:lumOff val="60000"/>
            </a:schemeClr>
          </a:solidFill>
        </p:spPr>
        <p:txBody>
          <a:bodyPr wrap="square">
            <a:spAutoFit/>
          </a:bodyPr>
          <a:lstStyle/>
          <a:p>
            <a:r>
              <a:rPr lang="en-US" altLang="zh-CN" sz="2400" dirty="0"/>
              <a:t>&gt;&gt;&gt; </a:t>
            </a:r>
            <a:r>
              <a:rPr lang="en-US" altLang="zh-CN" sz="2400" dirty="0" err="1"/>
              <a:t>def</a:t>
            </a:r>
            <a:r>
              <a:rPr lang="en-US" altLang="zh-CN" sz="2400" dirty="0"/>
              <a:t> change( a ):</a:t>
            </a:r>
            <a:endParaRPr lang="zh-CN" altLang="zh-CN" sz="2400" dirty="0"/>
          </a:p>
          <a:p>
            <a:r>
              <a:rPr lang="en-US" altLang="zh-CN" sz="2400" dirty="0"/>
              <a:t>        </a:t>
            </a:r>
            <a:r>
              <a:rPr lang="en-US" altLang="zh-CN" sz="2400" dirty="0" smtClean="0"/>
              <a:t>    a </a:t>
            </a:r>
            <a:r>
              <a:rPr lang="en-US" altLang="zh-CN" sz="2400" dirty="0"/>
              <a:t>= 10     #</a:t>
            </a:r>
            <a:r>
              <a:rPr lang="zh-CN" altLang="zh-CN" sz="2400" dirty="0"/>
              <a:t>将</a:t>
            </a:r>
            <a:r>
              <a:rPr lang="en-US" altLang="zh-CN" sz="2400" dirty="0"/>
              <a:t>a</a:t>
            </a:r>
            <a:r>
              <a:rPr lang="zh-CN" altLang="zh-CN" sz="2400" dirty="0"/>
              <a:t>变成</a:t>
            </a:r>
            <a:r>
              <a:rPr lang="en-US" altLang="zh-CN" sz="2400" dirty="0"/>
              <a:t>10</a:t>
            </a:r>
            <a:endParaRPr lang="zh-CN" altLang="zh-CN" sz="2400" dirty="0"/>
          </a:p>
          <a:p>
            <a:r>
              <a:rPr lang="en-US" altLang="zh-CN" sz="2400" dirty="0"/>
              <a:t>       </a:t>
            </a:r>
            <a:r>
              <a:rPr lang="en-US" altLang="zh-CN" sz="2400" dirty="0" smtClean="0"/>
              <a:t>     </a:t>
            </a:r>
            <a:r>
              <a:rPr lang="en-US" altLang="zh-CN" sz="2400" dirty="0"/>
              <a:t>print(</a:t>
            </a:r>
            <a:r>
              <a:rPr lang="en-US" altLang="zh-CN" sz="2400" dirty="0" err="1"/>
              <a:t>f"a</a:t>
            </a:r>
            <a:r>
              <a:rPr lang="zh-CN" altLang="zh-CN" sz="2400" dirty="0"/>
              <a:t>的值为</a:t>
            </a:r>
            <a:r>
              <a:rPr lang="en-US" altLang="zh-CN" sz="2400" dirty="0"/>
              <a:t>{a}")</a:t>
            </a:r>
            <a:endParaRPr lang="zh-CN" altLang="zh-CN" sz="2400" dirty="0"/>
          </a:p>
          <a:p>
            <a:r>
              <a:rPr lang="en-US" altLang="zh-CN" sz="2400" dirty="0"/>
              <a:t>   </a:t>
            </a:r>
            <a:endParaRPr lang="zh-CN" altLang="zh-CN" sz="2400" dirty="0"/>
          </a:p>
          <a:p>
            <a:r>
              <a:rPr lang="en-US" altLang="zh-CN" sz="2400" dirty="0"/>
              <a:t>&gt;&gt;&gt; b = 5</a:t>
            </a:r>
            <a:endParaRPr lang="zh-CN" altLang="zh-CN" sz="2400" dirty="0"/>
          </a:p>
          <a:p>
            <a:r>
              <a:rPr lang="en-US" altLang="zh-CN" sz="2400" dirty="0"/>
              <a:t>&gt;&gt;&gt; change(b)</a:t>
            </a:r>
            <a:endParaRPr lang="zh-CN" altLang="zh-CN" sz="2400" dirty="0"/>
          </a:p>
          <a:p>
            <a:r>
              <a:rPr lang="en-US" altLang="zh-CN" sz="2400" dirty="0" smtClean="0"/>
              <a:t>        a</a:t>
            </a:r>
            <a:r>
              <a:rPr lang="zh-CN" altLang="zh-CN" sz="2400" dirty="0"/>
              <a:t>的值为</a:t>
            </a:r>
            <a:r>
              <a:rPr lang="en-US" altLang="zh-CN" sz="2400" dirty="0"/>
              <a:t>10</a:t>
            </a:r>
            <a:endParaRPr lang="zh-CN" altLang="zh-CN" sz="2400" dirty="0"/>
          </a:p>
          <a:p>
            <a:r>
              <a:rPr lang="en-US" altLang="zh-CN" sz="2400" dirty="0"/>
              <a:t>&gt;&gt;&gt; print(</a:t>
            </a:r>
            <a:r>
              <a:rPr lang="en-US" altLang="zh-CN" sz="2400" dirty="0" err="1"/>
              <a:t>f"b</a:t>
            </a:r>
            <a:r>
              <a:rPr lang="zh-CN" altLang="zh-CN" sz="2400" dirty="0"/>
              <a:t>的值为</a:t>
            </a:r>
            <a:r>
              <a:rPr lang="en-US" altLang="zh-CN" sz="2400" dirty="0"/>
              <a:t>{b}")</a:t>
            </a:r>
            <a:endParaRPr lang="zh-CN" altLang="zh-CN" sz="2400" dirty="0"/>
          </a:p>
          <a:p>
            <a:r>
              <a:rPr lang="en-US" altLang="zh-CN" sz="2400" dirty="0" smtClean="0"/>
              <a:t>        b</a:t>
            </a:r>
            <a:r>
              <a:rPr lang="zh-CN" altLang="zh-CN" sz="2400" dirty="0"/>
              <a:t>的值为</a:t>
            </a:r>
            <a:r>
              <a:rPr lang="en-US" altLang="zh-CN" sz="2400" dirty="0"/>
              <a:t>5</a:t>
            </a:r>
            <a:endParaRPr lang="zh-CN" altLang="zh-CN" sz="2400" dirty="0"/>
          </a:p>
        </p:txBody>
      </p:sp>
    </p:spTree>
    <p:extLst>
      <p:ext uri="{BB962C8B-B14F-4D97-AF65-F5344CB8AC3E}">
        <p14:creationId xmlns:p14="http://schemas.microsoft.com/office/powerpoint/2010/main" val="17986793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347133" y="635000"/>
            <a:ext cx="11480800" cy="5892800"/>
            <a:chOff x="8502650" y="2178050"/>
            <a:chExt cx="2120900" cy="2120900"/>
          </a:xfrm>
        </p:grpSpPr>
        <p:sp>
          <p:nvSpPr>
            <p:cNvPr id="85" name="椭圆 84"/>
            <p:cNvSpPr/>
            <p:nvPr/>
          </p:nvSpPr>
          <p:spPr>
            <a:xfrm>
              <a:off x="8502650" y="2178050"/>
              <a:ext cx="2120900" cy="2120900"/>
            </a:xfrm>
            <a:prstGeom prst="roundRect">
              <a:avLst>
                <a:gd name="adj" fmla="val 7780"/>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4" name="椭圆 83"/>
            <p:cNvSpPr/>
            <p:nvPr/>
          </p:nvSpPr>
          <p:spPr>
            <a:xfrm>
              <a:off x="8502650" y="2178050"/>
              <a:ext cx="2120900" cy="2120900"/>
            </a:xfrm>
            <a:prstGeom prst="roundRect">
              <a:avLst>
                <a:gd name="adj" fmla="val 7483"/>
              </a:avLst>
            </a:prstGeom>
            <a:gradFill>
              <a:gsLst>
                <a:gs pos="100000">
                  <a:srgbClr val="E4E4E4"/>
                </a:gs>
                <a:gs pos="0">
                  <a:schemeClr val="bg1"/>
                </a:gs>
              </a:gsLst>
              <a:lin ang="5400000" scaled="1"/>
            </a:gradFill>
            <a:ln>
              <a:noFill/>
            </a:ln>
            <a:effectLst>
              <a:outerShdw blurRad="1270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sp>
        <p:nvSpPr>
          <p:cNvPr id="86" name="矩形 85"/>
          <p:cNvSpPr/>
          <p:nvPr/>
        </p:nvSpPr>
        <p:spPr>
          <a:xfrm>
            <a:off x="422948" y="1215445"/>
            <a:ext cx="11329169" cy="4154984"/>
          </a:xfrm>
          <a:prstGeom prst="rect">
            <a:avLst/>
          </a:prstGeom>
        </p:spPr>
        <p:txBody>
          <a:bodyPr wrap="square">
            <a:spAutoFit/>
            <a:scene3d>
              <a:camera prst="orthographicFront"/>
              <a:lightRig rig="threePt" dir="t"/>
            </a:scene3d>
            <a:sp3d contourW="6350"/>
          </a:bodyPr>
          <a:lstStyle/>
          <a:p>
            <a:pPr>
              <a:lnSpc>
                <a:spcPct val="150000"/>
              </a:lnSpc>
            </a:pPr>
            <a:r>
              <a:rPr lang="zh-CN" altLang="en-US" sz="3200" dirty="0" smtClean="0">
                <a:solidFill>
                  <a:schemeClr val="tx1">
                    <a:lumMod val="50000"/>
                    <a:lumOff val="50000"/>
                  </a:schemeClr>
                </a:solidFill>
              </a:rPr>
              <a:t>    本章</a:t>
            </a:r>
            <a:r>
              <a:rPr lang="zh-CN" altLang="en-US" sz="3200" dirty="0">
                <a:solidFill>
                  <a:schemeClr val="tx1">
                    <a:lumMod val="50000"/>
                    <a:lumOff val="50000"/>
                  </a:schemeClr>
                </a:solidFill>
              </a:rPr>
              <a:t>内容简介：</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随着</a:t>
            </a:r>
            <a:r>
              <a:rPr lang="zh-CN" altLang="zh-CN" sz="2400" dirty="0">
                <a:latin typeface="宋体" panose="02010600030101010101" pitchFamily="2" charset="-122"/>
                <a:ea typeface="宋体" panose="02010600030101010101" pitchFamily="2" charset="-122"/>
              </a:rPr>
              <a:t>程序逻辑控制难度的提升，人们不得不考虑程序设计的方法，于是在</a:t>
            </a:r>
            <a:r>
              <a:rPr lang="en-US" altLang="zh-CN" sz="2400" dirty="0">
                <a:latin typeface="宋体" panose="02010600030101010101" pitchFamily="2" charset="-122"/>
                <a:ea typeface="宋体" panose="02010600030101010101" pitchFamily="2" charset="-122"/>
              </a:rPr>
              <a:t>20</a:t>
            </a:r>
            <a:r>
              <a:rPr lang="zh-CN" altLang="zh-CN" sz="2400" dirty="0">
                <a:latin typeface="宋体" panose="02010600030101010101" pitchFamily="2" charset="-122"/>
                <a:ea typeface="宋体" panose="02010600030101010101" pitchFamily="2" charset="-122"/>
              </a:rPr>
              <a:t>世纪</a:t>
            </a:r>
            <a:r>
              <a:rPr lang="en-US" altLang="zh-CN" sz="2400" dirty="0">
                <a:latin typeface="宋体" panose="02010600030101010101" pitchFamily="2" charset="-122"/>
                <a:ea typeface="宋体" panose="02010600030101010101" pitchFamily="2" charset="-122"/>
              </a:rPr>
              <a:t>70</a:t>
            </a:r>
            <a:r>
              <a:rPr lang="zh-CN" altLang="zh-CN" sz="2400" dirty="0">
                <a:latin typeface="宋体" panose="02010600030101010101" pitchFamily="2" charset="-122"/>
                <a:ea typeface="宋体" panose="02010600030101010101" pitchFamily="2" charset="-122"/>
              </a:rPr>
              <a:t>年代面向过程的结构化方法应运而生。它是以自顶向下，逐步求精，模块化为基点，以模块化、抽象、逐层分解求精、信息隐蔽化局部化、和保持</a:t>
            </a:r>
            <a:r>
              <a:rPr lang="en-US" altLang="zh-CN" sz="2400" dirty="0" err="1">
                <a:latin typeface="宋体" panose="02010600030101010101" pitchFamily="2" charset="-122"/>
                <a:ea typeface="宋体" panose="02010600030101010101" pitchFamily="2" charset="-122"/>
                <a:hlinkClick r:id="rId4"/>
              </a:rPr>
              <a:t>模块独立</a:t>
            </a:r>
            <a:r>
              <a:rPr lang="zh-CN" altLang="zh-CN" sz="2400" dirty="0">
                <a:latin typeface="宋体" panose="02010600030101010101" pitchFamily="2" charset="-122"/>
                <a:ea typeface="宋体" panose="02010600030101010101" pitchFamily="2" charset="-122"/>
              </a:rPr>
              <a:t>为准则，设计软件的数据架构和模块架构的方法学。结构化方法强调规划程序的结构，使之标准化、线性化，在提高编程效率和程序清晰度的情况进一步提高程序的可读性、可测试性、可修改性和可维护性。其基本思想是按自顶向下的原则，实现对问题的逐层分解，纵向按求解过程分阶段，横向按实现功能分模块，实现问题求解模块化，列出需要解决的子问题，甚至子问题的子问题，通过解决子问题来解决初始问题</a:t>
            </a:r>
            <a:endParaRPr lang="zh-CN" altLang="en-US" sz="2400" dirty="0">
              <a:solidFill>
                <a:schemeClr val="tx1">
                  <a:lumMod val="50000"/>
                  <a:lumOff val="50000"/>
                </a:schemeClr>
              </a:solidFill>
              <a:latin typeface="宋体" panose="02010600030101010101" pitchFamily="2" charset="-122"/>
              <a:ea typeface="宋体" panose="02010600030101010101" pitchFamily="2" charset="-122"/>
            </a:endParaRPr>
          </a:p>
        </p:txBody>
      </p:sp>
      <p:pic>
        <p:nvPicPr>
          <p:cNvPr id="6" name="图片 5" descr="第二章_自顶向下结构化编程方法.jpg"/>
          <p:cNvPicPr/>
          <p:nvPr/>
        </p:nvPicPr>
        <p:blipFill>
          <a:blip r:embed="rId5" cstate="print"/>
          <a:stretch>
            <a:fillRect/>
          </a:stretch>
        </p:blipFill>
        <p:spPr>
          <a:xfrm>
            <a:off x="971825" y="841906"/>
            <a:ext cx="10024829" cy="5599141"/>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210392" y="657148"/>
            <a:ext cx="11701083" cy="1200329"/>
          </a:xfrm>
          <a:prstGeom prst="rect">
            <a:avLst/>
          </a:prstGeom>
        </p:spPr>
        <p:txBody>
          <a:bodyPr wrap="square">
            <a:spAutoFit/>
          </a:bodyPr>
          <a:lstStyle/>
          <a:p>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传递</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可变对象，是指传递实际参数的时候函数可以对传进来的实际对象进行修改，从计算机存储的角度来说，而不是仅仅使用其值，而且可以</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改变传入参数所指的内容（</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值</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。可变对象包括：列表和字典等。</a:t>
            </a:r>
            <a:endParaRPr lang="zh-CN" altLang="en-US" sz="2400" dirty="0"/>
          </a:p>
        </p:txBody>
      </p:sp>
      <p:sp>
        <p:nvSpPr>
          <p:cNvPr id="4" name="矩形 3"/>
          <p:cNvSpPr/>
          <p:nvPr/>
        </p:nvSpPr>
        <p:spPr>
          <a:xfrm>
            <a:off x="210392" y="1839742"/>
            <a:ext cx="11676807" cy="341632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change(a):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a[0]=10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进行修改</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c=[5]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change(c)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137565" y="5480631"/>
            <a:ext cx="11749634" cy="830997"/>
          </a:xfrm>
          <a:prstGeom prst="rect">
            <a:avLst/>
          </a:prstGeom>
          <a:noFill/>
        </p:spPr>
        <p:txBody>
          <a:bodyPr wrap="square">
            <a:spAutoFit/>
          </a:bodyPr>
          <a:lstStyle/>
          <a:p>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此时</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将列表</a:t>
            </a:r>
            <a:r>
              <a:rPr lang="en-US" altLang="zh-CN" sz="2400" kern="100" dirty="0">
                <a:latin typeface="Times New Roman" panose="02020603050405020304" pitchFamily="18" charset="0"/>
                <a:ea typeface="宋体" panose="02010600030101010101" pitchFamily="2" charset="-122"/>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传递给</a:t>
            </a:r>
            <a:r>
              <a:rPr lang="en-US" altLang="zh-CN" sz="2400" kern="100" dirty="0">
                <a:latin typeface="Times New Roman" panose="02020603050405020304" pitchFamily="18" charset="0"/>
                <a:ea typeface="宋体" panose="02010600030101010101" pitchFamily="2" charset="-122"/>
              </a:rPr>
              <a:t>change(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函数内部的变量</a:t>
            </a:r>
            <a:r>
              <a:rPr lang="en-US" altLang="zh-CN" sz="2400" kern="100" dirty="0">
                <a:latin typeface="Times New Roman" panose="02020603050405020304" pitchFamily="18" charset="0"/>
                <a:ea typeface="宋体" panose="02010600030101010101" pitchFamily="2" charset="-122"/>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，此时变量</a:t>
            </a:r>
            <a:r>
              <a:rPr lang="en-US" altLang="zh-CN" sz="2400" kern="100" dirty="0">
                <a:latin typeface="Times New Roman" panose="02020603050405020304" pitchFamily="18" charset="0"/>
                <a:ea typeface="宋体" panose="02010600030101010101" pitchFamily="2" charset="-122"/>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本质上就是列表</a:t>
            </a:r>
            <a:r>
              <a:rPr lang="en-US" altLang="zh-CN" sz="2400" kern="100" dirty="0">
                <a:latin typeface="Times New Roman" panose="02020603050405020304" pitchFamily="18" charset="0"/>
                <a:ea typeface="宋体" panose="02010600030101010101" pitchFamily="2" charset="-122"/>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，可理解为</a:t>
            </a:r>
            <a:r>
              <a:rPr lang="en-US" altLang="zh-CN" sz="2400" kern="100" dirty="0">
                <a:latin typeface="Times New Roman" panose="02020603050405020304" pitchFamily="18" charset="0"/>
                <a:ea typeface="宋体" panose="02010600030101010101" pitchFamily="2" charset="-122"/>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在函数内部的别名，</a:t>
            </a:r>
            <a:r>
              <a:rPr lang="en-US" altLang="zh-CN" sz="2400" kern="100" dirty="0">
                <a:latin typeface="Times New Roman" panose="02020603050405020304" pitchFamily="18" charset="0"/>
                <a:ea typeface="宋体" panose="02010600030101010101" pitchFamily="2" charset="-122"/>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指向的是内存中同一片区域。</a:t>
            </a:r>
            <a:endParaRPr lang="zh-CN" altLang="en-US" sz="2400" dirty="0"/>
          </a:p>
        </p:txBody>
      </p:sp>
    </p:spTree>
    <p:extLst>
      <p:ext uri="{BB962C8B-B14F-4D97-AF65-F5344CB8AC3E}">
        <p14:creationId xmlns:p14="http://schemas.microsoft.com/office/powerpoint/2010/main" val="2208641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105197" y="466080"/>
            <a:ext cx="11741544" cy="2246128"/>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4.</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列表做参数</a:t>
            </a: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通过列表还可以同时向函数传递多个参数，而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函数可以将列表作为一个参数对象来处理。当列表作为实参传入函数内部时，可将其作为普通的列表对象进行遍历和处理。</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5-08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，找出数列中最大值。程序代码如下：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408649" y="2756265"/>
            <a:ext cx="11308618" cy="341632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max_val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(sequence):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i in range(</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(sequence)-1):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sequence[i]&gt;sequence[i+1]: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sequence[i],sequence[i+1]=sequence[i+1],sequence[i]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print(sequence)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sequence[</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(sequence)-1]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=[100,34,645,216,75,323,88,23,26,85]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最大值为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max_val</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31931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105197" y="466080"/>
            <a:ext cx="11741544" cy="2246128"/>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4.</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列表做参数</a:t>
            </a: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通过列表还可以同时向函数传递多个参数，而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函数可以将列表作为一个参数对象来处理。当列表作为实参传入函数内部时，可将其作为普通的列表对象进行遍历和处理。</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5-08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，找出数列中最大值。程序代码如下：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420486" y="2655840"/>
            <a:ext cx="11308618" cy="4154984"/>
          </a:xfrm>
          <a:prstGeom prst="rect">
            <a:avLst/>
          </a:prstGeom>
          <a:solidFill>
            <a:schemeClr val="accent1">
              <a:lumMod val="40000"/>
              <a:lumOff val="60000"/>
            </a:schemeClr>
          </a:solidFill>
        </p:spPr>
        <p:txBody>
          <a:bodyPr wrap="square">
            <a:spAutoFit/>
          </a:bodyPr>
          <a:lstStyle/>
          <a:p>
            <a:r>
              <a:rPr lang="en-US" altLang="zh-CN" sz="2400" dirty="0" err="1">
                <a:latin typeface="Times New Roman" panose="02020603050405020304" pitchFamily="18" charset="0"/>
                <a:cs typeface="Times New Roman" panose="02020603050405020304" pitchFamily="18" charset="0"/>
              </a:rPr>
              <a:t>def</a:t>
            </a:r>
            <a:r>
              <a:rPr lang="en-US" altLang="zh-CN" sz="2400" dirty="0">
                <a:latin typeface="Times New Roman" panose="02020603050405020304" pitchFamily="18" charset="0"/>
                <a:cs typeface="Times New Roman" panose="02020603050405020304" pitchFamily="18" charset="0"/>
              </a:rPr>
              <a:t> </a:t>
            </a:r>
            <a:r>
              <a:rPr lang="en-US" altLang="zh-CN" sz="2400" dirty="0" err="1">
                <a:latin typeface="Times New Roman" panose="02020603050405020304" pitchFamily="18" charset="0"/>
                <a:cs typeface="Times New Roman" panose="02020603050405020304" pitchFamily="18" charset="0"/>
              </a:rPr>
              <a:t>max_val</a:t>
            </a:r>
            <a:r>
              <a:rPr lang="en-US" altLang="zh-CN" sz="2400" dirty="0">
                <a:latin typeface="Times New Roman" panose="02020603050405020304" pitchFamily="18" charset="0"/>
                <a:cs typeface="Times New Roman" panose="02020603050405020304" pitchFamily="18" charset="0"/>
              </a:rPr>
              <a:t>(sequence):</a:t>
            </a:r>
            <a:endParaRPr lang="zh-CN"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    for i in range(</a:t>
            </a:r>
            <a:r>
              <a:rPr lang="en-US" altLang="zh-CN" sz="2400" dirty="0" err="1">
                <a:latin typeface="Times New Roman" panose="02020603050405020304" pitchFamily="18" charset="0"/>
                <a:cs typeface="Times New Roman" panose="02020603050405020304" pitchFamily="18" charset="0"/>
              </a:rPr>
              <a:t>len</a:t>
            </a:r>
            <a:r>
              <a:rPr lang="en-US" altLang="zh-CN" sz="2400" dirty="0">
                <a:latin typeface="Times New Roman" panose="02020603050405020304" pitchFamily="18" charset="0"/>
                <a:cs typeface="Times New Roman" panose="02020603050405020304" pitchFamily="18" charset="0"/>
              </a:rPr>
              <a:t>(sequence)-1):</a:t>
            </a:r>
            <a:endParaRPr lang="zh-CN"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        if sequence[i]&gt;sequence[i+1]:</a:t>
            </a:r>
            <a:endParaRPr lang="zh-CN"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            sequence[i],sequence[i+1]=sequence[i+1],sequence[i]</a:t>
            </a:r>
            <a:endParaRPr lang="zh-CN"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print(f"</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参数在函数内部运行结果：</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{sequence}")</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return sequence[</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(sequence)-1]</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=[100,34,645,216,75,323,88,23,26,85]</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调用实参前</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list_num</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内容：</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最大值为</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max_val</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调用实参后</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list_num</a:t>
            </a:r>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内容：</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list_num</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228638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7951" y="657148"/>
            <a:ext cx="10220382" cy="461665"/>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5-09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，找出二维数列中的最小值。程序代码如下：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218485" y="1305342"/>
            <a:ext cx="11555427" cy="5262979"/>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min_matrix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row=0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col=0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i in range(</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j in range(</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mat[row][col]&gt;mat[i][j]:</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row=i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col=j</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min_list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=[mat[row][col],</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row,col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min_list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test_mat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=[[34,54,78,36],[34,36,85,12],[42,51,47,24]]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min_v</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min_matrix</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test_mat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行列式中的最小值为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min_v</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位于第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min_v</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行第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min_v</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424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9" name="组合 8"/>
          <p:cNvGrpSpPr/>
          <p:nvPr/>
        </p:nvGrpSpPr>
        <p:grpSpPr>
          <a:xfrm>
            <a:off x="66009" y="620056"/>
            <a:ext cx="3521497" cy="1214622"/>
            <a:chOff x="62324" y="4571287"/>
            <a:chExt cx="3521497" cy="1214622"/>
          </a:xfrm>
        </p:grpSpPr>
        <p:grpSp>
          <p:nvGrpSpPr>
            <p:cNvPr id="10" name="组合 67"/>
            <p:cNvGrpSpPr/>
            <p:nvPr/>
          </p:nvGrpSpPr>
          <p:grpSpPr>
            <a:xfrm>
              <a:off x="62324" y="4571287"/>
              <a:ext cx="880479" cy="1214622"/>
              <a:chOff x="6469453" y="2119547"/>
              <a:chExt cx="1914069" cy="2769162"/>
            </a:xfrm>
          </p:grpSpPr>
          <p:sp>
            <p:nvSpPr>
              <p:cNvPr id="12"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3"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4"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5"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5.1.3</a:t>
                </a:r>
                <a:endParaRPr lang="zh-CN" altLang="en-US" sz="2000" b="1" dirty="0">
                  <a:solidFill>
                    <a:schemeClr val="tx2">
                      <a:lumMod val="50000"/>
                    </a:schemeClr>
                  </a:solidFill>
                </a:endParaRPr>
              </a:p>
            </p:txBody>
          </p:sp>
        </p:grpSp>
        <p:sp>
          <p:nvSpPr>
            <p:cNvPr id="11" name="矩形 10"/>
            <p:cNvSpPr/>
            <p:nvPr/>
          </p:nvSpPr>
          <p:spPr>
            <a:xfrm>
              <a:off x="887146" y="4642846"/>
              <a:ext cx="2696675"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5"/>
                  </a:solidFill>
                </a:rPr>
                <a:t>变量的作用域</a:t>
              </a:r>
              <a:endParaRPr lang="zh-CN" altLang="en-US" sz="2800" b="1" dirty="0">
                <a:solidFill>
                  <a:schemeClr val="accent5"/>
                </a:solidFill>
              </a:endParaRPr>
            </a:p>
          </p:txBody>
        </p:sp>
      </p:grpSp>
      <p:sp>
        <p:nvSpPr>
          <p:cNvPr id="2" name="矩形 1"/>
          <p:cNvSpPr/>
          <p:nvPr/>
        </p:nvSpPr>
        <p:spPr>
          <a:xfrm>
            <a:off x="506248" y="1352586"/>
            <a:ext cx="11272206" cy="3108543"/>
          </a:xfrm>
          <a:prstGeom prst="rect">
            <a:avLst/>
          </a:prstGeom>
        </p:spPr>
        <p:txBody>
          <a:bodyPr wrap="square">
            <a:spAutoFit/>
          </a:bodyPr>
          <a:lstStyle/>
          <a:p>
            <a:r>
              <a:rPr lang="en-US" altLang="zh-CN" sz="28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kern="100" dirty="0" smtClean="0">
                <a:latin typeface="Times New Roman" panose="02020603050405020304" pitchFamily="18" charset="0"/>
                <a:ea typeface="宋体" panose="02010600030101010101" pitchFamily="2" charset="-122"/>
                <a:cs typeface="Times New Roman" panose="02020603050405020304" pitchFamily="18" charset="0"/>
              </a:rPr>
              <a:t>变量</a:t>
            </a: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的作用域（</a:t>
            </a:r>
            <a:r>
              <a:rPr lang="en-US" altLang="zh-CN" sz="2800" kern="100" dirty="0">
                <a:latin typeface="Times New Roman" panose="02020603050405020304" pitchFamily="18" charset="0"/>
                <a:ea typeface="宋体" panose="02010600030101010101" pitchFamily="2" charset="-122"/>
              </a:rPr>
              <a:t>Variable Scope</a:t>
            </a: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是指变量从定义、使用到最终被释放全过程在程序中起作用的范围。从空间上看是指在程序的某些范围内，才可以发挥作用，即变量的有效范围，从时间上看是指在程序的哪些时间段有效，即变量的生命周期。出了这个范围，变量将对代码的运行不再产生任何影响。</a:t>
            </a:r>
            <a:r>
              <a:rPr lang="en-US" altLang="zh-CN" sz="2800" kern="100" dirty="0">
                <a:latin typeface="Times New Roman" panose="02020603050405020304" pitchFamily="18" charset="0"/>
                <a:ea typeface="宋体" panose="02010600030101010101" pitchFamily="2" charset="-122"/>
              </a:rPr>
              <a:t>Python</a:t>
            </a: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中变量的作用域仅限模块（</a:t>
            </a:r>
            <a:r>
              <a:rPr lang="en-US" altLang="zh-CN" sz="2800" kern="100" dirty="0">
                <a:latin typeface="Times New Roman" panose="02020603050405020304" pitchFamily="18" charset="0"/>
                <a:ea typeface="宋体" panose="02010600030101010101" pitchFamily="2" charset="-122"/>
              </a:rPr>
              <a:t>module</a:t>
            </a: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）、类（</a:t>
            </a:r>
            <a:r>
              <a:rPr lang="en-US" altLang="zh-CN" sz="2800" kern="100" dirty="0">
                <a:latin typeface="Times New Roman" panose="02020603050405020304" pitchFamily="18" charset="0"/>
                <a:ea typeface="宋体" panose="02010600030101010101" pitchFamily="2" charset="-122"/>
              </a:rPr>
              <a:t>class</a:t>
            </a: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）和函数（</a:t>
            </a:r>
            <a:r>
              <a:rPr lang="en-US" altLang="zh-CN" sz="2800" kern="100" dirty="0" err="1">
                <a:latin typeface="Times New Roman" panose="02020603050405020304" pitchFamily="18" charset="0"/>
                <a:ea typeface="宋体" panose="02010600030101010101" pitchFamily="2" charset="-122"/>
              </a:rPr>
              <a:t>def</a:t>
            </a: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800" kern="100" dirty="0">
                <a:latin typeface="Times New Roman" panose="02020603050405020304" pitchFamily="18" charset="0"/>
                <a:ea typeface="宋体" panose="02010600030101010101" pitchFamily="2" charset="-122"/>
              </a:rPr>
              <a:t>lambda</a:t>
            </a: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800" kern="100" dirty="0">
                <a:latin typeface="Times New Roman" panose="02020603050405020304" pitchFamily="18" charset="0"/>
                <a:ea typeface="宋体" panose="02010600030101010101" pitchFamily="2" charset="-122"/>
              </a:rPr>
              <a:t>Python</a:t>
            </a: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与其他语言不同，没有提供如</a:t>
            </a:r>
            <a:r>
              <a:rPr lang="en-US" altLang="zh-CN" sz="2800" kern="100" dirty="0">
                <a:latin typeface="Times New Roman" panose="02020603050405020304" pitchFamily="18" charset="0"/>
                <a:ea typeface="宋体" panose="02010600030101010101" pitchFamily="2" charset="-122"/>
              </a:rPr>
              <a:t>private</a:t>
            </a: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或</a:t>
            </a:r>
            <a:r>
              <a:rPr lang="en-US" altLang="zh-CN" sz="2800" kern="100" dirty="0">
                <a:latin typeface="Times New Roman" panose="02020603050405020304" pitchFamily="18" charset="0"/>
                <a:ea typeface="宋体" panose="02010600030101010101" pitchFamily="2" charset="-122"/>
              </a:rPr>
              <a:t>public</a:t>
            </a: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这样的访问修饰符。</a:t>
            </a:r>
            <a:endParaRPr lang="zh-CN" altLang="en-US" sz="2800" dirty="0"/>
          </a:p>
        </p:txBody>
      </p:sp>
    </p:spTree>
    <p:extLst>
      <p:ext uri="{BB962C8B-B14F-4D97-AF65-F5344CB8AC3E}">
        <p14:creationId xmlns:p14="http://schemas.microsoft.com/office/powerpoint/2010/main" val="19405902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97105" y="405855"/>
            <a:ext cx="12008580" cy="6530377"/>
          </a:xfrm>
          <a:prstGeom prst="rect">
            <a:avLst/>
          </a:prstGeom>
        </p:spPr>
        <p:txBody>
          <a:bodyPr wrap="square">
            <a:spAutoFit/>
          </a:bodyPr>
          <a:lstStyle/>
          <a:p>
            <a:pPr>
              <a:lnSpc>
                <a:spcPct val="157000"/>
              </a:lnSpc>
              <a:spcAft>
                <a:spcPts val="0"/>
              </a:spcAft>
            </a:pPr>
            <a:r>
              <a:rPr lang="en-US" altLang="zh-CN" sz="2800" b="1" kern="100" dirty="0" smtClean="0">
                <a:latin typeface="Cambria" panose="02040503050406030204" pitchFamily="18" charset="0"/>
                <a:ea typeface="黑体" panose="02010609060101010101" pitchFamily="49" charset="-122"/>
                <a:cs typeface="Times New Roman" panose="02020603050405020304" pitchFamily="18" charset="0"/>
              </a:rPr>
              <a:t>1.</a:t>
            </a:r>
            <a:r>
              <a:rPr lang="zh-CN" altLang="zh-CN" sz="2800" b="1" kern="100" dirty="0" smtClean="0">
                <a:latin typeface="Cambria" panose="02040503050406030204" pitchFamily="18" charset="0"/>
                <a:ea typeface="黑体" panose="02010609060101010101" pitchFamily="49" charset="-122"/>
                <a:cs typeface="Times New Roman" panose="02020603050405020304" pitchFamily="18" charset="0"/>
              </a:rPr>
              <a:t>局部变量和全局变量</a:t>
            </a:r>
          </a:p>
          <a:p>
            <a:pPr indent="266700" algn="just">
              <a:lnSpc>
                <a:spcPct val="120000"/>
              </a:lnSpc>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程序中根据变量的作用域可分为局部变量和全局变量。正确定义和使用全局和局部变量，能提高程序的鲁棒性和开发效率</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。说明</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①作用范围：</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全局变量，是指可以在整个程序范围内访问的变量，即使是程序中各函数内部也可以进行访。</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局部变量是指在模块、类或函数等相对独立代码段区域内声明的普通变量，仅在在这些区域代码段或更内层的代码段内有效，外层无权访问。</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②生命周期：全局变量在整个程序运行过程中都有效，除非通过显式操作进行删除。局部变量在创建它的代码段运行时有效，当该代码段运行结束时，自动清除。</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③在主程序段定义的变量，将在整个程序中有效，相当于全局变量。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④全局变量通常在函数定义前进行赋值，这样做可以扩展变量在整个程序文件中的作用范围。</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⑤局部变量与外层代码段定义的同名变量没有关系，且在所处的代码段运行时自动屏蔽外层同名变量，该代码段运行结束，被屏蔽的外层变量将自动恢复。</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⑥函数的形参也是局部变量，作用范围仅限函数内部。</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97105" y="1331320"/>
            <a:ext cx="11951935" cy="4893647"/>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length=10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width=50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area_sq</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area=length*width</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f"length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={length},width={width},area={area}")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area_sq</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length=10,width=50,area=500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print(area)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Traceback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(most recent call last):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File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"&lt;pyshell#43&gt;", line 1, in &lt;module&gt;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print(area</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NameError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name 'area' is not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defined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1887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94780" y="453320"/>
            <a:ext cx="12035181" cy="2098395"/>
          </a:xfrm>
          <a:prstGeom prst="rect">
            <a:avLst/>
          </a:prstGeom>
        </p:spPr>
        <p:txBody>
          <a:bodyPr wrap="square">
            <a:spAutoFit/>
          </a:bodyPr>
          <a:lstStyle/>
          <a:p>
            <a:pPr>
              <a:lnSpc>
                <a:spcPct val="157000"/>
              </a:lnSpc>
              <a:spcAft>
                <a:spcPts val="0"/>
              </a:spcAft>
            </a:pPr>
            <a:r>
              <a:rPr lang="en-US" altLang="zh-CN" sz="2800" b="1" kern="100" dirty="0">
                <a:latin typeface="Cambria" panose="02040503050406030204" pitchFamily="18" charset="0"/>
                <a:ea typeface="黑体" panose="02010609060101010101" pitchFamily="49" charset="-122"/>
                <a:cs typeface="Times New Roman" panose="02020603050405020304" pitchFamily="18" charset="0"/>
              </a:rPr>
              <a:t>2.</a:t>
            </a:r>
            <a:r>
              <a:rPr lang="zh-CN" altLang="zh-CN" sz="2800" b="1" kern="100" dirty="0">
                <a:latin typeface="Cambria" panose="02040503050406030204" pitchFamily="18" charset="0"/>
                <a:ea typeface="黑体" panose="02010609060101010101" pitchFamily="49" charset="-122"/>
                <a:cs typeface="Times New Roman" panose="02020603050405020304" pitchFamily="18" charset="0"/>
              </a:rPr>
              <a:t>同名变量</a:t>
            </a:r>
          </a:p>
          <a:p>
            <a:pPr indent="266700" algn="just">
              <a:lnSpc>
                <a:spcPct val="12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当在函数内部定义了局部变量，该变量与函数外部定义的变量同名，在该函数内部将屏蔽外部定义的同名变量。</a:t>
            </a:r>
          </a:p>
          <a:p>
            <a:pPr indent="266700" algn="just">
              <a:lnSpc>
                <a:spcPct val="120000"/>
              </a:lnSpc>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5-10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在函数内部与外部分别定义同名变量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，基于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计算圆面积，并比较两者的差异</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94780" y="1082274"/>
            <a:ext cx="12122010" cy="5262979"/>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PI=3.1415926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area_circle_in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(radius):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PI=3.14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f"area_circle_in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():PI={PI}")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area=PI*radius*radius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area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area_circle_out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(radius):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f"area_circle_out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():PI={PI}")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area=PI*radius*radius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area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f"area_circle_in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(7)={</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area_circle_in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(7)}")</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f"area_circle_out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(7)={</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area_circle_out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(7)}")</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170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226577" y="1420309"/>
            <a:ext cx="11490690" cy="4166653"/>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声明全局变量</a:t>
            </a:r>
          </a:p>
          <a:p>
            <a:pPr indent="266700" algn="just">
              <a:lnSpc>
                <a:spcPct val="120000"/>
              </a:lnSpc>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如果</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想让在函数内部定义的变量，在函数外也可以使用，那么在定义时应该将其定义为全局变量。可以在函数内部使用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global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nonlocal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关键字定义全局变量，对该变量而言，不论是在函数内或函数外被重新赋值，赋值效果都会同时显示到函数的内部和外部。函数内部声明全局变量的语法格式为：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global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var_name1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var_name2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可以</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同时声明多个全局变量，之间用逗号分隔。</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注意</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global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关键字只能在函数体内定义全局变量，不能在主程序中使用。并且在修饰全局变量时，遵循先定义，后赋初值，否则会引发异常。</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969902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105196" y="689075"/>
            <a:ext cx="11668715" cy="1200329"/>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⑴</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在函数体内重定义外部全局变量。当尝试在函数体内对外部变量赋值时，如上节所述这样做只会在函数内部产生一个新的同名局部变量，也即函数内无法修改外部变量。为了解决这个问题，可以通过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global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对变量重定义为全局变量。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353351" y="2068798"/>
            <a:ext cx="11266811" cy="4524315"/>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global_test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global 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global_test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323784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105196" y="689075"/>
            <a:ext cx="11668715" cy="830997"/>
          </a:xfrm>
          <a:prstGeom prst="rect">
            <a:avLst/>
          </a:prstGeom>
        </p:spPr>
        <p:txBody>
          <a:bodyPr wrap="square">
            <a:spAutoFit/>
          </a:bodyPr>
          <a:lstStyle/>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⑵</a:t>
            </a:r>
            <a:r>
              <a:rPr lang="zh-CN" altLang="zh-CN" sz="2400" dirty="0">
                <a:latin typeface="宋体" panose="02010600030101010101" pitchFamily="2" charset="-122"/>
                <a:ea typeface="宋体" panose="02010600030101010101" pitchFamily="2" charset="-122"/>
              </a:rPr>
              <a:t>在函数体内新定义全局变量。使用</a:t>
            </a:r>
            <a:r>
              <a:rPr lang="en-US" altLang="zh-CN" sz="2400" dirty="0">
                <a:latin typeface="宋体" panose="02010600030101010101" pitchFamily="2" charset="-122"/>
                <a:ea typeface="宋体" panose="02010600030101010101" pitchFamily="2" charset="-122"/>
              </a:rPr>
              <a:t>global</a:t>
            </a:r>
            <a:r>
              <a:rPr lang="zh-CN" altLang="zh-CN" sz="2400" dirty="0">
                <a:latin typeface="宋体" panose="02010600030101010101" pitchFamily="2" charset="-122"/>
                <a:ea typeface="宋体" panose="02010600030101010101" pitchFamily="2" charset="-122"/>
              </a:rPr>
              <a:t>直接定义一个可以在函数外部使用的变量，在函数调用后，程序将可使用这一全新的全局变量。</a:t>
            </a:r>
          </a:p>
        </p:txBody>
      </p:sp>
      <p:sp>
        <p:nvSpPr>
          <p:cNvPr id="3" name="矩形 2"/>
          <p:cNvSpPr/>
          <p:nvPr/>
        </p:nvSpPr>
        <p:spPr>
          <a:xfrm>
            <a:off x="105196" y="1520072"/>
            <a:ext cx="11377402" cy="3046988"/>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global_test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global 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global_test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f"a</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202301" y="4781861"/>
            <a:ext cx="11345034" cy="830997"/>
          </a:xfrm>
          <a:prstGeom prst="rect">
            <a:avLst/>
          </a:prstGeom>
        </p:spPr>
        <p:txBody>
          <a:bodyPr wrap="square">
            <a:spAutoFit/>
          </a:bodyPr>
          <a:lstStyle/>
          <a:p>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在</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上述代码中如果不首先运行</a:t>
            </a:r>
            <a:r>
              <a:rPr lang="en-US" altLang="zh-CN" sz="2400" kern="100" dirty="0" err="1">
                <a:latin typeface="Times New Roman" panose="02020603050405020304" pitchFamily="18" charset="0"/>
                <a:ea typeface="宋体" panose="02010600030101010101" pitchFamily="2" charset="-122"/>
              </a:rPr>
              <a:t>global_test</a:t>
            </a:r>
            <a:r>
              <a:rPr lang="en-US" altLang="zh-CN" sz="2400" kern="100" dirty="0">
                <a:latin typeface="Times New Roman" panose="02020603050405020304" pitchFamily="18" charset="0"/>
                <a:ea typeface="宋体" panose="02010600030101010101" pitchFamily="2" charset="-122"/>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，而直接引用函数内定义的全局变量</a:t>
            </a:r>
            <a:r>
              <a:rPr lang="en-US" altLang="zh-CN" sz="2400" kern="100" dirty="0">
                <a:latin typeface="Times New Roman" panose="02020603050405020304" pitchFamily="18" charset="0"/>
                <a:ea typeface="宋体" panose="02010600030101010101" pitchFamily="2" charset="-122"/>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，将会抛出</a:t>
            </a:r>
            <a:r>
              <a:rPr lang="en-US" altLang="zh-CN" sz="2400" kern="100" dirty="0" err="1">
                <a:latin typeface="Times New Roman" panose="02020603050405020304" pitchFamily="18" charset="0"/>
                <a:ea typeface="宋体" panose="02010600030101010101" pitchFamily="2" charset="-122"/>
              </a:rPr>
              <a:t>NameError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异常，指出变量未定义的错误。</a:t>
            </a:r>
            <a:endParaRPr lang="zh-CN" altLang="en-US" sz="2400" dirty="0"/>
          </a:p>
        </p:txBody>
      </p:sp>
    </p:spTree>
    <p:extLst>
      <p:ext uri="{BB962C8B-B14F-4D97-AF65-F5344CB8AC3E}">
        <p14:creationId xmlns:p14="http://schemas.microsoft.com/office/powerpoint/2010/main" val="30590870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形状 3"/>
          <p:cNvSpPr/>
          <p:nvPr/>
        </p:nvSpPr>
        <p:spPr>
          <a:xfrm>
            <a:off x="3551693" y="3094865"/>
            <a:ext cx="6969321" cy="1784801"/>
          </a:xfrm>
          <a:custGeom>
            <a:avLst/>
            <a:gdLst>
              <a:gd name="connsiteX0" fmla="*/ 0 w 7485681"/>
              <a:gd name="connsiteY0" fmla="*/ 1917038 h 1917038"/>
              <a:gd name="connsiteX1" fmla="*/ 418454 w 7485681"/>
              <a:gd name="connsiteY1" fmla="*/ 1545079 h 1917038"/>
              <a:gd name="connsiteX2" fmla="*/ 1937288 w 7485681"/>
              <a:gd name="connsiteY2" fmla="*/ 1576076 h 1917038"/>
              <a:gd name="connsiteX3" fmla="*/ 2572718 w 7485681"/>
              <a:gd name="connsiteY3" fmla="*/ 212225 h 1917038"/>
              <a:gd name="connsiteX4" fmla="*/ 5098942 w 7485681"/>
              <a:gd name="connsiteY4" fmla="*/ 150232 h 1917038"/>
              <a:gd name="connsiteX5" fmla="*/ 4912962 w 7485681"/>
              <a:gd name="connsiteY5" fmla="*/ 1638069 h 1917038"/>
              <a:gd name="connsiteX6" fmla="*/ 7485681 w 7485681"/>
              <a:gd name="connsiteY6" fmla="*/ 1359099 h 19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85681" h="1917038">
                <a:moveTo>
                  <a:pt x="0" y="1917038"/>
                </a:moveTo>
                <a:cubicBezTo>
                  <a:pt x="47786" y="1759472"/>
                  <a:pt x="95573" y="1601906"/>
                  <a:pt x="418454" y="1545079"/>
                </a:cubicBezTo>
                <a:cubicBezTo>
                  <a:pt x="741335" y="1488252"/>
                  <a:pt x="1578244" y="1798218"/>
                  <a:pt x="1937288" y="1576076"/>
                </a:cubicBezTo>
                <a:cubicBezTo>
                  <a:pt x="2296332" y="1353934"/>
                  <a:pt x="2045776" y="449866"/>
                  <a:pt x="2572718" y="212225"/>
                </a:cubicBezTo>
                <a:cubicBezTo>
                  <a:pt x="3099660" y="-25416"/>
                  <a:pt x="4708901" y="-87409"/>
                  <a:pt x="5098942" y="150232"/>
                </a:cubicBezTo>
                <a:cubicBezTo>
                  <a:pt x="5488983" y="387873"/>
                  <a:pt x="4515172" y="1436591"/>
                  <a:pt x="4912962" y="1638069"/>
                </a:cubicBezTo>
                <a:cubicBezTo>
                  <a:pt x="5310752" y="1839547"/>
                  <a:pt x="6398216" y="1599323"/>
                  <a:pt x="7485681" y="1359099"/>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任意多边形: 形状 5"/>
          <p:cNvSpPr/>
          <p:nvPr/>
        </p:nvSpPr>
        <p:spPr>
          <a:xfrm>
            <a:off x="4134628" y="3480877"/>
            <a:ext cx="6522016" cy="1855594"/>
          </a:xfrm>
          <a:custGeom>
            <a:avLst/>
            <a:gdLst>
              <a:gd name="connsiteX0" fmla="*/ 0 w 7005234"/>
              <a:gd name="connsiteY0" fmla="*/ 1993077 h 1993077"/>
              <a:gd name="connsiteX1" fmla="*/ 418454 w 7005234"/>
              <a:gd name="connsiteY1" fmla="*/ 1621118 h 1993077"/>
              <a:gd name="connsiteX2" fmla="*/ 1425844 w 7005234"/>
              <a:gd name="connsiteY2" fmla="*/ 1605620 h 1993077"/>
              <a:gd name="connsiteX3" fmla="*/ 2417736 w 7005234"/>
              <a:gd name="connsiteY3" fmla="*/ 164277 h 1993077"/>
              <a:gd name="connsiteX4" fmla="*/ 4448014 w 7005234"/>
              <a:gd name="connsiteY4" fmla="*/ 195274 h 1993077"/>
              <a:gd name="connsiteX5" fmla="*/ 5238427 w 7005234"/>
              <a:gd name="connsiteY5" fmla="*/ 1621118 h 1993077"/>
              <a:gd name="connsiteX6" fmla="*/ 7005234 w 7005234"/>
              <a:gd name="connsiteY6" fmla="*/ 1140670 h 1993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234" h="1993077">
                <a:moveTo>
                  <a:pt x="0" y="1993077"/>
                </a:moveTo>
                <a:cubicBezTo>
                  <a:pt x="90406" y="1839385"/>
                  <a:pt x="180813" y="1685694"/>
                  <a:pt x="418454" y="1621118"/>
                </a:cubicBezTo>
                <a:cubicBezTo>
                  <a:pt x="656095" y="1556542"/>
                  <a:pt x="1092630" y="1848427"/>
                  <a:pt x="1425844" y="1605620"/>
                </a:cubicBezTo>
                <a:cubicBezTo>
                  <a:pt x="1759058" y="1362813"/>
                  <a:pt x="1914041" y="399335"/>
                  <a:pt x="2417736" y="164277"/>
                </a:cubicBezTo>
                <a:cubicBezTo>
                  <a:pt x="2921431" y="-70781"/>
                  <a:pt x="3977899" y="-47533"/>
                  <a:pt x="4448014" y="195274"/>
                </a:cubicBezTo>
                <a:cubicBezTo>
                  <a:pt x="4918129" y="438081"/>
                  <a:pt x="4812224" y="1463552"/>
                  <a:pt x="5238427" y="1621118"/>
                </a:cubicBezTo>
                <a:cubicBezTo>
                  <a:pt x="5664630" y="1778684"/>
                  <a:pt x="6334932" y="1459677"/>
                  <a:pt x="7005234" y="1140670"/>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任意多边形: 形状 11"/>
          <p:cNvSpPr/>
          <p:nvPr/>
        </p:nvSpPr>
        <p:spPr bwMode="auto">
          <a:xfrm>
            <a:off x="11078063" y="145801"/>
            <a:ext cx="590720" cy="500729"/>
          </a:xfrm>
          <a:custGeom>
            <a:avLst/>
            <a:gdLst>
              <a:gd name="T0" fmla="*/ 9008 w 16128"/>
              <a:gd name="T1" fmla="*/ 9118 h 13670"/>
              <a:gd name="T2" fmla="*/ 11668 w 16128"/>
              <a:gd name="T3" fmla="*/ 8439 h 13670"/>
              <a:gd name="T4" fmla="*/ 14502 w 16128"/>
              <a:gd name="T5" fmla="*/ 7645 h 13670"/>
              <a:gd name="T6" fmla="*/ 16083 w 16128"/>
              <a:gd name="T7" fmla="*/ 7107 h 13670"/>
              <a:gd name="T8" fmla="*/ 15867 w 16128"/>
              <a:gd name="T9" fmla="*/ 6545 h 13670"/>
              <a:gd name="T10" fmla="*/ 14995 w 16128"/>
              <a:gd name="T11" fmla="*/ 5410 h 13670"/>
              <a:gd name="T12" fmla="*/ 13743 w 16128"/>
              <a:gd name="T13" fmla="*/ 3931 h 13670"/>
              <a:gd name="T14" fmla="*/ 6671 w 16128"/>
              <a:gd name="T15" fmla="*/ 6187 h 13670"/>
              <a:gd name="T16" fmla="*/ 7399 w 16128"/>
              <a:gd name="T17" fmla="*/ 8114 h 13670"/>
              <a:gd name="T18" fmla="*/ 7834 w 16128"/>
              <a:gd name="T19" fmla="*/ 9142 h 13670"/>
              <a:gd name="T20" fmla="*/ 6171 w 16128"/>
              <a:gd name="T21" fmla="*/ 7159 h 13670"/>
              <a:gd name="T22" fmla="*/ 5413 w 16128"/>
              <a:gd name="T23" fmla="*/ 8193 h 13670"/>
              <a:gd name="T24" fmla="*/ 4789 w 16128"/>
              <a:gd name="T25" fmla="*/ 8949 h 13670"/>
              <a:gd name="T26" fmla="*/ 4394 w 16128"/>
              <a:gd name="T27" fmla="*/ 9233 h 13670"/>
              <a:gd name="T28" fmla="*/ 3806 w 16128"/>
              <a:gd name="T29" fmla="*/ 8807 h 13670"/>
              <a:gd name="T30" fmla="*/ 2946 w 16128"/>
              <a:gd name="T31" fmla="*/ 7995 h 13670"/>
              <a:gd name="T32" fmla="*/ 1946 w 16128"/>
              <a:gd name="T33" fmla="*/ 6977 h 13670"/>
              <a:gd name="T34" fmla="*/ 1903 w 16128"/>
              <a:gd name="T35" fmla="*/ 7958 h 13670"/>
              <a:gd name="T36" fmla="*/ 1902 w 16128"/>
              <a:gd name="T37" fmla="*/ 9349 h 13670"/>
              <a:gd name="T38" fmla="*/ 2036 w 16128"/>
              <a:gd name="T39" fmla="*/ 9736 h 13670"/>
              <a:gd name="T40" fmla="*/ 3069 w 16128"/>
              <a:gd name="T41" fmla="*/ 10776 h 13670"/>
              <a:gd name="T42" fmla="*/ 4618 w 16128"/>
              <a:gd name="T43" fmla="*/ 12220 h 13670"/>
              <a:gd name="T44" fmla="*/ 5996 w 16128"/>
              <a:gd name="T45" fmla="*/ 13385 h 13670"/>
              <a:gd name="T46" fmla="*/ 6767 w 16128"/>
              <a:gd name="T47" fmla="*/ 13636 h 13670"/>
              <a:gd name="T48" fmla="*/ 8689 w 16128"/>
              <a:gd name="T49" fmla="*/ 13137 h 13670"/>
              <a:gd name="T50" fmla="*/ 11288 w 16128"/>
              <a:gd name="T51" fmla="*/ 12351 h 13670"/>
              <a:gd name="T52" fmla="*/ 13358 w 16128"/>
              <a:gd name="T53" fmla="*/ 11677 h 13670"/>
              <a:gd name="T54" fmla="*/ 13885 w 16128"/>
              <a:gd name="T55" fmla="*/ 11379 h 13670"/>
              <a:gd name="T56" fmla="*/ 14007 w 16128"/>
              <a:gd name="T57" fmla="*/ 10539 h 13670"/>
              <a:gd name="T58" fmla="*/ 14216 w 16128"/>
              <a:gd name="T59" fmla="*/ 8501 h 13670"/>
              <a:gd name="T60" fmla="*/ 12749 w 16128"/>
              <a:gd name="T61" fmla="*/ 8644 h 13670"/>
              <a:gd name="T62" fmla="*/ 8990 w 16128"/>
              <a:gd name="T63" fmla="*/ 9702 h 13670"/>
              <a:gd name="T64" fmla="*/ 7661 w 16128"/>
              <a:gd name="T65" fmla="*/ 10019 h 13670"/>
              <a:gd name="T66" fmla="*/ 7380 w 16128"/>
              <a:gd name="T67" fmla="*/ 9609 h 13670"/>
              <a:gd name="T68" fmla="*/ 6949 w 16128"/>
              <a:gd name="T69" fmla="*/ 8595 h 13670"/>
              <a:gd name="T70" fmla="*/ 6330 w 16128"/>
              <a:gd name="T71" fmla="*/ 6984 h 13670"/>
              <a:gd name="T72" fmla="*/ 7769 w 16128"/>
              <a:gd name="T73" fmla="*/ 244 h 13670"/>
              <a:gd name="T74" fmla="*/ 4580 w 16128"/>
              <a:gd name="T75" fmla="*/ 1102 h 13670"/>
              <a:gd name="T76" fmla="*/ 2926 w 16128"/>
              <a:gd name="T77" fmla="*/ 1610 h 13670"/>
              <a:gd name="T78" fmla="*/ 2820 w 16128"/>
              <a:gd name="T79" fmla="*/ 1937 h 13670"/>
              <a:gd name="T80" fmla="*/ 3833 w 16128"/>
              <a:gd name="T81" fmla="*/ 2838 h 13670"/>
              <a:gd name="T82" fmla="*/ 5235 w 16128"/>
              <a:gd name="T83" fmla="*/ 3977 h 13670"/>
              <a:gd name="T84" fmla="*/ 6374 w 16128"/>
              <a:gd name="T85" fmla="*/ 4818 h 13670"/>
              <a:gd name="T86" fmla="*/ 7007 w 16128"/>
              <a:gd name="T87" fmla="*/ 4905 h 13670"/>
              <a:gd name="T88" fmla="*/ 8782 w 16128"/>
              <a:gd name="T89" fmla="*/ 4451 h 13670"/>
              <a:gd name="T90" fmla="*/ 11048 w 16128"/>
              <a:gd name="T91" fmla="*/ 3797 h 13670"/>
              <a:gd name="T92" fmla="*/ 12729 w 16128"/>
              <a:gd name="T93" fmla="*/ 3245 h 13670"/>
              <a:gd name="T94" fmla="*/ 12897 w 16128"/>
              <a:gd name="T95" fmla="*/ 2914 h 13670"/>
              <a:gd name="T96" fmla="*/ 12015 w 16128"/>
              <a:gd name="T97" fmla="*/ 2075 h 13670"/>
              <a:gd name="T98" fmla="*/ 10264 w 16128"/>
              <a:gd name="T99" fmla="*/ 587 h 13670"/>
              <a:gd name="T100" fmla="*/ 100 w 16128"/>
              <a:gd name="T101" fmla="*/ 4443 h 13670"/>
              <a:gd name="T102" fmla="*/ 1108 w 16128"/>
              <a:gd name="T103" fmla="*/ 5506 h 13670"/>
              <a:gd name="T104" fmla="*/ 2621 w 16128"/>
              <a:gd name="T105" fmla="*/ 6979 h 13670"/>
              <a:gd name="T106" fmla="*/ 3911 w 16128"/>
              <a:gd name="T107" fmla="*/ 8146 h 13670"/>
              <a:gd name="T108" fmla="*/ 4398 w 16128"/>
              <a:gd name="T109" fmla="*/ 8331 h 13670"/>
              <a:gd name="T110" fmla="*/ 4998 w 16128"/>
              <a:gd name="T111" fmla="*/ 7639 h 13670"/>
              <a:gd name="T112" fmla="*/ 6013 w 16128"/>
              <a:gd name="T113" fmla="*/ 6264 h 13670"/>
              <a:gd name="T114" fmla="*/ 2048 w 16128"/>
              <a:gd name="T115" fmla="*/ 2138 h 13670"/>
              <a:gd name="T116" fmla="*/ 871 w 16128"/>
              <a:gd name="T117" fmla="*/ 3303 h 13670"/>
              <a:gd name="T118" fmla="*/ 198 w 16128"/>
              <a:gd name="T119" fmla="*/ 4018 h 13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3670">
                <a:moveTo>
                  <a:pt x="7951" y="9328"/>
                </a:moveTo>
                <a:lnTo>
                  <a:pt x="7990" y="9330"/>
                </a:lnTo>
                <a:lnTo>
                  <a:pt x="8072" y="9320"/>
                </a:lnTo>
                <a:lnTo>
                  <a:pt x="8193" y="9299"/>
                </a:lnTo>
                <a:lnTo>
                  <a:pt x="8349" y="9268"/>
                </a:lnTo>
                <a:lnTo>
                  <a:pt x="8540" y="9227"/>
                </a:lnTo>
                <a:lnTo>
                  <a:pt x="8761" y="9176"/>
                </a:lnTo>
                <a:lnTo>
                  <a:pt x="9008" y="9118"/>
                </a:lnTo>
                <a:lnTo>
                  <a:pt x="9283" y="9053"/>
                </a:lnTo>
                <a:lnTo>
                  <a:pt x="9579" y="8979"/>
                </a:lnTo>
                <a:lnTo>
                  <a:pt x="9895" y="8900"/>
                </a:lnTo>
                <a:lnTo>
                  <a:pt x="10226" y="8816"/>
                </a:lnTo>
                <a:lnTo>
                  <a:pt x="10573" y="8727"/>
                </a:lnTo>
                <a:lnTo>
                  <a:pt x="10931" y="8633"/>
                </a:lnTo>
                <a:lnTo>
                  <a:pt x="11296" y="8538"/>
                </a:lnTo>
                <a:lnTo>
                  <a:pt x="11668" y="8439"/>
                </a:lnTo>
                <a:lnTo>
                  <a:pt x="12042" y="8338"/>
                </a:lnTo>
                <a:lnTo>
                  <a:pt x="12416" y="8236"/>
                </a:lnTo>
                <a:lnTo>
                  <a:pt x="12786" y="8134"/>
                </a:lnTo>
                <a:lnTo>
                  <a:pt x="13151" y="8033"/>
                </a:lnTo>
                <a:lnTo>
                  <a:pt x="13509" y="7932"/>
                </a:lnTo>
                <a:lnTo>
                  <a:pt x="13855" y="7833"/>
                </a:lnTo>
                <a:lnTo>
                  <a:pt x="14187" y="7737"/>
                </a:lnTo>
                <a:lnTo>
                  <a:pt x="14502" y="7645"/>
                </a:lnTo>
                <a:lnTo>
                  <a:pt x="14797" y="7555"/>
                </a:lnTo>
                <a:lnTo>
                  <a:pt x="15071" y="7471"/>
                </a:lnTo>
                <a:lnTo>
                  <a:pt x="15319" y="7393"/>
                </a:lnTo>
                <a:lnTo>
                  <a:pt x="15538" y="7320"/>
                </a:lnTo>
                <a:lnTo>
                  <a:pt x="15727" y="7255"/>
                </a:lnTo>
                <a:lnTo>
                  <a:pt x="15883" y="7197"/>
                </a:lnTo>
                <a:lnTo>
                  <a:pt x="16002" y="7147"/>
                </a:lnTo>
                <a:lnTo>
                  <a:pt x="16083" y="7107"/>
                </a:lnTo>
                <a:lnTo>
                  <a:pt x="16120" y="7076"/>
                </a:lnTo>
                <a:lnTo>
                  <a:pt x="16128" y="7042"/>
                </a:lnTo>
                <a:lnTo>
                  <a:pt x="16119" y="6993"/>
                </a:lnTo>
                <a:lnTo>
                  <a:pt x="16095" y="6928"/>
                </a:lnTo>
                <a:lnTo>
                  <a:pt x="16056" y="6851"/>
                </a:lnTo>
                <a:lnTo>
                  <a:pt x="16005" y="6760"/>
                </a:lnTo>
                <a:lnTo>
                  <a:pt x="15942" y="6658"/>
                </a:lnTo>
                <a:lnTo>
                  <a:pt x="15867" y="6545"/>
                </a:lnTo>
                <a:lnTo>
                  <a:pt x="15781" y="6424"/>
                </a:lnTo>
                <a:lnTo>
                  <a:pt x="15688" y="6294"/>
                </a:lnTo>
                <a:lnTo>
                  <a:pt x="15586" y="6157"/>
                </a:lnTo>
                <a:lnTo>
                  <a:pt x="15477" y="6015"/>
                </a:lnTo>
                <a:lnTo>
                  <a:pt x="15363" y="5868"/>
                </a:lnTo>
                <a:lnTo>
                  <a:pt x="15243" y="5718"/>
                </a:lnTo>
                <a:lnTo>
                  <a:pt x="15120" y="5564"/>
                </a:lnTo>
                <a:lnTo>
                  <a:pt x="14995" y="5410"/>
                </a:lnTo>
                <a:lnTo>
                  <a:pt x="14868" y="5254"/>
                </a:lnTo>
                <a:lnTo>
                  <a:pt x="14740" y="5100"/>
                </a:lnTo>
                <a:lnTo>
                  <a:pt x="14613" y="4948"/>
                </a:lnTo>
                <a:lnTo>
                  <a:pt x="14487" y="4799"/>
                </a:lnTo>
                <a:lnTo>
                  <a:pt x="14364" y="4653"/>
                </a:lnTo>
                <a:lnTo>
                  <a:pt x="14131" y="4380"/>
                </a:lnTo>
                <a:lnTo>
                  <a:pt x="13920" y="4136"/>
                </a:lnTo>
                <a:lnTo>
                  <a:pt x="13743" y="3931"/>
                </a:lnTo>
                <a:lnTo>
                  <a:pt x="13605" y="3773"/>
                </a:lnTo>
                <a:lnTo>
                  <a:pt x="13516" y="3672"/>
                </a:lnTo>
                <a:lnTo>
                  <a:pt x="13485" y="3637"/>
                </a:lnTo>
                <a:lnTo>
                  <a:pt x="6465" y="5620"/>
                </a:lnTo>
                <a:lnTo>
                  <a:pt x="6480" y="5661"/>
                </a:lnTo>
                <a:lnTo>
                  <a:pt x="6522" y="5776"/>
                </a:lnTo>
                <a:lnTo>
                  <a:pt x="6586" y="5955"/>
                </a:lnTo>
                <a:lnTo>
                  <a:pt x="6671" y="6187"/>
                </a:lnTo>
                <a:lnTo>
                  <a:pt x="6773" y="6462"/>
                </a:lnTo>
                <a:lnTo>
                  <a:pt x="6886" y="6769"/>
                </a:lnTo>
                <a:lnTo>
                  <a:pt x="7010" y="7099"/>
                </a:lnTo>
                <a:lnTo>
                  <a:pt x="7139" y="7440"/>
                </a:lnTo>
                <a:lnTo>
                  <a:pt x="7203" y="7611"/>
                </a:lnTo>
                <a:lnTo>
                  <a:pt x="7269" y="7782"/>
                </a:lnTo>
                <a:lnTo>
                  <a:pt x="7334" y="7950"/>
                </a:lnTo>
                <a:lnTo>
                  <a:pt x="7399" y="8114"/>
                </a:lnTo>
                <a:lnTo>
                  <a:pt x="7462" y="8275"/>
                </a:lnTo>
                <a:lnTo>
                  <a:pt x="7524" y="8428"/>
                </a:lnTo>
                <a:lnTo>
                  <a:pt x="7583" y="8573"/>
                </a:lnTo>
                <a:lnTo>
                  <a:pt x="7640" y="8710"/>
                </a:lnTo>
                <a:lnTo>
                  <a:pt x="7694" y="8837"/>
                </a:lnTo>
                <a:lnTo>
                  <a:pt x="7744" y="8952"/>
                </a:lnTo>
                <a:lnTo>
                  <a:pt x="7791" y="9055"/>
                </a:lnTo>
                <a:lnTo>
                  <a:pt x="7834" y="9142"/>
                </a:lnTo>
                <a:lnTo>
                  <a:pt x="7871" y="9215"/>
                </a:lnTo>
                <a:lnTo>
                  <a:pt x="7904" y="9271"/>
                </a:lnTo>
                <a:lnTo>
                  <a:pt x="7931" y="9308"/>
                </a:lnTo>
                <a:lnTo>
                  <a:pt x="7951" y="9328"/>
                </a:lnTo>
                <a:close/>
                <a:moveTo>
                  <a:pt x="6318" y="6950"/>
                </a:moveTo>
                <a:lnTo>
                  <a:pt x="6301" y="6976"/>
                </a:lnTo>
                <a:lnTo>
                  <a:pt x="6251" y="7047"/>
                </a:lnTo>
                <a:lnTo>
                  <a:pt x="6171" y="7159"/>
                </a:lnTo>
                <a:lnTo>
                  <a:pt x="6068" y="7304"/>
                </a:lnTo>
                <a:lnTo>
                  <a:pt x="5944" y="7476"/>
                </a:lnTo>
                <a:lnTo>
                  <a:pt x="5805" y="7668"/>
                </a:lnTo>
                <a:lnTo>
                  <a:pt x="5730" y="7770"/>
                </a:lnTo>
                <a:lnTo>
                  <a:pt x="5653" y="7873"/>
                </a:lnTo>
                <a:lnTo>
                  <a:pt x="5574" y="7979"/>
                </a:lnTo>
                <a:lnTo>
                  <a:pt x="5494" y="8086"/>
                </a:lnTo>
                <a:lnTo>
                  <a:pt x="5413" y="8193"/>
                </a:lnTo>
                <a:lnTo>
                  <a:pt x="5330" y="8299"/>
                </a:lnTo>
                <a:lnTo>
                  <a:pt x="5249" y="8403"/>
                </a:lnTo>
                <a:lnTo>
                  <a:pt x="5168" y="8504"/>
                </a:lnTo>
                <a:lnTo>
                  <a:pt x="5087" y="8603"/>
                </a:lnTo>
                <a:lnTo>
                  <a:pt x="5009" y="8698"/>
                </a:lnTo>
                <a:lnTo>
                  <a:pt x="4933" y="8787"/>
                </a:lnTo>
                <a:lnTo>
                  <a:pt x="4860" y="8871"/>
                </a:lnTo>
                <a:lnTo>
                  <a:pt x="4789" y="8949"/>
                </a:lnTo>
                <a:lnTo>
                  <a:pt x="4722" y="9018"/>
                </a:lnTo>
                <a:lnTo>
                  <a:pt x="4660" y="9080"/>
                </a:lnTo>
                <a:lnTo>
                  <a:pt x="4603" y="9133"/>
                </a:lnTo>
                <a:lnTo>
                  <a:pt x="4550" y="9175"/>
                </a:lnTo>
                <a:lnTo>
                  <a:pt x="4503" y="9208"/>
                </a:lnTo>
                <a:lnTo>
                  <a:pt x="4462" y="9229"/>
                </a:lnTo>
                <a:lnTo>
                  <a:pt x="4429" y="9237"/>
                </a:lnTo>
                <a:lnTo>
                  <a:pt x="4394" y="9233"/>
                </a:lnTo>
                <a:lnTo>
                  <a:pt x="4349" y="9216"/>
                </a:lnTo>
                <a:lnTo>
                  <a:pt x="4293" y="9187"/>
                </a:lnTo>
                <a:lnTo>
                  <a:pt x="4230" y="9146"/>
                </a:lnTo>
                <a:lnTo>
                  <a:pt x="4158" y="9095"/>
                </a:lnTo>
                <a:lnTo>
                  <a:pt x="4079" y="9035"/>
                </a:lnTo>
                <a:lnTo>
                  <a:pt x="3994" y="8967"/>
                </a:lnTo>
                <a:lnTo>
                  <a:pt x="3902" y="8890"/>
                </a:lnTo>
                <a:lnTo>
                  <a:pt x="3806" y="8807"/>
                </a:lnTo>
                <a:lnTo>
                  <a:pt x="3705" y="8718"/>
                </a:lnTo>
                <a:lnTo>
                  <a:pt x="3602" y="8623"/>
                </a:lnTo>
                <a:lnTo>
                  <a:pt x="3495" y="8524"/>
                </a:lnTo>
                <a:lnTo>
                  <a:pt x="3387" y="8422"/>
                </a:lnTo>
                <a:lnTo>
                  <a:pt x="3276" y="8317"/>
                </a:lnTo>
                <a:lnTo>
                  <a:pt x="3166" y="8210"/>
                </a:lnTo>
                <a:lnTo>
                  <a:pt x="3055" y="8103"/>
                </a:lnTo>
                <a:lnTo>
                  <a:pt x="2946" y="7995"/>
                </a:lnTo>
                <a:lnTo>
                  <a:pt x="2839" y="7889"/>
                </a:lnTo>
                <a:lnTo>
                  <a:pt x="2733" y="7783"/>
                </a:lnTo>
                <a:lnTo>
                  <a:pt x="2631" y="7680"/>
                </a:lnTo>
                <a:lnTo>
                  <a:pt x="2439" y="7485"/>
                </a:lnTo>
                <a:lnTo>
                  <a:pt x="2269" y="7311"/>
                </a:lnTo>
                <a:lnTo>
                  <a:pt x="2126" y="7163"/>
                </a:lnTo>
                <a:lnTo>
                  <a:pt x="2017" y="7049"/>
                </a:lnTo>
                <a:lnTo>
                  <a:pt x="1946" y="6977"/>
                </a:lnTo>
                <a:lnTo>
                  <a:pt x="1922" y="6950"/>
                </a:lnTo>
                <a:lnTo>
                  <a:pt x="1921" y="6978"/>
                </a:lnTo>
                <a:lnTo>
                  <a:pt x="1920" y="7055"/>
                </a:lnTo>
                <a:lnTo>
                  <a:pt x="1917" y="7176"/>
                </a:lnTo>
                <a:lnTo>
                  <a:pt x="1914" y="7334"/>
                </a:lnTo>
                <a:lnTo>
                  <a:pt x="1910" y="7522"/>
                </a:lnTo>
                <a:lnTo>
                  <a:pt x="1906" y="7732"/>
                </a:lnTo>
                <a:lnTo>
                  <a:pt x="1903" y="7958"/>
                </a:lnTo>
                <a:lnTo>
                  <a:pt x="1899" y="8194"/>
                </a:lnTo>
                <a:lnTo>
                  <a:pt x="1897" y="8432"/>
                </a:lnTo>
                <a:lnTo>
                  <a:pt x="1895" y="8666"/>
                </a:lnTo>
                <a:lnTo>
                  <a:pt x="1895" y="8888"/>
                </a:lnTo>
                <a:lnTo>
                  <a:pt x="1896" y="9092"/>
                </a:lnTo>
                <a:lnTo>
                  <a:pt x="1898" y="9186"/>
                </a:lnTo>
                <a:lnTo>
                  <a:pt x="1899" y="9271"/>
                </a:lnTo>
                <a:lnTo>
                  <a:pt x="1902" y="9349"/>
                </a:lnTo>
                <a:lnTo>
                  <a:pt x="1905" y="9418"/>
                </a:lnTo>
                <a:lnTo>
                  <a:pt x="1908" y="9478"/>
                </a:lnTo>
                <a:lnTo>
                  <a:pt x="1912" y="9526"/>
                </a:lnTo>
                <a:lnTo>
                  <a:pt x="1917" y="9564"/>
                </a:lnTo>
                <a:lnTo>
                  <a:pt x="1922" y="9590"/>
                </a:lnTo>
                <a:lnTo>
                  <a:pt x="1939" y="9619"/>
                </a:lnTo>
                <a:lnTo>
                  <a:pt x="1978" y="9668"/>
                </a:lnTo>
                <a:lnTo>
                  <a:pt x="2036" y="9736"/>
                </a:lnTo>
                <a:lnTo>
                  <a:pt x="2114" y="9820"/>
                </a:lnTo>
                <a:lnTo>
                  <a:pt x="2209" y="9920"/>
                </a:lnTo>
                <a:lnTo>
                  <a:pt x="2319" y="10035"/>
                </a:lnTo>
                <a:lnTo>
                  <a:pt x="2445" y="10163"/>
                </a:lnTo>
                <a:lnTo>
                  <a:pt x="2585" y="10301"/>
                </a:lnTo>
                <a:lnTo>
                  <a:pt x="2736" y="10451"/>
                </a:lnTo>
                <a:lnTo>
                  <a:pt x="2898" y="10609"/>
                </a:lnTo>
                <a:lnTo>
                  <a:pt x="3069" y="10776"/>
                </a:lnTo>
                <a:lnTo>
                  <a:pt x="3249" y="10948"/>
                </a:lnTo>
                <a:lnTo>
                  <a:pt x="3434" y="11125"/>
                </a:lnTo>
                <a:lnTo>
                  <a:pt x="3626" y="11307"/>
                </a:lnTo>
                <a:lnTo>
                  <a:pt x="3821" y="11490"/>
                </a:lnTo>
                <a:lnTo>
                  <a:pt x="4020" y="11675"/>
                </a:lnTo>
                <a:lnTo>
                  <a:pt x="4219" y="11858"/>
                </a:lnTo>
                <a:lnTo>
                  <a:pt x="4419" y="12040"/>
                </a:lnTo>
                <a:lnTo>
                  <a:pt x="4618" y="12220"/>
                </a:lnTo>
                <a:lnTo>
                  <a:pt x="4813" y="12395"/>
                </a:lnTo>
                <a:lnTo>
                  <a:pt x="5005" y="12563"/>
                </a:lnTo>
                <a:lnTo>
                  <a:pt x="5191" y="12726"/>
                </a:lnTo>
                <a:lnTo>
                  <a:pt x="5371" y="12880"/>
                </a:lnTo>
                <a:lnTo>
                  <a:pt x="5543" y="13024"/>
                </a:lnTo>
                <a:lnTo>
                  <a:pt x="5705" y="13157"/>
                </a:lnTo>
                <a:lnTo>
                  <a:pt x="5856" y="13278"/>
                </a:lnTo>
                <a:lnTo>
                  <a:pt x="5996" y="13385"/>
                </a:lnTo>
                <a:lnTo>
                  <a:pt x="6122" y="13478"/>
                </a:lnTo>
                <a:lnTo>
                  <a:pt x="6233" y="13553"/>
                </a:lnTo>
                <a:lnTo>
                  <a:pt x="6328" y="13612"/>
                </a:lnTo>
                <a:lnTo>
                  <a:pt x="6406" y="13650"/>
                </a:lnTo>
                <a:lnTo>
                  <a:pt x="6465" y="13669"/>
                </a:lnTo>
                <a:lnTo>
                  <a:pt x="6532" y="13670"/>
                </a:lnTo>
                <a:lnTo>
                  <a:pt x="6634" y="13659"/>
                </a:lnTo>
                <a:lnTo>
                  <a:pt x="6767" y="13636"/>
                </a:lnTo>
                <a:lnTo>
                  <a:pt x="6929" y="13603"/>
                </a:lnTo>
                <a:lnTo>
                  <a:pt x="7117" y="13560"/>
                </a:lnTo>
                <a:lnTo>
                  <a:pt x="7332" y="13508"/>
                </a:lnTo>
                <a:lnTo>
                  <a:pt x="7568" y="13447"/>
                </a:lnTo>
                <a:lnTo>
                  <a:pt x="7824" y="13379"/>
                </a:lnTo>
                <a:lnTo>
                  <a:pt x="8098" y="13304"/>
                </a:lnTo>
                <a:lnTo>
                  <a:pt x="8388" y="13223"/>
                </a:lnTo>
                <a:lnTo>
                  <a:pt x="8689" y="13137"/>
                </a:lnTo>
                <a:lnTo>
                  <a:pt x="9001" y="13046"/>
                </a:lnTo>
                <a:lnTo>
                  <a:pt x="9323" y="12951"/>
                </a:lnTo>
                <a:lnTo>
                  <a:pt x="9650" y="12854"/>
                </a:lnTo>
                <a:lnTo>
                  <a:pt x="9979" y="12755"/>
                </a:lnTo>
                <a:lnTo>
                  <a:pt x="10311" y="12654"/>
                </a:lnTo>
                <a:lnTo>
                  <a:pt x="10640" y="12552"/>
                </a:lnTo>
                <a:lnTo>
                  <a:pt x="10967" y="12451"/>
                </a:lnTo>
                <a:lnTo>
                  <a:pt x="11288" y="12351"/>
                </a:lnTo>
                <a:lnTo>
                  <a:pt x="11600" y="12252"/>
                </a:lnTo>
                <a:lnTo>
                  <a:pt x="11902" y="12156"/>
                </a:lnTo>
                <a:lnTo>
                  <a:pt x="12191" y="12064"/>
                </a:lnTo>
                <a:lnTo>
                  <a:pt x="12464" y="11975"/>
                </a:lnTo>
                <a:lnTo>
                  <a:pt x="12720" y="11891"/>
                </a:lnTo>
                <a:lnTo>
                  <a:pt x="12956" y="11813"/>
                </a:lnTo>
                <a:lnTo>
                  <a:pt x="13170" y="11741"/>
                </a:lnTo>
                <a:lnTo>
                  <a:pt x="13358" y="11677"/>
                </a:lnTo>
                <a:lnTo>
                  <a:pt x="13519" y="11619"/>
                </a:lnTo>
                <a:lnTo>
                  <a:pt x="13652" y="11572"/>
                </a:lnTo>
                <a:lnTo>
                  <a:pt x="13752" y="11534"/>
                </a:lnTo>
                <a:lnTo>
                  <a:pt x="13819" y="11505"/>
                </a:lnTo>
                <a:lnTo>
                  <a:pt x="13848" y="11488"/>
                </a:lnTo>
                <a:lnTo>
                  <a:pt x="13860" y="11468"/>
                </a:lnTo>
                <a:lnTo>
                  <a:pt x="13872" y="11431"/>
                </a:lnTo>
                <a:lnTo>
                  <a:pt x="13885" y="11379"/>
                </a:lnTo>
                <a:lnTo>
                  <a:pt x="13898" y="11313"/>
                </a:lnTo>
                <a:lnTo>
                  <a:pt x="13912" y="11232"/>
                </a:lnTo>
                <a:lnTo>
                  <a:pt x="13928" y="11141"/>
                </a:lnTo>
                <a:lnTo>
                  <a:pt x="13943" y="11038"/>
                </a:lnTo>
                <a:lnTo>
                  <a:pt x="13959" y="10925"/>
                </a:lnTo>
                <a:lnTo>
                  <a:pt x="13975" y="10803"/>
                </a:lnTo>
                <a:lnTo>
                  <a:pt x="13991" y="10674"/>
                </a:lnTo>
                <a:lnTo>
                  <a:pt x="14007" y="10539"/>
                </a:lnTo>
                <a:lnTo>
                  <a:pt x="14023" y="10398"/>
                </a:lnTo>
                <a:lnTo>
                  <a:pt x="14057" y="10105"/>
                </a:lnTo>
                <a:lnTo>
                  <a:pt x="14089" y="9803"/>
                </a:lnTo>
                <a:lnTo>
                  <a:pt x="14119" y="9504"/>
                </a:lnTo>
                <a:lnTo>
                  <a:pt x="14148" y="9215"/>
                </a:lnTo>
                <a:lnTo>
                  <a:pt x="14174" y="8946"/>
                </a:lnTo>
                <a:lnTo>
                  <a:pt x="14197" y="8705"/>
                </a:lnTo>
                <a:lnTo>
                  <a:pt x="14216" y="8501"/>
                </a:lnTo>
                <a:lnTo>
                  <a:pt x="14230" y="8345"/>
                </a:lnTo>
                <a:lnTo>
                  <a:pt x="14239" y="8245"/>
                </a:lnTo>
                <a:lnTo>
                  <a:pt x="14242" y="8209"/>
                </a:lnTo>
                <a:lnTo>
                  <a:pt x="14170" y="8230"/>
                </a:lnTo>
                <a:lnTo>
                  <a:pt x="13967" y="8290"/>
                </a:lnTo>
                <a:lnTo>
                  <a:pt x="13649" y="8382"/>
                </a:lnTo>
                <a:lnTo>
                  <a:pt x="13237" y="8502"/>
                </a:lnTo>
                <a:lnTo>
                  <a:pt x="12749" y="8644"/>
                </a:lnTo>
                <a:lnTo>
                  <a:pt x="12203" y="8802"/>
                </a:lnTo>
                <a:lnTo>
                  <a:pt x="11617" y="8969"/>
                </a:lnTo>
                <a:lnTo>
                  <a:pt x="11011" y="9141"/>
                </a:lnTo>
                <a:lnTo>
                  <a:pt x="10403" y="9314"/>
                </a:lnTo>
                <a:lnTo>
                  <a:pt x="9809" y="9479"/>
                </a:lnTo>
                <a:lnTo>
                  <a:pt x="9525" y="9556"/>
                </a:lnTo>
                <a:lnTo>
                  <a:pt x="9251" y="9632"/>
                </a:lnTo>
                <a:lnTo>
                  <a:pt x="8990" y="9702"/>
                </a:lnTo>
                <a:lnTo>
                  <a:pt x="8745" y="9767"/>
                </a:lnTo>
                <a:lnTo>
                  <a:pt x="8519" y="9826"/>
                </a:lnTo>
                <a:lnTo>
                  <a:pt x="8312" y="9879"/>
                </a:lnTo>
                <a:lnTo>
                  <a:pt x="8128" y="9924"/>
                </a:lnTo>
                <a:lnTo>
                  <a:pt x="7967" y="9962"/>
                </a:lnTo>
                <a:lnTo>
                  <a:pt x="7835" y="9991"/>
                </a:lnTo>
                <a:lnTo>
                  <a:pt x="7732" y="10010"/>
                </a:lnTo>
                <a:lnTo>
                  <a:pt x="7661" y="10019"/>
                </a:lnTo>
                <a:lnTo>
                  <a:pt x="7624" y="10018"/>
                </a:lnTo>
                <a:lnTo>
                  <a:pt x="7601" y="10002"/>
                </a:lnTo>
                <a:lnTo>
                  <a:pt x="7574" y="9970"/>
                </a:lnTo>
                <a:lnTo>
                  <a:pt x="7543" y="9923"/>
                </a:lnTo>
                <a:lnTo>
                  <a:pt x="7508" y="9863"/>
                </a:lnTo>
                <a:lnTo>
                  <a:pt x="7468" y="9789"/>
                </a:lnTo>
                <a:lnTo>
                  <a:pt x="7426" y="9705"/>
                </a:lnTo>
                <a:lnTo>
                  <a:pt x="7380" y="9609"/>
                </a:lnTo>
                <a:lnTo>
                  <a:pt x="7331" y="9504"/>
                </a:lnTo>
                <a:lnTo>
                  <a:pt x="7281" y="9391"/>
                </a:lnTo>
                <a:lnTo>
                  <a:pt x="7228" y="9270"/>
                </a:lnTo>
                <a:lnTo>
                  <a:pt x="7174" y="9143"/>
                </a:lnTo>
                <a:lnTo>
                  <a:pt x="7118" y="9011"/>
                </a:lnTo>
                <a:lnTo>
                  <a:pt x="7063" y="8875"/>
                </a:lnTo>
                <a:lnTo>
                  <a:pt x="7006" y="8736"/>
                </a:lnTo>
                <a:lnTo>
                  <a:pt x="6949" y="8595"/>
                </a:lnTo>
                <a:lnTo>
                  <a:pt x="6893" y="8454"/>
                </a:lnTo>
                <a:lnTo>
                  <a:pt x="6782" y="8172"/>
                </a:lnTo>
                <a:lnTo>
                  <a:pt x="6676" y="7900"/>
                </a:lnTo>
                <a:lnTo>
                  <a:pt x="6579" y="7646"/>
                </a:lnTo>
                <a:lnTo>
                  <a:pt x="6493" y="7418"/>
                </a:lnTo>
                <a:lnTo>
                  <a:pt x="6421" y="7227"/>
                </a:lnTo>
                <a:lnTo>
                  <a:pt x="6366" y="7078"/>
                </a:lnTo>
                <a:lnTo>
                  <a:pt x="6330" y="6984"/>
                </a:lnTo>
                <a:lnTo>
                  <a:pt x="6318" y="6950"/>
                </a:lnTo>
                <a:close/>
                <a:moveTo>
                  <a:pt x="9742" y="156"/>
                </a:moveTo>
                <a:lnTo>
                  <a:pt x="9130" y="3375"/>
                </a:lnTo>
                <a:lnTo>
                  <a:pt x="8713" y="0"/>
                </a:lnTo>
                <a:lnTo>
                  <a:pt x="8645" y="17"/>
                </a:lnTo>
                <a:lnTo>
                  <a:pt x="8453" y="67"/>
                </a:lnTo>
                <a:lnTo>
                  <a:pt x="8155" y="144"/>
                </a:lnTo>
                <a:lnTo>
                  <a:pt x="7769" y="244"/>
                </a:lnTo>
                <a:lnTo>
                  <a:pt x="7311" y="364"/>
                </a:lnTo>
                <a:lnTo>
                  <a:pt x="6800" y="499"/>
                </a:lnTo>
                <a:lnTo>
                  <a:pt x="6255" y="644"/>
                </a:lnTo>
                <a:lnTo>
                  <a:pt x="5690" y="796"/>
                </a:lnTo>
                <a:lnTo>
                  <a:pt x="5408" y="873"/>
                </a:lnTo>
                <a:lnTo>
                  <a:pt x="5127" y="950"/>
                </a:lnTo>
                <a:lnTo>
                  <a:pt x="4850" y="1027"/>
                </a:lnTo>
                <a:lnTo>
                  <a:pt x="4580" y="1102"/>
                </a:lnTo>
                <a:lnTo>
                  <a:pt x="4319" y="1177"/>
                </a:lnTo>
                <a:lnTo>
                  <a:pt x="4069" y="1250"/>
                </a:lnTo>
                <a:lnTo>
                  <a:pt x="3833" y="1319"/>
                </a:lnTo>
                <a:lnTo>
                  <a:pt x="3612" y="1386"/>
                </a:lnTo>
                <a:lnTo>
                  <a:pt x="3408" y="1448"/>
                </a:lnTo>
                <a:lnTo>
                  <a:pt x="3225" y="1508"/>
                </a:lnTo>
                <a:lnTo>
                  <a:pt x="3063" y="1562"/>
                </a:lnTo>
                <a:lnTo>
                  <a:pt x="2926" y="1610"/>
                </a:lnTo>
                <a:lnTo>
                  <a:pt x="2815" y="1654"/>
                </a:lnTo>
                <a:lnTo>
                  <a:pt x="2734" y="1690"/>
                </a:lnTo>
                <a:lnTo>
                  <a:pt x="2682" y="1720"/>
                </a:lnTo>
                <a:lnTo>
                  <a:pt x="2665" y="1743"/>
                </a:lnTo>
                <a:lnTo>
                  <a:pt x="2675" y="1770"/>
                </a:lnTo>
                <a:lnTo>
                  <a:pt x="2705" y="1812"/>
                </a:lnTo>
                <a:lnTo>
                  <a:pt x="2754" y="1868"/>
                </a:lnTo>
                <a:lnTo>
                  <a:pt x="2820" y="1937"/>
                </a:lnTo>
                <a:lnTo>
                  <a:pt x="2904" y="2019"/>
                </a:lnTo>
                <a:lnTo>
                  <a:pt x="3002" y="2111"/>
                </a:lnTo>
                <a:lnTo>
                  <a:pt x="3114" y="2213"/>
                </a:lnTo>
                <a:lnTo>
                  <a:pt x="3238" y="2325"/>
                </a:lnTo>
                <a:lnTo>
                  <a:pt x="3373" y="2444"/>
                </a:lnTo>
                <a:lnTo>
                  <a:pt x="3518" y="2570"/>
                </a:lnTo>
                <a:lnTo>
                  <a:pt x="3672" y="2702"/>
                </a:lnTo>
                <a:lnTo>
                  <a:pt x="3833" y="2838"/>
                </a:lnTo>
                <a:lnTo>
                  <a:pt x="4001" y="2978"/>
                </a:lnTo>
                <a:lnTo>
                  <a:pt x="4172" y="3121"/>
                </a:lnTo>
                <a:lnTo>
                  <a:pt x="4349" y="3265"/>
                </a:lnTo>
                <a:lnTo>
                  <a:pt x="4526" y="3410"/>
                </a:lnTo>
                <a:lnTo>
                  <a:pt x="4705" y="3555"/>
                </a:lnTo>
                <a:lnTo>
                  <a:pt x="4884" y="3698"/>
                </a:lnTo>
                <a:lnTo>
                  <a:pt x="5061" y="3839"/>
                </a:lnTo>
                <a:lnTo>
                  <a:pt x="5235" y="3977"/>
                </a:lnTo>
                <a:lnTo>
                  <a:pt x="5405" y="4109"/>
                </a:lnTo>
                <a:lnTo>
                  <a:pt x="5570" y="4236"/>
                </a:lnTo>
                <a:lnTo>
                  <a:pt x="5727" y="4355"/>
                </a:lnTo>
                <a:lnTo>
                  <a:pt x="5878" y="4467"/>
                </a:lnTo>
                <a:lnTo>
                  <a:pt x="6019" y="4571"/>
                </a:lnTo>
                <a:lnTo>
                  <a:pt x="6150" y="4665"/>
                </a:lnTo>
                <a:lnTo>
                  <a:pt x="6268" y="4747"/>
                </a:lnTo>
                <a:lnTo>
                  <a:pt x="6374" y="4818"/>
                </a:lnTo>
                <a:lnTo>
                  <a:pt x="6465" y="4875"/>
                </a:lnTo>
                <a:lnTo>
                  <a:pt x="6541" y="4920"/>
                </a:lnTo>
                <a:lnTo>
                  <a:pt x="6600" y="4948"/>
                </a:lnTo>
                <a:lnTo>
                  <a:pt x="6641" y="4961"/>
                </a:lnTo>
                <a:lnTo>
                  <a:pt x="6688" y="4961"/>
                </a:lnTo>
                <a:lnTo>
                  <a:pt x="6767" y="4951"/>
                </a:lnTo>
                <a:lnTo>
                  <a:pt x="6874" y="4932"/>
                </a:lnTo>
                <a:lnTo>
                  <a:pt x="7007" y="4905"/>
                </a:lnTo>
                <a:lnTo>
                  <a:pt x="7165" y="4869"/>
                </a:lnTo>
                <a:lnTo>
                  <a:pt x="7345" y="4826"/>
                </a:lnTo>
                <a:lnTo>
                  <a:pt x="7546" y="4777"/>
                </a:lnTo>
                <a:lnTo>
                  <a:pt x="7766" y="4721"/>
                </a:lnTo>
                <a:lnTo>
                  <a:pt x="8000" y="4661"/>
                </a:lnTo>
                <a:lnTo>
                  <a:pt x="8249" y="4595"/>
                </a:lnTo>
                <a:lnTo>
                  <a:pt x="8511" y="4525"/>
                </a:lnTo>
                <a:lnTo>
                  <a:pt x="8782" y="4451"/>
                </a:lnTo>
                <a:lnTo>
                  <a:pt x="9060" y="4374"/>
                </a:lnTo>
                <a:lnTo>
                  <a:pt x="9344" y="4294"/>
                </a:lnTo>
                <a:lnTo>
                  <a:pt x="9631" y="4213"/>
                </a:lnTo>
                <a:lnTo>
                  <a:pt x="9921" y="4130"/>
                </a:lnTo>
                <a:lnTo>
                  <a:pt x="10209" y="4046"/>
                </a:lnTo>
                <a:lnTo>
                  <a:pt x="10494" y="3962"/>
                </a:lnTo>
                <a:lnTo>
                  <a:pt x="10775" y="3880"/>
                </a:lnTo>
                <a:lnTo>
                  <a:pt x="11048" y="3797"/>
                </a:lnTo>
                <a:lnTo>
                  <a:pt x="11313" y="3717"/>
                </a:lnTo>
                <a:lnTo>
                  <a:pt x="11566" y="3638"/>
                </a:lnTo>
                <a:lnTo>
                  <a:pt x="11805" y="3561"/>
                </a:lnTo>
                <a:lnTo>
                  <a:pt x="12029" y="3490"/>
                </a:lnTo>
                <a:lnTo>
                  <a:pt x="12236" y="3421"/>
                </a:lnTo>
                <a:lnTo>
                  <a:pt x="12423" y="3357"/>
                </a:lnTo>
                <a:lnTo>
                  <a:pt x="12588" y="3298"/>
                </a:lnTo>
                <a:lnTo>
                  <a:pt x="12729" y="3245"/>
                </a:lnTo>
                <a:lnTo>
                  <a:pt x="12845" y="3199"/>
                </a:lnTo>
                <a:lnTo>
                  <a:pt x="12932" y="3159"/>
                </a:lnTo>
                <a:lnTo>
                  <a:pt x="12989" y="3127"/>
                </a:lnTo>
                <a:lnTo>
                  <a:pt x="13013" y="3103"/>
                </a:lnTo>
                <a:lnTo>
                  <a:pt x="13011" y="3076"/>
                </a:lnTo>
                <a:lnTo>
                  <a:pt x="12991" y="3034"/>
                </a:lnTo>
                <a:lnTo>
                  <a:pt x="12952" y="2980"/>
                </a:lnTo>
                <a:lnTo>
                  <a:pt x="12897" y="2914"/>
                </a:lnTo>
                <a:lnTo>
                  <a:pt x="12827" y="2837"/>
                </a:lnTo>
                <a:lnTo>
                  <a:pt x="12743" y="2750"/>
                </a:lnTo>
                <a:lnTo>
                  <a:pt x="12646" y="2654"/>
                </a:lnTo>
                <a:lnTo>
                  <a:pt x="12538" y="2551"/>
                </a:lnTo>
                <a:lnTo>
                  <a:pt x="12420" y="2441"/>
                </a:lnTo>
                <a:lnTo>
                  <a:pt x="12292" y="2324"/>
                </a:lnTo>
                <a:lnTo>
                  <a:pt x="12156" y="2202"/>
                </a:lnTo>
                <a:lnTo>
                  <a:pt x="12015" y="2075"/>
                </a:lnTo>
                <a:lnTo>
                  <a:pt x="11868" y="1946"/>
                </a:lnTo>
                <a:lnTo>
                  <a:pt x="11718" y="1815"/>
                </a:lnTo>
                <a:lnTo>
                  <a:pt x="11565" y="1682"/>
                </a:lnTo>
                <a:lnTo>
                  <a:pt x="11410" y="1548"/>
                </a:lnTo>
                <a:lnTo>
                  <a:pt x="11100" y="1285"/>
                </a:lnTo>
                <a:lnTo>
                  <a:pt x="10800" y="1032"/>
                </a:lnTo>
                <a:lnTo>
                  <a:pt x="10517" y="796"/>
                </a:lnTo>
                <a:lnTo>
                  <a:pt x="10264" y="587"/>
                </a:lnTo>
                <a:lnTo>
                  <a:pt x="10051" y="410"/>
                </a:lnTo>
                <a:lnTo>
                  <a:pt x="9885" y="274"/>
                </a:lnTo>
                <a:lnTo>
                  <a:pt x="9780" y="187"/>
                </a:lnTo>
                <a:lnTo>
                  <a:pt x="9742" y="156"/>
                </a:lnTo>
                <a:close/>
                <a:moveTo>
                  <a:pt x="0" y="4296"/>
                </a:moveTo>
                <a:lnTo>
                  <a:pt x="12" y="4325"/>
                </a:lnTo>
                <a:lnTo>
                  <a:pt x="45" y="4375"/>
                </a:lnTo>
                <a:lnTo>
                  <a:pt x="100" y="4443"/>
                </a:lnTo>
                <a:lnTo>
                  <a:pt x="173" y="4529"/>
                </a:lnTo>
                <a:lnTo>
                  <a:pt x="264" y="4632"/>
                </a:lnTo>
                <a:lnTo>
                  <a:pt x="372" y="4748"/>
                </a:lnTo>
                <a:lnTo>
                  <a:pt x="495" y="4878"/>
                </a:lnTo>
                <a:lnTo>
                  <a:pt x="631" y="5022"/>
                </a:lnTo>
                <a:lnTo>
                  <a:pt x="780" y="5174"/>
                </a:lnTo>
                <a:lnTo>
                  <a:pt x="939" y="5336"/>
                </a:lnTo>
                <a:lnTo>
                  <a:pt x="1108" y="5506"/>
                </a:lnTo>
                <a:lnTo>
                  <a:pt x="1284" y="5683"/>
                </a:lnTo>
                <a:lnTo>
                  <a:pt x="1467" y="5864"/>
                </a:lnTo>
                <a:lnTo>
                  <a:pt x="1655" y="6048"/>
                </a:lnTo>
                <a:lnTo>
                  <a:pt x="1847" y="6236"/>
                </a:lnTo>
                <a:lnTo>
                  <a:pt x="2040" y="6424"/>
                </a:lnTo>
                <a:lnTo>
                  <a:pt x="2235" y="6612"/>
                </a:lnTo>
                <a:lnTo>
                  <a:pt x="2429" y="6797"/>
                </a:lnTo>
                <a:lnTo>
                  <a:pt x="2621" y="6979"/>
                </a:lnTo>
                <a:lnTo>
                  <a:pt x="2809" y="7156"/>
                </a:lnTo>
                <a:lnTo>
                  <a:pt x="2993" y="7327"/>
                </a:lnTo>
                <a:lnTo>
                  <a:pt x="3170" y="7491"/>
                </a:lnTo>
                <a:lnTo>
                  <a:pt x="3340" y="7645"/>
                </a:lnTo>
                <a:lnTo>
                  <a:pt x="3500" y="7789"/>
                </a:lnTo>
                <a:lnTo>
                  <a:pt x="3649" y="7922"/>
                </a:lnTo>
                <a:lnTo>
                  <a:pt x="3787" y="8041"/>
                </a:lnTo>
                <a:lnTo>
                  <a:pt x="3911" y="8146"/>
                </a:lnTo>
                <a:lnTo>
                  <a:pt x="4021" y="8234"/>
                </a:lnTo>
                <a:lnTo>
                  <a:pt x="4114" y="8305"/>
                </a:lnTo>
                <a:lnTo>
                  <a:pt x="4189" y="8357"/>
                </a:lnTo>
                <a:lnTo>
                  <a:pt x="4246" y="8390"/>
                </a:lnTo>
                <a:lnTo>
                  <a:pt x="4282" y="8401"/>
                </a:lnTo>
                <a:lnTo>
                  <a:pt x="4311" y="8392"/>
                </a:lnTo>
                <a:lnTo>
                  <a:pt x="4351" y="8368"/>
                </a:lnTo>
                <a:lnTo>
                  <a:pt x="4398" y="8331"/>
                </a:lnTo>
                <a:lnTo>
                  <a:pt x="4452" y="8280"/>
                </a:lnTo>
                <a:lnTo>
                  <a:pt x="4514" y="8217"/>
                </a:lnTo>
                <a:lnTo>
                  <a:pt x="4582" y="8143"/>
                </a:lnTo>
                <a:lnTo>
                  <a:pt x="4657" y="8058"/>
                </a:lnTo>
                <a:lnTo>
                  <a:pt x="4736" y="7964"/>
                </a:lnTo>
                <a:lnTo>
                  <a:pt x="4819" y="7862"/>
                </a:lnTo>
                <a:lnTo>
                  <a:pt x="4907" y="7754"/>
                </a:lnTo>
                <a:lnTo>
                  <a:pt x="4998" y="7639"/>
                </a:lnTo>
                <a:lnTo>
                  <a:pt x="5090" y="7519"/>
                </a:lnTo>
                <a:lnTo>
                  <a:pt x="5185" y="7395"/>
                </a:lnTo>
                <a:lnTo>
                  <a:pt x="5281" y="7268"/>
                </a:lnTo>
                <a:lnTo>
                  <a:pt x="5378" y="7139"/>
                </a:lnTo>
                <a:lnTo>
                  <a:pt x="5474" y="7009"/>
                </a:lnTo>
                <a:lnTo>
                  <a:pt x="5664" y="6750"/>
                </a:lnTo>
                <a:lnTo>
                  <a:pt x="5845" y="6499"/>
                </a:lnTo>
                <a:lnTo>
                  <a:pt x="6013" y="6264"/>
                </a:lnTo>
                <a:lnTo>
                  <a:pt x="6162" y="6055"/>
                </a:lnTo>
                <a:lnTo>
                  <a:pt x="6287" y="5877"/>
                </a:lnTo>
                <a:lnTo>
                  <a:pt x="6383" y="5740"/>
                </a:lnTo>
                <a:lnTo>
                  <a:pt x="6444" y="5652"/>
                </a:lnTo>
                <a:lnTo>
                  <a:pt x="6465" y="5621"/>
                </a:lnTo>
                <a:lnTo>
                  <a:pt x="2140" y="2050"/>
                </a:lnTo>
                <a:lnTo>
                  <a:pt x="2116" y="2073"/>
                </a:lnTo>
                <a:lnTo>
                  <a:pt x="2048" y="2138"/>
                </a:lnTo>
                <a:lnTo>
                  <a:pt x="1942" y="2241"/>
                </a:lnTo>
                <a:lnTo>
                  <a:pt x="1805" y="2374"/>
                </a:lnTo>
                <a:lnTo>
                  <a:pt x="1644" y="2532"/>
                </a:lnTo>
                <a:lnTo>
                  <a:pt x="1463" y="2710"/>
                </a:lnTo>
                <a:lnTo>
                  <a:pt x="1270" y="2901"/>
                </a:lnTo>
                <a:lnTo>
                  <a:pt x="1070" y="3101"/>
                </a:lnTo>
                <a:lnTo>
                  <a:pt x="970" y="3203"/>
                </a:lnTo>
                <a:lnTo>
                  <a:pt x="871" y="3303"/>
                </a:lnTo>
                <a:lnTo>
                  <a:pt x="773" y="3403"/>
                </a:lnTo>
                <a:lnTo>
                  <a:pt x="677" y="3502"/>
                </a:lnTo>
                <a:lnTo>
                  <a:pt x="585" y="3598"/>
                </a:lnTo>
                <a:lnTo>
                  <a:pt x="496" y="3690"/>
                </a:lnTo>
                <a:lnTo>
                  <a:pt x="412" y="3780"/>
                </a:lnTo>
                <a:lnTo>
                  <a:pt x="335" y="3865"/>
                </a:lnTo>
                <a:lnTo>
                  <a:pt x="262" y="3944"/>
                </a:lnTo>
                <a:lnTo>
                  <a:pt x="198" y="4018"/>
                </a:lnTo>
                <a:lnTo>
                  <a:pt x="140" y="4085"/>
                </a:lnTo>
                <a:lnTo>
                  <a:pt x="92" y="4145"/>
                </a:lnTo>
                <a:lnTo>
                  <a:pt x="53" y="4196"/>
                </a:lnTo>
                <a:lnTo>
                  <a:pt x="24" y="4240"/>
                </a:lnTo>
                <a:lnTo>
                  <a:pt x="6" y="4273"/>
                </a:lnTo>
                <a:lnTo>
                  <a:pt x="0" y="4296"/>
                </a:lnTo>
                <a:close/>
              </a:path>
            </a:pathLst>
          </a:custGeom>
          <a:solidFill>
            <a:schemeClr val="bg1">
              <a:lumMod val="65000"/>
            </a:schemeClr>
          </a:solidFill>
          <a:ln>
            <a:noFill/>
          </a:ln>
        </p:spPr>
        <p:txBody>
          <a:bodyPr anchor="ctr"/>
          <a:lstStyle/>
          <a:p>
            <a:pPr algn="ctr"/>
            <a:endParaRPr/>
          </a:p>
        </p:txBody>
      </p:sp>
      <p:sp>
        <p:nvSpPr>
          <p:cNvPr id="9" name="任意多边形: 形状 12"/>
          <p:cNvSpPr/>
          <p:nvPr/>
        </p:nvSpPr>
        <p:spPr bwMode="auto">
          <a:xfrm>
            <a:off x="11044278" y="3208772"/>
            <a:ext cx="512723" cy="531405"/>
          </a:xfrm>
          <a:custGeom>
            <a:avLst/>
            <a:gdLst>
              <a:gd name="T0" fmla="*/ 11756 w 15561"/>
              <a:gd name="T1" fmla="*/ 11710 h 16127"/>
              <a:gd name="T2" fmla="*/ 11764 w 15561"/>
              <a:gd name="T3" fmla="*/ 11201 h 16127"/>
              <a:gd name="T4" fmla="*/ 13246 w 15561"/>
              <a:gd name="T5" fmla="*/ 11223 h 16127"/>
              <a:gd name="T6" fmla="*/ 14516 w 15561"/>
              <a:gd name="T7" fmla="*/ 10799 h 16127"/>
              <a:gd name="T8" fmla="*/ 15019 w 15561"/>
              <a:gd name="T9" fmla="*/ 9764 h 16127"/>
              <a:gd name="T10" fmla="*/ 14640 w 15561"/>
              <a:gd name="T11" fmla="*/ 9601 h 16127"/>
              <a:gd name="T12" fmla="*/ 13604 w 15561"/>
              <a:gd name="T13" fmla="*/ 9504 h 16127"/>
              <a:gd name="T14" fmla="*/ 12573 w 15561"/>
              <a:gd name="T15" fmla="*/ 9264 h 16127"/>
              <a:gd name="T16" fmla="*/ 11663 w 15561"/>
              <a:gd name="T17" fmla="*/ 8766 h 16127"/>
              <a:gd name="T18" fmla="*/ 11017 w 15561"/>
              <a:gd name="T19" fmla="*/ 8232 h 16127"/>
              <a:gd name="T20" fmla="*/ 10681 w 15561"/>
              <a:gd name="T21" fmla="*/ 7871 h 16127"/>
              <a:gd name="T22" fmla="*/ 10298 w 15561"/>
              <a:gd name="T23" fmla="*/ 7197 h 16127"/>
              <a:gd name="T24" fmla="*/ 9830 w 15561"/>
              <a:gd name="T25" fmla="*/ 5728 h 16127"/>
              <a:gd name="T26" fmla="*/ 9597 w 15561"/>
              <a:gd name="T27" fmla="*/ 4029 h 16127"/>
              <a:gd name="T28" fmla="*/ 9339 w 15561"/>
              <a:gd name="T29" fmla="*/ 3691 h 16127"/>
              <a:gd name="T30" fmla="*/ 8860 w 15561"/>
              <a:gd name="T31" fmla="*/ 3488 h 16127"/>
              <a:gd name="T32" fmla="*/ 8307 w 15561"/>
              <a:gd name="T33" fmla="*/ 3331 h 16127"/>
              <a:gd name="T34" fmla="*/ 8380 w 15561"/>
              <a:gd name="T35" fmla="*/ 2454 h 16127"/>
              <a:gd name="T36" fmla="*/ 8517 w 15561"/>
              <a:gd name="T37" fmla="*/ 1469 h 16127"/>
              <a:gd name="T38" fmla="*/ 8721 w 15561"/>
              <a:gd name="T39" fmla="*/ 338 h 16127"/>
              <a:gd name="T40" fmla="*/ 8701 w 15561"/>
              <a:gd name="T41" fmla="*/ 50 h 16127"/>
              <a:gd name="T42" fmla="*/ 8062 w 15561"/>
              <a:gd name="T43" fmla="*/ 34 h 16127"/>
              <a:gd name="T44" fmla="*/ 7116 w 15561"/>
              <a:gd name="T45" fmla="*/ 266 h 16127"/>
              <a:gd name="T46" fmla="*/ 6546 w 15561"/>
              <a:gd name="T47" fmla="*/ 578 h 16127"/>
              <a:gd name="T48" fmla="*/ 6528 w 15561"/>
              <a:gd name="T49" fmla="*/ 1371 h 16127"/>
              <a:gd name="T50" fmla="*/ 6668 w 15561"/>
              <a:gd name="T51" fmla="*/ 2356 h 16127"/>
              <a:gd name="T52" fmla="*/ 6855 w 15561"/>
              <a:gd name="T53" fmla="*/ 3480 h 16127"/>
              <a:gd name="T54" fmla="*/ 6238 w 15561"/>
              <a:gd name="T55" fmla="*/ 3615 h 16127"/>
              <a:gd name="T56" fmla="*/ 5781 w 15561"/>
              <a:gd name="T57" fmla="*/ 3785 h 16127"/>
              <a:gd name="T58" fmla="*/ 5565 w 15561"/>
              <a:gd name="T59" fmla="*/ 3970 h 16127"/>
              <a:gd name="T60" fmla="*/ 5229 w 15561"/>
              <a:gd name="T61" fmla="*/ 5241 h 16127"/>
              <a:gd name="T62" fmla="*/ 4800 w 15561"/>
              <a:gd name="T63" fmla="*/ 6479 h 16127"/>
              <a:gd name="T64" fmla="*/ 4448 w 15561"/>
              <a:gd name="T65" fmla="*/ 7367 h 16127"/>
              <a:gd name="T66" fmla="*/ 4037 w 15561"/>
              <a:gd name="T67" fmla="*/ 8168 h 16127"/>
              <a:gd name="T68" fmla="*/ 3314 w 15561"/>
              <a:gd name="T69" fmla="*/ 9117 h 16127"/>
              <a:gd name="T70" fmla="*/ 2287 w 15561"/>
              <a:gd name="T71" fmla="*/ 9861 h 16127"/>
              <a:gd name="T72" fmla="*/ 1150 w 15561"/>
              <a:gd name="T73" fmla="*/ 10273 h 16127"/>
              <a:gd name="T74" fmla="*/ 156 w 15561"/>
              <a:gd name="T75" fmla="*/ 10551 h 16127"/>
              <a:gd name="T76" fmla="*/ 34 w 15561"/>
              <a:gd name="T77" fmla="*/ 10965 h 16127"/>
              <a:gd name="T78" fmla="*/ 674 w 15561"/>
              <a:gd name="T79" fmla="*/ 11869 h 16127"/>
              <a:gd name="T80" fmla="*/ 2299 w 15561"/>
              <a:gd name="T81" fmla="*/ 12370 h 16127"/>
              <a:gd name="T82" fmla="*/ 4064 w 15561"/>
              <a:gd name="T83" fmla="*/ 12173 h 16127"/>
              <a:gd name="T84" fmla="*/ 3561 w 15561"/>
              <a:gd name="T85" fmla="*/ 13156 h 16127"/>
              <a:gd name="T86" fmla="*/ 2724 w 15561"/>
              <a:gd name="T87" fmla="*/ 14306 h 16127"/>
              <a:gd name="T88" fmla="*/ 2162 w 15561"/>
              <a:gd name="T89" fmla="*/ 15252 h 16127"/>
              <a:gd name="T90" fmla="*/ 2377 w 15561"/>
              <a:gd name="T91" fmla="*/ 15926 h 16127"/>
              <a:gd name="T92" fmla="*/ 3744 w 15561"/>
              <a:gd name="T93" fmla="*/ 16099 h 16127"/>
              <a:gd name="T94" fmla="*/ 5735 w 15561"/>
              <a:gd name="T95" fmla="*/ 15122 h 16127"/>
              <a:gd name="T96" fmla="*/ 7416 w 15561"/>
              <a:gd name="T97" fmla="*/ 12603 h 16127"/>
              <a:gd name="T98" fmla="*/ 7963 w 15561"/>
              <a:gd name="T99" fmla="*/ 13505 h 16127"/>
              <a:gd name="T100" fmla="*/ 8690 w 15561"/>
              <a:gd name="T101" fmla="*/ 14388 h 16127"/>
              <a:gd name="T102" fmla="*/ 9609 w 15561"/>
              <a:gd name="T103" fmla="*/ 15151 h 16127"/>
              <a:gd name="T104" fmla="*/ 11499 w 15561"/>
              <a:gd name="T105" fmla="*/ 15845 h 16127"/>
              <a:gd name="T106" fmla="*/ 13652 w 15561"/>
              <a:gd name="T107" fmla="*/ 15818 h 16127"/>
              <a:gd name="T108" fmla="*/ 15262 w 15561"/>
              <a:gd name="T109" fmla="*/ 15059 h 16127"/>
              <a:gd name="T110" fmla="*/ 15415 w 15561"/>
              <a:gd name="T111" fmla="*/ 14300 h 16127"/>
              <a:gd name="T112" fmla="*/ 14411 w 15561"/>
              <a:gd name="T113" fmla="*/ 13735 h 16127"/>
              <a:gd name="T114" fmla="*/ 12988 w 15561"/>
              <a:gd name="T115" fmla="*/ 12936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61" h="16127">
                <a:moveTo>
                  <a:pt x="12316" y="12369"/>
                </a:moveTo>
                <a:lnTo>
                  <a:pt x="12252" y="12302"/>
                </a:lnTo>
                <a:lnTo>
                  <a:pt x="12187" y="12232"/>
                </a:lnTo>
                <a:lnTo>
                  <a:pt x="12123" y="12162"/>
                </a:lnTo>
                <a:lnTo>
                  <a:pt x="12061" y="12089"/>
                </a:lnTo>
                <a:lnTo>
                  <a:pt x="11998" y="12015"/>
                </a:lnTo>
                <a:lnTo>
                  <a:pt x="11936" y="11941"/>
                </a:lnTo>
                <a:lnTo>
                  <a:pt x="11875" y="11865"/>
                </a:lnTo>
                <a:lnTo>
                  <a:pt x="11815" y="11788"/>
                </a:lnTo>
                <a:lnTo>
                  <a:pt x="11756" y="11710"/>
                </a:lnTo>
                <a:lnTo>
                  <a:pt x="11697" y="11632"/>
                </a:lnTo>
                <a:lnTo>
                  <a:pt x="11638" y="11553"/>
                </a:lnTo>
                <a:lnTo>
                  <a:pt x="11581" y="11473"/>
                </a:lnTo>
                <a:lnTo>
                  <a:pt x="11524" y="11392"/>
                </a:lnTo>
                <a:lnTo>
                  <a:pt x="11469" y="11312"/>
                </a:lnTo>
                <a:lnTo>
                  <a:pt x="11414" y="11231"/>
                </a:lnTo>
                <a:lnTo>
                  <a:pt x="11361" y="11149"/>
                </a:lnTo>
                <a:lnTo>
                  <a:pt x="11490" y="11168"/>
                </a:lnTo>
                <a:lnTo>
                  <a:pt x="11625" y="11185"/>
                </a:lnTo>
                <a:lnTo>
                  <a:pt x="11764" y="11201"/>
                </a:lnTo>
                <a:lnTo>
                  <a:pt x="11905" y="11215"/>
                </a:lnTo>
                <a:lnTo>
                  <a:pt x="12051" y="11227"/>
                </a:lnTo>
                <a:lnTo>
                  <a:pt x="12197" y="11237"/>
                </a:lnTo>
                <a:lnTo>
                  <a:pt x="12347" y="11245"/>
                </a:lnTo>
                <a:lnTo>
                  <a:pt x="12496" y="11249"/>
                </a:lnTo>
                <a:lnTo>
                  <a:pt x="12648" y="11251"/>
                </a:lnTo>
                <a:lnTo>
                  <a:pt x="12798" y="11250"/>
                </a:lnTo>
                <a:lnTo>
                  <a:pt x="12949" y="11245"/>
                </a:lnTo>
                <a:lnTo>
                  <a:pt x="13098" y="11236"/>
                </a:lnTo>
                <a:lnTo>
                  <a:pt x="13246" y="11223"/>
                </a:lnTo>
                <a:lnTo>
                  <a:pt x="13391" y="11206"/>
                </a:lnTo>
                <a:lnTo>
                  <a:pt x="13535" y="11184"/>
                </a:lnTo>
                <a:lnTo>
                  <a:pt x="13674" y="11156"/>
                </a:lnTo>
                <a:lnTo>
                  <a:pt x="13810" y="11123"/>
                </a:lnTo>
                <a:lnTo>
                  <a:pt x="13943" y="11085"/>
                </a:lnTo>
                <a:lnTo>
                  <a:pt x="14069" y="11041"/>
                </a:lnTo>
                <a:lnTo>
                  <a:pt x="14190" y="10990"/>
                </a:lnTo>
                <a:lnTo>
                  <a:pt x="14305" y="10934"/>
                </a:lnTo>
                <a:lnTo>
                  <a:pt x="14414" y="10869"/>
                </a:lnTo>
                <a:lnTo>
                  <a:pt x="14516" y="10799"/>
                </a:lnTo>
                <a:lnTo>
                  <a:pt x="14610" y="10720"/>
                </a:lnTo>
                <a:lnTo>
                  <a:pt x="14696" y="10634"/>
                </a:lnTo>
                <a:lnTo>
                  <a:pt x="14773" y="10541"/>
                </a:lnTo>
                <a:lnTo>
                  <a:pt x="14841" y="10439"/>
                </a:lnTo>
                <a:lnTo>
                  <a:pt x="14899" y="10328"/>
                </a:lnTo>
                <a:lnTo>
                  <a:pt x="14947" y="10208"/>
                </a:lnTo>
                <a:lnTo>
                  <a:pt x="14983" y="10080"/>
                </a:lnTo>
                <a:lnTo>
                  <a:pt x="15007" y="9942"/>
                </a:lnTo>
                <a:lnTo>
                  <a:pt x="15021" y="9794"/>
                </a:lnTo>
                <a:lnTo>
                  <a:pt x="15019" y="9764"/>
                </a:lnTo>
                <a:lnTo>
                  <a:pt x="15008" y="9738"/>
                </a:lnTo>
                <a:lnTo>
                  <a:pt x="14992" y="9715"/>
                </a:lnTo>
                <a:lnTo>
                  <a:pt x="14968" y="9694"/>
                </a:lnTo>
                <a:lnTo>
                  <a:pt x="14939" y="9676"/>
                </a:lnTo>
                <a:lnTo>
                  <a:pt x="14902" y="9660"/>
                </a:lnTo>
                <a:lnTo>
                  <a:pt x="14861" y="9645"/>
                </a:lnTo>
                <a:lnTo>
                  <a:pt x="14813" y="9631"/>
                </a:lnTo>
                <a:lnTo>
                  <a:pt x="14760" y="9620"/>
                </a:lnTo>
                <a:lnTo>
                  <a:pt x="14702" y="9610"/>
                </a:lnTo>
                <a:lnTo>
                  <a:pt x="14640" y="9601"/>
                </a:lnTo>
                <a:lnTo>
                  <a:pt x="14572" y="9593"/>
                </a:lnTo>
                <a:lnTo>
                  <a:pt x="14500" y="9586"/>
                </a:lnTo>
                <a:lnTo>
                  <a:pt x="14425" y="9579"/>
                </a:lnTo>
                <a:lnTo>
                  <a:pt x="14345" y="9573"/>
                </a:lnTo>
                <a:lnTo>
                  <a:pt x="14261" y="9566"/>
                </a:lnTo>
                <a:lnTo>
                  <a:pt x="14086" y="9552"/>
                </a:lnTo>
                <a:lnTo>
                  <a:pt x="13899" y="9537"/>
                </a:lnTo>
                <a:lnTo>
                  <a:pt x="13802" y="9527"/>
                </a:lnTo>
                <a:lnTo>
                  <a:pt x="13704" y="9517"/>
                </a:lnTo>
                <a:lnTo>
                  <a:pt x="13604" y="9504"/>
                </a:lnTo>
                <a:lnTo>
                  <a:pt x="13502" y="9490"/>
                </a:lnTo>
                <a:lnTo>
                  <a:pt x="13400" y="9475"/>
                </a:lnTo>
                <a:lnTo>
                  <a:pt x="13297" y="9458"/>
                </a:lnTo>
                <a:lnTo>
                  <a:pt x="13193" y="9439"/>
                </a:lnTo>
                <a:lnTo>
                  <a:pt x="13089" y="9417"/>
                </a:lnTo>
                <a:lnTo>
                  <a:pt x="12984" y="9392"/>
                </a:lnTo>
                <a:lnTo>
                  <a:pt x="12880" y="9364"/>
                </a:lnTo>
                <a:lnTo>
                  <a:pt x="12777" y="9334"/>
                </a:lnTo>
                <a:lnTo>
                  <a:pt x="12675" y="9300"/>
                </a:lnTo>
                <a:lnTo>
                  <a:pt x="12573" y="9264"/>
                </a:lnTo>
                <a:lnTo>
                  <a:pt x="12473" y="9223"/>
                </a:lnTo>
                <a:lnTo>
                  <a:pt x="12375" y="9181"/>
                </a:lnTo>
                <a:lnTo>
                  <a:pt x="12279" y="9136"/>
                </a:lnTo>
                <a:lnTo>
                  <a:pt x="12184" y="9087"/>
                </a:lnTo>
                <a:lnTo>
                  <a:pt x="12091" y="9037"/>
                </a:lnTo>
                <a:lnTo>
                  <a:pt x="12001" y="8985"/>
                </a:lnTo>
                <a:lnTo>
                  <a:pt x="11913" y="8932"/>
                </a:lnTo>
                <a:lnTo>
                  <a:pt x="11827" y="8877"/>
                </a:lnTo>
                <a:lnTo>
                  <a:pt x="11743" y="8822"/>
                </a:lnTo>
                <a:lnTo>
                  <a:pt x="11663" y="8766"/>
                </a:lnTo>
                <a:lnTo>
                  <a:pt x="11585" y="8709"/>
                </a:lnTo>
                <a:lnTo>
                  <a:pt x="11509" y="8653"/>
                </a:lnTo>
                <a:lnTo>
                  <a:pt x="11436" y="8596"/>
                </a:lnTo>
                <a:lnTo>
                  <a:pt x="11367" y="8540"/>
                </a:lnTo>
                <a:lnTo>
                  <a:pt x="11300" y="8485"/>
                </a:lnTo>
                <a:lnTo>
                  <a:pt x="11236" y="8431"/>
                </a:lnTo>
                <a:lnTo>
                  <a:pt x="11177" y="8378"/>
                </a:lnTo>
                <a:lnTo>
                  <a:pt x="11120" y="8327"/>
                </a:lnTo>
                <a:lnTo>
                  <a:pt x="11067" y="8279"/>
                </a:lnTo>
                <a:lnTo>
                  <a:pt x="11017" y="8232"/>
                </a:lnTo>
                <a:lnTo>
                  <a:pt x="10972" y="8188"/>
                </a:lnTo>
                <a:lnTo>
                  <a:pt x="10930" y="8147"/>
                </a:lnTo>
                <a:lnTo>
                  <a:pt x="10892" y="8108"/>
                </a:lnTo>
                <a:lnTo>
                  <a:pt x="10828" y="8043"/>
                </a:lnTo>
                <a:lnTo>
                  <a:pt x="10782" y="7992"/>
                </a:lnTo>
                <a:lnTo>
                  <a:pt x="10753" y="7960"/>
                </a:lnTo>
                <a:lnTo>
                  <a:pt x="10743" y="7950"/>
                </a:lnTo>
                <a:lnTo>
                  <a:pt x="10733" y="7937"/>
                </a:lnTo>
                <a:lnTo>
                  <a:pt x="10703" y="7900"/>
                </a:lnTo>
                <a:lnTo>
                  <a:pt x="10681" y="7871"/>
                </a:lnTo>
                <a:lnTo>
                  <a:pt x="10656" y="7836"/>
                </a:lnTo>
                <a:lnTo>
                  <a:pt x="10626" y="7794"/>
                </a:lnTo>
                <a:lnTo>
                  <a:pt x="10594" y="7745"/>
                </a:lnTo>
                <a:lnTo>
                  <a:pt x="10558" y="7689"/>
                </a:lnTo>
                <a:lnTo>
                  <a:pt x="10520" y="7626"/>
                </a:lnTo>
                <a:lnTo>
                  <a:pt x="10479" y="7555"/>
                </a:lnTo>
                <a:lnTo>
                  <a:pt x="10436" y="7477"/>
                </a:lnTo>
                <a:lnTo>
                  <a:pt x="10392" y="7392"/>
                </a:lnTo>
                <a:lnTo>
                  <a:pt x="10345" y="7299"/>
                </a:lnTo>
                <a:lnTo>
                  <a:pt x="10298" y="7197"/>
                </a:lnTo>
                <a:lnTo>
                  <a:pt x="10250" y="7088"/>
                </a:lnTo>
                <a:lnTo>
                  <a:pt x="10202" y="6971"/>
                </a:lnTo>
                <a:lnTo>
                  <a:pt x="10152" y="6846"/>
                </a:lnTo>
                <a:lnTo>
                  <a:pt x="10104" y="6712"/>
                </a:lnTo>
                <a:lnTo>
                  <a:pt x="10055" y="6570"/>
                </a:lnTo>
                <a:lnTo>
                  <a:pt x="10008" y="6420"/>
                </a:lnTo>
                <a:lnTo>
                  <a:pt x="9962" y="6260"/>
                </a:lnTo>
                <a:lnTo>
                  <a:pt x="9916" y="6092"/>
                </a:lnTo>
                <a:lnTo>
                  <a:pt x="9873" y="5915"/>
                </a:lnTo>
                <a:lnTo>
                  <a:pt x="9830" y="5728"/>
                </a:lnTo>
                <a:lnTo>
                  <a:pt x="9791" y="5533"/>
                </a:lnTo>
                <a:lnTo>
                  <a:pt x="9754" y="5328"/>
                </a:lnTo>
                <a:lnTo>
                  <a:pt x="9720" y="5114"/>
                </a:lnTo>
                <a:lnTo>
                  <a:pt x="9690" y="4890"/>
                </a:lnTo>
                <a:lnTo>
                  <a:pt x="9662" y="4657"/>
                </a:lnTo>
                <a:lnTo>
                  <a:pt x="9639" y="4413"/>
                </a:lnTo>
                <a:lnTo>
                  <a:pt x="9620" y="4160"/>
                </a:lnTo>
                <a:lnTo>
                  <a:pt x="9615" y="4115"/>
                </a:lnTo>
                <a:lnTo>
                  <a:pt x="9607" y="4071"/>
                </a:lnTo>
                <a:lnTo>
                  <a:pt x="9597" y="4029"/>
                </a:lnTo>
                <a:lnTo>
                  <a:pt x="9583" y="3989"/>
                </a:lnTo>
                <a:lnTo>
                  <a:pt x="9567" y="3950"/>
                </a:lnTo>
                <a:lnTo>
                  <a:pt x="9547" y="3913"/>
                </a:lnTo>
                <a:lnTo>
                  <a:pt x="9525" y="3877"/>
                </a:lnTo>
                <a:lnTo>
                  <a:pt x="9500" y="3842"/>
                </a:lnTo>
                <a:lnTo>
                  <a:pt x="9473" y="3809"/>
                </a:lnTo>
                <a:lnTo>
                  <a:pt x="9443" y="3778"/>
                </a:lnTo>
                <a:lnTo>
                  <a:pt x="9410" y="3748"/>
                </a:lnTo>
                <a:lnTo>
                  <a:pt x="9376" y="3719"/>
                </a:lnTo>
                <a:lnTo>
                  <a:pt x="9339" y="3691"/>
                </a:lnTo>
                <a:lnTo>
                  <a:pt x="9300" y="3665"/>
                </a:lnTo>
                <a:lnTo>
                  <a:pt x="9258" y="3641"/>
                </a:lnTo>
                <a:lnTo>
                  <a:pt x="9215" y="3618"/>
                </a:lnTo>
                <a:lnTo>
                  <a:pt x="9170" y="3596"/>
                </a:lnTo>
                <a:lnTo>
                  <a:pt x="9122" y="3574"/>
                </a:lnTo>
                <a:lnTo>
                  <a:pt x="9074" y="3554"/>
                </a:lnTo>
                <a:lnTo>
                  <a:pt x="9023" y="3536"/>
                </a:lnTo>
                <a:lnTo>
                  <a:pt x="8971" y="3519"/>
                </a:lnTo>
                <a:lnTo>
                  <a:pt x="8916" y="3503"/>
                </a:lnTo>
                <a:lnTo>
                  <a:pt x="8860" y="3488"/>
                </a:lnTo>
                <a:lnTo>
                  <a:pt x="8803" y="3475"/>
                </a:lnTo>
                <a:lnTo>
                  <a:pt x="8744" y="3461"/>
                </a:lnTo>
                <a:lnTo>
                  <a:pt x="8685" y="3450"/>
                </a:lnTo>
                <a:lnTo>
                  <a:pt x="8624" y="3440"/>
                </a:lnTo>
                <a:lnTo>
                  <a:pt x="8561" y="3430"/>
                </a:lnTo>
                <a:lnTo>
                  <a:pt x="8499" y="3422"/>
                </a:lnTo>
                <a:lnTo>
                  <a:pt x="8434" y="3415"/>
                </a:lnTo>
                <a:lnTo>
                  <a:pt x="8369" y="3409"/>
                </a:lnTo>
                <a:lnTo>
                  <a:pt x="8303" y="3404"/>
                </a:lnTo>
                <a:lnTo>
                  <a:pt x="8307" y="3331"/>
                </a:lnTo>
                <a:lnTo>
                  <a:pt x="8312" y="3255"/>
                </a:lnTo>
                <a:lnTo>
                  <a:pt x="8317" y="3175"/>
                </a:lnTo>
                <a:lnTo>
                  <a:pt x="8323" y="3094"/>
                </a:lnTo>
                <a:lnTo>
                  <a:pt x="8329" y="3008"/>
                </a:lnTo>
                <a:lnTo>
                  <a:pt x="8336" y="2921"/>
                </a:lnTo>
                <a:lnTo>
                  <a:pt x="8343" y="2831"/>
                </a:lnTo>
                <a:lnTo>
                  <a:pt x="8351" y="2740"/>
                </a:lnTo>
                <a:lnTo>
                  <a:pt x="8360" y="2646"/>
                </a:lnTo>
                <a:lnTo>
                  <a:pt x="8369" y="2551"/>
                </a:lnTo>
                <a:lnTo>
                  <a:pt x="8380" y="2454"/>
                </a:lnTo>
                <a:lnTo>
                  <a:pt x="8390" y="2358"/>
                </a:lnTo>
                <a:lnTo>
                  <a:pt x="8401" y="2260"/>
                </a:lnTo>
                <a:lnTo>
                  <a:pt x="8413" y="2160"/>
                </a:lnTo>
                <a:lnTo>
                  <a:pt x="8426" y="2061"/>
                </a:lnTo>
                <a:lnTo>
                  <a:pt x="8439" y="1963"/>
                </a:lnTo>
                <a:lnTo>
                  <a:pt x="8450" y="1879"/>
                </a:lnTo>
                <a:lnTo>
                  <a:pt x="8463" y="1796"/>
                </a:lnTo>
                <a:lnTo>
                  <a:pt x="8476" y="1714"/>
                </a:lnTo>
                <a:lnTo>
                  <a:pt x="8490" y="1631"/>
                </a:lnTo>
                <a:lnTo>
                  <a:pt x="8517" y="1469"/>
                </a:lnTo>
                <a:lnTo>
                  <a:pt x="8545" y="1309"/>
                </a:lnTo>
                <a:lnTo>
                  <a:pt x="8575" y="1155"/>
                </a:lnTo>
                <a:lnTo>
                  <a:pt x="8603" y="1006"/>
                </a:lnTo>
                <a:lnTo>
                  <a:pt x="8629" y="864"/>
                </a:lnTo>
                <a:lnTo>
                  <a:pt x="8655" y="730"/>
                </a:lnTo>
                <a:lnTo>
                  <a:pt x="8678" y="605"/>
                </a:lnTo>
                <a:lnTo>
                  <a:pt x="8698" y="490"/>
                </a:lnTo>
                <a:lnTo>
                  <a:pt x="8707" y="436"/>
                </a:lnTo>
                <a:lnTo>
                  <a:pt x="8715" y="386"/>
                </a:lnTo>
                <a:lnTo>
                  <a:pt x="8721" y="338"/>
                </a:lnTo>
                <a:lnTo>
                  <a:pt x="8727" y="294"/>
                </a:lnTo>
                <a:lnTo>
                  <a:pt x="8731" y="253"/>
                </a:lnTo>
                <a:lnTo>
                  <a:pt x="8734" y="216"/>
                </a:lnTo>
                <a:lnTo>
                  <a:pt x="8736" y="181"/>
                </a:lnTo>
                <a:lnTo>
                  <a:pt x="8736" y="152"/>
                </a:lnTo>
                <a:lnTo>
                  <a:pt x="8735" y="126"/>
                </a:lnTo>
                <a:lnTo>
                  <a:pt x="8732" y="104"/>
                </a:lnTo>
                <a:lnTo>
                  <a:pt x="8727" y="86"/>
                </a:lnTo>
                <a:lnTo>
                  <a:pt x="8721" y="73"/>
                </a:lnTo>
                <a:lnTo>
                  <a:pt x="8701" y="50"/>
                </a:lnTo>
                <a:lnTo>
                  <a:pt x="8670" y="32"/>
                </a:lnTo>
                <a:lnTo>
                  <a:pt x="8631" y="19"/>
                </a:lnTo>
                <a:lnTo>
                  <a:pt x="8583" y="9"/>
                </a:lnTo>
                <a:lnTo>
                  <a:pt x="8526" y="3"/>
                </a:lnTo>
                <a:lnTo>
                  <a:pt x="8463" y="0"/>
                </a:lnTo>
                <a:lnTo>
                  <a:pt x="8394" y="1"/>
                </a:lnTo>
                <a:lnTo>
                  <a:pt x="8318" y="5"/>
                </a:lnTo>
                <a:lnTo>
                  <a:pt x="8237" y="12"/>
                </a:lnTo>
                <a:lnTo>
                  <a:pt x="8151" y="21"/>
                </a:lnTo>
                <a:lnTo>
                  <a:pt x="8062" y="34"/>
                </a:lnTo>
                <a:lnTo>
                  <a:pt x="7970" y="48"/>
                </a:lnTo>
                <a:lnTo>
                  <a:pt x="7876" y="66"/>
                </a:lnTo>
                <a:lnTo>
                  <a:pt x="7779" y="85"/>
                </a:lnTo>
                <a:lnTo>
                  <a:pt x="7683" y="107"/>
                </a:lnTo>
                <a:lnTo>
                  <a:pt x="7585" y="130"/>
                </a:lnTo>
                <a:lnTo>
                  <a:pt x="7488" y="154"/>
                </a:lnTo>
                <a:lnTo>
                  <a:pt x="7392" y="180"/>
                </a:lnTo>
                <a:lnTo>
                  <a:pt x="7297" y="208"/>
                </a:lnTo>
                <a:lnTo>
                  <a:pt x="7205" y="237"/>
                </a:lnTo>
                <a:lnTo>
                  <a:pt x="7116" y="266"/>
                </a:lnTo>
                <a:lnTo>
                  <a:pt x="7031" y="297"/>
                </a:lnTo>
                <a:lnTo>
                  <a:pt x="6949" y="328"/>
                </a:lnTo>
                <a:lnTo>
                  <a:pt x="6874" y="360"/>
                </a:lnTo>
                <a:lnTo>
                  <a:pt x="6805" y="391"/>
                </a:lnTo>
                <a:lnTo>
                  <a:pt x="6741" y="423"/>
                </a:lnTo>
                <a:lnTo>
                  <a:pt x="6684" y="455"/>
                </a:lnTo>
                <a:lnTo>
                  <a:pt x="6636" y="486"/>
                </a:lnTo>
                <a:lnTo>
                  <a:pt x="6597" y="517"/>
                </a:lnTo>
                <a:lnTo>
                  <a:pt x="6566" y="548"/>
                </a:lnTo>
                <a:lnTo>
                  <a:pt x="6546" y="578"/>
                </a:lnTo>
                <a:lnTo>
                  <a:pt x="6536" y="607"/>
                </a:lnTo>
                <a:lnTo>
                  <a:pt x="6526" y="680"/>
                </a:lnTo>
                <a:lnTo>
                  <a:pt x="6519" y="757"/>
                </a:lnTo>
                <a:lnTo>
                  <a:pt x="6514" y="838"/>
                </a:lnTo>
                <a:lnTo>
                  <a:pt x="6512" y="920"/>
                </a:lnTo>
                <a:lnTo>
                  <a:pt x="6511" y="1006"/>
                </a:lnTo>
                <a:lnTo>
                  <a:pt x="6513" y="1095"/>
                </a:lnTo>
                <a:lnTo>
                  <a:pt x="6516" y="1184"/>
                </a:lnTo>
                <a:lnTo>
                  <a:pt x="6521" y="1277"/>
                </a:lnTo>
                <a:lnTo>
                  <a:pt x="6528" y="1371"/>
                </a:lnTo>
                <a:lnTo>
                  <a:pt x="6536" y="1467"/>
                </a:lnTo>
                <a:lnTo>
                  <a:pt x="6546" y="1563"/>
                </a:lnTo>
                <a:lnTo>
                  <a:pt x="6558" y="1661"/>
                </a:lnTo>
                <a:lnTo>
                  <a:pt x="6570" y="1760"/>
                </a:lnTo>
                <a:lnTo>
                  <a:pt x="6584" y="1860"/>
                </a:lnTo>
                <a:lnTo>
                  <a:pt x="6600" y="1959"/>
                </a:lnTo>
                <a:lnTo>
                  <a:pt x="6616" y="2058"/>
                </a:lnTo>
                <a:lnTo>
                  <a:pt x="6633" y="2158"/>
                </a:lnTo>
                <a:lnTo>
                  <a:pt x="6650" y="2257"/>
                </a:lnTo>
                <a:lnTo>
                  <a:pt x="6668" y="2356"/>
                </a:lnTo>
                <a:lnTo>
                  <a:pt x="6687" y="2453"/>
                </a:lnTo>
                <a:lnTo>
                  <a:pt x="6707" y="2549"/>
                </a:lnTo>
                <a:lnTo>
                  <a:pt x="6727" y="2645"/>
                </a:lnTo>
                <a:lnTo>
                  <a:pt x="6747" y="2738"/>
                </a:lnTo>
                <a:lnTo>
                  <a:pt x="6767" y="2829"/>
                </a:lnTo>
                <a:lnTo>
                  <a:pt x="6808" y="3007"/>
                </a:lnTo>
                <a:lnTo>
                  <a:pt x="6848" y="3173"/>
                </a:lnTo>
                <a:lnTo>
                  <a:pt x="6886" y="3328"/>
                </a:lnTo>
                <a:lnTo>
                  <a:pt x="6923" y="3470"/>
                </a:lnTo>
                <a:lnTo>
                  <a:pt x="6855" y="3480"/>
                </a:lnTo>
                <a:lnTo>
                  <a:pt x="6788" y="3491"/>
                </a:lnTo>
                <a:lnTo>
                  <a:pt x="6723" y="3503"/>
                </a:lnTo>
                <a:lnTo>
                  <a:pt x="6658" y="3515"/>
                </a:lnTo>
                <a:lnTo>
                  <a:pt x="6595" y="3528"/>
                </a:lnTo>
                <a:lnTo>
                  <a:pt x="6532" y="3541"/>
                </a:lnTo>
                <a:lnTo>
                  <a:pt x="6470" y="3555"/>
                </a:lnTo>
                <a:lnTo>
                  <a:pt x="6410" y="3569"/>
                </a:lnTo>
                <a:lnTo>
                  <a:pt x="6351" y="3584"/>
                </a:lnTo>
                <a:lnTo>
                  <a:pt x="6293" y="3600"/>
                </a:lnTo>
                <a:lnTo>
                  <a:pt x="6238" y="3615"/>
                </a:lnTo>
                <a:lnTo>
                  <a:pt x="6184" y="3630"/>
                </a:lnTo>
                <a:lnTo>
                  <a:pt x="6132" y="3646"/>
                </a:lnTo>
                <a:lnTo>
                  <a:pt x="6080" y="3663"/>
                </a:lnTo>
                <a:lnTo>
                  <a:pt x="6032" y="3679"/>
                </a:lnTo>
                <a:lnTo>
                  <a:pt x="5985" y="3696"/>
                </a:lnTo>
                <a:lnTo>
                  <a:pt x="5940" y="3713"/>
                </a:lnTo>
                <a:lnTo>
                  <a:pt x="5898" y="3732"/>
                </a:lnTo>
                <a:lnTo>
                  <a:pt x="5856" y="3749"/>
                </a:lnTo>
                <a:lnTo>
                  <a:pt x="5818" y="3767"/>
                </a:lnTo>
                <a:lnTo>
                  <a:pt x="5781" y="3785"/>
                </a:lnTo>
                <a:lnTo>
                  <a:pt x="5748" y="3803"/>
                </a:lnTo>
                <a:lnTo>
                  <a:pt x="5717" y="3821"/>
                </a:lnTo>
                <a:lnTo>
                  <a:pt x="5688" y="3839"/>
                </a:lnTo>
                <a:lnTo>
                  <a:pt x="5662" y="3859"/>
                </a:lnTo>
                <a:lnTo>
                  <a:pt x="5639" y="3877"/>
                </a:lnTo>
                <a:lnTo>
                  <a:pt x="5618" y="3895"/>
                </a:lnTo>
                <a:lnTo>
                  <a:pt x="5601" y="3914"/>
                </a:lnTo>
                <a:lnTo>
                  <a:pt x="5585" y="3932"/>
                </a:lnTo>
                <a:lnTo>
                  <a:pt x="5574" y="3951"/>
                </a:lnTo>
                <a:lnTo>
                  <a:pt x="5565" y="3970"/>
                </a:lnTo>
                <a:lnTo>
                  <a:pt x="5560" y="3989"/>
                </a:lnTo>
                <a:lnTo>
                  <a:pt x="5531" y="4125"/>
                </a:lnTo>
                <a:lnTo>
                  <a:pt x="5499" y="4262"/>
                </a:lnTo>
                <a:lnTo>
                  <a:pt x="5466" y="4401"/>
                </a:lnTo>
                <a:lnTo>
                  <a:pt x="5430" y="4541"/>
                </a:lnTo>
                <a:lnTo>
                  <a:pt x="5392" y="4681"/>
                </a:lnTo>
                <a:lnTo>
                  <a:pt x="5353" y="4822"/>
                </a:lnTo>
                <a:lnTo>
                  <a:pt x="5313" y="4962"/>
                </a:lnTo>
                <a:lnTo>
                  <a:pt x="5271" y="5101"/>
                </a:lnTo>
                <a:lnTo>
                  <a:pt x="5229" y="5241"/>
                </a:lnTo>
                <a:lnTo>
                  <a:pt x="5185" y="5378"/>
                </a:lnTo>
                <a:lnTo>
                  <a:pt x="5142" y="5513"/>
                </a:lnTo>
                <a:lnTo>
                  <a:pt x="5097" y="5645"/>
                </a:lnTo>
                <a:lnTo>
                  <a:pt x="5053" y="5776"/>
                </a:lnTo>
                <a:lnTo>
                  <a:pt x="5010" y="5903"/>
                </a:lnTo>
                <a:lnTo>
                  <a:pt x="4966" y="6027"/>
                </a:lnTo>
                <a:lnTo>
                  <a:pt x="4923" y="6147"/>
                </a:lnTo>
                <a:lnTo>
                  <a:pt x="4881" y="6262"/>
                </a:lnTo>
                <a:lnTo>
                  <a:pt x="4840" y="6374"/>
                </a:lnTo>
                <a:lnTo>
                  <a:pt x="4800" y="6479"/>
                </a:lnTo>
                <a:lnTo>
                  <a:pt x="4762" y="6580"/>
                </a:lnTo>
                <a:lnTo>
                  <a:pt x="4691" y="6764"/>
                </a:lnTo>
                <a:lnTo>
                  <a:pt x="4630" y="6921"/>
                </a:lnTo>
                <a:lnTo>
                  <a:pt x="4578" y="7049"/>
                </a:lnTo>
                <a:lnTo>
                  <a:pt x="4540" y="7144"/>
                </a:lnTo>
                <a:lnTo>
                  <a:pt x="4515" y="7203"/>
                </a:lnTo>
                <a:lnTo>
                  <a:pt x="4506" y="7224"/>
                </a:lnTo>
                <a:lnTo>
                  <a:pt x="4500" y="7240"/>
                </a:lnTo>
                <a:lnTo>
                  <a:pt x="4480" y="7290"/>
                </a:lnTo>
                <a:lnTo>
                  <a:pt x="4448" y="7367"/>
                </a:lnTo>
                <a:lnTo>
                  <a:pt x="4402" y="7471"/>
                </a:lnTo>
                <a:lnTo>
                  <a:pt x="4375" y="7532"/>
                </a:lnTo>
                <a:lnTo>
                  <a:pt x="4345" y="7597"/>
                </a:lnTo>
                <a:lnTo>
                  <a:pt x="4310" y="7667"/>
                </a:lnTo>
                <a:lnTo>
                  <a:pt x="4273" y="7742"/>
                </a:lnTo>
                <a:lnTo>
                  <a:pt x="4233" y="7821"/>
                </a:lnTo>
                <a:lnTo>
                  <a:pt x="4188" y="7903"/>
                </a:lnTo>
                <a:lnTo>
                  <a:pt x="4141" y="7988"/>
                </a:lnTo>
                <a:lnTo>
                  <a:pt x="4090" y="8077"/>
                </a:lnTo>
                <a:lnTo>
                  <a:pt x="4037" y="8168"/>
                </a:lnTo>
                <a:lnTo>
                  <a:pt x="3979" y="8261"/>
                </a:lnTo>
                <a:lnTo>
                  <a:pt x="3919" y="8354"/>
                </a:lnTo>
                <a:lnTo>
                  <a:pt x="3855" y="8450"/>
                </a:lnTo>
                <a:lnTo>
                  <a:pt x="3788" y="8546"/>
                </a:lnTo>
                <a:lnTo>
                  <a:pt x="3718" y="8643"/>
                </a:lnTo>
                <a:lnTo>
                  <a:pt x="3644" y="8739"/>
                </a:lnTo>
                <a:lnTo>
                  <a:pt x="3566" y="8835"/>
                </a:lnTo>
                <a:lnTo>
                  <a:pt x="3485" y="8931"/>
                </a:lnTo>
                <a:lnTo>
                  <a:pt x="3401" y="9025"/>
                </a:lnTo>
                <a:lnTo>
                  <a:pt x="3314" y="9117"/>
                </a:lnTo>
                <a:lnTo>
                  <a:pt x="3224" y="9208"/>
                </a:lnTo>
                <a:lnTo>
                  <a:pt x="3130" y="9297"/>
                </a:lnTo>
                <a:lnTo>
                  <a:pt x="3032" y="9381"/>
                </a:lnTo>
                <a:lnTo>
                  <a:pt x="2931" y="9464"/>
                </a:lnTo>
                <a:lnTo>
                  <a:pt x="2827" y="9543"/>
                </a:lnTo>
                <a:lnTo>
                  <a:pt x="2723" y="9613"/>
                </a:lnTo>
                <a:lnTo>
                  <a:pt x="2618" y="9681"/>
                </a:lnTo>
                <a:lnTo>
                  <a:pt x="2509" y="9744"/>
                </a:lnTo>
                <a:lnTo>
                  <a:pt x="2399" y="9805"/>
                </a:lnTo>
                <a:lnTo>
                  <a:pt x="2287" y="9861"/>
                </a:lnTo>
                <a:lnTo>
                  <a:pt x="2173" y="9915"/>
                </a:lnTo>
                <a:lnTo>
                  <a:pt x="2058" y="9964"/>
                </a:lnTo>
                <a:lnTo>
                  <a:pt x="1943" y="10011"/>
                </a:lnTo>
                <a:lnTo>
                  <a:pt x="1826" y="10056"/>
                </a:lnTo>
                <a:lnTo>
                  <a:pt x="1711" y="10098"/>
                </a:lnTo>
                <a:lnTo>
                  <a:pt x="1596" y="10137"/>
                </a:lnTo>
                <a:lnTo>
                  <a:pt x="1482" y="10174"/>
                </a:lnTo>
                <a:lnTo>
                  <a:pt x="1370" y="10209"/>
                </a:lnTo>
                <a:lnTo>
                  <a:pt x="1259" y="10241"/>
                </a:lnTo>
                <a:lnTo>
                  <a:pt x="1150" y="10273"/>
                </a:lnTo>
                <a:lnTo>
                  <a:pt x="1044" y="10302"/>
                </a:lnTo>
                <a:lnTo>
                  <a:pt x="840" y="10355"/>
                </a:lnTo>
                <a:lnTo>
                  <a:pt x="652" y="10404"/>
                </a:lnTo>
                <a:lnTo>
                  <a:pt x="564" y="10426"/>
                </a:lnTo>
                <a:lnTo>
                  <a:pt x="481" y="10448"/>
                </a:lnTo>
                <a:lnTo>
                  <a:pt x="404" y="10469"/>
                </a:lnTo>
                <a:lnTo>
                  <a:pt x="332" y="10489"/>
                </a:lnTo>
                <a:lnTo>
                  <a:pt x="267" y="10510"/>
                </a:lnTo>
                <a:lnTo>
                  <a:pt x="208" y="10531"/>
                </a:lnTo>
                <a:lnTo>
                  <a:pt x="156" y="10551"/>
                </a:lnTo>
                <a:lnTo>
                  <a:pt x="111" y="10571"/>
                </a:lnTo>
                <a:lnTo>
                  <a:pt x="74" y="10591"/>
                </a:lnTo>
                <a:lnTo>
                  <a:pt x="44" y="10612"/>
                </a:lnTo>
                <a:lnTo>
                  <a:pt x="24" y="10633"/>
                </a:lnTo>
                <a:lnTo>
                  <a:pt x="12" y="10656"/>
                </a:lnTo>
                <a:lnTo>
                  <a:pt x="3" y="10701"/>
                </a:lnTo>
                <a:lnTo>
                  <a:pt x="0" y="10756"/>
                </a:lnTo>
                <a:lnTo>
                  <a:pt x="4" y="10819"/>
                </a:lnTo>
                <a:lnTo>
                  <a:pt x="15" y="10889"/>
                </a:lnTo>
                <a:lnTo>
                  <a:pt x="34" y="10965"/>
                </a:lnTo>
                <a:lnTo>
                  <a:pt x="61" y="11047"/>
                </a:lnTo>
                <a:lnTo>
                  <a:pt x="94" y="11133"/>
                </a:lnTo>
                <a:lnTo>
                  <a:pt x="136" y="11223"/>
                </a:lnTo>
                <a:lnTo>
                  <a:pt x="187" y="11315"/>
                </a:lnTo>
                <a:lnTo>
                  <a:pt x="245" y="11409"/>
                </a:lnTo>
                <a:lnTo>
                  <a:pt x="313" y="11503"/>
                </a:lnTo>
                <a:lnTo>
                  <a:pt x="389" y="11598"/>
                </a:lnTo>
                <a:lnTo>
                  <a:pt x="475" y="11691"/>
                </a:lnTo>
                <a:lnTo>
                  <a:pt x="570" y="11782"/>
                </a:lnTo>
                <a:lnTo>
                  <a:pt x="674" y="11869"/>
                </a:lnTo>
                <a:lnTo>
                  <a:pt x="789" y="11953"/>
                </a:lnTo>
                <a:lnTo>
                  <a:pt x="913" y="12031"/>
                </a:lnTo>
                <a:lnTo>
                  <a:pt x="1048" y="12105"/>
                </a:lnTo>
                <a:lnTo>
                  <a:pt x="1193" y="12171"/>
                </a:lnTo>
                <a:lnTo>
                  <a:pt x="1350" y="12229"/>
                </a:lnTo>
                <a:lnTo>
                  <a:pt x="1516" y="12278"/>
                </a:lnTo>
                <a:lnTo>
                  <a:pt x="1695" y="12318"/>
                </a:lnTo>
                <a:lnTo>
                  <a:pt x="1885" y="12347"/>
                </a:lnTo>
                <a:lnTo>
                  <a:pt x="2086" y="12365"/>
                </a:lnTo>
                <a:lnTo>
                  <a:pt x="2299" y="12370"/>
                </a:lnTo>
                <a:lnTo>
                  <a:pt x="2524" y="12361"/>
                </a:lnTo>
                <a:lnTo>
                  <a:pt x="2763" y="12339"/>
                </a:lnTo>
                <a:lnTo>
                  <a:pt x="3012" y="12301"/>
                </a:lnTo>
                <a:lnTo>
                  <a:pt x="3276" y="12246"/>
                </a:lnTo>
                <a:lnTo>
                  <a:pt x="3552" y="12175"/>
                </a:lnTo>
                <a:lnTo>
                  <a:pt x="3842" y="12085"/>
                </a:lnTo>
                <a:lnTo>
                  <a:pt x="4144" y="11976"/>
                </a:lnTo>
                <a:lnTo>
                  <a:pt x="4118" y="12042"/>
                </a:lnTo>
                <a:lnTo>
                  <a:pt x="4091" y="12107"/>
                </a:lnTo>
                <a:lnTo>
                  <a:pt x="4064" y="12173"/>
                </a:lnTo>
                <a:lnTo>
                  <a:pt x="4036" y="12239"/>
                </a:lnTo>
                <a:lnTo>
                  <a:pt x="4007" y="12307"/>
                </a:lnTo>
                <a:lnTo>
                  <a:pt x="3978" y="12374"/>
                </a:lnTo>
                <a:lnTo>
                  <a:pt x="3948" y="12443"/>
                </a:lnTo>
                <a:lnTo>
                  <a:pt x="3918" y="12510"/>
                </a:lnTo>
                <a:lnTo>
                  <a:pt x="3854" y="12643"/>
                </a:lnTo>
                <a:lnTo>
                  <a:pt x="3786" y="12774"/>
                </a:lnTo>
                <a:lnTo>
                  <a:pt x="3714" y="12903"/>
                </a:lnTo>
                <a:lnTo>
                  <a:pt x="3640" y="13030"/>
                </a:lnTo>
                <a:lnTo>
                  <a:pt x="3561" y="13156"/>
                </a:lnTo>
                <a:lnTo>
                  <a:pt x="3480" y="13279"/>
                </a:lnTo>
                <a:lnTo>
                  <a:pt x="3397" y="13401"/>
                </a:lnTo>
                <a:lnTo>
                  <a:pt x="3312" y="13521"/>
                </a:lnTo>
                <a:lnTo>
                  <a:pt x="3227" y="13639"/>
                </a:lnTo>
                <a:lnTo>
                  <a:pt x="3141" y="13755"/>
                </a:lnTo>
                <a:lnTo>
                  <a:pt x="3056" y="13869"/>
                </a:lnTo>
                <a:lnTo>
                  <a:pt x="2970" y="13981"/>
                </a:lnTo>
                <a:lnTo>
                  <a:pt x="2886" y="14091"/>
                </a:lnTo>
                <a:lnTo>
                  <a:pt x="2804" y="14200"/>
                </a:lnTo>
                <a:lnTo>
                  <a:pt x="2724" y="14306"/>
                </a:lnTo>
                <a:lnTo>
                  <a:pt x="2647" y="14409"/>
                </a:lnTo>
                <a:lnTo>
                  <a:pt x="2573" y="14511"/>
                </a:lnTo>
                <a:lnTo>
                  <a:pt x="2502" y="14611"/>
                </a:lnTo>
                <a:lnTo>
                  <a:pt x="2437" y="14709"/>
                </a:lnTo>
                <a:lnTo>
                  <a:pt x="2376" y="14804"/>
                </a:lnTo>
                <a:lnTo>
                  <a:pt x="2320" y="14898"/>
                </a:lnTo>
                <a:lnTo>
                  <a:pt x="2270" y="14990"/>
                </a:lnTo>
                <a:lnTo>
                  <a:pt x="2226" y="15080"/>
                </a:lnTo>
                <a:lnTo>
                  <a:pt x="2190" y="15166"/>
                </a:lnTo>
                <a:lnTo>
                  <a:pt x="2162" y="15252"/>
                </a:lnTo>
                <a:lnTo>
                  <a:pt x="2141" y="15335"/>
                </a:lnTo>
                <a:lnTo>
                  <a:pt x="2128" y="15415"/>
                </a:lnTo>
                <a:lnTo>
                  <a:pt x="2124" y="15494"/>
                </a:lnTo>
                <a:lnTo>
                  <a:pt x="2132" y="15571"/>
                </a:lnTo>
                <a:lnTo>
                  <a:pt x="2148" y="15645"/>
                </a:lnTo>
                <a:lnTo>
                  <a:pt x="2175" y="15717"/>
                </a:lnTo>
                <a:lnTo>
                  <a:pt x="2213" y="15786"/>
                </a:lnTo>
                <a:lnTo>
                  <a:pt x="2252" y="15835"/>
                </a:lnTo>
                <a:lnTo>
                  <a:pt x="2306" y="15881"/>
                </a:lnTo>
                <a:lnTo>
                  <a:pt x="2377" y="15926"/>
                </a:lnTo>
                <a:lnTo>
                  <a:pt x="2462" y="15970"/>
                </a:lnTo>
                <a:lnTo>
                  <a:pt x="2560" y="16010"/>
                </a:lnTo>
                <a:lnTo>
                  <a:pt x="2672" y="16045"/>
                </a:lnTo>
                <a:lnTo>
                  <a:pt x="2795" y="16076"/>
                </a:lnTo>
                <a:lnTo>
                  <a:pt x="2931" y="16100"/>
                </a:lnTo>
                <a:lnTo>
                  <a:pt x="3075" y="16117"/>
                </a:lnTo>
                <a:lnTo>
                  <a:pt x="3231" y="16126"/>
                </a:lnTo>
                <a:lnTo>
                  <a:pt x="3394" y="16127"/>
                </a:lnTo>
                <a:lnTo>
                  <a:pt x="3565" y="16118"/>
                </a:lnTo>
                <a:lnTo>
                  <a:pt x="3744" y="16099"/>
                </a:lnTo>
                <a:lnTo>
                  <a:pt x="3929" y="16068"/>
                </a:lnTo>
                <a:lnTo>
                  <a:pt x="4119" y="16024"/>
                </a:lnTo>
                <a:lnTo>
                  <a:pt x="4314" y="15968"/>
                </a:lnTo>
                <a:lnTo>
                  <a:pt x="4512" y="15896"/>
                </a:lnTo>
                <a:lnTo>
                  <a:pt x="4714" y="15810"/>
                </a:lnTo>
                <a:lnTo>
                  <a:pt x="4917" y="15709"/>
                </a:lnTo>
                <a:lnTo>
                  <a:pt x="5122" y="15590"/>
                </a:lnTo>
                <a:lnTo>
                  <a:pt x="5327" y="15453"/>
                </a:lnTo>
                <a:lnTo>
                  <a:pt x="5531" y="15297"/>
                </a:lnTo>
                <a:lnTo>
                  <a:pt x="5735" y="15122"/>
                </a:lnTo>
                <a:lnTo>
                  <a:pt x="5936" y="14926"/>
                </a:lnTo>
                <a:lnTo>
                  <a:pt x="6134" y="14710"/>
                </a:lnTo>
                <a:lnTo>
                  <a:pt x="6329" y="14471"/>
                </a:lnTo>
                <a:lnTo>
                  <a:pt x="6519" y="14208"/>
                </a:lnTo>
                <a:lnTo>
                  <a:pt x="6704" y="13921"/>
                </a:lnTo>
                <a:lnTo>
                  <a:pt x="6881" y="13610"/>
                </a:lnTo>
                <a:lnTo>
                  <a:pt x="7053" y="13272"/>
                </a:lnTo>
                <a:lnTo>
                  <a:pt x="7216" y="12907"/>
                </a:lnTo>
                <a:lnTo>
                  <a:pt x="7370" y="12515"/>
                </a:lnTo>
                <a:lnTo>
                  <a:pt x="7416" y="12603"/>
                </a:lnTo>
                <a:lnTo>
                  <a:pt x="7463" y="12691"/>
                </a:lnTo>
                <a:lnTo>
                  <a:pt x="7512" y="12780"/>
                </a:lnTo>
                <a:lnTo>
                  <a:pt x="7563" y="12869"/>
                </a:lnTo>
                <a:lnTo>
                  <a:pt x="7615" y="12960"/>
                </a:lnTo>
                <a:lnTo>
                  <a:pt x="7668" y="13050"/>
                </a:lnTo>
                <a:lnTo>
                  <a:pt x="7724" y="13141"/>
                </a:lnTo>
                <a:lnTo>
                  <a:pt x="7782" y="13232"/>
                </a:lnTo>
                <a:lnTo>
                  <a:pt x="7840" y="13323"/>
                </a:lnTo>
                <a:lnTo>
                  <a:pt x="7902" y="13413"/>
                </a:lnTo>
                <a:lnTo>
                  <a:pt x="7963" y="13505"/>
                </a:lnTo>
                <a:lnTo>
                  <a:pt x="8028" y="13596"/>
                </a:lnTo>
                <a:lnTo>
                  <a:pt x="8095" y="13687"/>
                </a:lnTo>
                <a:lnTo>
                  <a:pt x="8162" y="13776"/>
                </a:lnTo>
                <a:lnTo>
                  <a:pt x="8232" y="13866"/>
                </a:lnTo>
                <a:lnTo>
                  <a:pt x="8304" y="13955"/>
                </a:lnTo>
                <a:lnTo>
                  <a:pt x="8377" y="14043"/>
                </a:lnTo>
                <a:lnTo>
                  <a:pt x="8452" y="14131"/>
                </a:lnTo>
                <a:lnTo>
                  <a:pt x="8529" y="14218"/>
                </a:lnTo>
                <a:lnTo>
                  <a:pt x="8609" y="14304"/>
                </a:lnTo>
                <a:lnTo>
                  <a:pt x="8690" y="14388"/>
                </a:lnTo>
                <a:lnTo>
                  <a:pt x="8773" y="14472"/>
                </a:lnTo>
                <a:lnTo>
                  <a:pt x="8857" y="14554"/>
                </a:lnTo>
                <a:lnTo>
                  <a:pt x="8944" y="14634"/>
                </a:lnTo>
                <a:lnTo>
                  <a:pt x="9033" y="14713"/>
                </a:lnTo>
                <a:lnTo>
                  <a:pt x="9124" y="14790"/>
                </a:lnTo>
                <a:lnTo>
                  <a:pt x="9217" y="14867"/>
                </a:lnTo>
                <a:lnTo>
                  <a:pt x="9312" y="14941"/>
                </a:lnTo>
                <a:lnTo>
                  <a:pt x="9409" y="15013"/>
                </a:lnTo>
                <a:lnTo>
                  <a:pt x="9508" y="15083"/>
                </a:lnTo>
                <a:lnTo>
                  <a:pt x="9609" y="15151"/>
                </a:lnTo>
                <a:lnTo>
                  <a:pt x="9713" y="15217"/>
                </a:lnTo>
                <a:lnTo>
                  <a:pt x="9886" y="15318"/>
                </a:lnTo>
                <a:lnTo>
                  <a:pt x="10068" y="15411"/>
                </a:lnTo>
                <a:lnTo>
                  <a:pt x="10256" y="15496"/>
                </a:lnTo>
                <a:lnTo>
                  <a:pt x="10451" y="15574"/>
                </a:lnTo>
                <a:lnTo>
                  <a:pt x="10652" y="15643"/>
                </a:lnTo>
                <a:lnTo>
                  <a:pt x="10859" y="15705"/>
                </a:lnTo>
                <a:lnTo>
                  <a:pt x="11069" y="15759"/>
                </a:lnTo>
                <a:lnTo>
                  <a:pt x="11282" y="15805"/>
                </a:lnTo>
                <a:lnTo>
                  <a:pt x="11499" y="15845"/>
                </a:lnTo>
                <a:lnTo>
                  <a:pt x="11717" y="15875"/>
                </a:lnTo>
                <a:lnTo>
                  <a:pt x="11936" y="15899"/>
                </a:lnTo>
                <a:lnTo>
                  <a:pt x="12157" y="15915"/>
                </a:lnTo>
                <a:lnTo>
                  <a:pt x="12377" y="15923"/>
                </a:lnTo>
                <a:lnTo>
                  <a:pt x="12596" y="15924"/>
                </a:lnTo>
                <a:lnTo>
                  <a:pt x="12813" y="15917"/>
                </a:lnTo>
                <a:lnTo>
                  <a:pt x="13028" y="15903"/>
                </a:lnTo>
                <a:lnTo>
                  <a:pt x="13241" y="15882"/>
                </a:lnTo>
                <a:lnTo>
                  <a:pt x="13449" y="15854"/>
                </a:lnTo>
                <a:lnTo>
                  <a:pt x="13652" y="15818"/>
                </a:lnTo>
                <a:lnTo>
                  <a:pt x="13850" y="15774"/>
                </a:lnTo>
                <a:lnTo>
                  <a:pt x="14041" y="15723"/>
                </a:lnTo>
                <a:lnTo>
                  <a:pt x="14226" y="15665"/>
                </a:lnTo>
                <a:lnTo>
                  <a:pt x="14402" y="15600"/>
                </a:lnTo>
                <a:lnTo>
                  <a:pt x="14571" y="15527"/>
                </a:lnTo>
                <a:lnTo>
                  <a:pt x="14731" y="15448"/>
                </a:lnTo>
                <a:lnTo>
                  <a:pt x="14880" y="15361"/>
                </a:lnTo>
                <a:lnTo>
                  <a:pt x="15020" y="15267"/>
                </a:lnTo>
                <a:lnTo>
                  <a:pt x="15147" y="15166"/>
                </a:lnTo>
                <a:lnTo>
                  <a:pt x="15262" y="15059"/>
                </a:lnTo>
                <a:lnTo>
                  <a:pt x="15365" y="14944"/>
                </a:lnTo>
                <a:lnTo>
                  <a:pt x="15454" y="14822"/>
                </a:lnTo>
                <a:lnTo>
                  <a:pt x="15528" y="14693"/>
                </a:lnTo>
                <a:lnTo>
                  <a:pt x="15552" y="14633"/>
                </a:lnTo>
                <a:lnTo>
                  <a:pt x="15561" y="14575"/>
                </a:lnTo>
                <a:lnTo>
                  <a:pt x="15556" y="14517"/>
                </a:lnTo>
                <a:lnTo>
                  <a:pt x="15539" y="14462"/>
                </a:lnTo>
                <a:lnTo>
                  <a:pt x="15508" y="14407"/>
                </a:lnTo>
                <a:lnTo>
                  <a:pt x="15467" y="14354"/>
                </a:lnTo>
                <a:lnTo>
                  <a:pt x="15415" y="14300"/>
                </a:lnTo>
                <a:lnTo>
                  <a:pt x="15351" y="14247"/>
                </a:lnTo>
                <a:lnTo>
                  <a:pt x="15278" y="14194"/>
                </a:lnTo>
                <a:lnTo>
                  <a:pt x="15195" y="14140"/>
                </a:lnTo>
                <a:lnTo>
                  <a:pt x="15104" y="14086"/>
                </a:lnTo>
                <a:lnTo>
                  <a:pt x="15005" y="14030"/>
                </a:lnTo>
                <a:lnTo>
                  <a:pt x="14898" y="13975"/>
                </a:lnTo>
                <a:lnTo>
                  <a:pt x="14785" y="13917"/>
                </a:lnTo>
                <a:lnTo>
                  <a:pt x="14666" y="13858"/>
                </a:lnTo>
                <a:lnTo>
                  <a:pt x="14542" y="13798"/>
                </a:lnTo>
                <a:lnTo>
                  <a:pt x="14411" y="13735"/>
                </a:lnTo>
                <a:lnTo>
                  <a:pt x="14278" y="13669"/>
                </a:lnTo>
                <a:lnTo>
                  <a:pt x="14141" y="13602"/>
                </a:lnTo>
                <a:lnTo>
                  <a:pt x="14000" y="13531"/>
                </a:lnTo>
                <a:lnTo>
                  <a:pt x="13858" y="13458"/>
                </a:lnTo>
                <a:lnTo>
                  <a:pt x="13713" y="13380"/>
                </a:lnTo>
                <a:lnTo>
                  <a:pt x="13568" y="13300"/>
                </a:lnTo>
                <a:lnTo>
                  <a:pt x="13422" y="13215"/>
                </a:lnTo>
                <a:lnTo>
                  <a:pt x="13276" y="13126"/>
                </a:lnTo>
                <a:lnTo>
                  <a:pt x="13131" y="13033"/>
                </a:lnTo>
                <a:lnTo>
                  <a:pt x="12988" y="12936"/>
                </a:lnTo>
                <a:lnTo>
                  <a:pt x="12848" y="12833"/>
                </a:lnTo>
                <a:lnTo>
                  <a:pt x="12709" y="12726"/>
                </a:lnTo>
                <a:lnTo>
                  <a:pt x="12574" y="12612"/>
                </a:lnTo>
                <a:lnTo>
                  <a:pt x="12443" y="12494"/>
                </a:lnTo>
                <a:lnTo>
                  <a:pt x="12316" y="12369"/>
                </a:lnTo>
                <a:close/>
              </a:path>
            </a:pathLst>
          </a:custGeom>
          <a:solidFill>
            <a:schemeClr val="bg1">
              <a:lumMod val="65000"/>
            </a:schemeClr>
          </a:solidFill>
          <a:ln>
            <a:noFill/>
          </a:ln>
        </p:spPr>
        <p:txBody>
          <a:bodyPr anchor="ctr"/>
          <a:lstStyle/>
          <a:p>
            <a:pPr algn="ctr"/>
            <a:endParaRPr/>
          </a:p>
        </p:txBody>
      </p:sp>
      <p:sp>
        <p:nvSpPr>
          <p:cNvPr id="11" name="任意多边形: 形状 13"/>
          <p:cNvSpPr/>
          <p:nvPr/>
        </p:nvSpPr>
        <p:spPr bwMode="auto">
          <a:xfrm>
            <a:off x="8226396" y="5706840"/>
            <a:ext cx="614336" cy="338365"/>
          </a:xfrm>
          <a:custGeom>
            <a:avLst/>
            <a:gdLst>
              <a:gd name="T0" fmla="*/ 10971 w 16128"/>
              <a:gd name="T1" fmla="*/ 8176 h 8883"/>
              <a:gd name="T2" fmla="*/ 7655 w 16128"/>
              <a:gd name="T3" fmla="*/ 8061 h 8883"/>
              <a:gd name="T4" fmla="*/ 4083 w 16128"/>
              <a:gd name="T5" fmla="*/ 7866 h 8883"/>
              <a:gd name="T6" fmla="*/ 2042 w 16128"/>
              <a:gd name="T7" fmla="*/ 7706 h 8883"/>
              <a:gd name="T8" fmla="*/ 1589 w 16128"/>
              <a:gd name="T9" fmla="*/ 7235 h 8883"/>
              <a:gd name="T10" fmla="*/ 1006 w 16128"/>
              <a:gd name="T11" fmla="*/ 5968 h 8883"/>
              <a:gd name="T12" fmla="*/ 771 w 16128"/>
              <a:gd name="T13" fmla="*/ 4243 h 8883"/>
              <a:gd name="T14" fmla="*/ 1393 w 16128"/>
              <a:gd name="T15" fmla="*/ 2405 h 8883"/>
              <a:gd name="T16" fmla="*/ 2964 w 16128"/>
              <a:gd name="T17" fmla="*/ 1909 h 8883"/>
              <a:gd name="T18" fmla="*/ 6564 w 16128"/>
              <a:gd name="T19" fmla="*/ 1447 h 8883"/>
              <a:gd name="T20" fmla="*/ 10424 w 16128"/>
              <a:gd name="T21" fmla="*/ 1038 h 8883"/>
              <a:gd name="T22" fmla="*/ 12597 w 16128"/>
              <a:gd name="T23" fmla="*/ 899 h 8883"/>
              <a:gd name="T24" fmla="*/ 13128 w 16128"/>
              <a:gd name="T25" fmla="*/ 1626 h 8883"/>
              <a:gd name="T26" fmla="*/ 13488 w 16128"/>
              <a:gd name="T27" fmla="*/ 3261 h 8883"/>
              <a:gd name="T28" fmla="*/ 13360 w 16128"/>
              <a:gd name="T29" fmla="*/ 5440 h 8883"/>
              <a:gd name="T30" fmla="*/ 12442 w 16128"/>
              <a:gd name="T31" fmla="*/ 7822 h 8883"/>
              <a:gd name="T32" fmla="*/ 1722 w 16128"/>
              <a:gd name="T33" fmla="*/ 3559 h 8883"/>
              <a:gd name="T34" fmla="*/ 1610 w 16128"/>
              <a:gd name="T35" fmla="*/ 4827 h 8883"/>
              <a:gd name="T36" fmla="*/ 1821 w 16128"/>
              <a:gd name="T37" fmla="*/ 6105 h 8883"/>
              <a:gd name="T38" fmla="*/ 2223 w 16128"/>
              <a:gd name="T39" fmla="*/ 6890 h 8883"/>
              <a:gd name="T40" fmla="*/ 2815 w 16128"/>
              <a:gd name="T41" fmla="*/ 7027 h 8883"/>
              <a:gd name="T42" fmla="*/ 3708 w 16128"/>
              <a:gd name="T43" fmla="*/ 7106 h 8883"/>
              <a:gd name="T44" fmla="*/ 4626 w 16128"/>
              <a:gd name="T45" fmla="*/ 7114 h 8883"/>
              <a:gd name="T46" fmla="*/ 5277 w 16128"/>
              <a:gd name="T47" fmla="*/ 7002 h 8883"/>
              <a:gd name="T48" fmla="*/ 6117 w 16128"/>
              <a:gd name="T49" fmla="*/ 6048 h 8883"/>
              <a:gd name="T50" fmla="*/ 6592 w 16128"/>
              <a:gd name="T51" fmla="*/ 4703 h 8883"/>
              <a:gd name="T52" fmla="*/ 6605 w 16128"/>
              <a:gd name="T53" fmla="*/ 3423 h 8883"/>
              <a:gd name="T54" fmla="*/ 6306 w 16128"/>
              <a:gd name="T55" fmla="*/ 2459 h 8883"/>
              <a:gd name="T56" fmla="*/ 5768 w 16128"/>
              <a:gd name="T57" fmla="*/ 2220 h 8883"/>
              <a:gd name="T58" fmla="*/ 4548 w 16128"/>
              <a:gd name="T59" fmla="*/ 2338 h 8883"/>
              <a:gd name="T60" fmla="*/ 3154 w 16128"/>
              <a:gd name="T61" fmla="*/ 2591 h 8883"/>
              <a:gd name="T62" fmla="*/ 2196 w 16128"/>
              <a:gd name="T63" fmla="*/ 2861 h 8883"/>
              <a:gd name="T64" fmla="*/ 15671 w 16128"/>
              <a:gd name="T65" fmla="*/ 2135 h 8883"/>
              <a:gd name="T66" fmla="*/ 15349 w 16128"/>
              <a:gd name="T67" fmla="*/ 2127 h 8883"/>
              <a:gd name="T68" fmla="*/ 14910 w 16128"/>
              <a:gd name="T69" fmla="*/ 2222 h 8883"/>
              <a:gd name="T70" fmla="*/ 14284 w 16128"/>
              <a:gd name="T71" fmla="*/ 2300 h 8883"/>
              <a:gd name="T72" fmla="*/ 14116 w 16128"/>
              <a:gd name="T73" fmla="*/ 1445 h 8883"/>
              <a:gd name="T74" fmla="*/ 13892 w 16128"/>
              <a:gd name="T75" fmla="*/ 757 h 8883"/>
              <a:gd name="T76" fmla="*/ 13637 w 16128"/>
              <a:gd name="T77" fmla="*/ 266 h 8883"/>
              <a:gd name="T78" fmla="*/ 13345 w 16128"/>
              <a:gd name="T79" fmla="*/ 6 h 8883"/>
              <a:gd name="T80" fmla="*/ 10894 w 16128"/>
              <a:gd name="T81" fmla="*/ 175 h 8883"/>
              <a:gd name="T82" fmla="*/ 6541 w 16128"/>
              <a:gd name="T83" fmla="*/ 674 h 8883"/>
              <a:gd name="T84" fmla="*/ 2481 w 16128"/>
              <a:gd name="T85" fmla="*/ 1237 h 8883"/>
              <a:gd name="T86" fmla="*/ 710 w 16128"/>
              <a:gd name="T87" fmla="*/ 1842 h 8883"/>
              <a:gd name="T88" fmla="*/ 8 w 16128"/>
              <a:gd name="T89" fmla="*/ 4083 h 8883"/>
              <a:gd name="T90" fmla="*/ 272 w 16128"/>
              <a:gd name="T91" fmla="*/ 6186 h 8883"/>
              <a:gd name="T92" fmla="*/ 929 w 16128"/>
              <a:gd name="T93" fmla="*/ 7732 h 8883"/>
              <a:gd name="T94" fmla="*/ 1441 w 16128"/>
              <a:gd name="T95" fmla="*/ 8309 h 8883"/>
              <a:gd name="T96" fmla="*/ 3744 w 16128"/>
              <a:gd name="T97" fmla="*/ 8503 h 8883"/>
              <a:gd name="T98" fmla="*/ 7772 w 16128"/>
              <a:gd name="T99" fmla="*/ 8740 h 8883"/>
              <a:gd name="T100" fmla="*/ 11511 w 16128"/>
              <a:gd name="T101" fmla="*/ 8879 h 8883"/>
              <a:gd name="T102" fmla="*/ 13007 w 16128"/>
              <a:gd name="T103" fmla="*/ 8734 h 8883"/>
              <a:gd name="T104" fmla="*/ 13342 w 16128"/>
              <a:gd name="T105" fmla="*/ 8126 h 8883"/>
              <a:gd name="T106" fmla="*/ 13623 w 16128"/>
              <a:gd name="T107" fmla="*/ 7510 h 8883"/>
              <a:gd name="T108" fmla="*/ 13854 w 16128"/>
              <a:gd name="T109" fmla="*/ 6893 h 8883"/>
              <a:gd name="T110" fmla="*/ 14106 w 16128"/>
              <a:gd name="T111" fmla="*/ 6375 h 8883"/>
              <a:gd name="T112" fmla="*/ 14908 w 16128"/>
              <a:gd name="T113" fmla="*/ 6542 h 8883"/>
              <a:gd name="T114" fmla="*/ 15282 w 16128"/>
              <a:gd name="T115" fmla="*/ 6577 h 8883"/>
              <a:gd name="T116" fmla="*/ 15493 w 16128"/>
              <a:gd name="T117" fmla="*/ 6514 h 8883"/>
              <a:gd name="T118" fmla="*/ 15767 w 16128"/>
              <a:gd name="T119" fmla="*/ 5991 h 8883"/>
              <a:gd name="T120" fmla="*/ 16052 w 16128"/>
              <a:gd name="T121" fmla="*/ 4959 h 8883"/>
              <a:gd name="T122" fmla="*/ 16105 w 16128"/>
              <a:gd name="T123" fmla="*/ 3580 h 8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28" h="8883">
                <a:moveTo>
                  <a:pt x="12256" y="8117"/>
                </a:moveTo>
                <a:lnTo>
                  <a:pt x="12214" y="8137"/>
                </a:lnTo>
                <a:lnTo>
                  <a:pt x="12118" y="8153"/>
                </a:lnTo>
                <a:lnTo>
                  <a:pt x="11974" y="8165"/>
                </a:lnTo>
                <a:lnTo>
                  <a:pt x="11784" y="8173"/>
                </a:lnTo>
                <a:lnTo>
                  <a:pt x="11551" y="8178"/>
                </a:lnTo>
                <a:lnTo>
                  <a:pt x="11279" y="8178"/>
                </a:lnTo>
                <a:lnTo>
                  <a:pt x="10971" y="8176"/>
                </a:lnTo>
                <a:lnTo>
                  <a:pt x="10631" y="8169"/>
                </a:lnTo>
                <a:lnTo>
                  <a:pt x="10263" y="8160"/>
                </a:lnTo>
                <a:lnTo>
                  <a:pt x="9870" y="8149"/>
                </a:lnTo>
                <a:lnTo>
                  <a:pt x="9457" y="8136"/>
                </a:lnTo>
                <a:lnTo>
                  <a:pt x="9025" y="8120"/>
                </a:lnTo>
                <a:lnTo>
                  <a:pt x="8578" y="8103"/>
                </a:lnTo>
                <a:lnTo>
                  <a:pt x="8120" y="8083"/>
                </a:lnTo>
                <a:lnTo>
                  <a:pt x="7655" y="8061"/>
                </a:lnTo>
                <a:lnTo>
                  <a:pt x="7186" y="8039"/>
                </a:lnTo>
                <a:lnTo>
                  <a:pt x="6716" y="8016"/>
                </a:lnTo>
                <a:lnTo>
                  <a:pt x="6250" y="7992"/>
                </a:lnTo>
                <a:lnTo>
                  <a:pt x="5790" y="7967"/>
                </a:lnTo>
                <a:lnTo>
                  <a:pt x="5339" y="7942"/>
                </a:lnTo>
                <a:lnTo>
                  <a:pt x="4902" y="7917"/>
                </a:lnTo>
                <a:lnTo>
                  <a:pt x="4483" y="7892"/>
                </a:lnTo>
                <a:lnTo>
                  <a:pt x="4083" y="7866"/>
                </a:lnTo>
                <a:lnTo>
                  <a:pt x="3707" y="7842"/>
                </a:lnTo>
                <a:lnTo>
                  <a:pt x="3360" y="7819"/>
                </a:lnTo>
                <a:lnTo>
                  <a:pt x="3042" y="7795"/>
                </a:lnTo>
                <a:lnTo>
                  <a:pt x="2760" y="7774"/>
                </a:lnTo>
                <a:lnTo>
                  <a:pt x="2515" y="7754"/>
                </a:lnTo>
                <a:lnTo>
                  <a:pt x="2311" y="7736"/>
                </a:lnTo>
                <a:lnTo>
                  <a:pt x="2152" y="7720"/>
                </a:lnTo>
                <a:lnTo>
                  <a:pt x="2042" y="7706"/>
                </a:lnTo>
                <a:lnTo>
                  <a:pt x="1984" y="7693"/>
                </a:lnTo>
                <a:lnTo>
                  <a:pt x="1947" y="7674"/>
                </a:lnTo>
                <a:lnTo>
                  <a:pt x="1903" y="7639"/>
                </a:lnTo>
                <a:lnTo>
                  <a:pt x="1851" y="7587"/>
                </a:lnTo>
                <a:lnTo>
                  <a:pt x="1792" y="7520"/>
                </a:lnTo>
                <a:lnTo>
                  <a:pt x="1729" y="7439"/>
                </a:lnTo>
                <a:lnTo>
                  <a:pt x="1660" y="7343"/>
                </a:lnTo>
                <a:lnTo>
                  <a:pt x="1589" y="7235"/>
                </a:lnTo>
                <a:lnTo>
                  <a:pt x="1514" y="7113"/>
                </a:lnTo>
                <a:lnTo>
                  <a:pt x="1438" y="6980"/>
                </a:lnTo>
                <a:lnTo>
                  <a:pt x="1362" y="6835"/>
                </a:lnTo>
                <a:lnTo>
                  <a:pt x="1285" y="6681"/>
                </a:lnTo>
                <a:lnTo>
                  <a:pt x="1211" y="6516"/>
                </a:lnTo>
                <a:lnTo>
                  <a:pt x="1139" y="6341"/>
                </a:lnTo>
                <a:lnTo>
                  <a:pt x="1070" y="6159"/>
                </a:lnTo>
                <a:lnTo>
                  <a:pt x="1006" y="5968"/>
                </a:lnTo>
                <a:lnTo>
                  <a:pt x="948" y="5771"/>
                </a:lnTo>
                <a:lnTo>
                  <a:pt x="895" y="5567"/>
                </a:lnTo>
                <a:lnTo>
                  <a:pt x="850" y="5357"/>
                </a:lnTo>
                <a:lnTo>
                  <a:pt x="813" y="5141"/>
                </a:lnTo>
                <a:lnTo>
                  <a:pt x="786" y="4922"/>
                </a:lnTo>
                <a:lnTo>
                  <a:pt x="769" y="4699"/>
                </a:lnTo>
                <a:lnTo>
                  <a:pt x="764" y="4472"/>
                </a:lnTo>
                <a:lnTo>
                  <a:pt x="771" y="4243"/>
                </a:lnTo>
                <a:lnTo>
                  <a:pt x="791" y="4012"/>
                </a:lnTo>
                <a:lnTo>
                  <a:pt x="827" y="3781"/>
                </a:lnTo>
                <a:lnTo>
                  <a:pt x="877" y="3549"/>
                </a:lnTo>
                <a:lnTo>
                  <a:pt x="943" y="3317"/>
                </a:lnTo>
                <a:lnTo>
                  <a:pt x="1027" y="3086"/>
                </a:lnTo>
                <a:lnTo>
                  <a:pt x="1130" y="2856"/>
                </a:lnTo>
                <a:lnTo>
                  <a:pt x="1251" y="2630"/>
                </a:lnTo>
                <a:lnTo>
                  <a:pt x="1393" y="2405"/>
                </a:lnTo>
                <a:lnTo>
                  <a:pt x="1556" y="2185"/>
                </a:lnTo>
                <a:lnTo>
                  <a:pt x="1605" y="2159"/>
                </a:lnTo>
                <a:lnTo>
                  <a:pt x="1711" y="2128"/>
                </a:lnTo>
                <a:lnTo>
                  <a:pt x="1870" y="2092"/>
                </a:lnTo>
                <a:lnTo>
                  <a:pt x="2077" y="2052"/>
                </a:lnTo>
                <a:lnTo>
                  <a:pt x="2333" y="2007"/>
                </a:lnTo>
                <a:lnTo>
                  <a:pt x="2629" y="1960"/>
                </a:lnTo>
                <a:lnTo>
                  <a:pt x="2964" y="1909"/>
                </a:lnTo>
                <a:lnTo>
                  <a:pt x="3333" y="1857"/>
                </a:lnTo>
                <a:lnTo>
                  <a:pt x="3734" y="1801"/>
                </a:lnTo>
                <a:lnTo>
                  <a:pt x="4160" y="1744"/>
                </a:lnTo>
                <a:lnTo>
                  <a:pt x="4610" y="1686"/>
                </a:lnTo>
                <a:lnTo>
                  <a:pt x="5079" y="1626"/>
                </a:lnTo>
                <a:lnTo>
                  <a:pt x="5563" y="1567"/>
                </a:lnTo>
                <a:lnTo>
                  <a:pt x="6060" y="1507"/>
                </a:lnTo>
                <a:lnTo>
                  <a:pt x="6564" y="1447"/>
                </a:lnTo>
                <a:lnTo>
                  <a:pt x="7072" y="1389"/>
                </a:lnTo>
                <a:lnTo>
                  <a:pt x="7580" y="1331"/>
                </a:lnTo>
                <a:lnTo>
                  <a:pt x="8085" y="1275"/>
                </a:lnTo>
                <a:lnTo>
                  <a:pt x="8583" y="1222"/>
                </a:lnTo>
                <a:lnTo>
                  <a:pt x="9069" y="1171"/>
                </a:lnTo>
                <a:lnTo>
                  <a:pt x="9541" y="1123"/>
                </a:lnTo>
                <a:lnTo>
                  <a:pt x="9993" y="1078"/>
                </a:lnTo>
                <a:lnTo>
                  <a:pt x="10424" y="1038"/>
                </a:lnTo>
                <a:lnTo>
                  <a:pt x="10827" y="1001"/>
                </a:lnTo>
                <a:lnTo>
                  <a:pt x="11201" y="969"/>
                </a:lnTo>
                <a:lnTo>
                  <a:pt x="11541" y="942"/>
                </a:lnTo>
                <a:lnTo>
                  <a:pt x="11842" y="921"/>
                </a:lnTo>
                <a:lnTo>
                  <a:pt x="12103" y="906"/>
                </a:lnTo>
                <a:lnTo>
                  <a:pt x="12318" y="896"/>
                </a:lnTo>
                <a:lnTo>
                  <a:pt x="12484" y="893"/>
                </a:lnTo>
                <a:lnTo>
                  <a:pt x="12597" y="899"/>
                </a:lnTo>
                <a:lnTo>
                  <a:pt x="12653" y="912"/>
                </a:lnTo>
                <a:lnTo>
                  <a:pt x="12722" y="963"/>
                </a:lnTo>
                <a:lnTo>
                  <a:pt x="12792" y="1033"/>
                </a:lnTo>
                <a:lnTo>
                  <a:pt x="12860" y="1120"/>
                </a:lnTo>
                <a:lnTo>
                  <a:pt x="12930" y="1223"/>
                </a:lnTo>
                <a:lnTo>
                  <a:pt x="12997" y="1342"/>
                </a:lnTo>
                <a:lnTo>
                  <a:pt x="13064" y="1477"/>
                </a:lnTo>
                <a:lnTo>
                  <a:pt x="13128" y="1626"/>
                </a:lnTo>
                <a:lnTo>
                  <a:pt x="13189" y="1789"/>
                </a:lnTo>
                <a:lnTo>
                  <a:pt x="13247" y="1965"/>
                </a:lnTo>
                <a:lnTo>
                  <a:pt x="13301" y="2153"/>
                </a:lnTo>
                <a:lnTo>
                  <a:pt x="13350" y="2354"/>
                </a:lnTo>
                <a:lnTo>
                  <a:pt x="13393" y="2565"/>
                </a:lnTo>
                <a:lnTo>
                  <a:pt x="13432" y="2787"/>
                </a:lnTo>
                <a:lnTo>
                  <a:pt x="13463" y="3019"/>
                </a:lnTo>
                <a:lnTo>
                  <a:pt x="13488" y="3261"/>
                </a:lnTo>
                <a:lnTo>
                  <a:pt x="13505" y="3510"/>
                </a:lnTo>
                <a:lnTo>
                  <a:pt x="13513" y="3768"/>
                </a:lnTo>
                <a:lnTo>
                  <a:pt x="13513" y="4032"/>
                </a:lnTo>
                <a:lnTo>
                  <a:pt x="13504" y="4304"/>
                </a:lnTo>
                <a:lnTo>
                  <a:pt x="13485" y="4580"/>
                </a:lnTo>
                <a:lnTo>
                  <a:pt x="13455" y="4862"/>
                </a:lnTo>
                <a:lnTo>
                  <a:pt x="13413" y="5149"/>
                </a:lnTo>
                <a:lnTo>
                  <a:pt x="13360" y="5440"/>
                </a:lnTo>
                <a:lnTo>
                  <a:pt x="13296" y="5734"/>
                </a:lnTo>
                <a:lnTo>
                  <a:pt x="13217" y="6030"/>
                </a:lnTo>
                <a:lnTo>
                  <a:pt x="13125" y="6328"/>
                </a:lnTo>
                <a:lnTo>
                  <a:pt x="13019" y="6627"/>
                </a:lnTo>
                <a:lnTo>
                  <a:pt x="12898" y="6926"/>
                </a:lnTo>
                <a:lnTo>
                  <a:pt x="12762" y="7226"/>
                </a:lnTo>
                <a:lnTo>
                  <a:pt x="12611" y="7525"/>
                </a:lnTo>
                <a:lnTo>
                  <a:pt x="12442" y="7822"/>
                </a:lnTo>
                <a:lnTo>
                  <a:pt x="12256" y="8117"/>
                </a:lnTo>
                <a:close/>
                <a:moveTo>
                  <a:pt x="2098" y="2918"/>
                </a:moveTo>
                <a:lnTo>
                  <a:pt x="2015" y="2995"/>
                </a:lnTo>
                <a:lnTo>
                  <a:pt x="1940" y="3086"/>
                </a:lnTo>
                <a:lnTo>
                  <a:pt x="1874" y="3189"/>
                </a:lnTo>
                <a:lnTo>
                  <a:pt x="1815" y="3302"/>
                </a:lnTo>
                <a:lnTo>
                  <a:pt x="1765" y="3426"/>
                </a:lnTo>
                <a:lnTo>
                  <a:pt x="1722" y="3559"/>
                </a:lnTo>
                <a:lnTo>
                  <a:pt x="1685" y="3700"/>
                </a:lnTo>
                <a:lnTo>
                  <a:pt x="1656" y="3848"/>
                </a:lnTo>
                <a:lnTo>
                  <a:pt x="1634" y="4001"/>
                </a:lnTo>
                <a:lnTo>
                  <a:pt x="1617" y="4160"/>
                </a:lnTo>
                <a:lnTo>
                  <a:pt x="1607" y="4323"/>
                </a:lnTo>
                <a:lnTo>
                  <a:pt x="1603" y="4490"/>
                </a:lnTo>
                <a:lnTo>
                  <a:pt x="1604" y="4657"/>
                </a:lnTo>
                <a:lnTo>
                  <a:pt x="1610" y="4827"/>
                </a:lnTo>
                <a:lnTo>
                  <a:pt x="1622" y="4996"/>
                </a:lnTo>
                <a:lnTo>
                  <a:pt x="1638" y="5165"/>
                </a:lnTo>
                <a:lnTo>
                  <a:pt x="1658" y="5331"/>
                </a:lnTo>
                <a:lnTo>
                  <a:pt x="1683" y="5496"/>
                </a:lnTo>
                <a:lnTo>
                  <a:pt x="1713" y="5656"/>
                </a:lnTo>
                <a:lnTo>
                  <a:pt x="1745" y="5811"/>
                </a:lnTo>
                <a:lnTo>
                  <a:pt x="1781" y="5961"/>
                </a:lnTo>
                <a:lnTo>
                  <a:pt x="1821" y="6105"/>
                </a:lnTo>
                <a:lnTo>
                  <a:pt x="1864" y="6240"/>
                </a:lnTo>
                <a:lnTo>
                  <a:pt x="1909" y="6366"/>
                </a:lnTo>
                <a:lnTo>
                  <a:pt x="1957" y="6484"/>
                </a:lnTo>
                <a:lnTo>
                  <a:pt x="2006" y="6591"/>
                </a:lnTo>
                <a:lnTo>
                  <a:pt x="2058" y="6685"/>
                </a:lnTo>
                <a:lnTo>
                  <a:pt x="2112" y="6768"/>
                </a:lnTo>
                <a:lnTo>
                  <a:pt x="2166" y="6835"/>
                </a:lnTo>
                <a:lnTo>
                  <a:pt x="2223" y="6890"/>
                </a:lnTo>
                <a:lnTo>
                  <a:pt x="2280" y="6928"/>
                </a:lnTo>
                <a:lnTo>
                  <a:pt x="2338" y="6950"/>
                </a:lnTo>
                <a:lnTo>
                  <a:pt x="2400" y="6963"/>
                </a:lnTo>
                <a:lnTo>
                  <a:pt x="2470" y="6976"/>
                </a:lnTo>
                <a:lnTo>
                  <a:pt x="2547" y="6989"/>
                </a:lnTo>
                <a:lnTo>
                  <a:pt x="2631" y="7002"/>
                </a:lnTo>
                <a:lnTo>
                  <a:pt x="2721" y="7014"/>
                </a:lnTo>
                <a:lnTo>
                  <a:pt x="2815" y="7027"/>
                </a:lnTo>
                <a:lnTo>
                  <a:pt x="2916" y="7039"/>
                </a:lnTo>
                <a:lnTo>
                  <a:pt x="3021" y="7051"/>
                </a:lnTo>
                <a:lnTo>
                  <a:pt x="3129" y="7062"/>
                </a:lnTo>
                <a:lnTo>
                  <a:pt x="3241" y="7073"/>
                </a:lnTo>
                <a:lnTo>
                  <a:pt x="3355" y="7082"/>
                </a:lnTo>
                <a:lnTo>
                  <a:pt x="3472" y="7091"/>
                </a:lnTo>
                <a:lnTo>
                  <a:pt x="3589" y="7099"/>
                </a:lnTo>
                <a:lnTo>
                  <a:pt x="3708" y="7106"/>
                </a:lnTo>
                <a:lnTo>
                  <a:pt x="3827" y="7112"/>
                </a:lnTo>
                <a:lnTo>
                  <a:pt x="3946" y="7116"/>
                </a:lnTo>
                <a:lnTo>
                  <a:pt x="4065" y="7120"/>
                </a:lnTo>
                <a:lnTo>
                  <a:pt x="4182" y="7122"/>
                </a:lnTo>
                <a:lnTo>
                  <a:pt x="4297" y="7122"/>
                </a:lnTo>
                <a:lnTo>
                  <a:pt x="4410" y="7121"/>
                </a:lnTo>
                <a:lnTo>
                  <a:pt x="4520" y="7118"/>
                </a:lnTo>
                <a:lnTo>
                  <a:pt x="4626" y="7114"/>
                </a:lnTo>
                <a:lnTo>
                  <a:pt x="4728" y="7107"/>
                </a:lnTo>
                <a:lnTo>
                  <a:pt x="4824" y="7099"/>
                </a:lnTo>
                <a:lnTo>
                  <a:pt x="4917" y="7089"/>
                </a:lnTo>
                <a:lnTo>
                  <a:pt x="5003" y="7076"/>
                </a:lnTo>
                <a:lnTo>
                  <a:pt x="5082" y="7062"/>
                </a:lnTo>
                <a:lnTo>
                  <a:pt x="5155" y="7045"/>
                </a:lnTo>
                <a:lnTo>
                  <a:pt x="5219" y="7024"/>
                </a:lnTo>
                <a:lnTo>
                  <a:pt x="5277" y="7002"/>
                </a:lnTo>
                <a:lnTo>
                  <a:pt x="5324" y="6978"/>
                </a:lnTo>
                <a:lnTo>
                  <a:pt x="5364" y="6950"/>
                </a:lnTo>
                <a:lnTo>
                  <a:pt x="5516" y="6811"/>
                </a:lnTo>
                <a:lnTo>
                  <a:pt x="5657" y="6667"/>
                </a:lnTo>
                <a:lnTo>
                  <a:pt x="5787" y="6518"/>
                </a:lnTo>
                <a:lnTo>
                  <a:pt x="5907" y="6365"/>
                </a:lnTo>
                <a:lnTo>
                  <a:pt x="6017" y="6208"/>
                </a:lnTo>
                <a:lnTo>
                  <a:pt x="6117" y="6048"/>
                </a:lnTo>
                <a:lnTo>
                  <a:pt x="6206" y="5884"/>
                </a:lnTo>
                <a:lnTo>
                  <a:pt x="6287" y="5719"/>
                </a:lnTo>
                <a:lnTo>
                  <a:pt x="6358" y="5552"/>
                </a:lnTo>
                <a:lnTo>
                  <a:pt x="6422" y="5382"/>
                </a:lnTo>
                <a:lnTo>
                  <a:pt x="6476" y="5213"/>
                </a:lnTo>
                <a:lnTo>
                  <a:pt x="6523" y="5042"/>
                </a:lnTo>
                <a:lnTo>
                  <a:pt x="6561" y="4873"/>
                </a:lnTo>
                <a:lnTo>
                  <a:pt x="6592" y="4703"/>
                </a:lnTo>
                <a:lnTo>
                  <a:pt x="6617" y="4534"/>
                </a:lnTo>
                <a:lnTo>
                  <a:pt x="6634" y="4367"/>
                </a:lnTo>
                <a:lnTo>
                  <a:pt x="6644" y="4202"/>
                </a:lnTo>
                <a:lnTo>
                  <a:pt x="6647" y="4040"/>
                </a:lnTo>
                <a:lnTo>
                  <a:pt x="6645" y="3880"/>
                </a:lnTo>
                <a:lnTo>
                  <a:pt x="6637" y="3723"/>
                </a:lnTo>
                <a:lnTo>
                  <a:pt x="6624" y="3572"/>
                </a:lnTo>
                <a:lnTo>
                  <a:pt x="6605" y="3423"/>
                </a:lnTo>
                <a:lnTo>
                  <a:pt x="6581" y="3281"/>
                </a:lnTo>
                <a:lnTo>
                  <a:pt x="6554" y="3143"/>
                </a:lnTo>
                <a:lnTo>
                  <a:pt x="6522" y="3012"/>
                </a:lnTo>
                <a:lnTo>
                  <a:pt x="6485" y="2887"/>
                </a:lnTo>
                <a:lnTo>
                  <a:pt x="6445" y="2768"/>
                </a:lnTo>
                <a:lnTo>
                  <a:pt x="6402" y="2657"/>
                </a:lnTo>
                <a:lnTo>
                  <a:pt x="6355" y="2554"/>
                </a:lnTo>
                <a:lnTo>
                  <a:pt x="6306" y="2459"/>
                </a:lnTo>
                <a:lnTo>
                  <a:pt x="6255" y="2373"/>
                </a:lnTo>
                <a:lnTo>
                  <a:pt x="6201" y="2296"/>
                </a:lnTo>
                <a:lnTo>
                  <a:pt x="6170" y="2271"/>
                </a:lnTo>
                <a:lnTo>
                  <a:pt x="6122" y="2252"/>
                </a:lnTo>
                <a:lnTo>
                  <a:pt x="6055" y="2237"/>
                </a:lnTo>
                <a:lnTo>
                  <a:pt x="5973" y="2227"/>
                </a:lnTo>
                <a:lnTo>
                  <a:pt x="5878" y="2222"/>
                </a:lnTo>
                <a:lnTo>
                  <a:pt x="5768" y="2220"/>
                </a:lnTo>
                <a:lnTo>
                  <a:pt x="5646" y="2224"/>
                </a:lnTo>
                <a:lnTo>
                  <a:pt x="5513" y="2231"/>
                </a:lnTo>
                <a:lnTo>
                  <a:pt x="5370" y="2241"/>
                </a:lnTo>
                <a:lnTo>
                  <a:pt x="5217" y="2254"/>
                </a:lnTo>
                <a:lnTo>
                  <a:pt x="5058" y="2271"/>
                </a:lnTo>
                <a:lnTo>
                  <a:pt x="4893" y="2290"/>
                </a:lnTo>
                <a:lnTo>
                  <a:pt x="4722" y="2312"/>
                </a:lnTo>
                <a:lnTo>
                  <a:pt x="4548" y="2338"/>
                </a:lnTo>
                <a:lnTo>
                  <a:pt x="4371" y="2364"/>
                </a:lnTo>
                <a:lnTo>
                  <a:pt x="4191" y="2392"/>
                </a:lnTo>
                <a:lnTo>
                  <a:pt x="4013" y="2423"/>
                </a:lnTo>
                <a:lnTo>
                  <a:pt x="3834" y="2455"/>
                </a:lnTo>
                <a:lnTo>
                  <a:pt x="3658" y="2487"/>
                </a:lnTo>
                <a:lnTo>
                  <a:pt x="3486" y="2522"/>
                </a:lnTo>
                <a:lnTo>
                  <a:pt x="3316" y="2556"/>
                </a:lnTo>
                <a:lnTo>
                  <a:pt x="3154" y="2591"/>
                </a:lnTo>
                <a:lnTo>
                  <a:pt x="2998" y="2627"/>
                </a:lnTo>
                <a:lnTo>
                  <a:pt x="2850" y="2662"/>
                </a:lnTo>
                <a:lnTo>
                  <a:pt x="2711" y="2698"/>
                </a:lnTo>
                <a:lnTo>
                  <a:pt x="2582" y="2732"/>
                </a:lnTo>
                <a:lnTo>
                  <a:pt x="2466" y="2766"/>
                </a:lnTo>
                <a:lnTo>
                  <a:pt x="2362" y="2799"/>
                </a:lnTo>
                <a:lnTo>
                  <a:pt x="2272" y="2831"/>
                </a:lnTo>
                <a:lnTo>
                  <a:pt x="2196" y="2861"/>
                </a:lnTo>
                <a:lnTo>
                  <a:pt x="2138" y="2891"/>
                </a:lnTo>
                <a:lnTo>
                  <a:pt x="2098" y="2918"/>
                </a:lnTo>
                <a:close/>
                <a:moveTo>
                  <a:pt x="15769" y="2215"/>
                </a:moveTo>
                <a:lnTo>
                  <a:pt x="15757" y="2193"/>
                </a:lnTo>
                <a:lnTo>
                  <a:pt x="15742" y="2175"/>
                </a:lnTo>
                <a:lnTo>
                  <a:pt x="15722" y="2159"/>
                </a:lnTo>
                <a:lnTo>
                  <a:pt x="15699" y="2145"/>
                </a:lnTo>
                <a:lnTo>
                  <a:pt x="15671" y="2135"/>
                </a:lnTo>
                <a:lnTo>
                  <a:pt x="15641" y="2125"/>
                </a:lnTo>
                <a:lnTo>
                  <a:pt x="15607" y="2119"/>
                </a:lnTo>
                <a:lnTo>
                  <a:pt x="15571" y="2116"/>
                </a:lnTo>
                <a:lnTo>
                  <a:pt x="15531" y="2114"/>
                </a:lnTo>
                <a:lnTo>
                  <a:pt x="15489" y="2114"/>
                </a:lnTo>
                <a:lnTo>
                  <a:pt x="15445" y="2116"/>
                </a:lnTo>
                <a:lnTo>
                  <a:pt x="15398" y="2121"/>
                </a:lnTo>
                <a:lnTo>
                  <a:pt x="15349" y="2127"/>
                </a:lnTo>
                <a:lnTo>
                  <a:pt x="15298" y="2134"/>
                </a:lnTo>
                <a:lnTo>
                  <a:pt x="15247" y="2143"/>
                </a:lnTo>
                <a:lnTo>
                  <a:pt x="15193" y="2153"/>
                </a:lnTo>
                <a:lnTo>
                  <a:pt x="15138" y="2165"/>
                </a:lnTo>
                <a:lnTo>
                  <a:pt x="15083" y="2177"/>
                </a:lnTo>
                <a:lnTo>
                  <a:pt x="15025" y="2191"/>
                </a:lnTo>
                <a:lnTo>
                  <a:pt x="14968" y="2205"/>
                </a:lnTo>
                <a:lnTo>
                  <a:pt x="14910" y="2222"/>
                </a:lnTo>
                <a:lnTo>
                  <a:pt x="14852" y="2238"/>
                </a:lnTo>
                <a:lnTo>
                  <a:pt x="14794" y="2255"/>
                </a:lnTo>
                <a:lnTo>
                  <a:pt x="14736" y="2272"/>
                </a:lnTo>
                <a:lnTo>
                  <a:pt x="14621" y="2307"/>
                </a:lnTo>
                <a:lnTo>
                  <a:pt x="14509" y="2345"/>
                </a:lnTo>
                <a:lnTo>
                  <a:pt x="14402" y="2381"/>
                </a:lnTo>
                <a:lnTo>
                  <a:pt x="14300" y="2418"/>
                </a:lnTo>
                <a:lnTo>
                  <a:pt x="14284" y="2300"/>
                </a:lnTo>
                <a:lnTo>
                  <a:pt x="14267" y="2185"/>
                </a:lnTo>
                <a:lnTo>
                  <a:pt x="14249" y="2073"/>
                </a:lnTo>
                <a:lnTo>
                  <a:pt x="14230" y="1963"/>
                </a:lnTo>
                <a:lnTo>
                  <a:pt x="14209" y="1855"/>
                </a:lnTo>
                <a:lnTo>
                  <a:pt x="14187" y="1749"/>
                </a:lnTo>
                <a:lnTo>
                  <a:pt x="14164" y="1645"/>
                </a:lnTo>
                <a:lnTo>
                  <a:pt x="14140" y="1544"/>
                </a:lnTo>
                <a:lnTo>
                  <a:pt x="14116" y="1445"/>
                </a:lnTo>
                <a:lnTo>
                  <a:pt x="14091" y="1350"/>
                </a:lnTo>
                <a:lnTo>
                  <a:pt x="14065" y="1256"/>
                </a:lnTo>
                <a:lnTo>
                  <a:pt x="14037" y="1166"/>
                </a:lnTo>
                <a:lnTo>
                  <a:pt x="14009" y="1078"/>
                </a:lnTo>
                <a:lnTo>
                  <a:pt x="13981" y="994"/>
                </a:lnTo>
                <a:lnTo>
                  <a:pt x="13952" y="912"/>
                </a:lnTo>
                <a:lnTo>
                  <a:pt x="13922" y="833"/>
                </a:lnTo>
                <a:lnTo>
                  <a:pt x="13892" y="757"/>
                </a:lnTo>
                <a:lnTo>
                  <a:pt x="13861" y="684"/>
                </a:lnTo>
                <a:lnTo>
                  <a:pt x="13830" y="615"/>
                </a:lnTo>
                <a:lnTo>
                  <a:pt x="13799" y="548"/>
                </a:lnTo>
                <a:lnTo>
                  <a:pt x="13766" y="485"/>
                </a:lnTo>
                <a:lnTo>
                  <a:pt x="13735" y="424"/>
                </a:lnTo>
                <a:lnTo>
                  <a:pt x="13703" y="368"/>
                </a:lnTo>
                <a:lnTo>
                  <a:pt x="13669" y="315"/>
                </a:lnTo>
                <a:lnTo>
                  <a:pt x="13637" y="266"/>
                </a:lnTo>
                <a:lnTo>
                  <a:pt x="13604" y="219"/>
                </a:lnTo>
                <a:lnTo>
                  <a:pt x="13572" y="177"/>
                </a:lnTo>
                <a:lnTo>
                  <a:pt x="13538" y="138"/>
                </a:lnTo>
                <a:lnTo>
                  <a:pt x="13506" y="103"/>
                </a:lnTo>
                <a:lnTo>
                  <a:pt x="13473" y="73"/>
                </a:lnTo>
                <a:lnTo>
                  <a:pt x="13441" y="45"/>
                </a:lnTo>
                <a:lnTo>
                  <a:pt x="13408" y="22"/>
                </a:lnTo>
                <a:lnTo>
                  <a:pt x="13345" y="6"/>
                </a:lnTo>
                <a:lnTo>
                  <a:pt x="13218" y="0"/>
                </a:lnTo>
                <a:lnTo>
                  <a:pt x="13030" y="3"/>
                </a:lnTo>
                <a:lnTo>
                  <a:pt x="12788" y="14"/>
                </a:lnTo>
                <a:lnTo>
                  <a:pt x="12495" y="32"/>
                </a:lnTo>
                <a:lnTo>
                  <a:pt x="12154" y="59"/>
                </a:lnTo>
                <a:lnTo>
                  <a:pt x="11771" y="91"/>
                </a:lnTo>
                <a:lnTo>
                  <a:pt x="11350" y="130"/>
                </a:lnTo>
                <a:lnTo>
                  <a:pt x="10894" y="175"/>
                </a:lnTo>
                <a:lnTo>
                  <a:pt x="10410" y="224"/>
                </a:lnTo>
                <a:lnTo>
                  <a:pt x="9899" y="279"/>
                </a:lnTo>
                <a:lnTo>
                  <a:pt x="9367" y="338"/>
                </a:lnTo>
                <a:lnTo>
                  <a:pt x="8818" y="399"/>
                </a:lnTo>
                <a:lnTo>
                  <a:pt x="8258" y="465"/>
                </a:lnTo>
                <a:lnTo>
                  <a:pt x="7688" y="533"/>
                </a:lnTo>
                <a:lnTo>
                  <a:pt x="7114" y="602"/>
                </a:lnTo>
                <a:lnTo>
                  <a:pt x="6541" y="674"/>
                </a:lnTo>
                <a:lnTo>
                  <a:pt x="5972" y="746"/>
                </a:lnTo>
                <a:lnTo>
                  <a:pt x="5413" y="819"/>
                </a:lnTo>
                <a:lnTo>
                  <a:pt x="4867" y="892"/>
                </a:lnTo>
                <a:lnTo>
                  <a:pt x="4337" y="964"/>
                </a:lnTo>
                <a:lnTo>
                  <a:pt x="3830" y="1035"/>
                </a:lnTo>
                <a:lnTo>
                  <a:pt x="3349" y="1105"/>
                </a:lnTo>
                <a:lnTo>
                  <a:pt x="2898" y="1172"/>
                </a:lnTo>
                <a:lnTo>
                  <a:pt x="2481" y="1237"/>
                </a:lnTo>
                <a:lnTo>
                  <a:pt x="2104" y="1299"/>
                </a:lnTo>
                <a:lnTo>
                  <a:pt x="1769" y="1357"/>
                </a:lnTo>
                <a:lnTo>
                  <a:pt x="1482" y="1411"/>
                </a:lnTo>
                <a:lnTo>
                  <a:pt x="1247" y="1459"/>
                </a:lnTo>
                <a:lnTo>
                  <a:pt x="1067" y="1504"/>
                </a:lnTo>
                <a:lnTo>
                  <a:pt x="949" y="1541"/>
                </a:lnTo>
                <a:lnTo>
                  <a:pt x="894" y="1574"/>
                </a:lnTo>
                <a:lnTo>
                  <a:pt x="710" y="1842"/>
                </a:lnTo>
                <a:lnTo>
                  <a:pt x="549" y="2115"/>
                </a:lnTo>
                <a:lnTo>
                  <a:pt x="412" y="2392"/>
                </a:lnTo>
                <a:lnTo>
                  <a:pt x="297" y="2671"/>
                </a:lnTo>
                <a:lnTo>
                  <a:pt x="203" y="2953"/>
                </a:lnTo>
                <a:lnTo>
                  <a:pt x="127" y="3236"/>
                </a:lnTo>
                <a:lnTo>
                  <a:pt x="71" y="3519"/>
                </a:lnTo>
                <a:lnTo>
                  <a:pt x="31" y="3801"/>
                </a:lnTo>
                <a:lnTo>
                  <a:pt x="8" y="4083"/>
                </a:lnTo>
                <a:lnTo>
                  <a:pt x="0" y="4362"/>
                </a:lnTo>
                <a:lnTo>
                  <a:pt x="6" y="4638"/>
                </a:lnTo>
                <a:lnTo>
                  <a:pt x="25" y="4911"/>
                </a:lnTo>
                <a:lnTo>
                  <a:pt x="55" y="5178"/>
                </a:lnTo>
                <a:lnTo>
                  <a:pt x="97" y="5441"/>
                </a:lnTo>
                <a:lnTo>
                  <a:pt x="147" y="5696"/>
                </a:lnTo>
                <a:lnTo>
                  <a:pt x="207" y="5946"/>
                </a:lnTo>
                <a:lnTo>
                  <a:pt x="272" y="6186"/>
                </a:lnTo>
                <a:lnTo>
                  <a:pt x="345" y="6419"/>
                </a:lnTo>
                <a:lnTo>
                  <a:pt x="422" y="6642"/>
                </a:lnTo>
                <a:lnTo>
                  <a:pt x="504" y="6855"/>
                </a:lnTo>
                <a:lnTo>
                  <a:pt x="588" y="7056"/>
                </a:lnTo>
                <a:lnTo>
                  <a:pt x="673" y="7245"/>
                </a:lnTo>
                <a:lnTo>
                  <a:pt x="760" y="7421"/>
                </a:lnTo>
                <a:lnTo>
                  <a:pt x="846" y="7583"/>
                </a:lnTo>
                <a:lnTo>
                  <a:pt x="929" y="7732"/>
                </a:lnTo>
                <a:lnTo>
                  <a:pt x="1011" y="7864"/>
                </a:lnTo>
                <a:lnTo>
                  <a:pt x="1088" y="7981"/>
                </a:lnTo>
                <a:lnTo>
                  <a:pt x="1160" y="8082"/>
                </a:lnTo>
                <a:lnTo>
                  <a:pt x="1226" y="8163"/>
                </a:lnTo>
                <a:lnTo>
                  <a:pt x="1284" y="8226"/>
                </a:lnTo>
                <a:lnTo>
                  <a:pt x="1335" y="8271"/>
                </a:lnTo>
                <a:lnTo>
                  <a:pt x="1375" y="8294"/>
                </a:lnTo>
                <a:lnTo>
                  <a:pt x="1441" y="8309"/>
                </a:lnTo>
                <a:lnTo>
                  <a:pt x="1565" y="8326"/>
                </a:lnTo>
                <a:lnTo>
                  <a:pt x="1745" y="8345"/>
                </a:lnTo>
                <a:lnTo>
                  <a:pt x="1974" y="8368"/>
                </a:lnTo>
                <a:lnTo>
                  <a:pt x="2251" y="8392"/>
                </a:lnTo>
                <a:lnTo>
                  <a:pt x="2569" y="8417"/>
                </a:lnTo>
                <a:lnTo>
                  <a:pt x="2927" y="8444"/>
                </a:lnTo>
                <a:lnTo>
                  <a:pt x="3319" y="8474"/>
                </a:lnTo>
                <a:lnTo>
                  <a:pt x="3744" y="8503"/>
                </a:lnTo>
                <a:lnTo>
                  <a:pt x="4194" y="8533"/>
                </a:lnTo>
                <a:lnTo>
                  <a:pt x="4667" y="8564"/>
                </a:lnTo>
                <a:lnTo>
                  <a:pt x="5160" y="8594"/>
                </a:lnTo>
                <a:lnTo>
                  <a:pt x="5668" y="8625"/>
                </a:lnTo>
                <a:lnTo>
                  <a:pt x="6187" y="8656"/>
                </a:lnTo>
                <a:lnTo>
                  <a:pt x="6713" y="8685"/>
                </a:lnTo>
                <a:lnTo>
                  <a:pt x="7242" y="8713"/>
                </a:lnTo>
                <a:lnTo>
                  <a:pt x="7772" y="8740"/>
                </a:lnTo>
                <a:lnTo>
                  <a:pt x="8297" y="8766"/>
                </a:lnTo>
                <a:lnTo>
                  <a:pt x="8813" y="8789"/>
                </a:lnTo>
                <a:lnTo>
                  <a:pt x="9316" y="8811"/>
                </a:lnTo>
                <a:lnTo>
                  <a:pt x="9804" y="8830"/>
                </a:lnTo>
                <a:lnTo>
                  <a:pt x="10271" y="8848"/>
                </a:lnTo>
                <a:lnTo>
                  <a:pt x="10714" y="8861"/>
                </a:lnTo>
                <a:lnTo>
                  <a:pt x="11128" y="8872"/>
                </a:lnTo>
                <a:lnTo>
                  <a:pt x="11511" y="8879"/>
                </a:lnTo>
                <a:lnTo>
                  <a:pt x="11858" y="8883"/>
                </a:lnTo>
                <a:lnTo>
                  <a:pt x="12165" y="8882"/>
                </a:lnTo>
                <a:lnTo>
                  <a:pt x="12428" y="8877"/>
                </a:lnTo>
                <a:lnTo>
                  <a:pt x="12642" y="8868"/>
                </a:lnTo>
                <a:lnTo>
                  <a:pt x="12806" y="8854"/>
                </a:lnTo>
                <a:lnTo>
                  <a:pt x="12913" y="8834"/>
                </a:lnTo>
                <a:lnTo>
                  <a:pt x="12962" y="8809"/>
                </a:lnTo>
                <a:lnTo>
                  <a:pt x="13007" y="8734"/>
                </a:lnTo>
                <a:lnTo>
                  <a:pt x="13053" y="8659"/>
                </a:lnTo>
                <a:lnTo>
                  <a:pt x="13096" y="8583"/>
                </a:lnTo>
                <a:lnTo>
                  <a:pt x="13139" y="8507"/>
                </a:lnTo>
                <a:lnTo>
                  <a:pt x="13182" y="8431"/>
                </a:lnTo>
                <a:lnTo>
                  <a:pt x="13223" y="8354"/>
                </a:lnTo>
                <a:lnTo>
                  <a:pt x="13263" y="8279"/>
                </a:lnTo>
                <a:lnTo>
                  <a:pt x="13303" y="8202"/>
                </a:lnTo>
                <a:lnTo>
                  <a:pt x="13342" y="8126"/>
                </a:lnTo>
                <a:lnTo>
                  <a:pt x="13380" y="8049"/>
                </a:lnTo>
                <a:lnTo>
                  <a:pt x="13417" y="7972"/>
                </a:lnTo>
                <a:lnTo>
                  <a:pt x="13454" y="7896"/>
                </a:lnTo>
                <a:lnTo>
                  <a:pt x="13489" y="7819"/>
                </a:lnTo>
                <a:lnTo>
                  <a:pt x="13523" y="7742"/>
                </a:lnTo>
                <a:lnTo>
                  <a:pt x="13558" y="7664"/>
                </a:lnTo>
                <a:lnTo>
                  <a:pt x="13591" y="7587"/>
                </a:lnTo>
                <a:lnTo>
                  <a:pt x="13623" y="7510"/>
                </a:lnTo>
                <a:lnTo>
                  <a:pt x="13654" y="7433"/>
                </a:lnTo>
                <a:lnTo>
                  <a:pt x="13686" y="7356"/>
                </a:lnTo>
                <a:lnTo>
                  <a:pt x="13715" y="7279"/>
                </a:lnTo>
                <a:lnTo>
                  <a:pt x="13745" y="7201"/>
                </a:lnTo>
                <a:lnTo>
                  <a:pt x="13773" y="7124"/>
                </a:lnTo>
                <a:lnTo>
                  <a:pt x="13801" y="7047"/>
                </a:lnTo>
                <a:lnTo>
                  <a:pt x="13828" y="6970"/>
                </a:lnTo>
                <a:lnTo>
                  <a:pt x="13854" y="6893"/>
                </a:lnTo>
                <a:lnTo>
                  <a:pt x="13880" y="6815"/>
                </a:lnTo>
                <a:lnTo>
                  <a:pt x="13904" y="6738"/>
                </a:lnTo>
                <a:lnTo>
                  <a:pt x="13929" y="6661"/>
                </a:lnTo>
                <a:lnTo>
                  <a:pt x="13952" y="6585"/>
                </a:lnTo>
                <a:lnTo>
                  <a:pt x="13975" y="6508"/>
                </a:lnTo>
                <a:lnTo>
                  <a:pt x="13997" y="6431"/>
                </a:lnTo>
                <a:lnTo>
                  <a:pt x="14018" y="6354"/>
                </a:lnTo>
                <a:lnTo>
                  <a:pt x="14106" y="6375"/>
                </a:lnTo>
                <a:lnTo>
                  <a:pt x="14202" y="6399"/>
                </a:lnTo>
                <a:lnTo>
                  <a:pt x="14305" y="6423"/>
                </a:lnTo>
                <a:lnTo>
                  <a:pt x="14411" y="6447"/>
                </a:lnTo>
                <a:lnTo>
                  <a:pt x="14521" y="6470"/>
                </a:lnTo>
                <a:lnTo>
                  <a:pt x="14633" y="6494"/>
                </a:lnTo>
                <a:lnTo>
                  <a:pt x="14745" y="6515"/>
                </a:lnTo>
                <a:lnTo>
                  <a:pt x="14855" y="6534"/>
                </a:lnTo>
                <a:lnTo>
                  <a:pt x="14908" y="6542"/>
                </a:lnTo>
                <a:lnTo>
                  <a:pt x="14961" y="6550"/>
                </a:lnTo>
                <a:lnTo>
                  <a:pt x="15012" y="6557"/>
                </a:lnTo>
                <a:lnTo>
                  <a:pt x="15063" y="6562"/>
                </a:lnTo>
                <a:lnTo>
                  <a:pt x="15110" y="6567"/>
                </a:lnTo>
                <a:lnTo>
                  <a:pt x="15156" y="6572"/>
                </a:lnTo>
                <a:lnTo>
                  <a:pt x="15201" y="6575"/>
                </a:lnTo>
                <a:lnTo>
                  <a:pt x="15243" y="6577"/>
                </a:lnTo>
                <a:lnTo>
                  <a:pt x="15282" y="6577"/>
                </a:lnTo>
                <a:lnTo>
                  <a:pt x="15319" y="6576"/>
                </a:lnTo>
                <a:lnTo>
                  <a:pt x="15353" y="6573"/>
                </a:lnTo>
                <a:lnTo>
                  <a:pt x="15384" y="6569"/>
                </a:lnTo>
                <a:lnTo>
                  <a:pt x="15411" y="6563"/>
                </a:lnTo>
                <a:lnTo>
                  <a:pt x="15434" y="6555"/>
                </a:lnTo>
                <a:lnTo>
                  <a:pt x="15455" y="6546"/>
                </a:lnTo>
                <a:lnTo>
                  <a:pt x="15472" y="6536"/>
                </a:lnTo>
                <a:lnTo>
                  <a:pt x="15493" y="6514"/>
                </a:lnTo>
                <a:lnTo>
                  <a:pt x="15518" y="6483"/>
                </a:lnTo>
                <a:lnTo>
                  <a:pt x="15547" y="6440"/>
                </a:lnTo>
                <a:lnTo>
                  <a:pt x="15580" y="6389"/>
                </a:lnTo>
                <a:lnTo>
                  <a:pt x="15614" y="6327"/>
                </a:lnTo>
                <a:lnTo>
                  <a:pt x="15650" y="6256"/>
                </a:lnTo>
                <a:lnTo>
                  <a:pt x="15689" y="6176"/>
                </a:lnTo>
                <a:lnTo>
                  <a:pt x="15728" y="6087"/>
                </a:lnTo>
                <a:lnTo>
                  <a:pt x="15767" y="5991"/>
                </a:lnTo>
                <a:lnTo>
                  <a:pt x="15807" y="5887"/>
                </a:lnTo>
                <a:lnTo>
                  <a:pt x="15847" y="5775"/>
                </a:lnTo>
                <a:lnTo>
                  <a:pt x="15886" y="5655"/>
                </a:lnTo>
                <a:lnTo>
                  <a:pt x="15923" y="5529"/>
                </a:lnTo>
                <a:lnTo>
                  <a:pt x="15960" y="5396"/>
                </a:lnTo>
                <a:lnTo>
                  <a:pt x="15993" y="5257"/>
                </a:lnTo>
                <a:lnTo>
                  <a:pt x="16024" y="5111"/>
                </a:lnTo>
                <a:lnTo>
                  <a:pt x="16052" y="4959"/>
                </a:lnTo>
                <a:lnTo>
                  <a:pt x="16077" y="4803"/>
                </a:lnTo>
                <a:lnTo>
                  <a:pt x="16097" y="4640"/>
                </a:lnTo>
                <a:lnTo>
                  <a:pt x="16112" y="4474"/>
                </a:lnTo>
                <a:lnTo>
                  <a:pt x="16123" y="4303"/>
                </a:lnTo>
                <a:lnTo>
                  <a:pt x="16128" y="4128"/>
                </a:lnTo>
                <a:lnTo>
                  <a:pt x="16127" y="3949"/>
                </a:lnTo>
                <a:lnTo>
                  <a:pt x="16119" y="3766"/>
                </a:lnTo>
                <a:lnTo>
                  <a:pt x="16105" y="3580"/>
                </a:lnTo>
                <a:lnTo>
                  <a:pt x="16083" y="3391"/>
                </a:lnTo>
                <a:lnTo>
                  <a:pt x="16052" y="3200"/>
                </a:lnTo>
                <a:lnTo>
                  <a:pt x="16015" y="3006"/>
                </a:lnTo>
                <a:lnTo>
                  <a:pt x="15968" y="2811"/>
                </a:lnTo>
                <a:lnTo>
                  <a:pt x="15911" y="2614"/>
                </a:lnTo>
                <a:lnTo>
                  <a:pt x="15846" y="2415"/>
                </a:lnTo>
                <a:lnTo>
                  <a:pt x="15769" y="2215"/>
                </a:lnTo>
                <a:close/>
              </a:path>
            </a:pathLst>
          </a:custGeom>
          <a:solidFill>
            <a:schemeClr val="bg1">
              <a:lumMod val="65000"/>
            </a:schemeClr>
          </a:solidFill>
          <a:ln>
            <a:noFill/>
          </a:ln>
        </p:spPr>
        <p:txBody>
          <a:bodyPr anchor="ctr"/>
          <a:lstStyle/>
          <a:p>
            <a:pPr algn="ctr"/>
            <a:endParaRPr/>
          </a:p>
        </p:txBody>
      </p:sp>
      <p:sp>
        <p:nvSpPr>
          <p:cNvPr id="17" name="任意多边形: 形状 14"/>
          <p:cNvSpPr/>
          <p:nvPr/>
        </p:nvSpPr>
        <p:spPr bwMode="auto">
          <a:xfrm>
            <a:off x="10686611" y="6104332"/>
            <a:ext cx="325160" cy="378366"/>
          </a:xfrm>
          <a:custGeom>
            <a:avLst/>
            <a:gdLst>
              <a:gd name="T0" fmla="*/ 2317 w 13859"/>
              <a:gd name="T1" fmla="*/ 8004 h 16128"/>
              <a:gd name="T2" fmla="*/ 1967 w 13859"/>
              <a:gd name="T3" fmla="*/ 8285 h 16128"/>
              <a:gd name="T4" fmla="*/ 1694 w 13859"/>
              <a:gd name="T5" fmla="*/ 8189 h 16128"/>
              <a:gd name="T6" fmla="*/ 1481 w 13859"/>
              <a:gd name="T7" fmla="*/ 8207 h 16128"/>
              <a:gd name="T8" fmla="*/ 1015 w 13859"/>
              <a:gd name="T9" fmla="*/ 8838 h 16128"/>
              <a:gd name="T10" fmla="*/ 404 w 13859"/>
              <a:gd name="T11" fmla="*/ 10161 h 16128"/>
              <a:gd name="T12" fmla="*/ 18 w 13859"/>
              <a:gd name="T13" fmla="*/ 11295 h 16128"/>
              <a:gd name="T14" fmla="*/ 40 w 13859"/>
              <a:gd name="T15" fmla="*/ 11571 h 16128"/>
              <a:gd name="T16" fmla="*/ 184 w 13859"/>
              <a:gd name="T17" fmla="*/ 11696 h 16128"/>
              <a:gd name="T18" fmla="*/ 504 w 13859"/>
              <a:gd name="T19" fmla="*/ 11935 h 16128"/>
              <a:gd name="T20" fmla="*/ 429 w 13859"/>
              <a:gd name="T21" fmla="*/ 12718 h 16128"/>
              <a:gd name="T22" fmla="*/ 538 w 13859"/>
              <a:gd name="T23" fmla="*/ 13327 h 16128"/>
              <a:gd name="T24" fmla="*/ 1117 w 13859"/>
              <a:gd name="T25" fmla="*/ 14247 h 16128"/>
              <a:gd name="T26" fmla="*/ 2368 w 13859"/>
              <a:gd name="T27" fmla="*/ 14903 h 16128"/>
              <a:gd name="T28" fmla="*/ 4069 w 13859"/>
              <a:gd name="T29" fmla="*/ 14654 h 16128"/>
              <a:gd name="T30" fmla="*/ 4877 w 13859"/>
              <a:gd name="T31" fmla="*/ 12294 h 16128"/>
              <a:gd name="T32" fmla="*/ 5243 w 13859"/>
              <a:gd name="T33" fmla="*/ 9182 h 16128"/>
              <a:gd name="T34" fmla="*/ 5131 w 13859"/>
              <a:gd name="T35" fmla="*/ 7572 h 16128"/>
              <a:gd name="T36" fmla="*/ 4463 w 13859"/>
              <a:gd name="T37" fmla="*/ 7305 h 16128"/>
              <a:gd name="T38" fmla="*/ 3526 w 13859"/>
              <a:gd name="T39" fmla="*/ 7315 h 16128"/>
              <a:gd name="T40" fmla="*/ 2765 w 13859"/>
              <a:gd name="T41" fmla="*/ 7576 h 16128"/>
              <a:gd name="T42" fmla="*/ 12945 w 13859"/>
              <a:gd name="T43" fmla="*/ 8879 h 16128"/>
              <a:gd name="T44" fmla="*/ 13234 w 13859"/>
              <a:gd name="T45" fmla="*/ 8953 h 16128"/>
              <a:gd name="T46" fmla="*/ 13512 w 13859"/>
              <a:gd name="T47" fmla="*/ 8943 h 16128"/>
              <a:gd name="T48" fmla="*/ 13774 w 13859"/>
              <a:gd name="T49" fmla="*/ 8047 h 16128"/>
              <a:gd name="T50" fmla="*/ 13576 w 13859"/>
              <a:gd name="T51" fmla="*/ 4414 h 16128"/>
              <a:gd name="T52" fmla="*/ 10849 w 13859"/>
              <a:gd name="T53" fmla="*/ 812 h 16128"/>
              <a:gd name="T54" fmla="*/ 4579 w 13859"/>
              <a:gd name="T55" fmla="*/ 323 h 16128"/>
              <a:gd name="T56" fmla="*/ 1107 w 13859"/>
              <a:gd name="T57" fmla="*/ 3063 h 16128"/>
              <a:gd name="T58" fmla="*/ 298 w 13859"/>
              <a:gd name="T59" fmla="*/ 6381 h 16128"/>
              <a:gd name="T60" fmla="*/ 468 w 13859"/>
              <a:gd name="T61" fmla="*/ 7635 h 16128"/>
              <a:gd name="T62" fmla="*/ 669 w 13859"/>
              <a:gd name="T63" fmla="*/ 7694 h 16128"/>
              <a:gd name="T64" fmla="*/ 867 w 13859"/>
              <a:gd name="T65" fmla="*/ 7689 h 16128"/>
              <a:gd name="T66" fmla="*/ 1040 w 13859"/>
              <a:gd name="T67" fmla="*/ 7615 h 16128"/>
              <a:gd name="T68" fmla="*/ 1153 w 13859"/>
              <a:gd name="T69" fmla="*/ 6002 h 16128"/>
              <a:gd name="T70" fmla="*/ 2207 w 13859"/>
              <a:gd name="T71" fmla="*/ 2984 h 16128"/>
              <a:gd name="T72" fmla="*/ 5730 w 13859"/>
              <a:gd name="T73" fmla="*/ 968 h 16128"/>
              <a:gd name="T74" fmla="*/ 11096 w 13859"/>
              <a:gd name="T75" fmla="*/ 2116 h 16128"/>
              <a:gd name="T76" fmla="*/ 12882 w 13859"/>
              <a:gd name="T77" fmla="*/ 5512 h 16128"/>
              <a:gd name="T78" fmla="*/ 12837 w 13859"/>
              <a:gd name="T79" fmla="*/ 8391 h 16128"/>
              <a:gd name="T80" fmla="*/ 12363 w 13859"/>
              <a:gd name="T81" fmla="*/ 9207 h 16128"/>
              <a:gd name="T82" fmla="*/ 12196 w 13859"/>
              <a:gd name="T83" fmla="*/ 9200 h 16128"/>
              <a:gd name="T84" fmla="*/ 11803 w 13859"/>
              <a:gd name="T85" fmla="*/ 8483 h 16128"/>
              <a:gd name="T86" fmla="*/ 11506 w 13859"/>
              <a:gd name="T87" fmla="*/ 8049 h 16128"/>
              <a:gd name="T88" fmla="*/ 11126 w 13859"/>
              <a:gd name="T89" fmla="*/ 7668 h 16128"/>
              <a:gd name="T90" fmla="*/ 10363 w 13859"/>
              <a:gd name="T91" fmla="*/ 7693 h 16128"/>
              <a:gd name="T92" fmla="*/ 9499 w 13859"/>
              <a:gd name="T93" fmla="*/ 8070 h 16128"/>
              <a:gd name="T94" fmla="*/ 8926 w 13859"/>
              <a:gd name="T95" fmla="*/ 8534 h 16128"/>
              <a:gd name="T96" fmla="*/ 8632 w 13859"/>
              <a:gd name="T97" fmla="*/ 10488 h 16128"/>
              <a:gd name="T98" fmla="*/ 8646 w 13859"/>
              <a:gd name="T99" fmla="*/ 13526 h 16128"/>
              <a:gd name="T100" fmla="*/ 9240 w 13859"/>
              <a:gd name="T101" fmla="*/ 15599 h 16128"/>
              <a:gd name="T102" fmla="*/ 11060 w 13859"/>
              <a:gd name="T103" fmla="*/ 16119 h 16128"/>
              <a:gd name="T104" fmla="*/ 12333 w 13859"/>
              <a:gd name="T105" fmla="*/ 15535 h 16128"/>
              <a:gd name="T106" fmla="*/ 12971 w 13859"/>
              <a:gd name="T107" fmla="*/ 14631 h 16128"/>
              <a:gd name="T108" fmla="*/ 13083 w 13859"/>
              <a:gd name="T109" fmla="*/ 14119 h 16128"/>
              <a:gd name="T110" fmla="*/ 13150 w 13859"/>
              <a:gd name="T111" fmla="*/ 13442 h 16128"/>
              <a:gd name="T112" fmla="*/ 13522 w 13859"/>
              <a:gd name="T113" fmla="*/ 13307 h 16128"/>
              <a:gd name="T114" fmla="*/ 13720 w 13859"/>
              <a:gd name="T115" fmla="*/ 13151 h 16128"/>
              <a:gd name="T116" fmla="*/ 13766 w 13859"/>
              <a:gd name="T117" fmla="*/ 12817 h 16128"/>
              <a:gd name="T118" fmla="*/ 13425 w 13859"/>
              <a:gd name="T119" fmla="*/ 11505 h 16128"/>
              <a:gd name="T120" fmla="*/ 12866 w 13859"/>
              <a:gd name="T121" fmla="*/ 9968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59" h="16128">
                <a:moveTo>
                  <a:pt x="2717" y="7615"/>
                </a:moveTo>
                <a:lnTo>
                  <a:pt x="2670" y="7657"/>
                </a:lnTo>
                <a:lnTo>
                  <a:pt x="2624" y="7699"/>
                </a:lnTo>
                <a:lnTo>
                  <a:pt x="2578" y="7741"/>
                </a:lnTo>
                <a:lnTo>
                  <a:pt x="2533" y="7785"/>
                </a:lnTo>
                <a:lnTo>
                  <a:pt x="2489" y="7827"/>
                </a:lnTo>
                <a:lnTo>
                  <a:pt x="2445" y="7871"/>
                </a:lnTo>
                <a:lnTo>
                  <a:pt x="2402" y="7915"/>
                </a:lnTo>
                <a:lnTo>
                  <a:pt x="2359" y="7959"/>
                </a:lnTo>
                <a:lnTo>
                  <a:pt x="2317" y="8004"/>
                </a:lnTo>
                <a:lnTo>
                  <a:pt x="2276" y="8049"/>
                </a:lnTo>
                <a:lnTo>
                  <a:pt x="2235" y="8094"/>
                </a:lnTo>
                <a:lnTo>
                  <a:pt x="2195" y="8140"/>
                </a:lnTo>
                <a:lnTo>
                  <a:pt x="2154" y="8186"/>
                </a:lnTo>
                <a:lnTo>
                  <a:pt x="2115" y="8232"/>
                </a:lnTo>
                <a:lnTo>
                  <a:pt x="2077" y="8279"/>
                </a:lnTo>
                <a:lnTo>
                  <a:pt x="2038" y="8326"/>
                </a:lnTo>
                <a:lnTo>
                  <a:pt x="2018" y="8314"/>
                </a:lnTo>
                <a:lnTo>
                  <a:pt x="1994" y="8300"/>
                </a:lnTo>
                <a:lnTo>
                  <a:pt x="1967" y="8285"/>
                </a:lnTo>
                <a:lnTo>
                  <a:pt x="1937" y="8270"/>
                </a:lnTo>
                <a:lnTo>
                  <a:pt x="1905" y="8255"/>
                </a:lnTo>
                <a:lnTo>
                  <a:pt x="1870" y="8239"/>
                </a:lnTo>
                <a:lnTo>
                  <a:pt x="1834" y="8224"/>
                </a:lnTo>
                <a:lnTo>
                  <a:pt x="1795" y="8212"/>
                </a:lnTo>
                <a:lnTo>
                  <a:pt x="1776" y="8206"/>
                </a:lnTo>
                <a:lnTo>
                  <a:pt x="1755" y="8201"/>
                </a:lnTo>
                <a:lnTo>
                  <a:pt x="1735" y="8196"/>
                </a:lnTo>
                <a:lnTo>
                  <a:pt x="1714" y="8192"/>
                </a:lnTo>
                <a:lnTo>
                  <a:pt x="1694" y="8189"/>
                </a:lnTo>
                <a:lnTo>
                  <a:pt x="1673" y="8186"/>
                </a:lnTo>
                <a:lnTo>
                  <a:pt x="1651" y="8184"/>
                </a:lnTo>
                <a:lnTo>
                  <a:pt x="1630" y="8183"/>
                </a:lnTo>
                <a:lnTo>
                  <a:pt x="1608" y="8183"/>
                </a:lnTo>
                <a:lnTo>
                  <a:pt x="1587" y="8184"/>
                </a:lnTo>
                <a:lnTo>
                  <a:pt x="1565" y="8187"/>
                </a:lnTo>
                <a:lnTo>
                  <a:pt x="1544" y="8190"/>
                </a:lnTo>
                <a:lnTo>
                  <a:pt x="1523" y="8194"/>
                </a:lnTo>
                <a:lnTo>
                  <a:pt x="1502" y="8200"/>
                </a:lnTo>
                <a:lnTo>
                  <a:pt x="1481" y="8207"/>
                </a:lnTo>
                <a:lnTo>
                  <a:pt x="1459" y="8215"/>
                </a:lnTo>
                <a:lnTo>
                  <a:pt x="1424" y="8236"/>
                </a:lnTo>
                <a:lnTo>
                  <a:pt x="1384" y="8272"/>
                </a:lnTo>
                <a:lnTo>
                  <a:pt x="1339" y="8320"/>
                </a:lnTo>
                <a:lnTo>
                  <a:pt x="1292" y="8382"/>
                </a:lnTo>
                <a:lnTo>
                  <a:pt x="1241" y="8453"/>
                </a:lnTo>
                <a:lnTo>
                  <a:pt x="1188" y="8536"/>
                </a:lnTo>
                <a:lnTo>
                  <a:pt x="1132" y="8628"/>
                </a:lnTo>
                <a:lnTo>
                  <a:pt x="1075" y="8729"/>
                </a:lnTo>
                <a:lnTo>
                  <a:pt x="1015" y="8838"/>
                </a:lnTo>
                <a:lnTo>
                  <a:pt x="953" y="8954"/>
                </a:lnTo>
                <a:lnTo>
                  <a:pt x="892" y="9075"/>
                </a:lnTo>
                <a:lnTo>
                  <a:pt x="829" y="9202"/>
                </a:lnTo>
                <a:lnTo>
                  <a:pt x="767" y="9333"/>
                </a:lnTo>
                <a:lnTo>
                  <a:pt x="704" y="9468"/>
                </a:lnTo>
                <a:lnTo>
                  <a:pt x="641" y="9605"/>
                </a:lnTo>
                <a:lnTo>
                  <a:pt x="580" y="9744"/>
                </a:lnTo>
                <a:lnTo>
                  <a:pt x="520" y="9883"/>
                </a:lnTo>
                <a:lnTo>
                  <a:pt x="462" y="10023"/>
                </a:lnTo>
                <a:lnTo>
                  <a:pt x="404" y="10161"/>
                </a:lnTo>
                <a:lnTo>
                  <a:pt x="349" y="10298"/>
                </a:lnTo>
                <a:lnTo>
                  <a:pt x="298" y="10431"/>
                </a:lnTo>
                <a:lnTo>
                  <a:pt x="248" y="10561"/>
                </a:lnTo>
                <a:lnTo>
                  <a:pt x="203" y="10687"/>
                </a:lnTo>
                <a:lnTo>
                  <a:pt x="161" y="10807"/>
                </a:lnTo>
                <a:lnTo>
                  <a:pt x="123" y="10921"/>
                </a:lnTo>
                <a:lnTo>
                  <a:pt x="89" y="11027"/>
                </a:lnTo>
                <a:lnTo>
                  <a:pt x="61" y="11125"/>
                </a:lnTo>
                <a:lnTo>
                  <a:pt x="36" y="11215"/>
                </a:lnTo>
                <a:lnTo>
                  <a:pt x="18" y="11295"/>
                </a:lnTo>
                <a:lnTo>
                  <a:pt x="6" y="11363"/>
                </a:lnTo>
                <a:lnTo>
                  <a:pt x="0" y="11421"/>
                </a:lnTo>
                <a:lnTo>
                  <a:pt x="0" y="11466"/>
                </a:lnTo>
                <a:lnTo>
                  <a:pt x="2" y="11481"/>
                </a:lnTo>
                <a:lnTo>
                  <a:pt x="6" y="11497"/>
                </a:lnTo>
                <a:lnTo>
                  <a:pt x="10" y="11512"/>
                </a:lnTo>
                <a:lnTo>
                  <a:pt x="16" y="11527"/>
                </a:lnTo>
                <a:lnTo>
                  <a:pt x="23" y="11542"/>
                </a:lnTo>
                <a:lnTo>
                  <a:pt x="31" y="11557"/>
                </a:lnTo>
                <a:lnTo>
                  <a:pt x="40" y="11571"/>
                </a:lnTo>
                <a:lnTo>
                  <a:pt x="51" y="11584"/>
                </a:lnTo>
                <a:lnTo>
                  <a:pt x="62" y="11598"/>
                </a:lnTo>
                <a:lnTo>
                  <a:pt x="74" y="11611"/>
                </a:lnTo>
                <a:lnTo>
                  <a:pt x="87" y="11623"/>
                </a:lnTo>
                <a:lnTo>
                  <a:pt x="101" y="11636"/>
                </a:lnTo>
                <a:lnTo>
                  <a:pt x="116" y="11648"/>
                </a:lnTo>
                <a:lnTo>
                  <a:pt x="132" y="11661"/>
                </a:lnTo>
                <a:lnTo>
                  <a:pt x="148" y="11673"/>
                </a:lnTo>
                <a:lnTo>
                  <a:pt x="166" y="11685"/>
                </a:lnTo>
                <a:lnTo>
                  <a:pt x="184" y="11696"/>
                </a:lnTo>
                <a:lnTo>
                  <a:pt x="203" y="11707"/>
                </a:lnTo>
                <a:lnTo>
                  <a:pt x="222" y="11718"/>
                </a:lnTo>
                <a:lnTo>
                  <a:pt x="242" y="11728"/>
                </a:lnTo>
                <a:lnTo>
                  <a:pt x="284" y="11748"/>
                </a:lnTo>
                <a:lnTo>
                  <a:pt x="328" y="11768"/>
                </a:lnTo>
                <a:lnTo>
                  <a:pt x="374" y="11787"/>
                </a:lnTo>
                <a:lnTo>
                  <a:pt x="421" y="11805"/>
                </a:lnTo>
                <a:lnTo>
                  <a:pt x="470" y="11822"/>
                </a:lnTo>
                <a:lnTo>
                  <a:pt x="519" y="11839"/>
                </a:lnTo>
                <a:lnTo>
                  <a:pt x="504" y="11935"/>
                </a:lnTo>
                <a:lnTo>
                  <a:pt x="489" y="12027"/>
                </a:lnTo>
                <a:lnTo>
                  <a:pt x="477" y="12118"/>
                </a:lnTo>
                <a:lnTo>
                  <a:pt x="466" y="12206"/>
                </a:lnTo>
                <a:lnTo>
                  <a:pt x="457" y="12290"/>
                </a:lnTo>
                <a:lnTo>
                  <a:pt x="448" y="12370"/>
                </a:lnTo>
                <a:lnTo>
                  <a:pt x="441" y="12448"/>
                </a:lnTo>
                <a:lnTo>
                  <a:pt x="436" y="12521"/>
                </a:lnTo>
                <a:lnTo>
                  <a:pt x="433" y="12591"/>
                </a:lnTo>
                <a:lnTo>
                  <a:pt x="430" y="12656"/>
                </a:lnTo>
                <a:lnTo>
                  <a:pt x="429" y="12718"/>
                </a:lnTo>
                <a:lnTo>
                  <a:pt x="429" y="12774"/>
                </a:lnTo>
                <a:lnTo>
                  <a:pt x="431" y="12828"/>
                </a:lnTo>
                <a:lnTo>
                  <a:pt x="433" y="12875"/>
                </a:lnTo>
                <a:lnTo>
                  <a:pt x="437" y="12920"/>
                </a:lnTo>
                <a:lnTo>
                  <a:pt x="442" y="12958"/>
                </a:lnTo>
                <a:lnTo>
                  <a:pt x="452" y="13020"/>
                </a:lnTo>
                <a:lnTo>
                  <a:pt x="468" y="13090"/>
                </a:lnTo>
                <a:lnTo>
                  <a:pt x="486" y="13164"/>
                </a:lnTo>
                <a:lnTo>
                  <a:pt x="510" y="13243"/>
                </a:lnTo>
                <a:lnTo>
                  <a:pt x="538" y="13327"/>
                </a:lnTo>
                <a:lnTo>
                  <a:pt x="571" y="13412"/>
                </a:lnTo>
                <a:lnTo>
                  <a:pt x="609" y="13502"/>
                </a:lnTo>
                <a:lnTo>
                  <a:pt x="652" y="13594"/>
                </a:lnTo>
                <a:lnTo>
                  <a:pt x="701" y="13688"/>
                </a:lnTo>
                <a:lnTo>
                  <a:pt x="755" y="13781"/>
                </a:lnTo>
                <a:lnTo>
                  <a:pt x="815" y="13876"/>
                </a:lnTo>
                <a:lnTo>
                  <a:pt x="881" y="13971"/>
                </a:lnTo>
                <a:lnTo>
                  <a:pt x="953" y="14065"/>
                </a:lnTo>
                <a:lnTo>
                  <a:pt x="1032" y="14157"/>
                </a:lnTo>
                <a:lnTo>
                  <a:pt x="1117" y="14247"/>
                </a:lnTo>
                <a:lnTo>
                  <a:pt x="1209" y="14335"/>
                </a:lnTo>
                <a:lnTo>
                  <a:pt x="1307" y="14419"/>
                </a:lnTo>
                <a:lnTo>
                  <a:pt x="1413" y="14500"/>
                </a:lnTo>
                <a:lnTo>
                  <a:pt x="1526" y="14576"/>
                </a:lnTo>
                <a:lnTo>
                  <a:pt x="1647" y="14647"/>
                </a:lnTo>
                <a:lnTo>
                  <a:pt x="1776" y="14712"/>
                </a:lnTo>
                <a:lnTo>
                  <a:pt x="1911" y="14771"/>
                </a:lnTo>
                <a:lnTo>
                  <a:pt x="2055" y="14823"/>
                </a:lnTo>
                <a:lnTo>
                  <a:pt x="2208" y="14868"/>
                </a:lnTo>
                <a:lnTo>
                  <a:pt x="2368" y="14903"/>
                </a:lnTo>
                <a:lnTo>
                  <a:pt x="2538" y="14932"/>
                </a:lnTo>
                <a:lnTo>
                  <a:pt x="2717" y="14950"/>
                </a:lnTo>
                <a:lnTo>
                  <a:pt x="2904" y="14958"/>
                </a:lnTo>
                <a:lnTo>
                  <a:pt x="3100" y="14955"/>
                </a:lnTo>
                <a:lnTo>
                  <a:pt x="3306" y="14942"/>
                </a:lnTo>
                <a:lnTo>
                  <a:pt x="3522" y="14915"/>
                </a:lnTo>
                <a:lnTo>
                  <a:pt x="3746" y="14878"/>
                </a:lnTo>
                <a:lnTo>
                  <a:pt x="3858" y="14838"/>
                </a:lnTo>
                <a:lnTo>
                  <a:pt x="3966" y="14762"/>
                </a:lnTo>
                <a:lnTo>
                  <a:pt x="4069" y="14654"/>
                </a:lnTo>
                <a:lnTo>
                  <a:pt x="4169" y="14517"/>
                </a:lnTo>
                <a:lnTo>
                  <a:pt x="4265" y="14351"/>
                </a:lnTo>
                <a:lnTo>
                  <a:pt x="4356" y="14160"/>
                </a:lnTo>
                <a:lnTo>
                  <a:pt x="4444" y="13946"/>
                </a:lnTo>
                <a:lnTo>
                  <a:pt x="4527" y="13710"/>
                </a:lnTo>
                <a:lnTo>
                  <a:pt x="4606" y="13455"/>
                </a:lnTo>
                <a:lnTo>
                  <a:pt x="4679" y="13184"/>
                </a:lnTo>
                <a:lnTo>
                  <a:pt x="4750" y="12898"/>
                </a:lnTo>
                <a:lnTo>
                  <a:pt x="4816" y="12600"/>
                </a:lnTo>
                <a:lnTo>
                  <a:pt x="4877" y="12294"/>
                </a:lnTo>
                <a:lnTo>
                  <a:pt x="4934" y="11978"/>
                </a:lnTo>
                <a:lnTo>
                  <a:pt x="4986" y="11659"/>
                </a:lnTo>
                <a:lnTo>
                  <a:pt x="5035" y="11335"/>
                </a:lnTo>
                <a:lnTo>
                  <a:pt x="5078" y="11011"/>
                </a:lnTo>
                <a:lnTo>
                  <a:pt x="5118" y="10689"/>
                </a:lnTo>
                <a:lnTo>
                  <a:pt x="5152" y="10371"/>
                </a:lnTo>
                <a:lnTo>
                  <a:pt x="5181" y="10059"/>
                </a:lnTo>
                <a:lnTo>
                  <a:pt x="5206" y="9755"/>
                </a:lnTo>
                <a:lnTo>
                  <a:pt x="5227" y="9462"/>
                </a:lnTo>
                <a:lnTo>
                  <a:pt x="5243" y="9182"/>
                </a:lnTo>
                <a:lnTo>
                  <a:pt x="5253" y="8917"/>
                </a:lnTo>
                <a:lnTo>
                  <a:pt x="5260" y="8669"/>
                </a:lnTo>
                <a:lnTo>
                  <a:pt x="5261" y="8441"/>
                </a:lnTo>
                <a:lnTo>
                  <a:pt x="5257" y="8235"/>
                </a:lnTo>
                <a:lnTo>
                  <a:pt x="5249" y="8054"/>
                </a:lnTo>
                <a:lnTo>
                  <a:pt x="5236" y="7899"/>
                </a:lnTo>
                <a:lnTo>
                  <a:pt x="5218" y="7773"/>
                </a:lnTo>
                <a:lnTo>
                  <a:pt x="5193" y="7677"/>
                </a:lnTo>
                <a:lnTo>
                  <a:pt x="5165" y="7615"/>
                </a:lnTo>
                <a:lnTo>
                  <a:pt x="5131" y="7572"/>
                </a:lnTo>
                <a:lnTo>
                  <a:pt x="5089" y="7533"/>
                </a:lnTo>
                <a:lnTo>
                  <a:pt x="5041" y="7495"/>
                </a:lnTo>
                <a:lnTo>
                  <a:pt x="4985" y="7461"/>
                </a:lnTo>
                <a:lnTo>
                  <a:pt x="4925" y="7431"/>
                </a:lnTo>
                <a:lnTo>
                  <a:pt x="4859" y="7403"/>
                </a:lnTo>
                <a:lnTo>
                  <a:pt x="4787" y="7378"/>
                </a:lnTo>
                <a:lnTo>
                  <a:pt x="4713" y="7355"/>
                </a:lnTo>
                <a:lnTo>
                  <a:pt x="4633" y="7335"/>
                </a:lnTo>
                <a:lnTo>
                  <a:pt x="4550" y="7319"/>
                </a:lnTo>
                <a:lnTo>
                  <a:pt x="4463" y="7305"/>
                </a:lnTo>
                <a:lnTo>
                  <a:pt x="4374" y="7294"/>
                </a:lnTo>
                <a:lnTo>
                  <a:pt x="4283" y="7286"/>
                </a:lnTo>
                <a:lnTo>
                  <a:pt x="4190" y="7280"/>
                </a:lnTo>
                <a:lnTo>
                  <a:pt x="4095" y="7277"/>
                </a:lnTo>
                <a:lnTo>
                  <a:pt x="4001" y="7277"/>
                </a:lnTo>
                <a:lnTo>
                  <a:pt x="3905" y="7280"/>
                </a:lnTo>
                <a:lnTo>
                  <a:pt x="3809" y="7285"/>
                </a:lnTo>
                <a:lnTo>
                  <a:pt x="3714" y="7292"/>
                </a:lnTo>
                <a:lnTo>
                  <a:pt x="3619" y="7302"/>
                </a:lnTo>
                <a:lnTo>
                  <a:pt x="3526" y="7315"/>
                </a:lnTo>
                <a:lnTo>
                  <a:pt x="3435" y="7330"/>
                </a:lnTo>
                <a:lnTo>
                  <a:pt x="3345" y="7347"/>
                </a:lnTo>
                <a:lnTo>
                  <a:pt x="3259" y="7367"/>
                </a:lnTo>
                <a:lnTo>
                  <a:pt x="3175" y="7391"/>
                </a:lnTo>
                <a:lnTo>
                  <a:pt x="3096" y="7416"/>
                </a:lnTo>
                <a:lnTo>
                  <a:pt x="3020" y="7443"/>
                </a:lnTo>
                <a:lnTo>
                  <a:pt x="2948" y="7472"/>
                </a:lnTo>
                <a:lnTo>
                  <a:pt x="2883" y="7505"/>
                </a:lnTo>
                <a:lnTo>
                  <a:pt x="2821" y="7540"/>
                </a:lnTo>
                <a:lnTo>
                  <a:pt x="2765" y="7576"/>
                </a:lnTo>
                <a:lnTo>
                  <a:pt x="2717" y="7615"/>
                </a:lnTo>
                <a:close/>
                <a:moveTo>
                  <a:pt x="12800" y="8775"/>
                </a:moveTo>
                <a:lnTo>
                  <a:pt x="12812" y="8789"/>
                </a:lnTo>
                <a:lnTo>
                  <a:pt x="12825" y="8804"/>
                </a:lnTo>
                <a:lnTo>
                  <a:pt x="12840" y="8818"/>
                </a:lnTo>
                <a:lnTo>
                  <a:pt x="12858" y="8831"/>
                </a:lnTo>
                <a:lnTo>
                  <a:pt x="12877" y="8844"/>
                </a:lnTo>
                <a:lnTo>
                  <a:pt x="12899" y="8856"/>
                </a:lnTo>
                <a:lnTo>
                  <a:pt x="12922" y="8868"/>
                </a:lnTo>
                <a:lnTo>
                  <a:pt x="12945" y="8879"/>
                </a:lnTo>
                <a:lnTo>
                  <a:pt x="12971" y="8890"/>
                </a:lnTo>
                <a:lnTo>
                  <a:pt x="12997" y="8900"/>
                </a:lnTo>
                <a:lnTo>
                  <a:pt x="13025" y="8909"/>
                </a:lnTo>
                <a:lnTo>
                  <a:pt x="13053" y="8918"/>
                </a:lnTo>
                <a:lnTo>
                  <a:pt x="13082" y="8926"/>
                </a:lnTo>
                <a:lnTo>
                  <a:pt x="13113" y="8933"/>
                </a:lnTo>
                <a:lnTo>
                  <a:pt x="13142" y="8939"/>
                </a:lnTo>
                <a:lnTo>
                  <a:pt x="13173" y="8945"/>
                </a:lnTo>
                <a:lnTo>
                  <a:pt x="13204" y="8949"/>
                </a:lnTo>
                <a:lnTo>
                  <a:pt x="13234" y="8953"/>
                </a:lnTo>
                <a:lnTo>
                  <a:pt x="13265" y="8956"/>
                </a:lnTo>
                <a:lnTo>
                  <a:pt x="13295" y="8959"/>
                </a:lnTo>
                <a:lnTo>
                  <a:pt x="13325" y="8960"/>
                </a:lnTo>
                <a:lnTo>
                  <a:pt x="13354" y="8960"/>
                </a:lnTo>
                <a:lnTo>
                  <a:pt x="13383" y="8960"/>
                </a:lnTo>
                <a:lnTo>
                  <a:pt x="13411" y="8959"/>
                </a:lnTo>
                <a:lnTo>
                  <a:pt x="13438" y="8956"/>
                </a:lnTo>
                <a:lnTo>
                  <a:pt x="13464" y="8953"/>
                </a:lnTo>
                <a:lnTo>
                  <a:pt x="13488" y="8949"/>
                </a:lnTo>
                <a:lnTo>
                  <a:pt x="13512" y="8943"/>
                </a:lnTo>
                <a:lnTo>
                  <a:pt x="13534" y="8937"/>
                </a:lnTo>
                <a:lnTo>
                  <a:pt x="13553" y="8929"/>
                </a:lnTo>
                <a:lnTo>
                  <a:pt x="13572" y="8921"/>
                </a:lnTo>
                <a:lnTo>
                  <a:pt x="13588" y="8911"/>
                </a:lnTo>
                <a:lnTo>
                  <a:pt x="13608" y="8875"/>
                </a:lnTo>
                <a:lnTo>
                  <a:pt x="13635" y="8792"/>
                </a:lnTo>
                <a:lnTo>
                  <a:pt x="13667" y="8665"/>
                </a:lnTo>
                <a:lnTo>
                  <a:pt x="13703" y="8495"/>
                </a:lnTo>
                <a:lnTo>
                  <a:pt x="13740" y="8289"/>
                </a:lnTo>
                <a:lnTo>
                  <a:pt x="13774" y="8047"/>
                </a:lnTo>
                <a:lnTo>
                  <a:pt x="13806" y="7774"/>
                </a:lnTo>
                <a:lnTo>
                  <a:pt x="13832" y="7471"/>
                </a:lnTo>
                <a:lnTo>
                  <a:pt x="13851" y="7144"/>
                </a:lnTo>
                <a:lnTo>
                  <a:pt x="13859" y="6795"/>
                </a:lnTo>
                <a:lnTo>
                  <a:pt x="13855" y="6426"/>
                </a:lnTo>
                <a:lnTo>
                  <a:pt x="13837" y="6042"/>
                </a:lnTo>
                <a:lnTo>
                  <a:pt x="13801" y="5646"/>
                </a:lnTo>
                <a:lnTo>
                  <a:pt x="13748" y="5241"/>
                </a:lnTo>
                <a:lnTo>
                  <a:pt x="13673" y="4828"/>
                </a:lnTo>
                <a:lnTo>
                  <a:pt x="13576" y="4414"/>
                </a:lnTo>
                <a:lnTo>
                  <a:pt x="13453" y="4000"/>
                </a:lnTo>
                <a:lnTo>
                  <a:pt x="13302" y="3588"/>
                </a:lnTo>
                <a:lnTo>
                  <a:pt x="13123" y="3184"/>
                </a:lnTo>
                <a:lnTo>
                  <a:pt x="12911" y="2790"/>
                </a:lnTo>
                <a:lnTo>
                  <a:pt x="12665" y="2409"/>
                </a:lnTo>
                <a:lnTo>
                  <a:pt x="12382" y="2044"/>
                </a:lnTo>
                <a:lnTo>
                  <a:pt x="12062" y="1699"/>
                </a:lnTo>
                <a:lnTo>
                  <a:pt x="11702" y="1377"/>
                </a:lnTo>
                <a:lnTo>
                  <a:pt x="11298" y="1081"/>
                </a:lnTo>
                <a:lnTo>
                  <a:pt x="10849" y="812"/>
                </a:lnTo>
                <a:lnTo>
                  <a:pt x="10353" y="578"/>
                </a:lnTo>
                <a:lnTo>
                  <a:pt x="9809" y="378"/>
                </a:lnTo>
                <a:lnTo>
                  <a:pt x="9212" y="218"/>
                </a:lnTo>
                <a:lnTo>
                  <a:pt x="8563" y="99"/>
                </a:lnTo>
                <a:lnTo>
                  <a:pt x="7857" y="25"/>
                </a:lnTo>
                <a:lnTo>
                  <a:pt x="7093" y="0"/>
                </a:lnTo>
                <a:lnTo>
                  <a:pt x="6393" y="22"/>
                </a:lnTo>
                <a:lnTo>
                  <a:pt x="5742" y="85"/>
                </a:lnTo>
                <a:lnTo>
                  <a:pt x="5138" y="185"/>
                </a:lnTo>
                <a:lnTo>
                  <a:pt x="4579" y="323"/>
                </a:lnTo>
                <a:lnTo>
                  <a:pt x="4063" y="493"/>
                </a:lnTo>
                <a:lnTo>
                  <a:pt x="3591" y="694"/>
                </a:lnTo>
                <a:lnTo>
                  <a:pt x="3157" y="922"/>
                </a:lnTo>
                <a:lnTo>
                  <a:pt x="2762" y="1175"/>
                </a:lnTo>
                <a:lnTo>
                  <a:pt x="2404" y="1451"/>
                </a:lnTo>
                <a:lnTo>
                  <a:pt x="2082" y="1745"/>
                </a:lnTo>
                <a:lnTo>
                  <a:pt x="1792" y="2056"/>
                </a:lnTo>
                <a:lnTo>
                  <a:pt x="1534" y="2382"/>
                </a:lnTo>
                <a:lnTo>
                  <a:pt x="1306" y="2719"/>
                </a:lnTo>
                <a:lnTo>
                  <a:pt x="1107" y="3063"/>
                </a:lnTo>
                <a:lnTo>
                  <a:pt x="934" y="3414"/>
                </a:lnTo>
                <a:lnTo>
                  <a:pt x="786" y="3768"/>
                </a:lnTo>
                <a:lnTo>
                  <a:pt x="662" y="4122"/>
                </a:lnTo>
                <a:lnTo>
                  <a:pt x="559" y="4474"/>
                </a:lnTo>
                <a:lnTo>
                  <a:pt x="476" y="4820"/>
                </a:lnTo>
                <a:lnTo>
                  <a:pt x="410" y="5159"/>
                </a:lnTo>
                <a:lnTo>
                  <a:pt x="362" y="5488"/>
                </a:lnTo>
                <a:lnTo>
                  <a:pt x="328" y="5802"/>
                </a:lnTo>
                <a:lnTo>
                  <a:pt x="307" y="6100"/>
                </a:lnTo>
                <a:lnTo>
                  <a:pt x="298" y="6381"/>
                </a:lnTo>
                <a:lnTo>
                  <a:pt x="298" y="6639"/>
                </a:lnTo>
                <a:lnTo>
                  <a:pt x="306" y="6874"/>
                </a:lnTo>
                <a:lnTo>
                  <a:pt x="321" y="7080"/>
                </a:lnTo>
                <a:lnTo>
                  <a:pt x="340" y="7258"/>
                </a:lnTo>
                <a:lnTo>
                  <a:pt x="363" y="7403"/>
                </a:lnTo>
                <a:lnTo>
                  <a:pt x="386" y="7513"/>
                </a:lnTo>
                <a:lnTo>
                  <a:pt x="408" y="7584"/>
                </a:lnTo>
                <a:lnTo>
                  <a:pt x="429" y="7615"/>
                </a:lnTo>
                <a:lnTo>
                  <a:pt x="448" y="7626"/>
                </a:lnTo>
                <a:lnTo>
                  <a:pt x="468" y="7635"/>
                </a:lnTo>
                <a:lnTo>
                  <a:pt x="488" y="7644"/>
                </a:lnTo>
                <a:lnTo>
                  <a:pt x="507" y="7652"/>
                </a:lnTo>
                <a:lnTo>
                  <a:pt x="527" y="7660"/>
                </a:lnTo>
                <a:lnTo>
                  <a:pt x="547" y="7666"/>
                </a:lnTo>
                <a:lnTo>
                  <a:pt x="568" y="7673"/>
                </a:lnTo>
                <a:lnTo>
                  <a:pt x="588" y="7678"/>
                </a:lnTo>
                <a:lnTo>
                  <a:pt x="608" y="7683"/>
                </a:lnTo>
                <a:lnTo>
                  <a:pt x="628" y="7688"/>
                </a:lnTo>
                <a:lnTo>
                  <a:pt x="648" y="7691"/>
                </a:lnTo>
                <a:lnTo>
                  <a:pt x="669" y="7694"/>
                </a:lnTo>
                <a:lnTo>
                  <a:pt x="689" y="7697"/>
                </a:lnTo>
                <a:lnTo>
                  <a:pt x="709" y="7699"/>
                </a:lnTo>
                <a:lnTo>
                  <a:pt x="729" y="7700"/>
                </a:lnTo>
                <a:lnTo>
                  <a:pt x="749" y="7700"/>
                </a:lnTo>
                <a:lnTo>
                  <a:pt x="770" y="7700"/>
                </a:lnTo>
                <a:lnTo>
                  <a:pt x="789" y="7699"/>
                </a:lnTo>
                <a:lnTo>
                  <a:pt x="809" y="7698"/>
                </a:lnTo>
                <a:lnTo>
                  <a:pt x="828" y="7695"/>
                </a:lnTo>
                <a:lnTo>
                  <a:pt x="847" y="7692"/>
                </a:lnTo>
                <a:lnTo>
                  <a:pt x="867" y="7689"/>
                </a:lnTo>
                <a:lnTo>
                  <a:pt x="886" y="7685"/>
                </a:lnTo>
                <a:lnTo>
                  <a:pt x="904" y="7680"/>
                </a:lnTo>
                <a:lnTo>
                  <a:pt x="922" y="7674"/>
                </a:lnTo>
                <a:lnTo>
                  <a:pt x="940" y="7668"/>
                </a:lnTo>
                <a:lnTo>
                  <a:pt x="957" y="7661"/>
                </a:lnTo>
                <a:lnTo>
                  <a:pt x="976" y="7653"/>
                </a:lnTo>
                <a:lnTo>
                  <a:pt x="992" y="7645"/>
                </a:lnTo>
                <a:lnTo>
                  <a:pt x="1009" y="7636"/>
                </a:lnTo>
                <a:lnTo>
                  <a:pt x="1024" y="7626"/>
                </a:lnTo>
                <a:lnTo>
                  <a:pt x="1040" y="7615"/>
                </a:lnTo>
                <a:lnTo>
                  <a:pt x="1052" y="7585"/>
                </a:lnTo>
                <a:lnTo>
                  <a:pt x="1062" y="7521"/>
                </a:lnTo>
                <a:lnTo>
                  <a:pt x="1067" y="7422"/>
                </a:lnTo>
                <a:lnTo>
                  <a:pt x="1071" y="7292"/>
                </a:lnTo>
                <a:lnTo>
                  <a:pt x="1075" y="7135"/>
                </a:lnTo>
                <a:lnTo>
                  <a:pt x="1081" y="6950"/>
                </a:lnTo>
                <a:lnTo>
                  <a:pt x="1091" y="6743"/>
                </a:lnTo>
                <a:lnTo>
                  <a:pt x="1105" y="6514"/>
                </a:lnTo>
                <a:lnTo>
                  <a:pt x="1125" y="6266"/>
                </a:lnTo>
                <a:lnTo>
                  <a:pt x="1153" y="6002"/>
                </a:lnTo>
                <a:lnTo>
                  <a:pt x="1191" y="5723"/>
                </a:lnTo>
                <a:lnTo>
                  <a:pt x="1240" y="5433"/>
                </a:lnTo>
                <a:lnTo>
                  <a:pt x="1301" y="5134"/>
                </a:lnTo>
                <a:lnTo>
                  <a:pt x="1377" y="4828"/>
                </a:lnTo>
                <a:lnTo>
                  <a:pt x="1467" y="4518"/>
                </a:lnTo>
                <a:lnTo>
                  <a:pt x="1575" y="4205"/>
                </a:lnTo>
                <a:lnTo>
                  <a:pt x="1701" y="3893"/>
                </a:lnTo>
                <a:lnTo>
                  <a:pt x="1847" y="3583"/>
                </a:lnTo>
                <a:lnTo>
                  <a:pt x="2015" y="3280"/>
                </a:lnTo>
                <a:lnTo>
                  <a:pt x="2207" y="2984"/>
                </a:lnTo>
                <a:lnTo>
                  <a:pt x="2422" y="2697"/>
                </a:lnTo>
                <a:lnTo>
                  <a:pt x="2664" y="2423"/>
                </a:lnTo>
                <a:lnTo>
                  <a:pt x="2934" y="2164"/>
                </a:lnTo>
                <a:lnTo>
                  <a:pt x="3234" y="1922"/>
                </a:lnTo>
                <a:lnTo>
                  <a:pt x="3563" y="1699"/>
                </a:lnTo>
                <a:lnTo>
                  <a:pt x="3926" y="1500"/>
                </a:lnTo>
                <a:lnTo>
                  <a:pt x="4322" y="1325"/>
                </a:lnTo>
                <a:lnTo>
                  <a:pt x="4754" y="1175"/>
                </a:lnTo>
                <a:lnTo>
                  <a:pt x="5223" y="1055"/>
                </a:lnTo>
                <a:lnTo>
                  <a:pt x="5730" y="968"/>
                </a:lnTo>
                <a:lnTo>
                  <a:pt x="6276" y="914"/>
                </a:lnTo>
                <a:lnTo>
                  <a:pt x="6865" y="897"/>
                </a:lnTo>
                <a:lnTo>
                  <a:pt x="7574" y="921"/>
                </a:lnTo>
                <a:lnTo>
                  <a:pt x="8226" y="988"/>
                </a:lnTo>
                <a:lnTo>
                  <a:pt x="8826" y="1094"/>
                </a:lnTo>
                <a:lnTo>
                  <a:pt x="9374" y="1236"/>
                </a:lnTo>
                <a:lnTo>
                  <a:pt x="9873" y="1412"/>
                </a:lnTo>
                <a:lnTo>
                  <a:pt x="10324" y="1620"/>
                </a:lnTo>
                <a:lnTo>
                  <a:pt x="10731" y="1855"/>
                </a:lnTo>
                <a:lnTo>
                  <a:pt x="11096" y="2116"/>
                </a:lnTo>
                <a:lnTo>
                  <a:pt x="11420" y="2399"/>
                </a:lnTo>
                <a:lnTo>
                  <a:pt x="11706" y="2702"/>
                </a:lnTo>
                <a:lnTo>
                  <a:pt x="11955" y="3023"/>
                </a:lnTo>
                <a:lnTo>
                  <a:pt x="12171" y="3358"/>
                </a:lnTo>
                <a:lnTo>
                  <a:pt x="12356" y="3704"/>
                </a:lnTo>
                <a:lnTo>
                  <a:pt x="12511" y="4059"/>
                </a:lnTo>
                <a:lnTo>
                  <a:pt x="12639" y="4420"/>
                </a:lnTo>
                <a:lnTo>
                  <a:pt x="12742" y="4785"/>
                </a:lnTo>
                <a:lnTo>
                  <a:pt x="12822" y="5149"/>
                </a:lnTo>
                <a:lnTo>
                  <a:pt x="12882" y="5512"/>
                </a:lnTo>
                <a:lnTo>
                  <a:pt x="12924" y="5869"/>
                </a:lnTo>
                <a:lnTo>
                  <a:pt x="12949" y="6217"/>
                </a:lnTo>
                <a:lnTo>
                  <a:pt x="12960" y="6556"/>
                </a:lnTo>
                <a:lnTo>
                  <a:pt x="12960" y="6881"/>
                </a:lnTo>
                <a:lnTo>
                  <a:pt x="12950" y="7190"/>
                </a:lnTo>
                <a:lnTo>
                  <a:pt x="12933" y="7479"/>
                </a:lnTo>
                <a:lnTo>
                  <a:pt x="12912" y="7746"/>
                </a:lnTo>
                <a:lnTo>
                  <a:pt x="12886" y="7989"/>
                </a:lnTo>
                <a:lnTo>
                  <a:pt x="12861" y="8205"/>
                </a:lnTo>
                <a:lnTo>
                  <a:pt x="12837" y="8391"/>
                </a:lnTo>
                <a:lnTo>
                  <a:pt x="12817" y="8543"/>
                </a:lnTo>
                <a:lnTo>
                  <a:pt x="12802" y="8660"/>
                </a:lnTo>
                <a:lnTo>
                  <a:pt x="12795" y="8737"/>
                </a:lnTo>
                <a:lnTo>
                  <a:pt x="12800" y="8775"/>
                </a:lnTo>
                <a:close/>
                <a:moveTo>
                  <a:pt x="12445" y="9238"/>
                </a:moveTo>
                <a:lnTo>
                  <a:pt x="12429" y="9230"/>
                </a:lnTo>
                <a:lnTo>
                  <a:pt x="12413" y="9223"/>
                </a:lnTo>
                <a:lnTo>
                  <a:pt x="12397" y="9217"/>
                </a:lnTo>
                <a:lnTo>
                  <a:pt x="12379" y="9211"/>
                </a:lnTo>
                <a:lnTo>
                  <a:pt x="12363" y="9207"/>
                </a:lnTo>
                <a:lnTo>
                  <a:pt x="12346" y="9203"/>
                </a:lnTo>
                <a:lnTo>
                  <a:pt x="12330" y="9200"/>
                </a:lnTo>
                <a:lnTo>
                  <a:pt x="12313" y="9198"/>
                </a:lnTo>
                <a:lnTo>
                  <a:pt x="12297" y="9196"/>
                </a:lnTo>
                <a:lnTo>
                  <a:pt x="12279" y="9195"/>
                </a:lnTo>
                <a:lnTo>
                  <a:pt x="12262" y="9195"/>
                </a:lnTo>
                <a:lnTo>
                  <a:pt x="12246" y="9196"/>
                </a:lnTo>
                <a:lnTo>
                  <a:pt x="12229" y="9197"/>
                </a:lnTo>
                <a:lnTo>
                  <a:pt x="12213" y="9198"/>
                </a:lnTo>
                <a:lnTo>
                  <a:pt x="12196" y="9200"/>
                </a:lnTo>
                <a:lnTo>
                  <a:pt x="12179" y="9203"/>
                </a:lnTo>
                <a:lnTo>
                  <a:pt x="12134" y="9103"/>
                </a:lnTo>
                <a:lnTo>
                  <a:pt x="12086" y="9004"/>
                </a:lnTo>
                <a:lnTo>
                  <a:pt x="12038" y="8907"/>
                </a:lnTo>
                <a:lnTo>
                  <a:pt x="11989" y="8811"/>
                </a:lnTo>
                <a:lnTo>
                  <a:pt x="11937" y="8715"/>
                </a:lnTo>
                <a:lnTo>
                  <a:pt x="11884" y="8621"/>
                </a:lnTo>
                <a:lnTo>
                  <a:pt x="11857" y="8575"/>
                </a:lnTo>
                <a:lnTo>
                  <a:pt x="11830" y="8529"/>
                </a:lnTo>
                <a:lnTo>
                  <a:pt x="11803" y="8483"/>
                </a:lnTo>
                <a:lnTo>
                  <a:pt x="11774" y="8438"/>
                </a:lnTo>
                <a:lnTo>
                  <a:pt x="11746" y="8393"/>
                </a:lnTo>
                <a:lnTo>
                  <a:pt x="11718" y="8348"/>
                </a:lnTo>
                <a:lnTo>
                  <a:pt x="11689" y="8304"/>
                </a:lnTo>
                <a:lnTo>
                  <a:pt x="11659" y="8261"/>
                </a:lnTo>
                <a:lnTo>
                  <a:pt x="11629" y="8217"/>
                </a:lnTo>
                <a:lnTo>
                  <a:pt x="11599" y="8175"/>
                </a:lnTo>
                <a:lnTo>
                  <a:pt x="11568" y="8133"/>
                </a:lnTo>
                <a:lnTo>
                  <a:pt x="11537" y="8090"/>
                </a:lnTo>
                <a:lnTo>
                  <a:pt x="11506" y="8049"/>
                </a:lnTo>
                <a:lnTo>
                  <a:pt x="11474" y="8008"/>
                </a:lnTo>
                <a:lnTo>
                  <a:pt x="11442" y="7967"/>
                </a:lnTo>
                <a:lnTo>
                  <a:pt x="11409" y="7927"/>
                </a:lnTo>
                <a:lnTo>
                  <a:pt x="11376" y="7888"/>
                </a:lnTo>
                <a:lnTo>
                  <a:pt x="11343" y="7848"/>
                </a:lnTo>
                <a:lnTo>
                  <a:pt x="11309" y="7810"/>
                </a:lnTo>
                <a:lnTo>
                  <a:pt x="11274" y="7772"/>
                </a:lnTo>
                <a:lnTo>
                  <a:pt x="11231" y="7730"/>
                </a:lnTo>
                <a:lnTo>
                  <a:pt x="11182" y="7696"/>
                </a:lnTo>
                <a:lnTo>
                  <a:pt x="11126" y="7668"/>
                </a:lnTo>
                <a:lnTo>
                  <a:pt x="11065" y="7647"/>
                </a:lnTo>
                <a:lnTo>
                  <a:pt x="11001" y="7632"/>
                </a:lnTo>
                <a:lnTo>
                  <a:pt x="10932" y="7621"/>
                </a:lnTo>
                <a:lnTo>
                  <a:pt x="10858" y="7617"/>
                </a:lnTo>
                <a:lnTo>
                  <a:pt x="10783" y="7618"/>
                </a:lnTo>
                <a:lnTo>
                  <a:pt x="10703" y="7625"/>
                </a:lnTo>
                <a:lnTo>
                  <a:pt x="10621" y="7636"/>
                </a:lnTo>
                <a:lnTo>
                  <a:pt x="10537" y="7651"/>
                </a:lnTo>
                <a:lnTo>
                  <a:pt x="10451" y="7670"/>
                </a:lnTo>
                <a:lnTo>
                  <a:pt x="10363" y="7693"/>
                </a:lnTo>
                <a:lnTo>
                  <a:pt x="10276" y="7719"/>
                </a:lnTo>
                <a:lnTo>
                  <a:pt x="10187" y="7750"/>
                </a:lnTo>
                <a:lnTo>
                  <a:pt x="10097" y="7782"/>
                </a:lnTo>
                <a:lnTo>
                  <a:pt x="10008" y="7817"/>
                </a:lnTo>
                <a:lnTo>
                  <a:pt x="9919" y="7855"/>
                </a:lnTo>
                <a:lnTo>
                  <a:pt x="9832" y="7896"/>
                </a:lnTo>
                <a:lnTo>
                  <a:pt x="9745" y="7937"/>
                </a:lnTo>
                <a:lnTo>
                  <a:pt x="9660" y="7980"/>
                </a:lnTo>
                <a:lnTo>
                  <a:pt x="9579" y="8025"/>
                </a:lnTo>
                <a:lnTo>
                  <a:pt x="9499" y="8070"/>
                </a:lnTo>
                <a:lnTo>
                  <a:pt x="9422" y="8116"/>
                </a:lnTo>
                <a:lnTo>
                  <a:pt x="9348" y="8163"/>
                </a:lnTo>
                <a:lnTo>
                  <a:pt x="9279" y="8210"/>
                </a:lnTo>
                <a:lnTo>
                  <a:pt x="9213" y="8257"/>
                </a:lnTo>
                <a:lnTo>
                  <a:pt x="9152" y="8303"/>
                </a:lnTo>
                <a:lnTo>
                  <a:pt x="9096" y="8348"/>
                </a:lnTo>
                <a:lnTo>
                  <a:pt x="9045" y="8393"/>
                </a:lnTo>
                <a:lnTo>
                  <a:pt x="9000" y="8436"/>
                </a:lnTo>
                <a:lnTo>
                  <a:pt x="8962" y="8477"/>
                </a:lnTo>
                <a:lnTo>
                  <a:pt x="8926" y="8534"/>
                </a:lnTo>
                <a:lnTo>
                  <a:pt x="8891" y="8622"/>
                </a:lnTo>
                <a:lnTo>
                  <a:pt x="8856" y="8740"/>
                </a:lnTo>
                <a:lnTo>
                  <a:pt x="8822" y="8885"/>
                </a:lnTo>
                <a:lnTo>
                  <a:pt x="8789" y="9055"/>
                </a:lnTo>
                <a:lnTo>
                  <a:pt x="8758" y="9247"/>
                </a:lnTo>
                <a:lnTo>
                  <a:pt x="8728" y="9462"/>
                </a:lnTo>
                <a:lnTo>
                  <a:pt x="8701" y="9695"/>
                </a:lnTo>
                <a:lnTo>
                  <a:pt x="8676" y="9945"/>
                </a:lnTo>
                <a:lnTo>
                  <a:pt x="8653" y="10210"/>
                </a:lnTo>
                <a:lnTo>
                  <a:pt x="8632" y="10488"/>
                </a:lnTo>
                <a:lnTo>
                  <a:pt x="8616" y="10778"/>
                </a:lnTo>
                <a:lnTo>
                  <a:pt x="8602" y="11075"/>
                </a:lnTo>
                <a:lnTo>
                  <a:pt x="8592" y="11379"/>
                </a:lnTo>
                <a:lnTo>
                  <a:pt x="8586" y="11688"/>
                </a:lnTo>
                <a:lnTo>
                  <a:pt x="8584" y="12000"/>
                </a:lnTo>
                <a:lnTo>
                  <a:pt x="8587" y="12312"/>
                </a:lnTo>
                <a:lnTo>
                  <a:pt x="8594" y="12623"/>
                </a:lnTo>
                <a:lnTo>
                  <a:pt x="8606" y="12931"/>
                </a:lnTo>
                <a:lnTo>
                  <a:pt x="8624" y="13232"/>
                </a:lnTo>
                <a:lnTo>
                  <a:pt x="8646" y="13526"/>
                </a:lnTo>
                <a:lnTo>
                  <a:pt x="8676" y="13811"/>
                </a:lnTo>
                <a:lnTo>
                  <a:pt x="8710" y="14084"/>
                </a:lnTo>
                <a:lnTo>
                  <a:pt x="8752" y="14343"/>
                </a:lnTo>
                <a:lnTo>
                  <a:pt x="8799" y="14586"/>
                </a:lnTo>
                <a:lnTo>
                  <a:pt x="8854" y="14812"/>
                </a:lnTo>
                <a:lnTo>
                  <a:pt x="8916" y="15017"/>
                </a:lnTo>
                <a:lnTo>
                  <a:pt x="8985" y="15201"/>
                </a:lnTo>
                <a:lnTo>
                  <a:pt x="9063" y="15360"/>
                </a:lnTo>
                <a:lnTo>
                  <a:pt x="9147" y="15493"/>
                </a:lnTo>
                <a:lnTo>
                  <a:pt x="9240" y="15599"/>
                </a:lnTo>
                <a:lnTo>
                  <a:pt x="9342" y="15674"/>
                </a:lnTo>
                <a:lnTo>
                  <a:pt x="9561" y="15789"/>
                </a:lnTo>
                <a:lnTo>
                  <a:pt x="9773" y="15886"/>
                </a:lnTo>
                <a:lnTo>
                  <a:pt x="9977" y="15966"/>
                </a:lnTo>
                <a:lnTo>
                  <a:pt x="10175" y="16028"/>
                </a:lnTo>
                <a:lnTo>
                  <a:pt x="10365" y="16075"/>
                </a:lnTo>
                <a:lnTo>
                  <a:pt x="10549" y="16106"/>
                </a:lnTo>
                <a:lnTo>
                  <a:pt x="10726" y="16124"/>
                </a:lnTo>
                <a:lnTo>
                  <a:pt x="10897" y="16128"/>
                </a:lnTo>
                <a:lnTo>
                  <a:pt x="11060" y="16119"/>
                </a:lnTo>
                <a:lnTo>
                  <a:pt x="11217" y="16100"/>
                </a:lnTo>
                <a:lnTo>
                  <a:pt x="11367" y="16069"/>
                </a:lnTo>
                <a:lnTo>
                  <a:pt x="11511" y="16028"/>
                </a:lnTo>
                <a:lnTo>
                  <a:pt x="11648" y="15978"/>
                </a:lnTo>
                <a:lnTo>
                  <a:pt x="11778" y="15920"/>
                </a:lnTo>
                <a:lnTo>
                  <a:pt x="11903" y="15855"/>
                </a:lnTo>
                <a:lnTo>
                  <a:pt x="12020" y="15782"/>
                </a:lnTo>
                <a:lnTo>
                  <a:pt x="12131" y="15705"/>
                </a:lnTo>
                <a:lnTo>
                  <a:pt x="12235" y="15622"/>
                </a:lnTo>
                <a:lnTo>
                  <a:pt x="12333" y="15535"/>
                </a:lnTo>
                <a:lnTo>
                  <a:pt x="12425" y="15445"/>
                </a:lnTo>
                <a:lnTo>
                  <a:pt x="12511" y="15353"/>
                </a:lnTo>
                <a:lnTo>
                  <a:pt x="12589" y="15259"/>
                </a:lnTo>
                <a:lnTo>
                  <a:pt x="12663" y="15164"/>
                </a:lnTo>
                <a:lnTo>
                  <a:pt x="12730" y="15071"/>
                </a:lnTo>
                <a:lnTo>
                  <a:pt x="12790" y="14977"/>
                </a:lnTo>
                <a:lnTo>
                  <a:pt x="12844" y="14885"/>
                </a:lnTo>
                <a:lnTo>
                  <a:pt x="12892" y="14796"/>
                </a:lnTo>
                <a:lnTo>
                  <a:pt x="12935" y="14712"/>
                </a:lnTo>
                <a:lnTo>
                  <a:pt x="12971" y="14631"/>
                </a:lnTo>
                <a:lnTo>
                  <a:pt x="13002" y="14556"/>
                </a:lnTo>
                <a:lnTo>
                  <a:pt x="13026" y="14486"/>
                </a:lnTo>
                <a:lnTo>
                  <a:pt x="13044" y="14424"/>
                </a:lnTo>
                <a:lnTo>
                  <a:pt x="13051" y="14393"/>
                </a:lnTo>
                <a:lnTo>
                  <a:pt x="13057" y="14358"/>
                </a:lnTo>
                <a:lnTo>
                  <a:pt x="13063" y="14319"/>
                </a:lnTo>
                <a:lnTo>
                  <a:pt x="13069" y="14275"/>
                </a:lnTo>
                <a:lnTo>
                  <a:pt x="13074" y="14227"/>
                </a:lnTo>
                <a:lnTo>
                  <a:pt x="13079" y="14176"/>
                </a:lnTo>
                <a:lnTo>
                  <a:pt x="13083" y="14119"/>
                </a:lnTo>
                <a:lnTo>
                  <a:pt x="13086" y="14060"/>
                </a:lnTo>
                <a:lnTo>
                  <a:pt x="13089" y="13996"/>
                </a:lnTo>
                <a:lnTo>
                  <a:pt x="13091" y="13929"/>
                </a:lnTo>
                <a:lnTo>
                  <a:pt x="13092" y="13858"/>
                </a:lnTo>
                <a:lnTo>
                  <a:pt x="13093" y="13784"/>
                </a:lnTo>
                <a:lnTo>
                  <a:pt x="13093" y="13707"/>
                </a:lnTo>
                <a:lnTo>
                  <a:pt x="13092" y="13626"/>
                </a:lnTo>
                <a:lnTo>
                  <a:pt x="13090" y="13542"/>
                </a:lnTo>
                <a:lnTo>
                  <a:pt x="13088" y="13457"/>
                </a:lnTo>
                <a:lnTo>
                  <a:pt x="13150" y="13442"/>
                </a:lnTo>
                <a:lnTo>
                  <a:pt x="13212" y="13426"/>
                </a:lnTo>
                <a:lnTo>
                  <a:pt x="13271" y="13407"/>
                </a:lnTo>
                <a:lnTo>
                  <a:pt x="13331" y="13388"/>
                </a:lnTo>
                <a:lnTo>
                  <a:pt x="13360" y="13377"/>
                </a:lnTo>
                <a:lnTo>
                  <a:pt x="13388" y="13367"/>
                </a:lnTo>
                <a:lnTo>
                  <a:pt x="13416" y="13356"/>
                </a:lnTo>
                <a:lnTo>
                  <a:pt x="13444" y="13344"/>
                </a:lnTo>
                <a:lnTo>
                  <a:pt x="13470" y="13332"/>
                </a:lnTo>
                <a:lnTo>
                  <a:pt x="13496" y="13320"/>
                </a:lnTo>
                <a:lnTo>
                  <a:pt x="13522" y="13307"/>
                </a:lnTo>
                <a:lnTo>
                  <a:pt x="13546" y="13294"/>
                </a:lnTo>
                <a:lnTo>
                  <a:pt x="13570" y="13279"/>
                </a:lnTo>
                <a:lnTo>
                  <a:pt x="13592" y="13265"/>
                </a:lnTo>
                <a:lnTo>
                  <a:pt x="13614" y="13250"/>
                </a:lnTo>
                <a:lnTo>
                  <a:pt x="13635" y="13235"/>
                </a:lnTo>
                <a:lnTo>
                  <a:pt x="13654" y="13220"/>
                </a:lnTo>
                <a:lnTo>
                  <a:pt x="13672" y="13204"/>
                </a:lnTo>
                <a:lnTo>
                  <a:pt x="13689" y="13187"/>
                </a:lnTo>
                <a:lnTo>
                  <a:pt x="13705" y="13170"/>
                </a:lnTo>
                <a:lnTo>
                  <a:pt x="13720" y="13151"/>
                </a:lnTo>
                <a:lnTo>
                  <a:pt x="13733" y="13133"/>
                </a:lnTo>
                <a:lnTo>
                  <a:pt x="13744" y="13115"/>
                </a:lnTo>
                <a:lnTo>
                  <a:pt x="13754" y="13096"/>
                </a:lnTo>
                <a:lnTo>
                  <a:pt x="13763" y="13076"/>
                </a:lnTo>
                <a:lnTo>
                  <a:pt x="13770" y="13056"/>
                </a:lnTo>
                <a:lnTo>
                  <a:pt x="13775" y="13034"/>
                </a:lnTo>
                <a:lnTo>
                  <a:pt x="13778" y="13013"/>
                </a:lnTo>
                <a:lnTo>
                  <a:pt x="13780" y="12962"/>
                </a:lnTo>
                <a:lnTo>
                  <a:pt x="13776" y="12896"/>
                </a:lnTo>
                <a:lnTo>
                  <a:pt x="13766" y="12817"/>
                </a:lnTo>
                <a:lnTo>
                  <a:pt x="13751" y="12725"/>
                </a:lnTo>
                <a:lnTo>
                  <a:pt x="13731" y="12622"/>
                </a:lnTo>
                <a:lnTo>
                  <a:pt x="13706" y="12508"/>
                </a:lnTo>
                <a:lnTo>
                  <a:pt x="13676" y="12385"/>
                </a:lnTo>
                <a:lnTo>
                  <a:pt x="13643" y="12253"/>
                </a:lnTo>
                <a:lnTo>
                  <a:pt x="13605" y="12115"/>
                </a:lnTo>
                <a:lnTo>
                  <a:pt x="13565" y="11969"/>
                </a:lnTo>
                <a:lnTo>
                  <a:pt x="13521" y="11819"/>
                </a:lnTo>
                <a:lnTo>
                  <a:pt x="13474" y="11664"/>
                </a:lnTo>
                <a:lnTo>
                  <a:pt x="13425" y="11505"/>
                </a:lnTo>
                <a:lnTo>
                  <a:pt x="13373" y="11345"/>
                </a:lnTo>
                <a:lnTo>
                  <a:pt x="13320" y="11184"/>
                </a:lnTo>
                <a:lnTo>
                  <a:pt x="13265" y="11021"/>
                </a:lnTo>
                <a:lnTo>
                  <a:pt x="13210" y="10860"/>
                </a:lnTo>
                <a:lnTo>
                  <a:pt x="13152" y="10701"/>
                </a:lnTo>
                <a:lnTo>
                  <a:pt x="13094" y="10545"/>
                </a:lnTo>
                <a:lnTo>
                  <a:pt x="13037" y="10392"/>
                </a:lnTo>
                <a:lnTo>
                  <a:pt x="12979" y="10244"/>
                </a:lnTo>
                <a:lnTo>
                  <a:pt x="12923" y="10103"/>
                </a:lnTo>
                <a:lnTo>
                  <a:pt x="12866" y="9968"/>
                </a:lnTo>
                <a:lnTo>
                  <a:pt x="12811" y="9841"/>
                </a:lnTo>
                <a:lnTo>
                  <a:pt x="12757" y="9724"/>
                </a:lnTo>
                <a:lnTo>
                  <a:pt x="12705" y="9616"/>
                </a:lnTo>
                <a:lnTo>
                  <a:pt x="12654" y="9520"/>
                </a:lnTo>
                <a:lnTo>
                  <a:pt x="12607" y="9435"/>
                </a:lnTo>
                <a:lnTo>
                  <a:pt x="12561" y="9363"/>
                </a:lnTo>
                <a:lnTo>
                  <a:pt x="12519" y="9306"/>
                </a:lnTo>
                <a:lnTo>
                  <a:pt x="12480" y="9264"/>
                </a:lnTo>
                <a:lnTo>
                  <a:pt x="12445" y="9238"/>
                </a:lnTo>
                <a:close/>
              </a:path>
            </a:pathLst>
          </a:custGeom>
          <a:solidFill>
            <a:schemeClr val="bg1">
              <a:lumMod val="65000"/>
            </a:schemeClr>
          </a:solidFill>
          <a:ln>
            <a:noFill/>
          </a:ln>
        </p:spPr>
        <p:txBody>
          <a:bodyPr anchor="ctr"/>
          <a:lstStyle/>
          <a:p>
            <a:pPr algn="ctr"/>
            <a:endParaRPr/>
          </a:p>
        </p:txBody>
      </p:sp>
      <p:sp>
        <p:nvSpPr>
          <p:cNvPr id="19" name="任意多边形: 形状 16"/>
          <p:cNvSpPr/>
          <p:nvPr/>
        </p:nvSpPr>
        <p:spPr bwMode="auto">
          <a:xfrm>
            <a:off x="1815201" y="6083546"/>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0" name="任意多边形: 形状 17"/>
          <p:cNvSpPr/>
          <p:nvPr/>
        </p:nvSpPr>
        <p:spPr bwMode="auto">
          <a:xfrm>
            <a:off x="11047922" y="5613332"/>
            <a:ext cx="415381" cy="629216"/>
          </a:xfrm>
          <a:custGeom>
            <a:avLst/>
            <a:gdLst>
              <a:gd name="T0" fmla="*/ 1922 w 10647"/>
              <a:gd name="T1" fmla="*/ 2895 h 16128"/>
              <a:gd name="T2" fmla="*/ 2285 w 10647"/>
              <a:gd name="T3" fmla="*/ 2237 h 16128"/>
              <a:gd name="T4" fmla="*/ 2764 w 10647"/>
              <a:gd name="T5" fmla="*/ 1698 h 16128"/>
              <a:gd name="T6" fmla="*/ 3334 w 10647"/>
              <a:gd name="T7" fmla="*/ 1299 h 16128"/>
              <a:gd name="T8" fmla="*/ 3966 w 10647"/>
              <a:gd name="T9" fmla="*/ 1057 h 16128"/>
              <a:gd name="T10" fmla="*/ 4637 w 10647"/>
              <a:gd name="T11" fmla="*/ 994 h 16128"/>
              <a:gd name="T12" fmla="*/ 5314 w 10647"/>
              <a:gd name="T13" fmla="*/ 1125 h 16128"/>
              <a:gd name="T14" fmla="*/ 5914 w 10647"/>
              <a:gd name="T15" fmla="*/ 1434 h 16128"/>
              <a:gd name="T16" fmla="*/ 6409 w 10647"/>
              <a:gd name="T17" fmla="*/ 1893 h 16128"/>
              <a:gd name="T18" fmla="*/ 6781 w 10647"/>
              <a:gd name="T19" fmla="*/ 2475 h 16128"/>
              <a:gd name="T20" fmla="*/ 7017 w 10647"/>
              <a:gd name="T21" fmla="*/ 3148 h 16128"/>
              <a:gd name="T22" fmla="*/ 7100 w 10647"/>
              <a:gd name="T23" fmla="*/ 3888 h 16128"/>
              <a:gd name="T24" fmla="*/ 7015 w 10647"/>
              <a:gd name="T25" fmla="*/ 4663 h 16128"/>
              <a:gd name="T26" fmla="*/ 6763 w 10647"/>
              <a:gd name="T27" fmla="*/ 5404 h 16128"/>
              <a:gd name="T28" fmla="*/ 6375 w 10647"/>
              <a:gd name="T29" fmla="*/ 6040 h 16128"/>
              <a:gd name="T30" fmla="*/ 5876 w 10647"/>
              <a:gd name="T31" fmla="*/ 6552 h 16128"/>
              <a:gd name="T32" fmla="*/ 5292 w 10647"/>
              <a:gd name="T33" fmla="*/ 6921 h 16128"/>
              <a:gd name="T34" fmla="*/ 4649 w 10647"/>
              <a:gd name="T35" fmla="*/ 7129 h 16128"/>
              <a:gd name="T36" fmla="*/ 3974 w 10647"/>
              <a:gd name="T37" fmla="*/ 7156 h 16128"/>
              <a:gd name="T38" fmla="*/ 3306 w 10647"/>
              <a:gd name="T39" fmla="*/ 6988 h 16128"/>
              <a:gd name="T40" fmla="*/ 2726 w 10647"/>
              <a:gd name="T41" fmla="*/ 6646 h 16128"/>
              <a:gd name="T42" fmla="*/ 2255 w 10647"/>
              <a:gd name="T43" fmla="*/ 6159 h 16128"/>
              <a:gd name="T44" fmla="*/ 1908 w 10647"/>
              <a:gd name="T45" fmla="*/ 5556 h 16128"/>
              <a:gd name="T46" fmla="*/ 1701 w 10647"/>
              <a:gd name="T47" fmla="*/ 4866 h 16128"/>
              <a:gd name="T48" fmla="*/ 1651 w 10647"/>
              <a:gd name="T49" fmla="*/ 4116 h 16128"/>
              <a:gd name="T50" fmla="*/ 7129 w 10647"/>
              <a:gd name="T51" fmla="*/ 6825 h 16128"/>
              <a:gd name="T52" fmla="*/ 7304 w 10647"/>
              <a:gd name="T53" fmla="*/ 6574 h 16128"/>
              <a:gd name="T54" fmla="*/ 7465 w 10647"/>
              <a:gd name="T55" fmla="*/ 6311 h 16128"/>
              <a:gd name="T56" fmla="*/ 7609 w 10647"/>
              <a:gd name="T57" fmla="*/ 6034 h 16128"/>
              <a:gd name="T58" fmla="*/ 7736 w 10647"/>
              <a:gd name="T59" fmla="*/ 5745 h 16128"/>
              <a:gd name="T60" fmla="*/ 7845 w 10647"/>
              <a:gd name="T61" fmla="*/ 5442 h 16128"/>
              <a:gd name="T62" fmla="*/ 7936 w 10647"/>
              <a:gd name="T63" fmla="*/ 5129 h 16128"/>
              <a:gd name="T64" fmla="*/ 8064 w 10647"/>
              <a:gd name="T65" fmla="*/ 4364 h 16128"/>
              <a:gd name="T66" fmla="*/ 8040 w 10647"/>
              <a:gd name="T67" fmla="*/ 3332 h 16128"/>
              <a:gd name="T68" fmla="*/ 7800 w 10647"/>
              <a:gd name="T69" fmla="*/ 2375 h 16128"/>
              <a:gd name="T70" fmla="*/ 7366 w 10647"/>
              <a:gd name="T71" fmla="*/ 1528 h 16128"/>
              <a:gd name="T72" fmla="*/ 6757 w 10647"/>
              <a:gd name="T73" fmla="*/ 831 h 16128"/>
              <a:gd name="T74" fmla="*/ 5995 w 10647"/>
              <a:gd name="T75" fmla="*/ 323 h 16128"/>
              <a:gd name="T76" fmla="*/ 5103 w 10647"/>
              <a:gd name="T77" fmla="*/ 41 h 16128"/>
              <a:gd name="T78" fmla="*/ 4180 w 10647"/>
              <a:gd name="T79" fmla="*/ 25 h 16128"/>
              <a:gd name="T80" fmla="*/ 3293 w 10647"/>
              <a:gd name="T81" fmla="*/ 261 h 16128"/>
              <a:gd name="T82" fmla="*/ 2481 w 10647"/>
              <a:gd name="T83" fmla="*/ 721 h 16128"/>
              <a:gd name="T84" fmla="*/ 1776 w 10647"/>
              <a:gd name="T85" fmla="*/ 1380 h 16128"/>
              <a:gd name="T86" fmla="*/ 1215 w 10647"/>
              <a:gd name="T87" fmla="*/ 2213 h 16128"/>
              <a:gd name="T88" fmla="*/ 833 w 10647"/>
              <a:gd name="T89" fmla="*/ 3191 h 16128"/>
              <a:gd name="T90" fmla="*/ 680 w 10647"/>
              <a:gd name="T91" fmla="*/ 4088 h 16128"/>
              <a:gd name="T92" fmla="*/ 690 w 10647"/>
              <a:gd name="T93" fmla="*/ 4923 h 16128"/>
              <a:gd name="T94" fmla="*/ 843 w 10647"/>
              <a:gd name="T95" fmla="*/ 5714 h 16128"/>
              <a:gd name="T96" fmla="*/ 1128 w 10647"/>
              <a:gd name="T97" fmla="*/ 6441 h 16128"/>
              <a:gd name="T98" fmla="*/ 1534 w 10647"/>
              <a:gd name="T99" fmla="*/ 7084 h 16128"/>
              <a:gd name="T100" fmla="*/ 2048 w 10647"/>
              <a:gd name="T101" fmla="*/ 7624 h 16128"/>
              <a:gd name="T102" fmla="*/ 2623 w 10647"/>
              <a:gd name="T103" fmla="*/ 14414 h 16128"/>
              <a:gd name="T104" fmla="*/ 4927 w 10647"/>
              <a:gd name="T105" fmla="*/ 8308 h 16128"/>
              <a:gd name="T106" fmla="*/ 5135 w 10647"/>
              <a:gd name="T107" fmla="*/ 8251 h 16128"/>
              <a:gd name="T108" fmla="*/ 5341 w 10647"/>
              <a:gd name="T109" fmla="*/ 8181 h 16128"/>
              <a:gd name="T110" fmla="*/ 7129 w 10647"/>
              <a:gd name="T111" fmla="*/ 682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647" h="16128">
                <a:moveTo>
                  <a:pt x="1733" y="3494"/>
                </a:moveTo>
                <a:lnTo>
                  <a:pt x="1771" y="3338"/>
                </a:lnTo>
                <a:lnTo>
                  <a:pt x="1815" y="3187"/>
                </a:lnTo>
                <a:lnTo>
                  <a:pt x="1866" y="3039"/>
                </a:lnTo>
                <a:lnTo>
                  <a:pt x="1922" y="2895"/>
                </a:lnTo>
                <a:lnTo>
                  <a:pt x="1984" y="2755"/>
                </a:lnTo>
                <a:lnTo>
                  <a:pt x="2052" y="2619"/>
                </a:lnTo>
                <a:lnTo>
                  <a:pt x="2125" y="2487"/>
                </a:lnTo>
                <a:lnTo>
                  <a:pt x="2202" y="2360"/>
                </a:lnTo>
                <a:lnTo>
                  <a:pt x="2285" y="2237"/>
                </a:lnTo>
                <a:lnTo>
                  <a:pt x="2373" y="2119"/>
                </a:lnTo>
                <a:lnTo>
                  <a:pt x="2464" y="2006"/>
                </a:lnTo>
                <a:lnTo>
                  <a:pt x="2560" y="1898"/>
                </a:lnTo>
                <a:lnTo>
                  <a:pt x="2661" y="1796"/>
                </a:lnTo>
                <a:lnTo>
                  <a:pt x="2764" y="1698"/>
                </a:lnTo>
                <a:lnTo>
                  <a:pt x="2872" y="1607"/>
                </a:lnTo>
                <a:lnTo>
                  <a:pt x="2983" y="1521"/>
                </a:lnTo>
                <a:lnTo>
                  <a:pt x="3097" y="1441"/>
                </a:lnTo>
                <a:lnTo>
                  <a:pt x="3214" y="1367"/>
                </a:lnTo>
                <a:lnTo>
                  <a:pt x="3334" y="1299"/>
                </a:lnTo>
                <a:lnTo>
                  <a:pt x="3456" y="1238"/>
                </a:lnTo>
                <a:lnTo>
                  <a:pt x="3581" y="1182"/>
                </a:lnTo>
                <a:lnTo>
                  <a:pt x="3707" y="1134"/>
                </a:lnTo>
                <a:lnTo>
                  <a:pt x="3836" y="1093"/>
                </a:lnTo>
                <a:lnTo>
                  <a:pt x="3966" y="1057"/>
                </a:lnTo>
                <a:lnTo>
                  <a:pt x="4098" y="1030"/>
                </a:lnTo>
                <a:lnTo>
                  <a:pt x="4232" y="1010"/>
                </a:lnTo>
                <a:lnTo>
                  <a:pt x="4366" y="997"/>
                </a:lnTo>
                <a:lnTo>
                  <a:pt x="4501" y="992"/>
                </a:lnTo>
                <a:lnTo>
                  <a:pt x="4637" y="994"/>
                </a:lnTo>
                <a:lnTo>
                  <a:pt x="4773" y="1005"/>
                </a:lnTo>
                <a:lnTo>
                  <a:pt x="4911" y="1023"/>
                </a:lnTo>
                <a:lnTo>
                  <a:pt x="5047" y="1049"/>
                </a:lnTo>
                <a:lnTo>
                  <a:pt x="5182" y="1084"/>
                </a:lnTo>
                <a:lnTo>
                  <a:pt x="5314" y="1125"/>
                </a:lnTo>
                <a:lnTo>
                  <a:pt x="5441" y="1173"/>
                </a:lnTo>
                <a:lnTo>
                  <a:pt x="5566" y="1229"/>
                </a:lnTo>
                <a:lnTo>
                  <a:pt x="5686" y="1290"/>
                </a:lnTo>
                <a:lnTo>
                  <a:pt x="5802" y="1359"/>
                </a:lnTo>
                <a:lnTo>
                  <a:pt x="5914" y="1434"/>
                </a:lnTo>
                <a:lnTo>
                  <a:pt x="6022" y="1515"/>
                </a:lnTo>
                <a:lnTo>
                  <a:pt x="6126" y="1602"/>
                </a:lnTo>
                <a:lnTo>
                  <a:pt x="6224" y="1693"/>
                </a:lnTo>
                <a:lnTo>
                  <a:pt x="6319" y="1791"/>
                </a:lnTo>
                <a:lnTo>
                  <a:pt x="6409" y="1893"/>
                </a:lnTo>
                <a:lnTo>
                  <a:pt x="6494" y="2001"/>
                </a:lnTo>
                <a:lnTo>
                  <a:pt x="6573" y="2113"/>
                </a:lnTo>
                <a:lnTo>
                  <a:pt x="6648" y="2229"/>
                </a:lnTo>
                <a:lnTo>
                  <a:pt x="6718" y="2350"/>
                </a:lnTo>
                <a:lnTo>
                  <a:pt x="6781" y="2475"/>
                </a:lnTo>
                <a:lnTo>
                  <a:pt x="6840" y="2603"/>
                </a:lnTo>
                <a:lnTo>
                  <a:pt x="6893" y="2735"/>
                </a:lnTo>
                <a:lnTo>
                  <a:pt x="6940" y="2869"/>
                </a:lnTo>
                <a:lnTo>
                  <a:pt x="6982" y="3008"/>
                </a:lnTo>
                <a:lnTo>
                  <a:pt x="7017" y="3148"/>
                </a:lnTo>
                <a:lnTo>
                  <a:pt x="7046" y="3292"/>
                </a:lnTo>
                <a:lnTo>
                  <a:pt x="7069" y="3437"/>
                </a:lnTo>
                <a:lnTo>
                  <a:pt x="7086" y="3585"/>
                </a:lnTo>
                <a:lnTo>
                  <a:pt x="7096" y="3736"/>
                </a:lnTo>
                <a:lnTo>
                  <a:pt x="7100" y="3888"/>
                </a:lnTo>
                <a:lnTo>
                  <a:pt x="7097" y="4040"/>
                </a:lnTo>
                <a:lnTo>
                  <a:pt x="7087" y="4194"/>
                </a:lnTo>
                <a:lnTo>
                  <a:pt x="7069" y="4351"/>
                </a:lnTo>
                <a:lnTo>
                  <a:pt x="7046" y="4506"/>
                </a:lnTo>
                <a:lnTo>
                  <a:pt x="7015" y="4663"/>
                </a:lnTo>
                <a:lnTo>
                  <a:pt x="6977" y="4818"/>
                </a:lnTo>
                <a:lnTo>
                  <a:pt x="6932" y="4970"/>
                </a:lnTo>
                <a:lnTo>
                  <a:pt x="6882" y="5119"/>
                </a:lnTo>
                <a:lnTo>
                  <a:pt x="6825" y="5263"/>
                </a:lnTo>
                <a:lnTo>
                  <a:pt x="6763" y="5404"/>
                </a:lnTo>
                <a:lnTo>
                  <a:pt x="6695" y="5540"/>
                </a:lnTo>
                <a:lnTo>
                  <a:pt x="6623" y="5672"/>
                </a:lnTo>
                <a:lnTo>
                  <a:pt x="6545" y="5799"/>
                </a:lnTo>
                <a:lnTo>
                  <a:pt x="6462" y="5922"/>
                </a:lnTo>
                <a:lnTo>
                  <a:pt x="6375" y="6040"/>
                </a:lnTo>
                <a:lnTo>
                  <a:pt x="6283" y="6153"/>
                </a:lnTo>
                <a:lnTo>
                  <a:pt x="6187" y="6261"/>
                </a:lnTo>
                <a:lnTo>
                  <a:pt x="6087" y="6362"/>
                </a:lnTo>
                <a:lnTo>
                  <a:pt x="5983" y="6460"/>
                </a:lnTo>
                <a:lnTo>
                  <a:pt x="5876" y="6552"/>
                </a:lnTo>
                <a:lnTo>
                  <a:pt x="5765" y="6638"/>
                </a:lnTo>
                <a:lnTo>
                  <a:pt x="5651" y="6717"/>
                </a:lnTo>
                <a:lnTo>
                  <a:pt x="5534" y="6792"/>
                </a:lnTo>
                <a:lnTo>
                  <a:pt x="5414" y="6859"/>
                </a:lnTo>
                <a:lnTo>
                  <a:pt x="5292" y="6921"/>
                </a:lnTo>
                <a:lnTo>
                  <a:pt x="5168" y="6976"/>
                </a:lnTo>
                <a:lnTo>
                  <a:pt x="5041" y="7025"/>
                </a:lnTo>
                <a:lnTo>
                  <a:pt x="4912" y="7067"/>
                </a:lnTo>
                <a:lnTo>
                  <a:pt x="4782" y="7101"/>
                </a:lnTo>
                <a:lnTo>
                  <a:pt x="4649" y="7129"/>
                </a:lnTo>
                <a:lnTo>
                  <a:pt x="4516" y="7150"/>
                </a:lnTo>
                <a:lnTo>
                  <a:pt x="4381" y="7163"/>
                </a:lnTo>
                <a:lnTo>
                  <a:pt x="4246" y="7168"/>
                </a:lnTo>
                <a:lnTo>
                  <a:pt x="4110" y="7166"/>
                </a:lnTo>
                <a:lnTo>
                  <a:pt x="3974" y="7156"/>
                </a:lnTo>
                <a:lnTo>
                  <a:pt x="3837" y="7139"/>
                </a:lnTo>
                <a:lnTo>
                  <a:pt x="3701" y="7112"/>
                </a:lnTo>
                <a:lnTo>
                  <a:pt x="3565" y="7078"/>
                </a:lnTo>
                <a:lnTo>
                  <a:pt x="3434" y="7037"/>
                </a:lnTo>
                <a:lnTo>
                  <a:pt x="3306" y="6988"/>
                </a:lnTo>
                <a:lnTo>
                  <a:pt x="3182" y="6933"/>
                </a:lnTo>
                <a:lnTo>
                  <a:pt x="3062" y="6871"/>
                </a:lnTo>
                <a:lnTo>
                  <a:pt x="2945" y="6802"/>
                </a:lnTo>
                <a:lnTo>
                  <a:pt x="2833" y="6726"/>
                </a:lnTo>
                <a:lnTo>
                  <a:pt x="2726" y="6646"/>
                </a:lnTo>
                <a:lnTo>
                  <a:pt x="2623" y="6559"/>
                </a:lnTo>
                <a:lnTo>
                  <a:pt x="2523" y="6467"/>
                </a:lnTo>
                <a:lnTo>
                  <a:pt x="2429" y="6370"/>
                </a:lnTo>
                <a:lnTo>
                  <a:pt x="2339" y="6267"/>
                </a:lnTo>
                <a:lnTo>
                  <a:pt x="2255" y="6159"/>
                </a:lnTo>
                <a:lnTo>
                  <a:pt x="2175" y="6047"/>
                </a:lnTo>
                <a:lnTo>
                  <a:pt x="2100" y="5930"/>
                </a:lnTo>
                <a:lnTo>
                  <a:pt x="2031" y="5809"/>
                </a:lnTo>
                <a:lnTo>
                  <a:pt x="1966" y="5684"/>
                </a:lnTo>
                <a:lnTo>
                  <a:pt x="1908" y="5556"/>
                </a:lnTo>
                <a:lnTo>
                  <a:pt x="1854" y="5424"/>
                </a:lnTo>
                <a:lnTo>
                  <a:pt x="1808" y="5289"/>
                </a:lnTo>
                <a:lnTo>
                  <a:pt x="1767" y="5151"/>
                </a:lnTo>
                <a:lnTo>
                  <a:pt x="1730" y="5009"/>
                </a:lnTo>
                <a:lnTo>
                  <a:pt x="1701" y="4866"/>
                </a:lnTo>
                <a:lnTo>
                  <a:pt x="1678" y="4719"/>
                </a:lnTo>
                <a:lnTo>
                  <a:pt x="1662" y="4571"/>
                </a:lnTo>
                <a:lnTo>
                  <a:pt x="1652" y="4421"/>
                </a:lnTo>
                <a:lnTo>
                  <a:pt x="1648" y="4270"/>
                </a:lnTo>
                <a:lnTo>
                  <a:pt x="1651" y="4116"/>
                </a:lnTo>
                <a:lnTo>
                  <a:pt x="1661" y="3961"/>
                </a:lnTo>
                <a:lnTo>
                  <a:pt x="1678" y="3806"/>
                </a:lnTo>
                <a:lnTo>
                  <a:pt x="1702" y="3650"/>
                </a:lnTo>
                <a:lnTo>
                  <a:pt x="1733" y="3494"/>
                </a:lnTo>
                <a:close/>
                <a:moveTo>
                  <a:pt x="7129" y="6825"/>
                </a:moveTo>
                <a:lnTo>
                  <a:pt x="7165" y="6776"/>
                </a:lnTo>
                <a:lnTo>
                  <a:pt x="7201" y="6726"/>
                </a:lnTo>
                <a:lnTo>
                  <a:pt x="7236" y="6676"/>
                </a:lnTo>
                <a:lnTo>
                  <a:pt x="7270" y="6626"/>
                </a:lnTo>
                <a:lnTo>
                  <a:pt x="7304" y="6574"/>
                </a:lnTo>
                <a:lnTo>
                  <a:pt x="7338" y="6523"/>
                </a:lnTo>
                <a:lnTo>
                  <a:pt x="7370" y="6470"/>
                </a:lnTo>
                <a:lnTo>
                  <a:pt x="7402" y="6418"/>
                </a:lnTo>
                <a:lnTo>
                  <a:pt x="7433" y="6365"/>
                </a:lnTo>
                <a:lnTo>
                  <a:pt x="7465" y="6311"/>
                </a:lnTo>
                <a:lnTo>
                  <a:pt x="7495" y="6257"/>
                </a:lnTo>
                <a:lnTo>
                  <a:pt x="7524" y="6201"/>
                </a:lnTo>
                <a:lnTo>
                  <a:pt x="7553" y="6146"/>
                </a:lnTo>
                <a:lnTo>
                  <a:pt x="7582" y="6090"/>
                </a:lnTo>
                <a:lnTo>
                  <a:pt x="7609" y="6034"/>
                </a:lnTo>
                <a:lnTo>
                  <a:pt x="7636" y="5977"/>
                </a:lnTo>
                <a:lnTo>
                  <a:pt x="7661" y="5920"/>
                </a:lnTo>
                <a:lnTo>
                  <a:pt x="7688" y="5862"/>
                </a:lnTo>
                <a:lnTo>
                  <a:pt x="7712" y="5803"/>
                </a:lnTo>
                <a:lnTo>
                  <a:pt x="7736" y="5745"/>
                </a:lnTo>
                <a:lnTo>
                  <a:pt x="7759" y="5685"/>
                </a:lnTo>
                <a:lnTo>
                  <a:pt x="7782" y="5625"/>
                </a:lnTo>
                <a:lnTo>
                  <a:pt x="7803" y="5565"/>
                </a:lnTo>
                <a:lnTo>
                  <a:pt x="7825" y="5504"/>
                </a:lnTo>
                <a:lnTo>
                  <a:pt x="7845" y="5442"/>
                </a:lnTo>
                <a:lnTo>
                  <a:pt x="7865" y="5381"/>
                </a:lnTo>
                <a:lnTo>
                  <a:pt x="7884" y="5318"/>
                </a:lnTo>
                <a:lnTo>
                  <a:pt x="7901" y="5256"/>
                </a:lnTo>
                <a:lnTo>
                  <a:pt x="7919" y="5192"/>
                </a:lnTo>
                <a:lnTo>
                  <a:pt x="7936" y="5129"/>
                </a:lnTo>
                <a:lnTo>
                  <a:pt x="7951" y="5065"/>
                </a:lnTo>
                <a:lnTo>
                  <a:pt x="7966" y="5001"/>
                </a:lnTo>
                <a:lnTo>
                  <a:pt x="8008" y="4787"/>
                </a:lnTo>
                <a:lnTo>
                  <a:pt x="8040" y="4574"/>
                </a:lnTo>
                <a:lnTo>
                  <a:pt x="8064" y="4364"/>
                </a:lnTo>
                <a:lnTo>
                  <a:pt x="8078" y="4153"/>
                </a:lnTo>
                <a:lnTo>
                  <a:pt x="8082" y="3944"/>
                </a:lnTo>
                <a:lnTo>
                  <a:pt x="8077" y="3739"/>
                </a:lnTo>
                <a:lnTo>
                  <a:pt x="8063" y="3534"/>
                </a:lnTo>
                <a:lnTo>
                  <a:pt x="8040" y="3332"/>
                </a:lnTo>
                <a:lnTo>
                  <a:pt x="8009" y="3134"/>
                </a:lnTo>
                <a:lnTo>
                  <a:pt x="7969" y="2938"/>
                </a:lnTo>
                <a:lnTo>
                  <a:pt x="7920" y="2747"/>
                </a:lnTo>
                <a:lnTo>
                  <a:pt x="7865" y="2558"/>
                </a:lnTo>
                <a:lnTo>
                  <a:pt x="7800" y="2375"/>
                </a:lnTo>
                <a:lnTo>
                  <a:pt x="7728" y="2195"/>
                </a:lnTo>
                <a:lnTo>
                  <a:pt x="7648" y="2020"/>
                </a:lnTo>
                <a:lnTo>
                  <a:pt x="7561" y="1851"/>
                </a:lnTo>
                <a:lnTo>
                  <a:pt x="7467" y="1686"/>
                </a:lnTo>
                <a:lnTo>
                  <a:pt x="7366" y="1528"/>
                </a:lnTo>
                <a:lnTo>
                  <a:pt x="7257" y="1375"/>
                </a:lnTo>
                <a:lnTo>
                  <a:pt x="7142" y="1229"/>
                </a:lnTo>
                <a:lnTo>
                  <a:pt x="7020" y="1090"/>
                </a:lnTo>
                <a:lnTo>
                  <a:pt x="6891" y="957"/>
                </a:lnTo>
                <a:lnTo>
                  <a:pt x="6757" y="831"/>
                </a:lnTo>
                <a:lnTo>
                  <a:pt x="6616" y="713"/>
                </a:lnTo>
                <a:lnTo>
                  <a:pt x="6469" y="603"/>
                </a:lnTo>
                <a:lnTo>
                  <a:pt x="6317" y="501"/>
                </a:lnTo>
                <a:lnTo>
                  <a:pt x="6159" y="407"/>
                </a:lnTo>
                <a:lnTo>
                  <a:pt x="5995" y="323"/>
                </a:lnTo>
                <a:lnTo>
                  <a:pt x="5826" y="246"/>
                </a:lnTo>
                <a:lnTo>
                  <a:pt x="5652" y="180"/>
                </a:lnTo>
                <a:lnTo>
                  <a:pt x="5473" y="123"/>
                </a:lnTo>
                <a:lnTo>
                  <a:pt x="5290" y="77"/>
                </a:lnTo>
                <a:lnTo>
                  <a:pt x="5103" y="41"/>
                </a:lnTo>
                <a:lnTo>
                  <a:pt x="4918" y="17"/>
                </a:lnTo>
                <a:lnTo>
                  <a:pt x="4732" y="3"/>
                </a:lnTo>
                <a:lnTo>
                  <a:pt x="4547" y="0"/>
                </a:lnTo>
                <a:lnTo>
                  <a:pt x="4363" y="8"/>
                </a:lnTo>
                <a:lnTo>
                  <a:pt x="4180" y="25"/>
                </a:lnTo>
                <a:lnTo>
                  <a:pt x="3998" y="53"/>
                </a:lnTo>
                <a:lnTo>
                  <a:pt x="3819" y="91"/>
                </a:lnTo>
                <a:lnTo>
                  <a:pt x="3641" y="138"/>
                </a:lnTo>
                <a:lnTo>
                  <a:pt x="3467" y="195"/>
                </a:lnTo>
                <a:lnTo>
                  <a:pt x="3293" y="261"/>
                </a:lnTo>
                <a:lnTo>
                  <a:pt x="3124" y="336"/>
                </a:lnTo>
                <a:lnTo>
                  <a:pt x="2957" y="419"/>
                </a:lnTo>
                <a:lnTo>
                  <a:pt x="2795" y="512"/>
                </a:lnTo>
                <a:lnTo>
                  <a:pt x="2636" y="612"/>
                </a:lnTo>
                <a:lnTo>
                  <a:pt x="2481" y="721"/>
                </a:lnTo>
                <a:lnTo>
                  <a:pt x="2330" y="838"/>
                </a:lnTo>
                <a:lnTo>
                  <a:pt x="2184" y="963"/>
                </a:lnTo>
                <a:lnTo>
                  <a:pt x="2043" y="1095"/>
                </a:lnTo>
                <a:lnTo>
                  <a:pt x="1907" y="1234"/>
                </a:lnTo>
                <a:lnTo>
                  <a:pt x="1776" y="1380"/>
                </a:lnTo>
                <a:lnTo>
                  <a:pt x="1652" y="1534"/>
                </a:lnTo>
                <a:lnTo>
                  <a:pt x="1533" y="1693"/>
                </a:lnTo>
                <a:lnTo>
                  <a:pt x="1420" y="1861"/>
                </a:lnTo>
                <a:lnTo>
                  <a:pt x="1314" y="2033"/>
                </a:lnTo>
                <a:lnTo>
                  <a:pt x="1215" y="2213"/>
                </a:lnTo>
                <a:lnTo>
                  <a:pt x="1123" y="2397"/>
                </a:lnTo>
                <a:lnTo>
                  <a:pt x="1039" y="2588"/>
                </a:lnTo>
                <a:lnTo>
                  <a:pt x="962" y="2784"/>
                </a:lnTo>
                <a:lnTo>
                  <a:pt x="893" y="2986"/>
                </a:lnTo>
                <a:lnTo>
                  <a:pt x="833" y="3191"/>
                </a:lnTo>
                <a:lnTo>
                  <a:pt x="781" y="3403"/>
                </a:lnTo>
                <a:lnTo>
                  <a:pt x="746" y="3575"/>
                </a:lnTo>
                <a:lnTo>
                  <a:pt x="718" y="3747"/>
                </a:lnTo>
                <a:lnTo>
                  <a:pt x="696" y="3918"/>
                </a:lnTo>
                <a:lnTo>
                  <a:pt x="680" y="4088"/>
                </a:lnTo>
                <a:lnTo>
                  <a:pt x="670" y="4258"/>
                </a:lnTo>
                <a:lnTo>
                  <a:pt x="666" y="4426"/>
                </a:lnTo>
                <a:lnTo>
                  <a:pt x="669" y="4593"/>
                </a:lnTo>
                <a:lnTo>
                  <a:pt x="677" y="4759"/>
                </a:lnTo>
                <a:lnTo>
                  <a:pt x="690" y="4923"/>
                </a:lnTo>
                <a:lnTo>
                  <a:pt x="710" y="5085"/>
                </a:lnTo>
                <a:lnTo>
                  <a:pt x="735" y="5246"/>
                </a:lnTo>
                <a:lnTo>
                  <a:pt x="765" y="5405"/>
                </a:lnTo>
                <a:lnTo>
                  <a:pt x="802" y="5561"/>
                </a:lnTo>
                <a:lnTo>
                  <a:pt x="843" y="5714"/>
                </a:lnTo>
                <a:lnTo>
                  <a:pt x="890" y="5866"/>
                </a:lnTo>
                <a:lnTo>
                  <a:pt x="942" y="6014"/>
                </a:lnTo>
                <a:lnTo>
                  <a:pt x="999" y="6160"/>
                </a:lnTo>
                <a:lnTo>
                  <a:pt x="1061" y="6302"/>
                </a:lnTo>
                <a:lnTo>
                  <a:pt x="1128" y="6441"/>
                </a:lnTo>
                <a:lnTo>
                  <a:pt x="1200" y="6577"/>
                </a:lnTo>
                <a:lnTo>
                  <a:pt x="1277" y="6710"/>
                </a:lnTo>
                <a:lnTo>
                  <a:pt x="1357" y="6839"/>
                </a:lnTo>
                <a:lnTo>
                  <a:pt x="1443" y="6963"/>
                </a:lnTo>
                <a:lnTo>
                  <a:pt x="1534" y="7084"/>
                </a:lnTo>
                <a:lnTo>
                  <a:pt x="1628" y="7201"/>
                </a:lnTo>
                <a:lnTo>
                  <a:pt x="1726" y="7314"/>
                </a:lnTo>
                <a:lnTo>
                  <a:pt x="1830" y="7422"/>
                </a:lnTo>
                <a:lnTo>
                  <a:pt x="1937" y="7525"/>
                </a:lnTo>
                <a:lnTo>
                  <a:pt x="2048" y="7624"/>
                </a:lnTo>
                <a:lnTo>
                  <a:pt x="2163" y="7717"/>
                </a:lnTo>
                <a:lnTo>
                  <a:pt x="2282" y="7805"/>
                </a:lnTo>
                <a:lnTo>
                  <a:pt x="2405" y="7889"/>
                </a:lnTo>
                <a:lnTo>
                  <a:pt x="0" y="15614"/>
                </a:lnTo>
                <a:lnTo>
                  <a:pt x="2623" y="14414"/>
                </a:lnTo>
                <a:lnTo>
                  <a:pt x="4373" y="16128"/>
                </a:lnTo>
                <a:lnTo>
                  <a:pt x="4714" y="8351"/>
                </a:lnTo>
                <a:lnTo>
                  <a:pt x="4800" y="8336"/>
                </a:lnTo>
                <a:lnTo>
                  <a:pt x="4884" y="8318"/>
                </a:lnTo>
                <a:lnTo>
                  <a:pt x="4927" y="8308"/>
                </a:lnTo>
                <a:lnTo>
                  <a:pt x="4968" y="8298"/>
                </a:lnTo>
                <a:lnTo>
                  <a:pt x="5010" y="8287"/>
                </a:lnTo>
                <a:lnTo>
                  <a:pt x="5053" y="8276"/>
                </a:lnTo>
                <a:lnTo>
                  <a:pt x="5094" y="8264"/>
                </a:lnTo>
                <a:lnTo>
                  <a:pt x="5135" y="8251"/>
                </a:lnTo>
                <a:lnTo>
                  <a:pt x="5177" y="8238"/>
                </a:lnTo>
                <a:lnTo>
                  <a:pt x="5218" y="8225"/>
                </a:lnTo>
                <a:lnTo>
                  <a:pt x="5259" y="8211"/>
                </a:lnTo>
                <a:lnTo>
                  <a:pt x="5301" y="8196"/>
                </a:lnTo>
                <a:lnTo>
                  <a:pt x="5341" y="8181"/>
                </a:lnTo>
                <a:lnTo>
                  <a:pt x="5382" y="8166"/>
                </a:lnTo>
                <a:lnTo>
                  <a:pt x="6801" y="14414"/>
                </a:lnTo>
                <a:lnTo>
                  <a:pt x="8575" y="12439"/>
                </a:lnTo>
                <a:lnTo>
                  <a:pt x="10647" y="12439"/>
                </a:lnTo>
                <a:lnTo>
                  <a:pt x="7129" y="6825"/>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401367" y="4101435"/>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290145" y="5481403"/>
            <a:ext cx="440738" cy="539851"/>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85" name="组合 84"/>
          <p:cNvGrpSpPr/>
          <p:nvPr/>
        </p:nvGrpSpPr>
        <p:grpSpPr>
          <a:xfrm>
            <a:off x="2884031" y="1303605"/>
            <a:ext cx="5618701" cy="780402"/>
            <a:chOff x="574288" y="484276"/>
            <a:chExt cx="5618701" cy="780402"/>
          </a:xfrm>
        </p:grpSpPr>
        <p:sp>
          <p:nvSpPr>
            <p:cNvPr id="86" name="椭圆 85"/>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7" name="组合 86"/>
            <p:cNvGrpSpPr/>
            <p:nvPr/>
          </p:nvGrpSpPr>
          <p:grpSpPr>
            <a:xfrm>
              <a:off x="640284" y="484276"/>
              <a:ext cx="4021131" cy="613991"/>
              <a:chOff x="3418293" y="305852"/>
              <a:chExt cx="4844075" cy="872774"/>
            </a:xfrm>
          </p:grpSpPr>
          <p:sp>
            <p:nvSpPr>
              <p:cNvPr id="92" name="椭圆 91"/>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9"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90"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91" name="文本框 90"/>
            <p:cNvSpPr txBox="1"/>
            <p:nvPr/>
          </p:nvSpPr>
          <p:spPr>
            <a:xfrm>
              <a:off x="1562240" y="579141"/>
              <a:ext cx="4630749"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5.1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函数</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94" name="组合 93"/>
          <p:cNvGrpSpPr/>
          <p:nvPr/>
        </p:nvGrpSpPr>
        <p:grpSpPr>
          <a:xfrm>
            <a:off x="2901264" y="2084159"/>
            <a:ext cx="5004875" cy="780402"/>
            <a:chOff x="574288" y="484276"/>
            <a:chExt cx="5004875" cy="780402"/>
          </a:xfrm>
        </p:grpSpPr>
        <p:sp>
          <p:nvSpPr>
            <p:cNvPr id="95" name="椭圆 94"/>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6" name="组合 95"/>
            <p:cNvGrpSpPr/>
            <p:nvPr/>
          </p:nvGrpSpPr>
          <p:grpSpPr>
            <a:xfrm>
              <a:off x="640284" y="484276"/>
              <a:ext cx="4021131" cy="613991"/>
              <a:chOff x="3418293" y="305852"/>
              <a:chExt cx="4844075" cy="872774"/>
            </a:xfrm>
          </p:grpSpPr>
          <p:sp>
            <p:nvSpPr>
              <p:cNvPr id="101" name="椭圆 100"/>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矩形 101"/>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8"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99"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00" name="文本框 99"/>
            <p:cNvSpPr txBox="1"/>
            <p:nvPr/>
          </p:nvSpPr>
          <p:spPr>
            <a:xfrm>
              <a:off x="1562240" y="579141"/>
              <a:ext cx="4016923"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5.2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函数的高级主题</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03" name="组合 102"/>
          <p:cNvGrpSpPr/>
          <p:nvPr/>
        </p:nvGrpSpPr>
        <p:grpSpPr>
          <a:xfrm>
            <a:off x="2885362" y="2974704"/>
            <a:ext cx="4361502" cy="780402"/>
            <a:chOff x="574288" y="484276"/>
            <a:chExt cx="4361502" cy="780402"/>
          </a:xfrm>
        </p:grpSpPr>
        <p:sp>
          <p:nvSpPr>
            <p:cNvPr id="104" name="椭圆 103"/>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5" name="组合 104"/>
            <p:cNvGrpSpPr/>
            <p:nvPr/>
          </p:nvGrpSpPr>
          <p:grpSpPr>
            <a:xfrm>
              <a:off x="640284" y="484276"/>
              <a:ext cx="4021131" cy="613991"/>
              <a:chOff x="3418293" y="305852"/>
              <a:chExt cx="4844075" cy="872774"/>
            </a:xfrm>
          </p:grpSpPr>
          <p:sp>
            <p:nvSpPr>
              <p:cNvPr id="110" name="椭圆 109"/>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6"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7"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08"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09" name="文本框 108"/>
            <p:cNvSpPr txBox="1"/>
            <p:nvPr/>
          </p:nvSpPr>
          <p:spPr>
            <a:xfrm>
              <a:off x="1562240" y="579141"/>
              <a:ext cx="3373550"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5.3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函数实例</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12" name="组合 111"/>
          <p:cNvGrpSpPr/>
          <p:nvPr/>
        </p:nvGrpSpPr>
        <p:grpSpPr>
          <a:xfrm>
            <a:off x="2885357" y="3761880"/>
            <a:ext cx="7141238" cy="780402"/>
            <a:chOff x="574288" y="484276"/>
            <a:chExt cx="7141238" cy="780402"/>
          </a:xfrm>
        </p:grpSpPr>
        <p:sp>
          <p:nvSpPr>
            <p:cNvPr id="113" name="椭圆 112"/>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a:off x="640284" y="484276"/>
              <a:ext cx="4021131" cy="613991"/>
              <a:chOff x="3418293" y="305852"/>
              <a:chExt cx="4844075" cy="872774"/>
            </a:xfrm>
          </p:grpSpPr>
          <p:sp>
            <p:nvSpPr>
              <p:cNvPr id="119" name="椭圆 118"/>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矩形 119"/>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5"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6"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17"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18" name="文本框 117"/>
            <p:cNvSpPr txBox="1"/>
            <p:nvPr/>
          </p:nvSpPr>
          <p:spPr>
            <a:xfrm>
              <a:off x="1562240" y="579141"/>
              <a:ext cx="6153286"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5.4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程序组织的模块化方法</a:t>
              </a:r>
              <a:r>
                <a:rPr lang="en-US" altLang="zh-CN" sz="3200" b="1" dirty="0" smtClean="0">
                  <a:solidFill>
                    <a:schemeClr val="tx1">
                      <a:lumMod val="75000"/>
                      <a:lumOff val="25000"/>
                    </a:schemeClr>
                  </a:solidFill>
                  <a:latin typeface="微软雅黑" panose="020B0503020204020204" charset="-122"/>
                  <a:ea typeface="微软雅黑" panose="020B0503020204020204" charset="-122"/>
                </a:rPr>
                <a:t>*</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21" name="组合 120"/>
          <p:cNvGrpSpPr/>
          <p:nvPr/>
        </p:nvGrpSpPr>
        <p:grpSpPr>
          <a:xfrm>
            <a:off x="2925117" y="4564961"/>
            <a:ext cx="4526633" cy="780402"/>
            <a:chOff x="574288" y="484276"/>
            <a:chExt cx="4526633" cy="780402"/>
          </a:xfrm>
        </p:grpSpPr>
        <p:sp>
          <p:nvSpPr>
            <p:cNvPr id="122" name="椭圆 121"/>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3" name="组合 122"/>
            <p:cNvGrpSpPr/>
            <p:nvPr/>
          </p:nvGrpSpPr>
          <p:grpSpPr>
            <a:xfrm>
              <a:off x="640284" y="484276"/>
              <a:ext cx="4021131" cy="613991"/>
              <a:chOff x="3418293" y="305852"/>
              <a:chExt cx="4844075" cy="872774"/>
            </a:xfrm>
          </p:grpSpPr>
          <p:sp>
            <p:nvSpPr>
              <p:cNvPr id="128" name="椭圆 127"/>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矩形 128"/>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5"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26"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27" name="文本框 126"/>
            <p:cNvSpPr txBox="1"/>
            <p:nvPr/>
          </p:nvSpPr>
          <p:spPr>
            <a:xfrm>
              <a:off x="1562240" y="579141"/>
              <a:ext cx="3538681"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5.5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文件操作</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形状 16"/>
          <p:cNvSpPr/>
          <p:nvPr/>
        </p:nvSpPr>
        <p:spPr bwMode="auto">
          <a:xfrm>
            <a:off x="11658915" y="4691047"/>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9855563" y="6085702"/>
            <a:ext cx="440738" cy="598384"/>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37" name="组合 36"/>
          <p:cNvGrpSpPr/>
          <p:nvPr/>
        </p:nvGrpSpPr>
        <p:grpSpPr>
          <a:xfrm>
            <a:off x="2241138" y="1738133"/>
            <a:ext cx="4835117" cy="748507"/>
            <a:chOff x="7824198" y="1404177"/>
            <a:chExt cx="4835117" cy="748507"/>
          </a:xfrm>
        </p:grpSpPr>
        <p:grpSp>
          <p:nvGrpSpPr>
            <p:cNvPr id="38" name="组合 37"/>
            <p:cNvGrpSpPr/>
            <p:nvPr/>
          </p:nvGrpSpPr>
          <p:grpSpPr>
            <a:xfrm>
              <a:off x="7824198" y="1404177"/>
              <a:ext cx="761736" cy="748507"/>
              <a:chOff x="1805940" y="1198245"/>
              <a:chExt cx="2011680" cy="2011680"/>
            </a:xfrm>
          </p:grpSpPr>
          <p:sp>
            <p:nvSpPr>
              <p:cNvPr id="41"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9"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5.2.1</a:t>
              </a:r>
              <a:endParaRPr lang="en-US" altLang="zh-CN" sz="2000" b="1" dirty="0">
                <a:solidFill>
                  <a:schemeClr val="tx1">
                    <a:lumMod val="65000"/>
                    <a:lumOff val="35000"/>
                  </a:schemeClr>
                </a:solidFill>
              </a:endParaRPr>
            </a:p>
          </p:txBody>
        </p:sp>
        <p:sp>
          <p:nvSpPr>
            <p:cNvPr id="40" name="矩形 39"/>
            <p:cNvSpPr/>
            <p:nvPr/>
          </p:nvSpPr>
          <p:spPr>
            <a:xfrm>
              <a:off x="8588965" y="1476074"/>
              <a:ext cx="4070350"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嵌套函数</a:t>
              </a:r>
              <a:r>
                <a:rPr lang="en-US" altLang="zh-CN" sz="2800" b="1" dirty="0" smtClean="0">
                  <a:solidFill>
                    <a:schemeClr val="tx1">
                      <a:lumMod val="65000"/>
                      <a:lumOff val="35000"/>
                    </a:schemeClr>
                  </a:solidFill>
                </a:rPr>
                <a:t>*</a:t>
              </a:r>
              <a:endParaRPr lang="zh-CN" altLang="en-US" sz="2800" b="1" dirty="0">
                <a:solidFill>
                  <a:schemeClr val="tx1">
                    <a:lumMod val="65000"/>
                    <a:lumOff val="35000"/>
                  </a:schemeClr>
                </a:solidFill>
              </a:endParaRPr>
            </a:p>
          </p:txBody>
        </p:sp>
      </p:grpSp>
      <p:grpSp>
        <p:nvGrpSpPr>
          <p:cNvPr id="50" name="组合 49"/>
          <p:cNvGrpSpPr/>
          <p:nvPr/>
        </p:nvGrpSpPr>
        <p:grpSpPr>
          <a:xfrm>
            <a:off x="2241138" y="3244573"/>
            <a:ext cx="5839040" cy="773015"/>
            <a:chOff x="7791146" y="2274512"/>
            <a:chExt cx="5839040" cy="773015"/>
          </a:xfrm>
        </p:grpSpPr>
        <p:grpSp>
          <p:nvGrpSpPr>
            <p:cNvPr id="56" name="组合 55"/>
            <p:cNvGrpSpPr/>
            <p:nvPr/>
          </p:nvGrpSpPr>
          <p:grpSpPr>
            <a:xfrm>
              <a:off x="7791146" y="2274512"/>
              <a:ext cx="794787" cy="773015"/>
              <a:chOff x="1805940" y="1198245"/>
              <a:chExt cx="2011680" cy="2011680"/>
            </a:xfrm>
          </p:grpSpPr>
          <p:sp>
            <p:nvSpPr>
              <p:cNvPr id="59"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57" name="文本框 63"/>
            <p:cNvSpPr txBox="1"/>
            <p:nvPr/>
          </p:nvSpPr>
          <p:spPr>
            <a:xfrm>
              <a:off x="7847415" y="2459254"/>
              <a:ext cx="814063"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5.2.2</a:t>
              </a:r>
              <a:endParaRPr lang="en-US" altLang="zh-CN" sz="2000" b="1" dirty="0">
                <a:solidFill>
                  <a:schemeClr val="tx1">
                    <a:lumMod val="65000"/>
                    <a:lumOff val="35000"/>
                  </a:schemeClr>
                </a:solidFill>
              </a:endParaRPr>
            </a:p>
          </p:txBody>
        </p:sp>
        <p:sp>
          <p:nvSpPr>
            <p:cNvPr id="58" name="矩形 57"/>
            <p:cNvSpPr/>
            <p:nvPr/>
          </p:nvSpPr>
          <p:spPr>
            <a:xfrm>
              <a:off x="8590213" y="2357560"/>
              <a:ext cx="5039973"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匿名函数</a:t>
              </a:r>
              <a:r>
                <a:rPr lang="en-US" altLang="zh-CN" sz="2800" b="1" dirty="0" smtClean="0">
                  <a:solidFill>
                    <a:schemeClr val="tx1">
                      <a:lumMod val="65000"/>
                      <a:lumOff val="35000"/>
                    </a:schemeClr>
                  </a:solidFill>
                </a:rPr>
                <a:t>*</a:t>
              </a:r>
              <a:endParaRPr lang="zh-CN" altLang="en-US" sz="2800" b="1" dirty="0">
                <a:solidFill>
                  <a:schemeClr val="tx1">
                    <a:lumMod val="65000"/>
                    <a:lumOff val="35000"/>
                  </a:schemeClr>
                </a:solidFill>
              </a:endParaRPr>
            </a:p>
          </p:txBody>
        </p:sp>
      </p:grpSp>
      <p:grpSp>
        <p:nvGrpSpPr>
          <p:cNvPr id="23" name="组合 22"/>
          <p:cNvGrpSpPr/>
          <p:nvPr/>
        </p:nvGrpSpPr>
        <p:grpSpPr>
          <a:xfrm>
            <a:off x="2297407" y="4848225"/>
            <a:ext cx="4890258" cy="795990"/>
            <a:chOff x="7770298" y="3086988"/>
            <a:chExt cx="4890258" cy="795990"/>
          </a:xfrm>
        </p:grpSpPr>
        <p:grpSp>
          <p:nvGrpSpPr>
            <p:cNvPr id="24" name="组合 23"/>
            <p:cNvGrpSpPr/>
            <p:nvPr/>
          </p:nvGrpSpPr>
          <p:grpSpPr>
            <a:xfrm>
              <a:off x="7770298" y="3086988"/>
              <a:ext cx="825079" cy="795990"/>
              <a:chOff x="1805940" y="1198245"/>
              <a:chExt cx="2011680" cy="2011680"/>
            </a:xfrm>
          </p:grpSpPr>
          <p:sp>
            <p:nvSpPr>
              <p:cNvPr id="29"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2"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5" name="文本框 29"/>
            <p:cNvSpPr txBox="1"/>
            <p:nvPr/>
          </p:nvSpPr>
          <p:spPr>
            <a:xfrm>
              <a:off x="7805842" y="3301829"/>
              <a:ext cx="880164"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5.2.3</a:t>
              </a:r>
              <a:endParaRPr lang="en-US" altLang="zh-CN" sz="2000" b="1" dirty="0">
                <a:solidFill>
                  <a:schemeClr val="tx1">
                    <a:lumMod val="65000"/>
                    <a:lumOff val="35000"/>
                  </a:schemeClr>
                </a:solidFill>
              </a:endParaRPr>
            </a:p>
          </p:txBody>
        </p:sp>
        <p:sp>
          <p:nvSpPr>
            <p:cNvPr id="26" name="矩形 25"/>
            <p:cNvSpPr/>
            <p:nvPr/>
          </p:nvSpPr>
          <p:spPr>
            <a:xfrm>
              <a:off x="8590206" y="3186515"/>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递归函数</a:t>
              </a:r>
              <a:endParaRPr lang="zh-CN" altLang="en-US" sz="2800" b="1" dirty="0">
                <a:solidFill>
                  <a:schemeClr val="tx1">
                    <a:lumMod val="65000"/>
                    <a:lumOff val="35000"/>
                  </a:schemeClr>
                </a:solidFill>
              </a:endParaRPr>
            </a:p>
          </p:txBody>
        </p:sp>
      </p:grpSp>
      <p:grpSp>
        <p:nvGrpSpPr>
          <p:cNvPr id="34" name="组合 33"/>
          <p:cNvGrpSpPr/>
          <p:nvPr/>
        </p:nvGrpSpPr>
        <p:grpSpPr>
          <a:xfrm>
            <a:off x="0" y="0"/>
            <a:ext cx="8476742" cy="628954"/>
            <a:chOff x="755375" y="4038666"/>
            <a:chExt cx="8476742" cy="628954"/>
          </a:xfrm>
        </p:grpSpPr>
        <p:grpSp>
          <p:nvGrpSpPr>
            <p:cNvPr id="35" name="组合 34"/>
            <p:cNvGrpSpPr/>
            <p:nvPr/>
          </p:nvGrpSpPr>
          <p:grpSpPr>
            <a:xfrm>
              <a:off x="755375" y="4043590"/>
              <a:ext cx="3047432" cy="619760"/>
              <a:chOff x="1805471" y="3196301"/>
              <a:chExt cx="2500903" cy="619760"/>
            </a:xfrm>
          </p:grpSpPr>
          <p:sp>
            <p:nvSpPr>
              <p:cNvPr id="43"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44" name="椭圆 43"/>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5.2</a:t>
                </a:r>
                <a:endParaRPr lang="en-US" altLang="zh-CN" sz="3200" dirty="0">
                  <a:solidFill>
                    <a:schemeClr val="accent2"/>
                  </a:solidFill>
                  <a:latin typeface="Impact" panose="020B0806030902050204" pitchFamily="34" charset="0"/>
                </a:endParaRPr>
              </a:p>
            </p:txBody>
          </p:sp>
        </p:grpSp>
        <p:sp>
          <p:nvSpPr>
            <p:cNvPr id="36" name="矩形 35"/>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函数的高级主题</a:t>
              </a:r>
              <a:endParaRPr lang="zh-CN" altLang="en-US" sz="3200" b="1" dirty="0">
                <a:solidFill>
                  <a:schemeClr val="tx1">
                    <a:lumMod val="65000"/>
                    <a:lumOff val="35000"/>
                  </a:schemeClr>
                </a:solidFill>
              </a:endParaRPr>
            </a:p>
          </p:txBody>
        </p:sp>
      </p:grpSp>
    </p:spTree>
    <p:extLst>
      <p:ext uri="{BB962C8B-B14F-4D97-AF65-F5344CB8AC3E}">
        <p14:creationId xmlns:p14="http://schemas.microsoft.com/office/powerpoint/2010/main" val="9887634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形状 16"/>
          <p:cNvSpPr/>
          <p:nvPr/>
        </p:nvSpPr>
        <p:spPr bwMode="auto">
          <a:xfrm>
            <a:off x="11658915" y="4691047"/>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9855563" y="6085702"/>
            <a:ext cx="440738" cy="598384"/>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34" name="组合 33"/>
          <p:cNvGrpSpPr/>
          <p:nvPr/>
        </p:nvGrpSpPr>
        <p:grpSpPr>
          <a:xfrm>
            <a:off x="0" y="0"/>
            <a:ext cx="8476742" cy="628954"/>
            <a:chOff x="755375" y="4038666"/>
            <a:chExt cx="8476742" cy="628954"/>
          </a:xfrm>
        </p:grpSpPr>
        <p:grpSp>
          <p:nvGrpSpPr>
            <p:cNvPr id="35" name="组合 34"/>
            <p:cNvGrpSpPr/>
            <p:nvPr/>
          </p:nvGrpSpPr>
          <p:grpSpPr>
            <a:xfrm>
              <a:off x="755375" y="4043590"/>
              <a:ext cx="3047432" cy="619760"/>
              <a:chOff x="1805471" y="3196301"/>
              <a:chExt cx="2500903" cy="619760"/>
            </a:xfrm>
          </p:grpSpPr>
          <p:sp>
            <p:nvSpPr>
              <p:cNvPr id="43"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44" name="椭圆 43"/>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5.2</a:t>
                </a:r>
                <a:endParaRPr lang="en-US" altLang="zh-CN" sz="3200" dirty="0">
                  <a:solidFill>
                    <a:schemeClr val="accent2"/>
                  </a:solidFill>
                  <a:latin typeface="Impact" panose="020B0806030902050204" pitchFamily="34" charset="0"/>
                </a:endParaRPr>
              </a:p>
            </p:txBody>
          </p:sp>
        </p:grpSp>
        <p:sp>
          <p:nvSpPr>
            <p:cNvPr id="36" name="矩形 35"/>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函数的高级主题</a:t>
              </a:r>
              <a:endParaRPr lang="zh-CN" altLang="en-US" sz="3200" b="1" dirty="0">
                <a:solidFill>
                  <a:schemeClr val="tx1">
                    <a:lumMod val="65000"/>
                    <a:lumOff val="35000"/>
                  </a:schemeClr>
                </a:solidFill>
              </a:endParaRPr>
            </a:p>
          </p:txBody>
        </p:sp>
      </p:grpSp>
      <p:grpSp>
        <p:nvGrpSpPr>
          <p:cNvPr id="31" name="组合 30"/>
          <p:cNvGrpSpPr/>
          <p:nvPr/>
        </p:nvGrpSpPr>
        <p:grpSpPr>
          <a:xfrm>
            <a:off x="0" y="624684"/>
            <a:ext cx="3521497" cy="1214622"/>
            <a:chOff x="62324" y="4571287"/>
            <a:chExt cx="3521497" cy="1214622"/>
          </a:xfrm>
        </p:grpSpPr>
        <p:grpSp>
          <p:nvGrpSpPr>
            <p:cNvPr id="33" name="组合 67"/>
            <p:cNvGrpSpPr/>
            <p:nvPr/>
          </p:nvGrpSpPr>
          <p:grpSpPr>
            <a:xfrm>
              <a:off x="62324" y="4571287"/>
              <a:ext cx="880479" cy="1214622"/>
              <a:chOff x="6469453" y="2119547"/>
              <a:chExt cx="1914069" cy="2769162"/>
            </a:xfrm>
          </p:grpSpPr>
          <p:sp>
            <p:nvSpPr>
              <p:cNvPr id="46"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47"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8"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51"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5.2.3</a:t>
                </a:r>
                <a:endParaRPr lang="zh-CN" altLang="en-US" sz="2000" b="1" dirty="0">
                  <a:solidFill>
                    <a:schemeClr val="tx2">
                      <a:lumMod val="50000"/>
                    </a:schemeClr>
                  </a:solidFill>
                </a:endParaRPr>
              </a:p>
            </p:txBody>
          </p:sp>
        </p:grpSp>
        <p:sp>
          <p:nvSpPr>
            <p:cNvPr id="45" name="矩形 44"/>
            <p:cNvSpPr/>
            <p:nvPr/>
          </p:nvSpPr>
          <p:spPr>
            <a:xfrm>
              <a:off x="887146" y="4642846"/>
              <a:ext cx="269667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5"/>
                  </a:solidFill>
                </a:rPr>
                <a:t>递归函数</a:t>
              </a:r>
              <a:endParaRPr lang="zh-CN" altLang="en-US" sz="2800" b="1" dirty="0">
                <a:solidFill>
                  <a:schemeClr val="accent5"/>
                </a:solidFill>
              </a:endParaRPr>
            </a:p>
          </p:txBody>
        </p:sp>
      </p:grpSp>
      <p:sp>
        <p:nvSpPr>
          <p:cNvPr id="2" name="矩形 1"/>
          <p:cNvSpPr/>
          <p:nvPr/>
        </p:nvSpPr>
        <p:spPr>
          <a:xfrm>
            <a:off x="397566" y="1353225"/>
            <a:ext cx="11261349" cy="3416320"/>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一</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个函数调用其他函数称为函数的嵌套调用；如果函数在其定义或说明中有直接或间接调用自身，这种方法被称为递归</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recursion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这种函数被称为递归函数。递归通常可以把一个大型复杂的问题层层转化为一个与原问题相似的规模较小的问题来求解，只需少量的程序代码通过多次迭代就可描述出整个解题过程。在递归中每一轮的迭代解决的都是同类问题，只是规模层层缩减。一般来说，递归需要有边界条件、递归前进段和递归返回段。当边界条件不满足时，递归前进；当边界条件满足时，递归返回。</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递归函数</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定义简单逻辑清晰，一般的定义格式如下：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206735" y="1589244"/>
            <a:ext cx="11452180" cy="4893647"/>
          </a:xfrm>
          <a:prstGeom prst="rect">
            <a:avLst/>
          </a:prstGeom>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recursion_fun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(parameters):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statements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exitcondition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expression1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else: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expression2(</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recursion_fun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(parameters),parameters)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功能</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说明：</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recursion_fun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为递归函数名，</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exitcondition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为递归出口条件；</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递归函数必须有参数，在每一轮迭代中该参数被修改并向出口条件逼近；</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③</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还可以有其他的格式描述方法，但递归函数体内必定包含对函数自身的调用；</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④</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递归函数反复调用自身的过程，本质就是一个函数体的循环执行过程，只不过是一个隐式的循环过程，如出口条件无法满足将陷入无限递归，类似于死循环。</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76360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0" y="0"/>
            <a:ext cx="8476742" cy="628954"/>
            <a:chOff x="755375" y="4038666"/>
            <a:chExt cx="8476742" cy="628954"/>
          </a:xfrm>
        </p:grpSpPr>
        <p:grpSp>
          <p:nvGrpSpPr>
            <p:cNvPr id="35" name="组合 34"/>
            <p:cNvGrpSpPr/>
            <p:nvPr/>
          </p:nvGrpSpPr>
          <p:grpSpPr>
            <a:xfrm>
              <a:off x="755375" y="4043590"/>
              <a:ext cx="3047432" cy="619760"/>
              <a:chOff x="1805471" y="3196301"/>
              <a:chExt cx="2500903" cy="619760"/>
            </a:xfrm>
          </p:grpSpPr>
          <p:sp>
            <p:nvSpPr>
              <p:cNvPr id="43"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44" name="椭圆 43"/>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5.2</a:t>
                </a:r>
                <a:endParaRPr lang="en-US" altLang="zh-CN" sz="3200" dirty="0">
                  <a:solidFill>
                    <a:schemeClr val="accent2"/>
                  </a:solidFill>
                  <a:latin typeface="Impact" panose="020B0806030902050204" pitchFamily="34" charset="0"/>
                </a:endParaRPr>
              </a:p>
            </p:txBody>
          </p:sp>
        </p:grpSp>
        <p:sp>
          <p:nvSpPr>
            <p:cNvPr id="36" name="矩形 35"/>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函数的高级主题</a:t>
              </a:r>
              <a:endParaRPr lang="zh-CN" altLang="en-US" sz="3200" b="1" dirty="0">
                <a:solidFill>
                  <a:schemeClr val="tx1">
                    <a:lumMod val="65000"/>
                    <a:lumOff val="35000"/>
                  </a:schemeClr>
                </a:solidFill>
              </a:endParaRPr>
            </a:p>
          </p:txBody>
        </p:sp>
      </p:grpSp>
      <p:sp>
        <p:nvSpPr>
          <p:cNvPr id="4" name="矩形 3"/>
          <p:cNvSpPr/>
          <p:nvPr/>
        </p:nvSpPr>
        <p:spPr>
          <a:xfrm>
            <a:off x="294198" y="738509"/>
            <a:ext cx="11298803" cy="5336846"/>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5-14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设计递归函数计算阶乘</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根据数</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学知识，阶乘</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可转化为递推形式，如下：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1066800" algn="just">
              <a:lnSpc>
                <a:spcPct val="120000"/>
              </a:lnSpc>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 = n (n-1)!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n-1)! = (n-1) (n-2)!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1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（结束递归的条件）</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此时可以定义函数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fact(n)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表示阶乘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，则何以得到如下递推式：</a:t>
            </a:r>
          </a:p>
          <a:p>
            <a:pPr indent="266700" algn="just">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Fact(n)=n*fact(n-1)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fact(n-1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)=(n-1)* fact((n-1)-1)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1600200" algn="just">
              <a:lnSpc>
                <a:spcPct val="120000"/>
              </a:lnSpc>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1</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1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以上递推式符合递归的三个条件，以</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为例，可将上述递归过程用图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5-11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进行描述。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4033850038"/>
              </p:ext>
            </p:extLst>
          </p:nvPr>
        </p:nvGraphicFramePr>
        <p:xfrm>
          <a:off x="556457" y="640907"/>
          <a:ext cx="10420536" cy="3355450"/>
        </p:xfrm>
        <a:graphic>
          <a:graphicData uri="http://schemas.openxmlformats.org/presentationml/2006/ole">
            <mc:AlternateContent xmlns:mc="http://schemas.openxmlformats.org/markup-compatibility/2006">
              <mc:Choice xmlns:v="urn:schemas-microsoft-com:vml" Requires="v">
                <p:oleObj spid="_x0000_s15405" name="Visio" r:id="rId4" imgW="6874613" imgH="2213853" progId="Visio.Drawing.11">
                  <p:embed/>
                </p:oleObj>
              </mc:Choice>
              <mc:Fallback>
                <p:oleObj name="Visio" r:id="rId4" imgW="6874613" imgH="2213853"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457" y="640907"/>
                        <a:ext cx="10420536" cy="3355450"/>
                      </a:xfrm>
                      <a:prstGeom prst="rect">
                        <a:avLst/>
                      </a:prstGeom>
                      <a:noFill/>
                    </p:spPr>
                  </p:pic>
                </p:oleObj>
              </mc:Fallback>
            </mc:AlternateContent>
          </a:graphicData>
        </a:graphic>
      </p:graphicFrame>
      <p:sp>
        <p:nvSpPr>
          <p:cNvPr id="7" name="矩形 6"/>
          <p:cNvSpPr/>
          <p:nvPr/>
        </p:nvSpPr>
        <p:spPr>
          <a:xfrm>
            <a:off x="294198" y="3996357"/>
            <a:ext cx="11555427" cy="2677656"/>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fact(n):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n&lt;=1: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return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else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return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n*fact(n-1)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n=int(input("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输入一个自然数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自然数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={fact(n)}")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52337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0" y="0"/>
            <a:ext cx="8476742" cy="628954"/>
            <a:chOff x="755375" y="4038666"/>
            <a:chExt cx="8476742" cy="628954"/>
          </a:xfrm>
        </p:grpSpPr>
        <p:grpSp>
          <p:nvGrpSpPr>
            <p:cNvPr id="35" name="组合 34"/>
            <p:cNvGrpSpPr/>
            <p:nvPr/>
          </p:nvGrpSpPr>
          <p:grpSpPr>
            <a:xfrm>
              <a:off x="755375" y="4043590"/>
              <a:ext cx="3047432" cy="619760"/>
              <a:chOff x="1805471" y="3196301"/>
              <a:chExt cx="2500903" cy="619760"/>
            </a:xfrm>
          </p:grpSpPr>
          <p:sp>
            <p:nvSpPr>
              <p:cNvPr id="43"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44" name="椭圆 43"/>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5.2</a:t>
                </a:r>
                <a:endParaRPr lang="en-US" altLang="zh-CN" sz="3200" dirty="0">
                  <a:solidFill>
                    <a:schemeClr val="accent2"/>
                  </a:solidFill>
                  <a:latin typeface="Impact" panose="020B0806030902050204" pitchFamily="34" charset="0"/>
                </a:endParaRPr>
              </a:p>
            </p:txBody>
          </p:sp>
        </p:grpSp>
        <p:sp>
          <p:nvSpPr>
            <p:cNvPr id="36" name="矩形 35"/>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函数的高级主题</a:t>
              </a:r>
              <a:endParaRPr lang="zh-CN" altLang="en-US" sz="3200" b="1" dirty="0">
                <a:solidFill>
                  <a:schemeClr val="tx1">
                    <a:lumMod val="65000"/>
                    <a:lumOff val="35000"/>
                  </a:schemeClr>
                </a:solidFill>
              </a:endParaRPr>
            </a:p>
          </p:txBody>
        </p:sp>
      </p:grpSp>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199149" y="732379"/>
            <a:ext cx="8327921" cy="500009"/>
          </a:xfrm>
          <a:prstGeom prst="rect">
            <a:avLst/>
          </a:prstGeom>
        </p:spPr>
        <p:txBody>
          <a:bodyPr wrap="none">
            <a:spAutoFit/>
          </a:bodyPr>
          <a:lstStyle/>
          <a:p>
            <a:pPr indent="266700">
              <a:lnSpc>
                <a:spcPct val="120000"/>
              </a:lnSpc>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5-15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使用递归和“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”打印倒正三角形。代码如下所示。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167235" y="1232388"/>
            <a:ext cx="8766372" cy="4524315"/>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star(n):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n&lt;0: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return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else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'*(p-n),end='')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('*'*(2*n-1))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star(n-1</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return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n=int(input("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输入三角的层数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star(n)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20613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0" name="组合 9"/>
          <p:cNvGrpSpPr/>
          <p:nvPr/>
        </p:nvGrpSpPr>
        <p:grpSpPr>
          <a:xfrm>
            <a:off x="-8947" y="-6384"/>
            <a:ext cx="5998291" cy="632353"/>
            <a:chOff x="8420" y="-8839"/>
            <a:chExt cx="5998291" cy="632353"/>
          </a:xfrm>
        </p:grpSpPr>
        <p:sp>
          <p:nvSpPr>
            <p:cNvPr id="11"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2" name="椭圆 11"/>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5.3</a:t>
              </a:r>
              <a:endParaRPr lang="en-US" altLang="zh-CN" sz="3200" dirty="0">
                <a:solidFill>
                  <a:schemeClr val="accent5"/>
                </a:solidFill>
                <a:latin typeface="Impact" panose="020B0806030902050204" pitchFamily="34" charset="0"/>
              </a:endParaRPr>
            </a:p>
          </p:txBody>
        </p:sp>
        <p:sp>
          <p:nvSpPr>
            <p:cNvPr id="13" name="矩形 12"/>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函数实例</a:t>
              </a:r>
              <a:endParaRPr lang="zh-CN" altLang="en-US" sz="3200" b="1" dirty="0">
                <a:solidFill>
                  <a:schemeClr val="tx1">
                    <a:lumMod val="65000"/>
                    <a:lumOff val="35000"/>
                  </a:schemeClr>
                </a:solidFill>
              </a:endParaRPr>
            </a:p>
          </p:txBody>
        </p:sp>
      </p:grpSp>
      <p:sp>
        <p:nvSpPr>
          <p:cNvPr id="4" name="矩形 3"/>
          <p:cNvSpPr/>
          <p:nvPr/>
        </p:nvSpPr>
        <p:spPr>
          <a:xfrm>
            <a:off x="320873" y="1110520"/>
            <a:ext cx="11336941" cy="2308324"/>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5-16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查找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100-300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以内所有的素数，并求出其逆序也为素数的数，以每行五个的形式输出：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解题</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思路：设计判断素数的函数，用此函数来遍历</a:t>
            </a:r>
            <a:r>
              <a:rPr lang="en-US" altLang="zh-CN" sz="2400" kern="100" dirty="0">
                <a:latin typeface="Times New Roman" panose="02020603050405020304" pitchFamily="18" charset="0"/>
                <a:ea typeface="宋体" panose="02010600030101010101" pitchFamily="2" charset="-122"/>
              </a:rPr>
              <a:t>100-300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，输出一个素数列表。对该素数列表中的每一个数进行逆序，然后再用判断素数的函数进行检查，然后输出一个逆序素数列。最后按每行五个的形式输出。其中对数字逆序与多行输出也设计为函数。代码如下所</a:t>
            </a:r>
            <a:endParaRPr lang="zh-CN" altLang="en-US" sz="2400" dirty="0"/>
          </a:p>
        </p:txBody>
      </p:sp>
      <p:pic>
        <p:nvPicPr>
          <p:cNvPr id="15" name="图片 14"/>
          <p:cNvPicPr/>
          <p:nvPr/>
        </p:nvPicPr>
        <p:blipFill>
          <a:blip r:embed="rId3"/>
          <a:stretch>
            <a:fillRect/>
          </a:stretch>
        </p:blipFill>
        <p:spPr>
          <a:xfrm>
            <a:off x="2353746" y="3354107"/>
            <a:ext cx="7271194" cy="3439156"/>
          </a:xfrm>
          <a:prstGeom prst="rect">
            <a:avLst/>
          </a:prstGeom>
        </p:spPr>
      </p:pic>
    </p:spTree>
    <p:extLst>
      <p:ext uri="{BB962C8B-B14F-4D97-AF65-F5344CB8AC3E}">
        <p14:creationId xmlns:p14="http://schemas.microsoft.com/office/powerpoint/2010/main" val="4722621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0" name="组合 9"/>
          <p:cNvGrpSpPr/>
          <p:nvPr/>
        </p:nvGrpSpPr>
        <p:grpSpPr>
          <a:xfrm>
            <a:off x="-8947" y="-6384"/>
            <a:ext cx="5998291" cy="632353"/>
            <a:chOff x="8420" y="-8839"/>
            <a:chExt cx="5998291" cy="632353"/>
          </a:xfrm>
        </p:grpSpPr>
        <p:sp>
          <p:nvSpPr>
            <p:cNvPr id="11"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2" name="椭圆 11"/>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5.3</a:t>
              </a:r>
              <a:endParaRPr lang="en-US" altLang="zh-CN" sz="3200" dirty="0">
                <a:solidFill>
                  <a:schemeClr val="accent5"/>
                </a:solidFill>
                <a:latin typeface="Impact" panose="020B0806030902050204" pitchFamily="34" charset="0"/>
              </a:endParaRPr>
            </a:p>
          </p:txBody>
        </p:sp>
        <p:sp>
          <p:nvSpPr>
            <p:cNvPr id="13" name="矩形 12"/>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函数实例</a:t>
              </a:r>
              <a:endParaRPr lang="zh-CN" altLang="en-US" sz="3200" b="1" dirty="0">
                <a:solidFill>
                  <a:schemeClr val="tx1">
                    <a:lumMod val="65000"/>
                    <a:lumOff val="35000"/>
                  </a:schemeClr>
                </a:solidFill>
              </a:endParaRPr>
            </a:p>
          </p:txBody>
        </p:sp>
      </p:grpSp>
      <p:sp>
        <p:nvSpPr>
          <p:cNvPr id="2" name="矩形 1"/>
          <p:cNvSpPr/>
          <p:nvPr/>
        </p:nvSpPr>
        <p:spPr>
          <a:xfrm>
            <a:off x="186117" y="621663"/>
            <a:ext cx="11806280" cy="2677656"/>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5-17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统计英文文本中出现频率最高的十个单词（不包括介词、冠词、连词与标点符号）。</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第一步，影响单词统计的因素主要是大小写、标点符号、连词、介词和冠词等，因此输入文需要预处理，讲这些干扰项逐一排除，并将单词逐个分割出来，并存入列表。第二部对列表中元素进行统计，并将统计结果存入字典。第三步，依据字典中的值，对字典中的键值对进行排序，并输出前十项结果。以上两步均可设计为针对性的函数。该题所用的的技巧可参考</a:t>
            </a:r>
            <a:r>
              <a:rPr lang="en-US" altLang="zh-CN" sz="2400" kern="100" dirty="0">
                <a:latin typeface="Times New Roman" panose="02020603050405020304" pitchFamily="18" charset="0"/>
                <a:ea typeface="宋体" panose="02010600030101010101" pitchFamily="2" charset="-122"/>
              </a:rPr>
              <a:t>4.3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rPr>
              <a:t>4.4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节列表与字典的基本操作。代码如下所示：</a:t>
            </a:r>
            <a:endParaRPr lang="zh-CN" altLang="en-US" sz="2400" dirty="0"/>
          </a:p>
        </p:txBody>
      </p:sp>
      <p:pic>
        <p:nvPicPr>
          <p:cNvPr id="9" name="图片 8"/>
          <p:cNvPicPr/>
          <p:nvPr/>
        </p:nvPicPr>
        <p:blipFill>
          <a:blip r:embed="rId3"/>
          <a:stretch>
            <a:fillRect/>
          </a:stretch>
        </p:blipFill>
        <p:spPr>
          <a:xfrm>
            <a:off x="1265904" y="3220950"/>
            <a:ext cx="9731172" cy="3543991"/>
          </a:xfrm>
          <a:prstGeom prst="rect">
            <a:avLst/>
          </a:prstGeom>
        </p:spPr>
      </p:pic>
    </p:spTree>
    <p:extLst>
      <p:ext uri="{BB962C8B-B14F-4D97-AF65-F5344CB8AC3E}">
        <p14:creationId xmlns:p14="http://schemas.microsoft.com/office/powerpoint/2010/main" val="11837396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0" name="组合 9"/>
          <p:cNvGrpSpPr/>
          <p:nvPr/>
        </p:nvGrpSpPr>
        <p:grpSpPr>
          <a:xfrm>
            <a:off x="-8947" y="-6384"/>
            <a:ext cx="5998291" cy="632353"/>
            <a:chOff x="8420" y="-8839"/>
            <a:chExt cx="5998291" cy="632353"/>
          </a:xfrm>
        </p:grpSpPr>
        <p:sp>
          <p:nvSpPr>
            <p:cNvPr id="11"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2" name="椭圆 11"/>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5.3</a:t>
              </a:r>
              <a:endParaRPr lang="en-US" altLang="zh-CN" sz="3200" dirty="0">
                <a:solidFill>
                  <a:schemeClr val="accent5"/>
                </a:solidFill>
                <a:latin typeface="Impact" panose="020B0806030902050204" pitchFamily="34" charset="0"/>
              </a:endParaRPr>
            </a:p>
          </p:txBody>
        </p:sp>
        <p:sp>
          <p:nvSpPr>
            <p:cNvPr id="13" name="矩形 12"/>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函数实例</a:t>
              </a:r>
              <a:endParaRPr lang="zh-CN" altLang="en-US" sz="3200" b="1" dirty="0">
                <a:solidFill>
                  <a:schemeClr val="tx1">
                    <a:lumMod val="65000"/>
                    <a:lumOff val="35000"/>
                  </a:schemeClr>
                </a:solidFill>
              </a:endParaRPr>
            </a:p>
          </p:txBody>
        </p:sp>
      </p:grpSp>
      <p:sp>
        <p:nvSpPr>
          <p:cNvPr id="3" name="矩形 2"/>
          <p:cNvSpPr/>
          <p:nvPr/>
        </p:nvSpPr>
        <p:spPr>
          <a:xfrm>
            <a:off x="61928" y="660486"/>
            <a:ext cx="11854832" cy="5262979"/>
          </a:xfrm>
          <a:prstGeom prst="rect">
            <a:avLst/>
          </a:prstGeom>
        </p:spPr>
        <p:txBody>
          <a:bodyPr wrap="square">
            <a:spAutoFit/>
          </a:bodyPr>
          <a:lstStyle/>
          <a:p>
            <a:pPr indent="266700" algn="just">
              <a:lnSpc>
                <a:spcPct val="120000"/>
              </a:lnSpc>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5-18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找出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5000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以内的亲密对数。所谓</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亲密对数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是指甲数的所有因子和等于乙数，乙数的所有的因子和等于甲数，那么甲、乙两数为亲密对数。例如：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220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的因子和：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110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284</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284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的因子和：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71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142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220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20000"/>
              </a:lnSpc>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因此，</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220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284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是亲密对数。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解题思路：本例编写了一个求整数</a:t>
            </a:r>
            <a:r>
              <a:rPr lang="en-US" altLang="zh-CN" sz="2400" kern="100" dirty="0">
                <a:latin typeface="Times New Roman" panose="02020603050405020304" pitchFamily="18" charset="0"/>
                <a:ea typeface="宋体" panose="02010600030101010101" pitchFamily="2" charset="-122"/>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的因子和的函数。在主过程中，采用穷举法对</a:t>
            </a:r>
            <a:r>
              <a:rPr lang="en-US" altLang="zh-CN" sz="2400" kern="100" dirty="0">
                <a:latin typeface="Times New Roman" panose="02020603050405020304" pitchFamily="18" charset="0"/>
                <a:ea typeface="宋体" panose="02010600030101010101" pitchFamily="2" charset="-122"/>
              </a:rPr>
              <a:t>5000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以内的数据逐个筛选，过程中两次调用函数，第</a:t>
            </a:r>
            <a:r>
              <a:rPr lang="en-US" altLang="zh-CN" sz="2400" kern="100" dirty="0">
                <a:latin typeface="Times New Roman" panose="02020603050405020304" pitchFamily="18" charset="0"/>
                <a:ea typeface="宋体" panose="02010600030101010101" pitchFamily="2" charset="-122"/>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次得出数据</a:t>
            </a:r>
            <a:r>
              <a:rPr lang="en-US" altLang="zh-CN" sz="2400" kern="100" dirty="0">
                <a:latin typeface="Times New Roman" panose="02020603050405020304" pitchFamily="18" charset="0"/>
                <a:ea typeface="宋体" panose="02010600030101010101" pitchFamily="2" charset="-122"/>
              </a:rPr>
              <a:t>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的因子和</a:t>
            </a:r>
            <a:r>
              <a:rPr lang="en-US" altLang="zh-CN" sz="2400" kern="100" dirty="0">
                <a:latin typeface="Times New Roman" panose="02020603050405020304" pitchFamily="18" charset="0"/>
                <a:ea typeface="宋体" panose="02010600030101010101" pitchFamily="2" charset="-122"/>
              </a:rPr>
              <a:t>sum1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，第</a:t>
            </a:r>
            <a:r>
              <a:rPr lang="en-US" altLang="zh-CN" sz="2400" kern="100" dirty="0">
                <a:latin typeface="Times New Roman" panose="02020603050405020304" pitchFamily="18" charset="0"/>
                <a:ea typeface="宋体" panose="02010600030101010101" pitchFamily="2" charset="-122"/>
              </a:rPr>
              <a:t>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次调用时，求出</a:t>
            </a:r>
            <a:r>
              <a:rPr lang="en-US" altLang="zh-CN" sz="2400" kern="100" dirty="0">
                <a:latin typeface="Times New Roman" panose="02020603050405020304" pitchFamily="18" charset="0"/>
                <a:ea typeface="宋体" panose="02010600030101010101" pitchFamily="2" charset="-122"/>
              </a:rPr>
              <a:t>sum1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的因子和</a:t>
            </a:r>
            <a:r>
              <a:rPr lang="en-US" altLang="zh-CN" sz="2400" kern="100" dirty="0">
                <a:latin typeface="Times New Roman" panose="02020603050405020304" pitchFamily="18" charset="0"/>
                <a:ea typeface="宋体" panose="02010600030101010101" pitchFamily="2" charset="-122"/>
              </a:rPr>
              <a:t>sum2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。根据题意，显然如果</a:t>
            </a:r>
            <a:r>
              <a:rPr lang="en-US" altLang="zh-CN" sz="2400" kern="100" dirty="0">
                <a:latin typeface="Times New Roman" panose="02020603050405020304" pitchFamily="18" charset="0"/>
                <a:ea typeface="宋体" panose="02010600030101010101" pitchFamily="2" charset="-122"/>
              </a:rPr>
              <a:t>sum2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等于</a:t>
            </a:r>
            <a:r>
              <a:rPr lang="en-US" altLang="zh-CN" sz="2400" kern="100" dirty="0">
                <a:latin typeface="Times New Roman" panose="02020603050405020304" pitchFamily="18" charset="0"/>
                <a:ea typeface="宋体" panose="02010600030101010101" pitchFamily="2" charset="-122"/>
              </a:rPr>
              <a:t>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，则数据</a:t>
            </a:r>
            <a:r>
              <a:rPr lang="en-US" altLang="zh-CN" sz="2400" kern="100" dirty="0">
                <a:latin typeface="Times New Roman" panose="02020603050405020304" pitchFamily="18" charset="0"/>
                <a:ea typeface="宋体" panose="02010600030101010101" pitchFamily="2" charset="-122"/>
              </a:rPr>
              <a:t>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rPr>
              <a:t>sum1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就是一对亲密对数，找到后加入一个列表进行存贮。查找结果必然存在重复性，如找到（</a:t>
            </a:r>
            <a:r>
              <a:rPr lang="en-US" altLang="zh-CN" sz="2400" kern="100" dirty="0">
                <a:latin typeface="Times New Roman" panose="02020603050405020304" pitchFamily="18" charset="0"/>
                <a:ea typeface="宋体" panose="02010600030101010101" pitchFamily="2" charset="-122"/>
              </a:rPr>
              <a:t>220,284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），必然会找到（</a:t>
            </a:r>
            <a:r>
              <a:rPr lang="en-US" altLang="zh-CN" sz="2400" kern="100" dirty="0">
                <a:latin typeface="Times New Roman" panose="02020603050405020304" pitchFamily="18" charset="0"/>
                <a:ea typeface="宋体" panose="02010600030101010101" pitchFamily="2" charset="-122"/>
              </a:rPr>
              <a:t>284,220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还需设计函数剔除重复的亲密对数。特征是重复的亲密对数其和必定相同，创建列表，遍历所有的亲密对数，将“和”添加进列表，如计算的“和”在列表中已经存在，则将“零”添加进列表。根据“零”元素的位置，从后往前删除对应的亲密对数。</a:t>
            </a:r>
            <a:endParaRPr lang="zh-CN" altLang="en-US" sz="2400" dirty="0"/>
          </a:p>
        </p:txBody>
      </p:sp>
    </p:spTree>
    <p:extLst>
      <p:ext uri="{BB962C8B-B14F-4D97-AF65-F5344CB8AC3E}">
        <p14:creationId xmlns:p14="http://schemas.microsoft.com/office/powerpoint/2010/main" val="730501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0" name="组合 9"/>
          <p:cNvGrpSpPr/>
          <p:nvPr/>
        </p:nvGrpSpPr>
        <p:grpSpPr>
          <a:xfrm>
            <a:off x="-8947" y="-6384"/>
            <a:ext cx="5998291" cy="632353"/>
            <a:chOff x="8420" y="-8839"/>
            <a:chExt cx="5998291" cy="632353"/>
          </a:xfrm>
        </p:grpSpPr>
        <p:sp>
          <p:nvSpPr>
            <p:cNvPr id="11"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2" name="椭圆 11"/>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5.3</a:t>
              </a:r>
              <a:endParaRPr lang="en-US" altLang="zh-CN" sz="3200" dirty="0">
                <a:solidFill>
                  <a:schemeClr val="accent5"/>
                </a:solidFill>
                <a:latin typeface="Impact" panose="020B0806030902050204" pitchFamily="34" charset="0"/>
              </a:endParaRPr>
            </a:p>
          </p:txBody>
        </p:sp>
        <p:sp>
          <p:nvSpPr>
            <p:cNvPr id="13" name="矩形 12"/>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函数实例</a:t>
              </a:r>
              <a:endParaRPr lang="zh-CN" altLang="en-US" sz="3200" b="1" dirty="0">
                <a:solidFill>
                  <a:schemeClr val="tx1">
                    <a:lumMod val="65000"/>
                    <a:lumOff val="35000"/>
                  </a:schemeClr>
                </a:solidFill>
              </a:endParaRPr>
            </a:p>
          </p:txBody>
        </p:sp>
      </p:grpSp>
      <p:sp>
        <p:nvSpPr>
          <p:cNvPr id="2" name="矩形 1"/>
          <p:cNvSpPr/>
          <p:nvPr/>
        </p:nvSpPr>
        <p:spPr>
          <a:xfrm>
            <a:off x="385720" y="823881"/>
            <a:ext cx="11153521" cy="1200329"/>
          </a:xfrm>
          <a:prstGeom prst="rect">
            <a:avLst/>
          </a:prstGeom>
        </p:spPr>
        <p:txBody>
          <a:bodyPr wrap="square">
            <a:spAutoFit/>
          </a:bodyPr>
          <a:lstStyle/>
          <a:p>
            <a:r>
              <a:rPr lang="zh-CN" altLang="zh-CN" sz="2400">
                <a:latin typeface="宋体" panose="02010600030101010101" pitchFamily="2" charset="-122"/>
                <a:ea typeface="宋体" panose="02010600030101010101" pitchFamily="2" charset="-122"/>
              </a:rPr>
              <a:t>例</a:t>
            </a:r>
            <a:r>
              <a:rPr lang="en-US" altLang="zh-CN" sz="2400">
                <a:latin typeface="宋体" panose="02010600030101010101" pitchFamily="2" charset="-122"/>
                <a:ea typeface="宋体" panose="02010600030101010101" pitchFamily="2" charset="-122"/>
              </a:rPr>
              <a:t>5-20 </a:t>
            </a:r>
            <a:r>
              <a:rPr lang="zh-CN" altLang="zh-CN" sz="2400">
                <a:latin typeface="宋体" panose="02010600030101010101" pitchFamily="2" charset="-122"/>
                <a:ea typeface="宋体" panose="02010600030101010101" pitchFamily="2" charset="-122"/>
              </a:rPr>
              <a:t>运用递归操作实现对列表数列的排序。代码如下所示：</a:t>
            </a:r>
          </a:p>
          <a:p>
            <a:r>
              <a:rPr lang="zh-CN" altLang="zh-CN" sz="2400">
                <a:latin typeface="宋体" panose="02010600030101010101" pitchFamily="2" charset="-122"/>
                <a:ea typeface="宋体" panose="02010600030101010101" pitchFamily="2" charset="-122"/>
              </a:rPr>
              <a:t>解题思路：在每一轮迭代中找到当前数列中的最大值，然后排在前面，剩余部分重复该过程。代码如下所示：</a:t>
            </a:r>
            <a:endParaRPr lang="zh-CN" altLang="en-US" sz="2400" dirty="0">
              <a:latin typeface="宋体" panose="02010600030101010101" pitchFamily="2" charset="-122"/>
              <a:ea typeface="宋体" panose="02010600030101010101" pitchFamily="2" charset="-122"/>
            </a:endParaRPr>
          </a:p>
        </p:txBody>
      </p:sp>
      <p:pic>
        <p:nvPicPr>
          <p:cNvPr id="8" name="图片 7"/>
          <p:cNvPicPr/>
          <p:nvPr/>
        </p:nvPicPr>
        <p:blipFill>
          <a:blip r:embed="rId3"/>
          <a:stretch>
            <a:fillRect/>
          </a:stretch>
        </p:blipFill>
        <p:spPr>
          <a:xfrm>
            <a:off x="739919" y="2802373"/>
            <a:ext cx="10742678" cy="2886329"/>
          </a:xfrm>
          <a:prstGeom prst="rect">
            <a:avLst/>
          </a:prstGeom>
        </p:spPr>
      </p:pic>
    </p:spTree>
    <p:extLst>
      <p:ext uri="{BB962C8B-B14F-4D97-AF65-F5344CB8AC3E}">
        <p14:creationId xmlns:p14="http://schemas.microsoft.com/office/powerpoint/2010/main" val="1456064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0" name="组合 9"/>
          <p:cNvGrpSpPr/>
          <p:nvPr/>
        </p:nvGrpSpPr>
        <p:grpSpPr>
          <a:xfrm>
            <a:off x="-8947" y="-6384"/>
            <a:ext cx="5998291" cy="632353"/>
            <a:chOff x="8420" y="-8839"/>
            <a:chExt cx="5998291" cy="632353"/>
          </a:xfrm>
        </p:grpSpPr>
        <p:sp>
          <p:nvSpPr>
            <p:cNvPr id="11"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2" name="椭圆 11"/>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5.3</a:t>
              </a:r>
              <a:endParaRPr lang="en-US" altLang="zh-CN" sz="3200" dirty="0">
                <a:solidFill>
                  <a:schemeClr val="accent5"/>
                </a:solidFill>
                <a:latin typeface="Impact" panose="020B0806030902050204" pitchFamily="34" charset="0"/>
              </a:endParaRPr>
            </a:p>
          </p:txBody>
        </p:sp>
        <p:sp>
          <p:nvSpPr>
            <p:cNvPr id="13" name="矩形 12"/>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函数实例</a:t>
              </a:r>
              <a:endParaRPr lang="zh-CN" altLang="en-US" sz="3200" b="1" dirty="0">
                <a:solidFill>
                  <a:schemeClr val="tx1">
                    <a:lumMod val="65000"/>
                    <a:lumOff val="35000"/>
                  </a:schemeClr>
                </a:solidFill>
              </a:endParaRPr>
            </a:p>
          </p:txBody>
        </p:sp>
      </p:grpSp>
      <p:sp>
        <p:nvSpPr>
          <p:cNvPr id="2" name="矩形 1"/>
          <p:cNvSpPr/>
          <p:nvPr/>
        </p:nvSpPr>
        <p:spPr>
          <a:xfrm>
            <a:off x="245463" y="647456"/>
            <a:ext cx="9529715" cy="1200329"/>
          </a:xfrm>
          <a:prstGeom prst="rect">
            <a:avLst/>
          </a:prstGeom>
        </p:spPr>
        <p:txBody>
          <a:bodyPr wrap="square">
            <a:spAutoFit/>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rPr>
              <a:t>5-21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递归实现辗转相除法求解两个数的最大公约数</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解题思路：根据图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所示伪代码，编写程序。代码如下所示：</a:t>
            </a:r>
          </a:p>
          <a:p>
            <a:endParaRPr lang="zh-CN" altLang="en-US" sz="2400" dirty="0"/>
          </a:p>
        </p:txBody>
      </p:sp>
      <p:sp>
        <p:nvSpPr>
          <p:cNvPr id="3" name="矩形 2"/>
          <p:cNvSpPr/>
          <p:nvPr/>
        </p:nvSpPr>
        <p:spPr>
          <a:xfrm>
            <a:off x="245463" y="1424239"/>
            <a:ext cx="11568909" cy="341632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gcd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(num1,num2):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num2!=0: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gcd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(num2,num1 % num2)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else: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num1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a=int(input("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请输入第一个数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b=int(input("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请输入第一个数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最大公因数为：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gcd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(a,b)}")</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245463" y="4906378"/>
            <a:ext cx="11568909" cy="978729"/>
          </a:xfrm>
          <a:prstGeom prst="rect">
            <a:avLst/>
          </a:prstGeom>
        </p:spPr>
        <p:txBody>
          <a:bodyPr wrap="square">
            <a:spAutoFit/>
          </a:bodyPr>
          <a:lstStyle/>
          <a:p>
            <a:pPr indent="266700">
              <a:lnSpc>
                <a:spcPct val="120000"/>
              </a:lnSpc>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辗转相除法求解最大公因数，通常第一个数要大于第二个数，当第二个数大于第一个数时，在本题代码中隐含了交换两数的功能。结果如图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5-18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153557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0" name="组合 9"/>
          <p:cNvGrpSpPr/>
          <p:nvPr/>
        </p:nvGrpSpPr>
        <p:grpSpPr>
          <a:xfrm>
            <a:off x="-8947" y="-6384"/>
            <a:ext cx="5998291" cy="632353"/>
            <a:chOff x="8420" y="-8839"/>
            <a:chExt cx="5998291" cy="632353"/>
          </a:xfrm>
        </p:grpSpPr>
        <p:sp>
          <p:nvSpPr>
            <p:cNvPr id="11"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2" name="椭圆 11"/>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5.3</a:t>
              </a:r>
              <a:endParaRPr lang="en-US" altLang="zh-CN" sz="3200" dirty="0">
                <a:solidFill>
                  <a:schemeClr val="accent5"/>
                </a:solidFill>
                <a:latin typeface="Impact" panose="020B0806030902050204" pitchFamily="34" charset="0"/>
              </a:endParaRPr>
            </a:p>
          </p:txBody>
        </p:sp>
        <p:sp>
          <p:nvSpPr>
            <p:cNvPr id="13" name="矩形 12"/>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函数实例</a:t>
              </a:r>
              <a:endParaRPr lang="zh-CN" altLang="en-US" sz="3200" b="1" dirty="0">
                <a:solidFill>
                  <a:schemeClr val="tx1">
                    <a:lumMod val="65000"/>
                    <a:lumOff val="35000"/>
                  </a:schemeClr>
                </a:solidFill>
              </a:endParaRPr>
            </a:p>
          </p:txBody>
        </p:sp>
      </p:grpSp>
      <p:sp>
        <p:nvSpPr>
          <p:cNvPr id="2" name="矩形 1"/>
          <p:cNvSpPr/>
          <p:nvPr/>
        </p:nvSpPr>
        <p:spPr>
          <a:xfrm>
            <a:off x="72828" y="728628"/>
            <a:ext cx="11628255" cy="4524315"/>
          </a:xfrm>
          <a:prstGeom prst="rect">
            <a:avLst/>
          </a:prstGeom>
        </p:spPr>
        <p:txBody>
          <a:bodyPr wrap="square">
            <a:spAutoFit/>
          </a:bodyPr>
          <a:lstStyle/>
          <a:p>
            <a:pPr indent="266700">
              <a:lnSpc>
                <a:spcPct val="120000"/>
              </a:lnSpc>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5-22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，模拟求解汉诺塔问题。相传在古印度圣庙中，有一种被称为汉诺塔</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(Hanoi)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的游戏。该游戏是在一块铜板装置上，有三根杆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编号</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杆自下而上、由大到小按顺序放置</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64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个金盘。</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nSpc>
                <a:spcPct val="120000"/>
              </a:lnSpc>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游戏</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的目标：把</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杆上的金盘全部移到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杆上，并仍保持原有顺序叠好。</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nSpc>
                <a:spcPct val="120000"/>
              </a:lnSpc>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操作</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规则：每次只能移动一个盘子，并且在移动过程中三根杆上都始终保持大盘在下，小盘在上，操作过程中盘子可以置于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任一杆上。</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nSpc>
                <a:spcPct val="120000"/>
              </a:lnSpc>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解题思路：递归操作过程如下：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nSpc>
                <a:spcPct val="120000"/>
              </a:lnSpc>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①把</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个盘子由</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移动到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nSpc>
                <a:spcPct val="120000"/>
              </a:lnSpc>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②把第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个盘子由</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移动到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nSpc>
                <a:spcPct val="120000"/>
              </a:lnSpc>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③把</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个盘子由</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移动到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8" name="图片 7"/>
          <p:cNvPicPr/>
          <p:nvPr/>
        </p:nvPicPr>
        <p:blipFill>
          <a:blip r:embed="rId3"/>
          <a:stretch>
            <a:fillRect/>
          </a:stretch>
        </p:blipFill>
        <p:spPr>
          <a:xfrm>
            <a:off x="4621400" y="3378424"/>
            <a:ext cx="7570600" cy="3479576"/>
          </a:xfrm>
          <a:prstGeom prst="rect">
            <a:avLst/>
          </a:prstGeom>
        </p:spPr>
      </p:pic>
    </p:spTree>
    <p:extLst>
      <p:ext uri="{BB962C8B-B14F-4D97-AF65-F5344CB8AC3E}">
        <p14:creationId xmlns:p14="http://schemas.microsoft.com/office/powerpoint/2010/main" val="42067344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形状 16"/>
          <p:cNvSpPr/>
          <p:nvPr/>
        </p:nvSpPr>
        <p:spPr bwMode="auto">
          <a:xfrm>
            <a:off x="11658915" y="4691047"/>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9855563" y="6085702"/>
            <a:ext cx="440738" cy="598384"/>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grpSp>
        <p:nvGrpSpPr>
          <p:cNvPr id="37" name="组合 36"/>
          <p:cNvGrpSpPr/>
          <p:nvPr/>
        </p:nvGrpSpPr>
        <p:grpSpPr>
          <a:xfrm>
            <a:off x="2241138" y="1738133"/>
            <a:ext cx="4835117" cy="748507"/>
            <a:chOff x="7824198" y="1404177"/>
            <a:chExt cx="4835117" cy="748507"/>
          </a:xfrm>
        </p:grpSpPr>
        <p:grpSp>
          <p:nvGrpSpPr>
            <p:cNvPr id="38" name="组合 37"/>
            <p:cNvGrpSpPr/>
            <p:nvPr/>
          </p:nvGrpSpPr>
          <p:grpSpPr>
            <a:xfrm>
              <a:off x="7824198" y="1404177"/>
              <a:ext cx="761736" cy="748507"/>
              <a:chOff x="1805940" y="1198245"/>
              <a:chExt cx="2011680" cy="2011680"/>
            </a:xfrm>
          </p:grpSpPr>
          <p:sp>
            <p:nvSpPr>
              <p:cNvPr id="41"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9"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5.1.1</a:t>
              </a:r>
              <a:endParaRPr lang="en-US" altLang="zh-CN" sz="2000" b="1" dirty="0">
                <a:solidFill>
                  <a:schemeClr val="tx1">
                    <a:lumMod val="65000"/>
                    <a:lumOff val="35000"/>
                  </a:schemeClr>
                </a:solidFill>
              </a:endParaRPr>
            </a:p>
          </p:txBody>
        </p:sp>
        <p:sp>
          <p:nvSpPr>
            <p:cNvPr id="40" name="矩形 39"/>
            <p:cNvSpPr/>
            <p:nvPr/>
          </p:nvSpPr>
          <p:spPr>
            <a:xfrm>
              <a:off x="8588965" y="1476074"/>
              <a:ext cx="4070350"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函数的定义与调用</a:t>
              </a:r>
              <a:endParaRPr lang="zh-CN" altLang="en-US" sz="2800" b="1" dirty="0">
                <a:solidFill>
                  <a:schemeClr val="tx1">
                    <a:lumMod val="65000"/>
                    <a:lumOff val="35000"/>
                  </a:schemeClr>
                </a:solidFill>
              </a:endParaRPr>
            </a:p>
          </p:txBody>
        </p:sp>
      </p:grpSp>
      <p:grpSp>
        <p:nvGrpSpPr>
          <p:cNvPr id="50" name="组合 49"/>
          <p:cNvGrpSpPr/>
          <p:nvPr/>
        </p:nvGrpSpPr>
        <p:grpSpPr>
          <a:xfrm>
            <a:off x="2241138" y="3244573"/>
            <a:ext cx="5839040" cy="773015"/>
            <a:chOff x="7791146" y="2274512"/>
            <a:chExt cx="5839040" cy="773015"/>
          </a:xfrm>
        </p:grpSpPr>
        <p:grpSp>
          <p:nvGrpSpPr>
            <p:cNvPr id="56" name="组合 55"/>
            <p:cNvGrpSpPr/>
            <p:nvPr/>
          </p:nvGrpSpPr>
          <p:grpSpPr>
            <a:xfrm>
              <a:off x="7791146" y="2274512"/>
              <a:ext cx="794787" cy="773015"/>
              <a:chOff x="1805940" y="1198245"/>
              <a:chExt cx="2011680" cy="2011680"/>
            </a:xfrm>
          </p:grpSpPr>
          <p:sp>
            <p:nvSpPr>
              <p:cNvPr id="59"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57" name="文本框 63"/>
            <p:cNvSpPr txBox="1"/>
            <p:nvPr/>
          </p:nvSpPr>
          <p:spPr>
            <a:xfrm>
              <a:off x="7847415" y="2459254"/>
              <a:ext cx="814063"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5.1.2</a:t>
              </a:r>
              <a:endParaRPr lang="en-US" altLang="zh-CN" sz="2000" b="1" dirty="0">
                <a:solidFill>
                  <a:schemeClr val="tx1">
                    <a:lumMod val="65000"/>
                    <a:lumOff val="35000"/>
                  </a:schemeClr>
                </a:solidFill>
              </a:endParaRPr>
            </a:p>
          </p:txBody>
        </p:sp>
        <p:sp>
          <p:nvSpPr>
            <p:cNvPr id="58" name="矩形 57"/>
            <p:cNvSpPr/>
            <p:nvPr/>
          </p:nvSpPr>
          <p:spPr>
            <a:xfrm>
              <a:off x="8590213" y="2357560"/>
              <a:ext cx="5039973"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参数的传递</a:t>
              </a:r>
              <a:endParaRPr lang="zh-CN" altLang="en-US" sz="2800" b="1" dirty="0">
                <a:solidFill>
                  <a:schemeClr val="tx1">
                    <a:lumMod val="65000"/>
                    <a:lumOff val="35000"/>
                  </a:schemeClr>
                </a:solidFill>
              </a:endParaRPr>
            </a:p>
          </p:txBody>
        </p:sp>
      </p:grpSp>
      <p:grpSp>
        <p:nvGrpSpPr>
          <p:cNvPr id="23" name="组合 22"/>
          <p:cNvGrpSpPr/>
          <p:nvPr/>
        </p:nvGrpSpPr>
        <p:grpSpPr>
          <a:xfrm>
            <a:off x="2297407" y="4848225"/>
            <a:ext cx="4890258" cy="795990"/>
            <a:chOff x="7770298" y="3086988"/>
            <a:chExt cx="4890258" cy="795990"/>
          </a:xfrm>
        </p:grpSpPr>
        <p:grpSp>
          <p:nvGrpSpPr>
            <p:cNvPr id="24" name="组合 23"/>
            <p:cNvGrpSpPr/>
            <p:nvPr/>
          </p:nvGrpSpPr>
          <p:grpSpPr>
            <a:xfrm>
              <a:off x="7770298" y="3086988"/>
              <a:ext cx="825079" cy="795990"/>
              <a:chOff x="1805940" y="1198245"/>
              <a:chExt cx="2011680" cy="2011680"/>
            </a:xfrm>
          </p:grpSpPr>
          <p:sp>
            <p:nvSpPr>
              <p:cNvPr id="29"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2"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5" name="文本框 29"/>
            <p:cNvSpPr txBox="1"/>
            <p:nvPr/>
          </p:nvSpPr>
          <p:spPr>
            <a:xfrm>
              <a:off x="7805842" y="3301829"/>
              <a:ext cx="880164"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5.1.3</a:t>
              </a:r>
              <a:endParaRPr lang="en-US" altLang="zh-CN" sz="2000" b="1" dirty="0">
                <a:solidFill>
                  <a:schemeClr val="tx1">
                    <a:lumMod val="65000"/>
                    <a:lumOff val="35000"/>
                  </a:schemeClr>
                </a:solidFill>
              </a:endParaRPr>
            </a:p>
          </p:txBody>
        </p:sp>
        <p:sp>
          <p:nvSpPr>
            <p:cNvPr id="26" name="矩形 25"/>
            <p:cNvSpPr/>
            <p:nvPr/>
          </p:nvSpPr>
          <p:spPr>
            <a:xfrm>
              <a:off x="8590206" y="3186515"/>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变量的作用域</a:t>
              </a:r>
              <a:endParaRPr lang="zh-CN" altLang="en-US" sz="2800" b="1" dirty="0">
                <a:solidFill>
                  <a:schemeClr val="tx1">
                    <a:lumMod val="65000"/>
                    <a:lumOff val="35000"/>
                  </a:schemeClr>
                </a:solidFill>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7" name="组合 6"/>
          <p:cNvGrpSpPr/>
          <p:nvPr/>
        </p:nvGrpSpPr>
        <p:grpSpPr>
          <a:xfrm>
            <a:off x="0" y="-1"/>
            <a:ext cx="10815063" cy="795014"/>
            <a:chOff x="1805471" y="4890477"/>
            <a:chExt cx="8323213" cy="795014"/>
          </a:xfrm>
        </p:grpSpPr>
        <p:sp>
          <p:nvSpPr>
            <p:cNvPr id="8"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9" name="椭圆 8"/>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5.4</a:t>
              </a:r>
              <a:endParaRPr lang="en-US" altLang="zh-CN" sz="2800" dirty="0">
                <a:solidFill>
                  <a:schemeClr val="accent6"/>
                </a:solidFill>
                <a:latin typeface="Impact" panose="020B0806030902050204" pitchFamily="34" charset="0"/>
              </a:endParaRPr>
            </a:p>
          </p:txBody>
        </p:sp>
        <p:grpSp>
          <p:nvGrpSpPr>
            <p:cNvPr id="14" name="组合 13"/>
            <p:cNvGrpSpPr/>
            <p:nvPr/>
          </p:nvGrpSpPr>
          <p:grpSpPr>
            <a:xfrm>
              <a:off x="4143006" y="4890477"/>
              <a:ext cx="5985678" cy="795014"/>
              <a:chOff x="4371606" y="4763477"/>
              <a:chExt cx="5985678" cy="795014"/>
            </a:xfrm>
          </p:grpSpPr>
          <p:sp>
            <p:nvSpPr>
              <p:cNvPr id="15" name="矩形 14"/>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16" name="矩形 15"/>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程序组织的模块化方法</a:t>
                </a:r>
                <a:endParaRPr lang="zh-CN" altLang="en-US" sz="3200" b="1" dirty="0">
                  <a:solidFill>
                    <a:schemeClr val="tx1">
                      <a:lumMod val="65000"/>
                      <a:lumOff val="35000"/>
                    </a:schemeClr>
                  </a:solidFill>
                </a:endParaRPr>
              </a:p>
            </p:txBody>
          </p:sp>
        </p:grpSp>
      </p:grpSp>
      <p:sp>
        <p:nvSpPr>
          <p:cNvPr id="17" name="任意多边形: 形状 18"/>
          <p:cNvSpPr/>
          <p:nvPr/>
        </p:nvSpPr>
        <p:spPr bwMode="auto">
          <a:xfrm>
            <a:off x="1673257" y="4084532"/>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18" name="组合 17"/>
          <p:cNvGrpSpPr/>
          <p:nvPr/>
        </p:nvGrpSpPr>
        <p:grpSpPr>
          <a:xfrm>
            <a:off x="2153241" y="4270774"/>
            <a:ext cx="5372352" cy="781418"/>
            <a:chOff x="7769114" y="4734306"/>
            <a:chExt cx="5372352" cy="781418"/>
          </a:xfrm>
        </p:grpSpPr>
        <p:grpSp>
          <p:nvGrpSpPr>
            <p:cNvPr id="19" name="组合 18"/>
            <p:cNvGrpSpPr/>
            <p:nvPr/>
          </p:nvGrpSpPr>
          <p:grpSpPr>
            <a:xfrm>
              <a:off x="7769114" y="4734306"/>
              <a:ext cx="805804" cy="781418"/>
              <a:chOff x="1805940" y="1198245"/>
              <a:chExt cx="2011680" cy="2011680"/>
            </a:xfrm>
          </p:grpSpPr>
          <p:sp>
            <p:nvSpPr>
              <p:cNvPr id="22" name="圆角矩形 2"/>
              <p:cNvSpPr/>
              <p:nvPr/>
            </p:nvSpPr>
            <p:spPr>
              <a:xfrm>
                <a:off x="1805940" y="1198245"/>
                <a:ext cx="2011680" cy="2011680"/>
              </a:xfrm>
              <a:prstGeom prst="ellipse">
                <a:avLst/>
              </a:pr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3"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4"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0" name="文本框 66"/>
            <p:cNvSpPr txBox="1"/>
            <p:nvPr/>
          </p:nvSpPr>
          <p:spPr>
            <a:xfrm>
              <a:off x="7794824" y="4922341"/>
              <a:ext cx="869147"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5.4.5</a:t>
              </a:r>
              <a:endParaRPr lang="en-US" altLang="zh-CN" sz="2000" b="1" dirty="0">
                <a:solidFill>
                  <a:schemeClr val="tx1">
                    <a:lumMod val="65000"/>
                    <a:lumOff val="35000"/>
                  </a:schemeClr>
                </a:solidFill>
              </a:endParaRPr>
            </a:p>
          </p:txBody>
        </p:sp>
        <p:sp>
          <p:nvSpPr>
            <p:cNvPr id="21" name="矩形 20"/>
            <p:cNvSpPr/>
            <p:nvPr/>
          </p:nvSpPr>
          <p:spPr>
            <a:xfrm>
              <a:off x="8563295" y="4815837"/>
              <a:ext cx="4578171"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设置模块和包的搜索路径</a:t>
              </a:r>
              <a:r>
                <a:rPr lang="en-US" altLang="zh-CN" sz="2800" b="1" dirty="0" smtClean="0">
                  <a:solidFill>
                    <a:schemeClr val="tx1">
                      <a:lumMod val="65000"/>
                      <a:lumOff val="35000"/>
                    </a:schemeClr>
                  </a:solidFill>
                </a:rPr>
                <a:t>*</a:t>
              </a:r>
              <a:endParaRPr lang="zh-CN" altLang="en-US" sz="2800" b="1" dirty="0">
                <a:solidFill>
                  <a:schemeClr val="tx1">
                    <a:lumMod val="65000"/>
                    <a:lumOff val="35000"/>
                  </a:schemeClr>
                </a:solidFill>
              </a:endParaRPr>
            </a:p>
          </p:txBody>
        </p:sp>
      </p:grpSp>
      <p:grpSp>
        <p:nvGrpSpPr>
          <p:cNvPr id="25" name="组合 24"/>
          <p:cNvGrpSpPr/>
          <p:nvPr/>
        </p:nvGrpSpPr>
        <p:grpSpPr>
          <a:xfrm>
            <a:off x="2208325" y="940645"/>
            <a:ext cx="3083866" cy="748507"/>
            <a:chOff x="7824198" y="1404177"/>
            <a:chExt cx="3083866" cy="748507"/>
          </a:xfrm>
        </p:grpSpPr>
        <p:grpSp>
          <p:nvGrpSpPr>
            <p:cNvPr id="26" name="组合 25"/>
            <p:cNvGrpSpPr/>
            <p:nvPr/>
          </p:nvGrpSpPr>
          <p:grpSpPr>
            <a:xfrm>
              <a:off x="7824198" y="1404177"/>
              <a:ext cx="761736" cy="748507"/>
              <a:chOff x="1805940" y="1198245"/>
              <a:chExt cx="2011680" cy="2011680"/>
            </a:xfrm>
          </p:grpSpPr>
          <p:sp>
            <p:nvSpPr>
              <p:cNvPr id="29"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7"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5.4.1</a:t>
              </a:r>
              <a:endParaRPr lang="en-US" altLang="zh-CN" sz="2000" b="1" dirty="0">
                <a:solidFill>
                  <a:schemeClr val="tx1">
                    <a:lumMod val="65000"/>
                    <a:lumOff val="35000"/>
                  </a:schemeClr>
                </a:solidFill>
              </a:endParaRPr>
            </a:p>
          </p:txBody>
        </p:sp>
        <p:sp>
          <p:nvSpPr>
            <p:cNvPr id="28" name="矩形 27"/>
            <p:cNvSpPr/>
            <p:nvPr/>
          </p:nvSpPr>
          <p:spPr>
            <a:xfrm>
              <a:off x="8588965" y="1476074"/>
              <a:ext cx="231909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模块的概念</a:t>
              </a:r>
              <a:endParaRPr lang="zh-CN" altLang="en-US" sz="2800" b="1" dirty="0">
                <a:solidFill>
                  <a:schemeClr val="tx1">
                    <a:lumMod val="65000"/>
                    <a:lumOff val="35000"/>
                  </a:schemeClr>
                </a:solidFill>
              </a:endParaRPr>
            </a:p>
          </p:txBody>
        </p:sp>
      </p:grpSp>
      <p:grpSp>
        <p:nvGrpSpPr>
          <p:cNvPr id="32" name="组合 31"/>
          <p:cNvGrpSpPr/>
          <p:nvPr/>
        </p:nvGrpSpPr>
        <p:grpSpPr>
          <a:xfrm>
            <a:off x="2175273" y="1810980"/>
            <a:ext cx="3569036" cy="773015"/>
            <a:chOff x="7791146" y="2274512"/>
            <a:chExt cx="3569036" cy="773015"/>
          </a:xfrm>
        </p:grpSpPr>
        <p:grpSp>
          <p:nvGrpSpPr>
            <p:cNvPr id="33" name="组合 32"/>
            <p:cNvGrpSpPr/>
            <p:nvPr/>
          </p:nvGrpSpPr>
          <p:grpSpPr>
            <a:xfrm>
              <a:off x="7791146" y="2274512"/>
              <a:ext cx="794787" cy="773015"/>
              <a:chOff x="1805940" y="1198245"/>
              <a:chExt cx="2011680" cy="2011680"/>
            </a:xfrm>
          </p:grpSpPr>
          <p:sp>
            <p:nvSpPr>
              <p:cNvPr id="36"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7"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8"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4" name="文本框 63"/>
            <p:cNvSpPr txBox="1"/>
            <p:nvPr/>
          </p:nvSpPr>
          <p:spPr>
            <a:xfrm>
              <a:off x="7847415" y="2459254"/>
              <a:ext cx="814063"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5.4.2</a:t>
              </a:r>
              <a:endParaRPr lang="en-US" altLang="zh-CN" sz="2000" b="1" dirty="0">
                <a:solidFill>
                  <a:schemeClr val="tx1">
                    <a:lumMod val="65000"/>
                    <a:lumOff val="35000"/>
                  </a:schemeClr>
                </a:solidFill>
              </a:endParaRPr>
            </a:p>
          </p:txBody>
        </p:sp>
        <p:sp>
          <p:nvSpPr>
            <p:cNvPr id="35" name="矩形 34"/>
            <p:cNvSpPr/>
            <p:nvPr/>
          </p:nvSpPr>
          <p:spPr>
            <a:xfrm>
              <a:off x="8590213" y="2357560"/>
              <a:ext cx="276996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模块的导入原则</a:t>
              </a:r>
              <a:endParaRPr lang="zh-CN" altLang="en-US" sz="2800" b="1" dirty="0">
                <a:solidFill>
                  <a:schemeClr val="tx1">
                    <a:lumMod val="65000"/>
                    <a:lumOff val="35000"/>
                  </a:schemeClr>
                </a:solidFill>
              </a:endParaRPr>
            </a:p>
          </p:txBody>
        </p:sp>
      </p:grpSp>
      <p:grpSp>
        <p:nvGrpSpPr>
          <p:cNvPr id="39" name="组合 38"/>
          <p:cNvGrpSpPr/>
          <p:nvPr/>
        </p:nvGrpSpPr>
        <p:grpSpPr>
          <a:xfrm>
            <a:off x="2154425" y="2623456"/>
            <a:ext cx="4890258" cy="795990"/>
            <a:chOff x="7770298" y="3086988"/>
            <a:chExt cx="4890258" cy="795990"/>
          </a:xfrm>
        </p:grpSpPr>
        <p:grpSp>
          <p:nvGrpSpPr>
            <p:cNvPr id="40" name="组合 39"/>
            <p:cNvGrpSpPr/>
            <p:nvPr/>
          </p:nvGrpSpPr>
          <p:grpSpPr>
            <a:xfrm>
              <a:off x="7770298" y="3086988"/>
              <a:ext cx="825079" cy="795990"/>
              <a:chOff x="1805940" y="1198245"/>
              <a:chExt cx="2011680" cy="2011680"/>
            </a:xfrm>
          </p:grpSpPr>
          <p:sp>
            <p:nvSpPr>
              <p:cNvPr id="43"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5"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41" name="文本框 29"/>
            <p:cNvSpPr txBox="1"/>
            <p:nvPr/>
          </p:nvSpPr>
          <p:spPr>
            <a:xfrm>
              <a:off x="7805842" y="3301829"/>
              <a:ext cx="880164"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5.4.3</a:t>
              </a:r>
              <a:endParaRPr lang="en-US" altLang="zh-CN" sz="2000" b="1" dirty="0">
                <a:solidFill>
                  <a:schemeClr val="tx1">
                    <a:lumMod val="65000"/>
                    <a:lumOff val="35000"/>
                  </a:schemeClr>
                </a:solidFill>
              </a:endParaRPr>
            </a:p>
          </p:txBody>
        </p:sp>
        <p:sp>
          <p:nvSpPr>
            <p:cNvPr id="42" name="矩形 41"/>
            <p:cNvSpPr/>
            <p:nvPr/>
          </p:nvSpPr>
          <p:spPr>
            <a:xfrm>
              <a:off x="8590206" y="3186515"/>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自定义模块</a:t>
              </a:r>
              <a:r>
                <a:rPr lang="en-US" altLang="zh-CN" sz="2800" b="1" dirty="0" smtClean="0">
                  <a:solidFill>
                    <a:schemeClr val="tx1">
                      <a:lumMod val="65000"/>
                      <a:lumOff val="35000"/>
                    </a:schemeClr>
                  </a:solidFill>
                </a:rPr>
                <a:t>*</a:t>
              </a:r>
              <a:endParaRPr lang="zh-CN" altLang="en-US" sz="2800" b="1" dirty="0">
                <a:solidFill>
                  <a:schemeClr val="tx1">
                    <a:lumMod val="65000"/>
                    <a:lumOff val="35000"/>
                  </a:schemeClr>
                </a:solidFill>
              </a:endParaRPr>
            </a:p>
          </p:txBody>
        </p:sp>
      </p:grpSp>
      <p:grpSp>
        <p:nvGrpSpPr>
          <p:cNvPr id="46" name="组合 45"/>
          <p:cNvGrpSpPr/>
          <p:nvPr/>
        </p:nvGrpSpPr>
        <p:grpSpPr>
          <a:xfrm>
            <a:off x="2165442" y="3398489"/>
            <a:ext cx="4877430" cy="793383"/>
            <a:chOff x="7781315" y="3862021"/>
            <a:chExt cx="4877430" cy="793383"/>
          </a:xfrm>
        </p:grpSpPr>
        <p:grpSp>
          <p:nvGrpSpPr>
            <p:cNvPr id="47" name="组合 46"/>
            <p:cNvGrpSpPr/>
            <p:nvPr/>
          </p:nvGrpSpPr>
          <p:grpSpPr>
            <a:xfrm>
              <a:off x="7781315" y="3862021"/>
              <a:ext cx="803046" cy="793383"/>
              <a:chOff x="1805940" y="1198245"/>
              <a:chExt cx="2011680" cy="2011680"/>
            </a:xfrm>
          </p:grpSpPr>
          <p:sp>
            <p:nvSpPr>
              <p:cNvPr id="50"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1"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2"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48" name="文本框 30"/>
            <p:cNvSpPr txBox="1"/>
            <p:nvPr/>
          </p:nvSpPr>
          <p:spPr>
            <a:xfrm>
              <a:off x="7802776" y="4037490"/>
              <a:ext cx="825079"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5.4.4</a:t>
              </a:r>
              <a:endParaRPr lang="en-US" altLang="zh-CN" sz="2000" b="1" dirty="0">
                <a:solidFill>
                  <a:schemeClr val="tx1">
                    <a:lumMod val="65000"/>
                    <a:lumOff val="35000"/>
                  </a:schemeClr>
                </a:solidFill>
              </a:endParaRPr>
            </a:p>
          </p:txBody>
        </p:sp>
        <p:sp>
          <p:nvSpPr>
            <p:cNvPr id="49" name="矩形 48"/>
            <p:cNvSpPr/>
            <p:nvPr/>
          </p:nvSpPr>
          <p:spPr>
            <a:xfrm>
              <a:off x="8588395" y="3934356"/>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自定义包</a:t>
              </a:r>
              <a:r>
                <a:rPr lang="en-US" altLang="zh-CN" sz="2800" b="1" dirty="0" smtClean="0">
                  <a:solidFill>
                    <a:schemeClr val="tx1">
                      <a:lumMod val="65000"/>
                      <a:lumOff val="35000"/>
                    </a:schemeClr>
                  </a:solidFill>
                </a:rPr>
                <a:t>*</a:t>
              </a:r>
              <a:endParaRPr lang="en-US" altLang="zh-CN" sz="2800" b="1" dirty="0">
                <a:solidFill>
                  <a:schemeClr val="tx1">
                    <a:lumMod val="65000"/>
                    <a:lumOff val="35000"/>
                  </a:schemeClr>
                </a:solidFill>
              </a:endParaRPr>
            </a:p>
          </p:txBody>
        </p:sp>
      </p:grpSp>
      <p:grpSp>
        <p:nvGrpSpPr>
          <p:cNvPr id="53" name="组合 52"/>
          <p:cNvGrpSpPr/>
          <p:nvPr/>
        </p:nvGrpSpPr>
        <p:grpSpPr>
          <a:xfrm>
            <a:off x="2164256" y="5160847"/>
            <a:ext cx="4868172" cy="778008"/>
            <a:chOff x="7780129" y="5624379"/>
            <a:chExt cx="4868172" cy="778008"/>
          </a:xfrm>
        </p:grpSpPr>
        <p:grpSp>
          <p:nvGrpSpPr>
            <p:cNvPr id="54" name="组合 53"/>
            <p:cNvGrpSpPr/>
            <p:nvPr/>
          </p:nvGrpSpPr>
          <p:grpSpPr>
            <a:xfrm>
              <a:off x="7780129" y="5624379"/>
              <a:ext cx="794787" cy="778008"/>
              <a:chOff x="1805940" y="1198245"/>
              <a:chExt cx="2011680" cy="2011680"/>
            </a:xfrm>
          </p:grpSpPr>
          <p:sp>
            <p:nvSpPr>
              <p:cNvPr id="57"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8"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55" name="文本框 28"/>
            <p:cNvSpPr txBox="1"/>
            <p:nvPr/>
          </p:nvSpPr>
          <p:spPr>
            <a:xfrm>
              <a:off x="7801529" y="5803601"/>
              <a:ext cx="110050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5.4.6</a:t>
              </a:r>
              <a:endParaRPr lang="en-US" altLang="zh-CN" sz="2000" b="1" dirty="0">
                <a:solidFill>
                  <a:schemeClr val="tx1">
                    <a:lumMod val="65000"/>
                    <a:lumOff val="35000"/>
                  </a:schemeClr>
                </a:solidFill>
              </a:endParaRPr>
            </a:p>
          </p:txBody>
        </p:sp>
        <p:sp>
          <p:nvSpPr>
            <p:cNvPr id="56" name="矩形 55"/>
            <p:cNvSpPr/>
            <p:nvPr/>
          </p:nvSpPr>
          <p:spPr>
            <a:xfrm>
              <a:off x="8577951" y="5697592"/>
              <a:ext cx="4070350"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常用模块使用与介绍</a:t>
              </a:r>
              <a:r>
                <a:rPr lang="en-US" altLang="zh-CN" sz="2800" b="1" dirty="0" smtClean="0">
                  <a:solidFill>
                    <a:schemeClr val="tx1">
                      <a:lumMod val="65000"/>
                      <a:lumOff val="35000"/>
                    </a:schemeClr>
                  </a:solidFill>
                </a:rPr>
                <a:t>*</a:t>
              </a:r>
              <a:endParaRPr lang="zh-CN" altLang="en-US" sz="2800" b="1" dirty="0">
                <a:solidFill>
                  <a:schemeClr val="tx1">
                    <a:lumMod val="65000"/>
                    <a:lumOff val="35000"/>
                  </a:schemeClr>
                </a:solidFill>
              </a:endParaRPr>
            </a:p>
          </p:txBody>
        </p:sp>
      </p:grpSp>
    </p:spTree>
    <p:extLst>
      <p:ext uri="{BB962C8B-B14F-4D97-AF65-F5344CB8AC3E}">
        <p14:creationId xmlns:p14="http://schemas.microsoft.com/office/powerpoint/2010/main" val="17062384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7" name="组合 6"/>
          <p:cNvGrpSpPr/>
          <p:nvPr/>
        </p:nvGrpSpPr>
        <p:grpSpPr>
          <a:xfrm>
            <a:off x="0" y="-1"/>
            <a:ext cx="10815063" cy="795014"/>
            <a:chOff x="1805471" y="4890477"/>
            <a:chExt cx="8323213" cy="795014"/>
          </a:xfrm>
        </p:grpSpPr>
        <p:sp>
          <p:nvSpPr>
            <p:cNvPr id="8"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9" name="椭圆 8"/>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5.4</a:t>
              </a:r>
              <a:endParaRPr lang="en-US" altLang="zh-CN" sz="2800" dirty="0">
                <a:solidFill>
                  <a:schemeClr val="accent6"/>
                </a:solidFill>
                <a:latin typeface="Impact" panose="020B0806030902050204" pitchFamily="34" charset="0"/>
              </a:endParaRPr>
            </a:p>
          </p:txBody>
        </p:sp>
        <p:grpSp>
          <p:nvGrpSpPr>
            <p:cNvPr id="14" name="组合 13"/>
            <p:cNvGrpSpPr/>
            <p:nvPr/>
          </p:nvGrpSpPr>
          <p:grpSpPr>
            <a:xfrm>
              <a:off x="4143006" y="4890477"/>
              <a:ext cx="5985678" cy="795014"/>
              <a:chOff x="4371606" y="4763477"/>
              <a:chExt cx="5985678" cy="795014"/>
            </a:xfrm>
          </p:grpSpPr>
          <p:sp>
            <p:nvSpPr>
              <p:cNvPr id="15" name="矩形 14"/>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16" name="矩形 15"/>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程序组织的模块化方法</a:t>
                </a:r>
                <a:endParaRPr lang="zh-CN" altLang="en-US" sz="3200" b="1" dirty="0">
                  <a:solidFill>
                    <a:schemeClr val="tx1">
                      <a:lumMod val="65000"/>
                      <a:lumOff val="35000"/>
                    </a:schemeClr>
                  </a:solidFill>
                </a:endParaRPr>
              </a:p>
            </p:txBody>
          </p:sp>
        </p:grpSp>
      </p:grpSp>
      <p:sp>
        <p:nvSpPr>
          <p:cNvPr id="2" name="矩形 1"/>
          <p:cNvSpPr/>
          <p:nvPr/>
        </p:nvSpPr>
        <p:spPr>
          <a:xfrm>
            <a:off x="234669" y="1342998"/>
            <a:ext cx="11353125" cy="4893647"/>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模块化</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编程是组织程序，特别是大型程序，的一种高级形式，是计算思维的一种重要体现。程序员通过调用模块中的函数或常量来实现程序，将使编程更加紧凑和高效。这就如同汽车制造厂永远也不可能生产所有的零部件一样，只会采购配套厂商已经测试完好的发动机、变速箱、大灯、座椅等零部件进行生产，这些部件其实就是汽车的组成模块。如果一家汽车制造厂连仪表盘都要自己生产的话，其生产效率、产品质量和生产周期将得不到任何控制与保障。汽车的生产本质是组装，就是将这些模块有机地集合起来，使之成为一辆能跑的汽车。</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模块</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程序组织的单元，通过模块可以实现对程序与相关数据的封装。封装可以提高代码的重用性，被封装的代码只在创建时需要考虑其细节，使用时无需关心起内部结构与逻辑。家里安装一台冰箱，并不需要把它拆开来搞清楚工作原理才能使用它，您所要做的只是通上电，把东西放进去或拿出来。同理使用别人设计的模块时，无需关心模块的内部运作机理，只需要了解怎么用就可以；反之，让别人使用自己设计的模块，只需要提供接口就好。</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1348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7" name="组合 6"/>
          <p:cNvGrpSpPr/>
          <p:nvPr/>
        </p:nvGrpSpPr>
        <p:grpSpPr>
          <a:xfrm>
            <a:off x="0" y="-1"/>
            <a:ext cx="10815063" cy="795014"/>
            <a:chOff x="1805471" y="4890477"/>
            <a:chExt cx="8323213" cy="795014"/>
          </a:xfrm>
        </p:grpSpPr>
        <p:sp>
          <p:nvSpPr>
            <p:cNvPr id="8"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9" name="椭圆 8"/>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5.4</a:t>
              </a:r>
              <a:endParaRPr lang="en-US" altLang="zh-CN" sz="2800" dirty="0">
                <a:solidFill>
                  <a:schemeClr val="accent6"/>
                </a:solidFill>
                <a:latin typeface="Impact" panose="020B0806030902050204" pitchFamily="34" charset="0"/>
              </a:endParaRPr>
            </a:p>
          </p:txBody>
        </p:sp>
        <p:grpSp>
          <p:nvGrpSpPr>
            <p:cNvPr id="14" name="组合 13"/>
            <p:cNvGrpSpPr/>
            <p:nvPr/>
          </p:nvGrpSpPr>
          <p:grpSpPr>
            <a:xfrm>
              <a:off x="4143006" y="4890477"/>
              <a:ext cx="5985678" cy="795014"/>
              <a:chOff x="4371606" y="4763477"/>
              <a:chExt cx="5985678" cy="795014"/>
            </a:xfrm>
          </p:grpSpPr>
          <p:sp>
            <p:nvSpPr>
              <p:cNvPr id="15" name="矩形 14"/>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16" name="矩形 15"/>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程序组织的模块化方法</a:t>
                </a:r>
                <a:endParaRPr lang="zh-CN" altLang="en-US" sz="3200" b="1" dirty="0">
                  <a:solidFill>
                    <a:schemeClr val="tx1">
                      <a:lumMod val="65000"/>
                      <a:lumOff val="35000"/>
                    </a:schemeClr>
                  </a:solidFill>
                </a:endParaRPr>
              </a:p>
            </p:txBody>
          </p:sp>
        </p:grpSp>
      </p:grpSp>
      <p:grpSp>
        <p:nvGrpSpPr>
          <p:cNvPr id="60" name="组合 59"/>
          <p:cNvGrpSpPr/>
          <p:nvPr/>
        </p:nvGrpSpPr>
        <p:grpSpPr>
          <a:xfrm>
            <a:off x="-1" y="636167"/>
            <a:ext cx="4565097" cy="1631865"/>
            <a:chOff x="1949" y="4185715"/>
            <a:chExt cx="4565097" cy="1631865"/>
          </a:xfrm>
        </p:grpSpPr>
        <p:grpSp>
          <p:nvGrpSpPr>
            <p:cNvPr id="61" name="组合 25"/>
            <p:cNvGrpSpPr/>
            <p:nvPr/>
          </p:nvGrpSpPr>
          <p:grpSpPr>
            <a:xfrm>
              <a:off x="1949" y="4185715"/>
              <a:ext cx="847793" cy="1631865"/>
              <a:chOff x="1147497" y="2119547"/>
              <a:chExt cx="1914069" cy="3767138"/>
            </a:xfrm>
          </p:grpSpPr>
          <p:sp>
            <p:nvSpPr>
              <p:cNvPr id="63"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64"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65"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66"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5.4.1</a:t>
                </a:r>
                <a:endParaRPr lang="zh-CN" altLang="en-US" sz="2000" b="1" dirty="0">
                  <a:solidFill>
                    <a:schemeClr val="tx2">
                      <a:lumMod val="50000"/>
                    </a:schemeClr>
                  </a:solidFill>
                </a:endParaRPr>
              </a:p>
            </p:txBody>
          </p:sp>
          <p:sp>
            <p:nvSpPr>
              <p:cNvPr id="67" name="矩形 66"/>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62" name="矩形 61"/>
            <p:cNvSpPr/>
            <p:nvPr/>
          </p:nvSpPr>
          <p:spPr>
            <a:xfrm>
              <a:off x="805901" y="4259267"/>
              <a:ext cx="376114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模块的概念</a:t>
              </a:r>
              <a:endParaRPr lang="zh-CN" altLang="en-US" sz="2800" b="1" dirty="0">
                <a:solidFill>
                  <a:schemeClr val="accent4"/>
                </a:solidFill>
              </a:endParaRPr>
            </a:p>
          </p:txBody>
        </p:sp>
      </p:grpSp>
      <p:sp>
        <p:nvSpPr>
          <p:cNvPr id="2" name="矩形 1"/>
          <p:cNvSpPr/>
          <p:nvPr/>
        </p:nvSpPr>
        <p:spPr>
          <a:xfrm>
            <a:off x="433042" y="1611905"/>
            <a:ext cx="10963358" cy="4524315"/>
          </a:xfrm>
          <a:prstGeom prst="rect">
            <a:avLst/>
          </a:prstGeom>
        </p:spPr>
        <p:txBody>
          <a:bodyPr wrap="square">
            <a:spAutoFit/>
          </a:bodyPr>
          <a:lstStyle/>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模块（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module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）是组织在一个文件中的变量和函数的集合。模块中的函数与变量通常存在关联，例如</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math</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模块中的三角函数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sin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和常量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。就</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而言，模块就是源代码文件，不需要特殊的定义，每个以</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py</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为后缀的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源代码文件都是一个模块。</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前述章节的举例中，简单的代码通过交互式环境就可以进行编程，优点是可以快速验证自己的想法，缺点是当退出环境后重新进入，原先输入的变量与函数都已经不存在，需要重新输入。对于代码行数较多，逻辑较为复杂的程序，用文本编辑器进行编辑，完成后存在一个扩展名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py</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的文件中实现永久保存，使用时只需执行这个文件就可以，这成为基于模块的源代码模型的基础。</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语言通过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main(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函数作为主程序的入口不同，一般情况下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总是以脚本文件的第一行为开始，在程序运行过程中完成对多个模块功能的调用。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程序模块化组织架构如图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5-20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891924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7" name="组合 6"/>
          <p:cNvGrpSpPr/>
          <p:nvPr/>
        </p:nvGrpSpPr>
        <p:grpSpPr>
          <a:xfrm>
            <a:off x="0" y="-1"/>
            <a:ext cx="10815063" cy="795014"/>
            <a:chOff x="1805471" y="4890477"/>
            <a:chExt cx="8323213" cy="795014"/>
          </a:xfrm>
        </p:grpSpPr>
        <p:sp>
          <p:nvSpPr>
            <p:cNvPr id="8"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9" name="椭圆 8"/>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5.4</a:t>
              </a:r>
              <a:endParaRPr lang="en-US" altLang="zh-CN" sz="2800" dirty="0">
                <a:solidFill>
                  <a:schemeClr val="accent6"/>
                </a:solidFill>
                <a:latin typeface="Impact" panose="020B0806030902050204" pitchFamily="34" charset="0"/>
              </a:endParaRPr>
            </a:p>
          </p:txBody>
        </p:sp>
        <p:grpSp>
          <p:nvGrpSpPr>
            <p:cNvPr id="14" name="组合 13"/>
            <p:cNvGrpSpPr/>
            <p:nvPr/>
          </p:nvGrpSpPr>
          <p:grpSpPr>
            <a:xfrm>
              <a:off x="4143006" y="4890477"/>
              <a:ext cx="5985678" cy="795014"/>
              <a:chOff x="4371606" y="4763477"/>
              <a:chExt cx="5985678" cy="795014"/>
            </a:xfrm>
          </p:grpSpPr>
          <p:sp>
            <p:nvSpPr>
              <p:cNvPr id="15" name="矩形 14"/>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16" name="矩形 15"/>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程序组织的模块化方法</a:t>
                </a:r>
                <a:endParaRPr lang="zh-CN" altLang="en-US" sz="3200" b="1" dirty="0">
                  <a:solidFill>
                    <a:schemeClr val="tx1">
                      <a:lumMod val="65000"/>
                      <a:lumOff val="35000"/>
                    </a:schemeClr>
                  </a:solidFill>
                </a:endParaRPr>
              </a:p>
            </p:txBody>
          </p:sp>
        </p:grpSp>
      </p:grpSp>
      <p:sp>
        <p:nvSpPr>
          <p:cNvPr id="3" name="矩形 2"/>
          <p:cNvSpPr/>
          <p:nvPr/>
        </p:nvSpPr>
        <p:spPr>
          <a:xfrm>
            <a:off x="240064" y="1050181"/>
            <a:ext cx="3927335" cy="4893647"/>
          </a:xfrm>
          <a:prstGeom prst="rect">
            <a:avLst/>
          </a:prstGeom>
        </p:spPr>
        <p:txBody>
          <a:bodyPr wrap="square">
            <a:spAutoFit/>
          </a:bodyPr>
          <a:lstStyle/>
          <a:p>
            <a:pPr indent="276225"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Code1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程序脚本文件，程序从这个文件启动，当需要实现某个功能（组件）时可以从标准库模块调用也可以从自建模块中调用，同时这些被调用的自建模块也可以从标准库模块和其他自建模块中调用所需的功能（组件），形成复杂的调用网络。由于模块封装的特性，这种相互调用，并不会产生相互干扰，反而提升了程序代码的紧凑与严谨。</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1841841601"/>
              </p:ext>
            </p:extLst>
          </p:nvPr>
        </p:nvGraphicFramePr>
        <p:xfrm>
          <a:off x="4563908" y="971043"/>
          <a:ext cx="5988106" cy="5197887"/>
        </p:xfrm>
        <a:graphic>
          <a:graphicData uri="http://schemas.openxmlformats.org/presentationml/2006/ole">
            <mc:AlternateContent xmlns:mc="http://schemas.openxmlformats.org/markup-compatibility/2006">
              <mc:Choice xmlns:v="urn:schemas-microsoft-com:vml" Requires="v">
                <p:oleObj spid="_x0000_s37919" name="Visio" r:id="rId4" imgW="3257381" imgH="2819284" progId="Visio.Drawing.15">
                  <p:embed/>
                </p:oleObj>
              </mc:Choice>
              <mc:Fallback>
                <p:oleObj name="Visio" r:id="rId4" imgW="3257381" imgH="2819284" progId="Visio.Drawing.15">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3908" y="971043"/>
                        <a:ext cx="5988106" cy="5197887"/>
                      </a:xfrm>
                      <a:prstGeom prst="rect">
                        <a:avLst/>
                      </a:prstGeom>
                      <a:noFill/>
                    </p:spPr>
                  </p:pic>
                </p:oleObj>
              </mc:Fallback>
            </mc:AlternateContent>
          </a:graphicData>
        </a:graphic>
      </p:graphicFrame>
    </p:spTree>
    <p:extLst>
      <p:ext uri="{BB962C8B-B14F-4D97-AF65-F5344CB8AC3E}">
        <p14:creationId xmlns:p14="http://schemas.microsoft.com/office/powerpoint/2010/main" val="31943063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7" name="组合 6"/>
          <p:cNvGrpSpPr/>
          <p:nvPr/>
        </p:nvGrpSpPr>
        <p:grpSpPr>
          <a:xfrm>
            <a:off x="0" y="-1"/>
            <a:ext cx="10815063" cy="795014"/>
            <a:chOff x="1805471" y="4890477"/>
            <a:chExt cx="8323213" cy="795014"/>
          </a:xfrm>
        </p:grpSpPr>
        <p:sp>
          <p:nvSpPr>
            <p:cNvPr id="8"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9" name="椭圆 8"/>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5.4</a:t>
              </a:r>
              <a:endParaRPr lang="en-US" altLang="zh-CN" sz="2800" dirty="0">
                <a:solidFill>
                  <a:schemeClr val="accent6"/>
                </a:solidFill>
                <a:latin typeface="Impact" panose="020B0806030902050204" pitchFamily="34" charset="0"/>
              </a:endParaRPr>
            </a:p>
          </p:txBody>
        </p:sp>
        <p:grpSp>
          <p:nvGrpSpPr>
            <p:cNvPr id="14" name="组合 13"/>
            <p:cNvGrpSpPr/>
            <p:nvPr/>
          </p:nvGrpSpPr>
          <p:grpSpPr>
            <a:xfrm>
              <a:off x="4143006" y="4890477"/>
              <a:ext cx="5985678" cy="795014"/>
              <a:chOff x="4371606" y="4763477"/>
              <a:chExt cx="5985678" cy="795014"/>
            </a:xfrm>
          </p:grpSpPr>
          <p:sp>
            <p:nvSpPr>
              <p:cNvPr id="15" name="矩形 14"/>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16" name="矩形 15"/>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程序组织的模块化方法</a:t>
                </a:r>
                <a:endParaRPr lang="zh-CN" altLang="en-US" sz="3200" b="1" dirty="0">
                  <a:solidFill>
                    <a:schemeClr val="tx1">
                      <a:lumMod val="65000"/>
                      <a:lumOff val="35000"/>
                    </a:schemeClr>
                  </a:solidFill>
                </a:endParaRPr>
              </a:p>
            </p:txBody>
          </p:sp>
        </p:grpSp>
      </p:gr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2" name="组合 11"/>
          <p:cNvGrpSpPr/>
          <p:nvPr/>
        </p:nvGrpSpPr>
        <p:grpSpPr>
          <a:xfrm>
            <a:off x="0" y="627963"/>
            <a:ext cx="3543788" cy="1224301"/>
            <a:chOff x="3433044" y="2951527"/>
            <a:chExt cx="3543788" cy="1224301"/>
          </a:xfrm>
        </p:grpSpPr>
        <p:grpSp>
          <p:nvGrpSpPr>
            <p:cNvPr id="13" name="组合 12"/>
            <p:cNvGrpSpPr/>
            <p:nvPr/>
          </p:nvGrpSpPr>
          <p:grpSpPr>
            <a:xfrm>
              <a:off x="3433044" y="2951527"/>
              <a:ext cx="866019" cy="1224301"/>
              <a:chOff x="3808475" y="2119547"/>
              <a:chExt cx="1914069" cy="2769162"/>
            </a:xfrm>
          </p:grpSpPr>
          <p:sp>
            <p:nvSpPr>
              <p:cNvPr id="18"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9"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0"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1"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5.4.2</a:t>
                </a:r>
                <a:endParaRPr lang="zh-CN" altLang="en-US" sz="2000" b="1" dirty="0">
                  <a:solidFill>
                    <a:schemeClr val="tx2">
                      <a:lumMod val="50000"/>
                    </a:schemeClr>
                  </a:solidFill>
                </a:endParaRPr>
              </a:p>
            </p:txBody>
          </p:sp>
        </p:grpSp>
        <p:sp>
          <p:nvSpPr>
            <p:cNvPr id="17" name="矩形 16"/>
            <p:cNvSpPr/>
            <p:nvPr/>
          </p:nvSpPr>
          <p:spPr>
            <a:xfrm>
              <a:off x="4245324" y="3030160"/>
              <a:ext cx="2731508"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模块导入原则</a:t>
              </a:r>
              <a:endParaRPr lang="zh-CN" altLang="en-US" sz="2800" b="1" dirty="0">
                <a:solidFill>
                  <a:schemeClr val="accent2"/>
                </a:solidFill>
              </a:endParaRPr>
            </a:p>
          </p:txBody>
        </p:sp>
      </p:grpSp>
      <p:sp>
        <p:nvSpPr>
          <p:cNvPr id="2" name="矩形 1"/>
          <p:cNvSpPr/>
          <p:nvPr/>
        </p:nvSpPr>
        <p:spPr>
          <a:xfrm>
            <a:off x="428878" y="2241319"/>
            <a:ext cx="11466414" cy="1938992"/>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导入模块时应遵循如下原则：</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①自定义模块应避免与标准库，扩展模块重名，会产生冲突；</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②导入模块语句应置于所有执行脚本代码前，每一个</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import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语句导入一个模块；</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③自定义模块最后导入。</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模块导入参见第一章</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1.2.3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140388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grpSp>
        <p:nvGrpSpPr>
          <p:cNvPr id="26" name="组合 25"/>
          <p:cNvGrpSpPr/>
          <p:nvPr/>
        </p:nvGrpSpPr>
        <p:grpSpPr>
          <a:xfrm>
            <a:off x="2120873" y="4301172"/>
            <a:ext cx="4889631" cy="781418"/>
            <a:chOff x="7769114" y="4734306"/>
            <a:chExt cx="4889631" cy="781418"/>
          </a:xfrm>
        </p:grpSpPr>
        <p:grpSp>
          <p:nvGrpSpPr>
            <p:cNvPr id="27" name="组合 26"/>
            <p:cNvGrpSpPr/>
            <p:nvPr/>
          </p:nvGrpSpPr>
          <p:grpSpPr>
            <a:xfrm>
              <a:off x="7769114" y="4734306"/>
              <a:ext cx="805804" cy="781418"/>
              <a:chOff x="1805940" y="1198245"/>
              <a:chExt cx="2011680" cy="2011680"/>
            </a:xfrm>
          </p:grpSpPr>
          <p:sp>
            <p:nvSpPr>
              <p:cNvPr id="30" name="圆角矩形 2"/>
              <p:cNvSpPr/>
              <p:nvPr/>
            </p:nvSpPr>
            <p:spPr>
              <a:xfrm>
                <a:off x="1805940" y="1198245"/>
                <a:ext cx="2011680" cy="2011680"/>
              </a:xfrm>
              <a:prstGeom prst="ellipse">
                <a:avLst/>
              </a:pr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1"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2"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8" name="文本框 66"/>
            <p:cNvSpPr txBox="1"/>
            <p:nvPr/>
          </p:nvSpPr>
          <p:spPr>
            <a:xfrm>
              <a:off x="7794824" y="4922341"/>
              <a:ext cx="869147" cy="400110"/>
            </a:xfrm>
            <a:prstGeom prst="rect">
              <a:avLst/>
            </a:prstGeom>
            <a:noFill/>
          </p:spPr>
          <p:txBody>
            <a:bodyPr wrap="square" rtlCol="0">
              <a:spAutoFit/>
            </a:bodyPr>
            <a:lstStyle/>
            <a:p>
              <a:r>
                <a:rPr lang="en-US" altLang="zh-CN" sz="2000" b="1" dirty="0">
                  <a:solidFill>
                    <a:schemeClr val="tx1">
                      <a:lumMod val="65000"/>
                      <a:lumOff val="35000"/>
                    </a:schemeClr>
                  </a:solidFill>
                </a:rPr>
                <a:t>5.5.5</a:t>
              </a:r>
            </a:p>
          </p:txBody>
        </p:sp>
        <p:sp>
          <p:nvSpPr>
            <p:cNvPr id="29" name="矩形 28"/>
            <p:cNvSpPr/>
            <p:nvPr/>
          </p:nvSpPr>
          <p:spPr>
            <a:xfrm>
              <a:off x="8563295" y="4815837"/>
              <a:ext cx="4095450"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存储</a:t>
              </a:r>
              <a:r>
                <a:rPr lang="en-US" altLang="zh-CN" sz="2800" b="1" dirty="0" smtClean="0">
                  <a:solidFill>
                    <a:schemeClr val="tx1">
                      <a:lumMod val="65000"/>
                      <a:lumOff val="35000"/>
                    </a:schemeClr>
                  </a:solidFill>
                </a:rPr>
                <a:t>Python</a:t>
              </a:r>
              <a:r>
                <a:rPr lang="zh-CN" altLang="en-US" sz="2800" b="1" dirty="0" smtClean="0">
                  <a:solidFill>
                    <a:schemeClr val="tx1">
                      <a:lumMod val="65000"/>
                      <a:lumOff val="35000"/>
                    </a:schemeClr>
                  </a:solidFill>
                </a:rPr>
                <a:t>原生对象</a:t>
              </a:r>
              <a:r>
                <a:rPr lang="en-US" altLang="zh-CN" sz="2800" b="1" dirty="0" smtClean="0">
                  <a:solidFill>
                    <a:schemeClr val="tx1">
                      <a:lumMod val="65000"/>
                      <a:lumOff val="35000"/>
                    </a:schemeClr>
                  </a:solidFill>
                </a:rPr>
                <a:t>*</a:t>
              </a:r>
              <a:endParaRPr lang="zh-CN" altLang="en-US" sz="2800" b="1" dirty="0">
                <a:solidFill>
                  <a:schemeClr val="tx1">
                    <a:lumMod val="65000"/>
                    <a:lumOff val="35000"/>
                  </a:schemeClr>
                </a:solidFill>
              </a:endParaRPr>
            </a:p>
          </p:txBody>
        </p:sp>
      </p:grpSp>
      <p:grpSp>
        <p:nvGrpSpPr>
          <p:cNvPr id="33" name="组合 32"/>
          <p:cNvGrpSpPr/>
          <p:nvPr/>
        </p:nvGrpSpPr>
        <p:grpSpPr>
          <a:xfrm>
            <a:off x="2175957" y="971043"/>
            <a:ext cx="3083866" cy="748507"/>
            <a:chOff x="7824198" y="1404177"/>
            <a:chExt cx="3083866" cy="748507"/>
          </a:xfrm>
        </p:grpSpPr>
        <p:grpSp>
          <p:nvGrpSpPr>
            <p:cNvPr id="34" name="组合 33"/>
            <p:cNvGrpSpPr/>
            <p:nvPr/>
          </p:nvGrpSpPr>
          <p:grpSpPr>
            <a:xfrm>
              <a:off x="7824198" y="1404177"/>
              <a:ext cx="761736" cy="748507"/>
              <a:chOff x="1805940" y="1198245"/>
              <a:chExt cx="2011680" cy="2011680"/>
            </a:xfrm>
          </p:grpSpPr>
          <p:sp>
            <p:nvSpPr>
              <p:cNvPr id="37"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8"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5"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5.5.1</a:t>
              </a:r>
              <a:endParaRPr lang="en-US" altLang="zh-CN" sz="2000" b="1" dirty="0">
                <a:solidFill>
                  <a:schemeClr val="tx1">
                    <a:lumMod val="65000"/>
                    <a:lumOff val="35000"/>
                  </a:schemeClr>
                </a:solidFill>
              </a:endParaRPr>
            </a:p>
          </p:txBody>
        </p:sp>
        <p:sp>
          <p:nvSpPr>
            <p:cNvPr id="36" name="矩形 35"/>
            <p:cNvSpPr/>
            <p:nvPr/>
          </p:nvSpPr>
          <p:spPr>
            <a:xfrm>
              <a:off x="8588965" y="1476074"/>
              <a:ext cx="231909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文件分类</a:t>
              </a:r>
              <a:endParaRPr lang="zh-CN" altLang="en-US" sz="2800" b="1" dirty="0">
                <a:solidFill>
                  <a:schemeClr val="tx1">
                    <a:lumMod val="65000"/>
                    <a:lumOff val="35000"/>
                  </a:schemeClr>
                </a:solidFill>
              </a:endParaRPr>
            </a:p>
          </p:txBody>
        </p:sp>
      </p:grpSp>
      <p:grpSp>
        <p:nvGrpSpPr>
          <p:cNvPr id="40" name="组合 39"/>
          <p:cNvGrpSpPr/>
          <p:nvPr/>
        </p:nvGrpSpPr>
        <p:grpSpPr>
          <a:xfrm>
            <a:off x="2142905" y="1841378"/>
            <a:ext cx="4257895" cy="773015"/>
            <a:chOff x="7791146" y="2274512"/>
            <a:chExt cx="4257895" cy="773015"/>
          </a:xfrm>
        </p:grpSpPr>
        <p:grpSp>
          <p:nvGrpSpPr>
            <p:cNvPr id="41" name="组合 40"/>
            <p:cNvGrpSpPr/>
            <p:nvPr/>
          </p:nvGrpSpPr>
          <p:grpSpPr>
            <a:xfrm>
              <a:off x="7791146" y="2274512"/>
              <a:ext cx="794787" cy="773015"/>
              <a:chOff x="1805940" y="1198245"/>
              <a:chExt cx="2011680" cy="2011680"/>
            </a:xfrm>
          </p:grpSpPr>
          <p:sp>
            <p:nvSpPr>
              <p:cNvPr id="44"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5"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6"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42" name="文本框 63"/>
            <p:cNvSpPr txBox="1"/>
            <p:nvPr/>
          </p:nvSpPr>
          <p:spPr>
            <a:xfrm>
              <a:off x="7847415" y="2459254"/>
              <a:ext cx="814063" cy="400110"/>
            </a:xfrm>
            <a:prstGeom prst="rect">
              <a:avLst/>
            </a:prstGeom>
            <a:noFill/>
          </p:spPr>
          <p:txBody>
            <a:bodyPr wrap="square" rtlCol="0">
              <a:spAutoFit/>
            </a:bodyPr>
            <a:lstStyle/>
            <a:p>
              <a:r>
                <a:rPr lang="en-US" altLang="zh-CN" sz="2000" b="1" dirty="0">
                  <a:solidFill>
                    <a:schemeClr val="tx1">
                      <a:lumMod val="65000"/>
                      <a:lumOff val="35000"/>
                    </a:schemeClr>
                  </a:solidFill>
                </a:rPr>
                <a:t>5.5.2</a:t>
              </a:r>
            </a:p>
          </p:txBody>
        </p:sp>
        <p:sp>
          <p:nvSpPr>
            <p:cNvPr id="43" name="矩形 42"/>
            <p:cNvSpPr/>
            <p:nvPr/>
          </p:nvSpPr>
          <p:spPr>
            <a:xfrm>
              <a:off x="8590213" y="2357560"/>
              <a:ext cx="3458828"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文件的打开与关闭</a:t>
              </a:r>
              <a:endParaRPr lang="zh-CN" altLang="en-US" sz="2800" b="1" dirty="0">
                <a:solidFill>
                  <a:schemeClr val="tx1">
                    <a:lumMod val="65000"/>
                    <a:lumOff val="35000"/>
                  </a:schemeClr>
                </a:solidFill>
              </a:endParaRPr>
            </a:p>
          </p:txBody>
        </p:sp>
      </p:grpSp>
      <p:grpSp>
        <p:nvGrpSpPr>
          <p:cNvPr id="47" name="组合 46"/>
          <p:cNvGrpSpPr/>
          <p:nvPr/>
        </p:nvGrpSpPr>
        <p:grpSpPr>
          <a:xfrm>
            <a:off x="2122057" y="2653854"/>
            <a:ext cx="4890258" cy="795990"/>
            <a:chOff x="7770298" y="3086988"/>
            <a:chExt cx="4890258" cy="795990"/>
          </a:xfrm>
        </p:grpSpPr>
        <p:grpSp>
          <p:nvGrpSpPr>
            <p:cNvPr id="48" name="组合 47"/>
            <p:cNvGrpSpPr/>
            <p:nvPr/>
          </p:nvGrpSpPr>
          <p:grpSpPr>
            <a:xfrm>
              <a:off x="7770298" y="3086988"/>
              <a:ext cx="825079" cy="795990"/>
              <a:chOff x="1805940" y="1198245"/>
              <a:chExt cx="2011680" cy="2011680"/>
            </a:xfrm>
          </p:grpSpPr>
          <p:sp>
            <p:nvSpPr>
              <p:cNvPr id="51"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49" name="文本框 29"/>
            <p:cNvSpPr txBox="1"/>
            <p:nvPr/>
          </p:nvSpPr>
          <p:spPr>
            <a:xfrm>
              <a:off x="7805842" y="3301829"/>
              <a:ext cx="880164" cy="400110"/>
            </a:xfrm>
            <a:prstGeom prst="rect">
              <a:avLst/>
            </a:prstGeom>
            <a:noFill/>
          </p:spPr>
          <p:txBody>
            <a:bodyPr wrap="square" rtlCol="0">
              <a:spAutoFit/>
            </a:bodyPr>
            <a:lstStyle/>
            <a:p>
              <a:r>
                <a:rPr lang="en-US" altLang="zh-CN" sz="2000" b="1" dirty="0">
                  <a:solidFill>
                    <a:schemeClr val="tx1">
                      <a:lumMod val="65000"/>
                      <a:lumOff val="35000"/>
                    </a:schemeClr>
                  </a:solidFill>
                </a:rPr>
                <a:t>5.5.3</a:t>
              </a:r>
            </a:p>
          </p:txBody>
        </p:sp>
        <p:sp>
          <p:nvSpPr>
            <p:cNvPr id="50" name="矩形 49"/>
            <p:cNvSpPr/>
            <p:nvPr/>
          </p:nvSpPr>
          <p:spPr>
            <a:xfrm>
              <a:off x="8590206" y="3186515"/>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文件的读写操作</a:t>
              </a:r>
              <a:endParaRPr lang="zh-CN" altLang="en-US" sz="2800" b="1" dirty="0">
                <a:solidFill>
                  <a:schemeClr val="tx1">
                    <a:lumMod val="65000"/>
                    <a:lumOff val="35000"/>
                  </a:schemeClr>
                </a:solidFill>
              </a:endParaRPr>
            </a:p>
          </p:txBody>
        </p:sp>
      </p:grpSp>
      <p:grpSp>
        <p:nvGrpSpPr>
          <p:cNvPr id="54" name="组合 53"/>
          <p:cNvGrpSpPr/>
          <p:nvPr/>
        </p:nvGrpSpPr>
        <p:grpSpPr>
          <a:xfrm>
            <a:off x="2133074" y="3428887"/>
            <a:ext cx="4877430" cy="793383"/>
            <a:chOff x="7781315" y="3862021"/>
            <a:chExt cx="4877430" cy="793383"/>
          </a:xfrm>
        </p:grpSpPr>
        <p:grpSp>
          <p:nvGrpSpPr>
            <p:cNvPr id="55" name="组合 54"/>
            <p:cNvGrpSpPr/>
            <p:nvPr/>
          </p:nvGrpSpPr>
          <p:grpSpPr>
            <a:xfrm>
              <a:off x="7781315" y="3862021"/>
              <a:ext cx="803046" cy="793383"/>
              <a:chOff x="1805940" y="1198245"/>
              <a:chExt cx="2011680" cy="2011680"/>
            </a:xfrm>
          </p:grpSpPr>
          <p:sp>
            <p:nvSpPr>
              <p:cNvPr id="58"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9"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0"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56" name="文本框 30"/>
            <p:cNvSpPr txBox="1"/>
            <p:nvPr/>
          </p:nvSpPr>
          <p:spPr>
            <a:xfrm>
              <a:off x="7802776" y="4037490"/>
              <a:ext cx="825079" cy="400110"/>
            </a:xfrm>
            <a:prstGeom prst="rect">
              <a:avLst/>
            </a:prstGeom>
            <a:noFill/>
          </p:spPr>
          <p:txBody>
            <a:bodyPr wrap="square" rtlCol="0">
              <a:spAutoFit/>
            </a:bodyPr>
            <a:lstStyle/>
            <a:p>
              <a:r>
                <a:rPr lang="en-US" altLang="zh-CN" sz="2000" b="1" dirty="0">
                  <a:solidFill>
                    <a:schemeClr val="tx1">
                      <a:lumMod val="65000"/>
                      <a:lumOff val="35000"/>
                    </a:schemeClr>
                  </a:solidFill>
                </a:rPr>
                <a:t>5.5.4</a:t>
              </a:r>
            </a:p>
          </p:txBody>
        </p:sp>
        <p:sp>
          <p:nvSpPr>
            <p:cNvPr id="57" name="矩形 56"/>
            <p:cNvSpPr/>
            <p:nvPr/>
          </p:nvSpPr>
          <p:spPr>
            <a:xfrm>
              <a:off x="8588395" y="3934356"/>
              <a:ext cx="4070350"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smtClean="0">
                  <a:solidFill>
                    <a:schemeClr val="tx1">
                      <a:lumMod val="65000"/>
                      <a:lumOff val="35000"/>
                    </a:schemeClr>
                  </a:solidFill>
                </a:rPr>
                <a:t>CSV</a:t>
              </a:r>
              <a:r>
                <a:rPr lang="zh-CN" altLang="en-US" sz="2800" b="1" dirty="0" smtClean="0">
                  <a:solidFill>
                    <a:schemeClr val="tx1">
                      <a:lumMod val="65000"/>
                      <a:lumOff val="35000"/>
                    </a:schemeClr>
                  </a:solidFill>
                </a:rPr>
                <a:t>文件</a:t>
              </a:r>
              <a:r>
                <a:rPr lang="en-US" altLang="zh-CN" sz="2800" b="1" dirty="0" smtClean="0">
                  <a:solidFill>
                    <a:schemeClr val="tx1">
                      <a:lumMod val="65000"/>
                      <a:lumOff val="35000"/>
                    </a:schemeClr>
                  </a:solidFill>
                </a:rPr>
                <a:t>*</a:t>
              </a:r>
              <a:endParaRPr lang="en-US" altLang="zh-CN" sz="2800" b="1" dirty="0">
                <a:solidFill>
                  <a:schemeClr val="tx1">
                    <a:lumMod val="65000"/>
                    <a:lumOff val="35000"/>
                  </a:schemeClr>
                </a:solidFill>
              </a:endParaRPr>
            </a:p>
          </p:txBody>
        </p:sp>
      </p:grpSp>
    </p:spTree>
    <p:extLst>
      <p:ext uri="{BB962C8B-B14F-4D97-AF65-F5344CB8AC3E}">
        <p14:creationId xmlns:p14="http://schemas.microsoft.com/office/powerpoint/2010/main" val="41063408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2" name="矩形 1"/>
          <p:cNvSpPr/>
          <p:nvPr/>
        </p:nvSpPr>
        <p:spPr>
          <a:xfrm>
            <a:off x="80920" y="782777"/>
            <a:ext cx="11741544" cy="5262979"/>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计算机</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文件一般是指以计算机外存为载体存储在计算机上的信息集合，可以是数据文件、文档或程序等，本节主要介绍数据文件的操作。本书到目前为止，所有程序的数据，输入输出基本都是通过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函数，或者直接编写在程序代码中，这大大限制了程序处理数据的能力。想象一下将某个地区最近</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年的降雨量数据通过上述方式输给程序，几乎是不可想象的。如果通过一个文本文件，每一行存储一天的降雨量，使用新行、空格、制表符或逗号作为界定符（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delimiter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）分隔这些值将数据，通过程序阅读文件的方式来批量获取数据显然在效率上要高得多，同时也方便对数据本身的编辑和管理。数据通常以记录（</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record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方式的组织存储，例如记录学生的学籍信息可以在一条记录例存储学号、姓名、性别、专业和籍贯等信息，每读取一条记录就意味着获取了一名学生的基本信息。记录可能是一行，也可能是多行，记录和记录之间可通过某种分隔符界定，也可以给每条记录设置特定的开头与结尾标志。下面将学习不同的文件格式、组织数据的基本方法，以及如何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来处理数据文件。</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将</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独立的数据文件和程序文件分开存储和管理，符合数据与程序分离的原则，符合模块化编程的思想。</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84477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grpSp>
        <p:nvGrpSpPr>
          <p:cNvPr id="9" name="组合 8"/>
          <p:cNvGrpSpPr/>
          <p:nvPr/>
        </p:nvGrpSpPr>
        <p:grpSpPr>
          <a:xfrm>
            <a:off x="0" y="560903"/>
            <a:ext cx="4565097" cy="1631865"/>
            <a:chOff x="1949" y="4185715"/>
            <a:chExt cx="4565097" cy="1631865"/>
          </a:xfrm>
        </p:grpSpPr>
        <p:grpSp>
          <p:nvGrpSpPr>
            <p:cNvPr id="10" name="组合 25"/>
            <p:cNvGrpSpPr/>
            <p:nvPr/>
          </p:nvGrpSpPr>
          <p:grpSpPr>
            <a:xfrm>
              <a:off x="1949" y="4185715"/>
              <a:ext cx="847793" cy="1631865"/>
              <a:chOff x="1147497" y="2119547"/>
              <a:chExt cx="1914069" cy="3767138"/>
            </a:xfrm>
          </p:grpSpPr>
          <p:sp>
            <p:nvSpPr>
              <p:cNvPr id="12"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3"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4"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5"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5.5.1</a:t>
                </a:r>
                <a:endParaRPr lang="zh-CN" altLang="en-US" sz="2000" b="1" dirty="0">
                  <a:solidFill>
                    <a:schemeClr val="tx2">
                      <a:lumMod val="50000"/>
                    </a:schemeClr>
                  </a:solidFill>
                </a:endParaRPr>
              </a:p>
            </p:txBody>
          </p:sp>
          <p:sp>
            <p:nvSpPr>
              <p:cNvPr id="16" name="矩形 15"/>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11" name="矩形 10"/>
            <p:cNvSpPr/>
            <p:nvPr/>
          </p:nvSpPr>
          <p:spPr>
            <a:xfrm>
              <a:off x="805901" y="4259267"/>
              <a:ext cx="376114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文件分类</a:t>
              </a:r>
              <a:endParaRPr lang="zh-CN" altLang="en-US" sz="2800" b="1" dirty="0">
                <a:solidFill>
                  <a:schemeClr val="accent4"/>
                </a:solidFill>
              </a:endParaRPr>
            </a:p>
          </p:txBody>
        </p:sp>
      </p:grpSp>
      <p:sp>
        <p:nvSpPr>
          <p:cNvPr id="3" name="矩形 2"/>
          <p:cNvSpPr/>
          <p:nvPr/>
        </p:nvSpPr>
        <p:spPr>
          <a:xfrm>
            <a:off x="527333" y="1285964"/>
            <a:ext cx="11152695" cy="1569660"/>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文件</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的类型很多，如文本文件、图片文件、音频视频文件以及各类商业程序所支持的特定格式的文件。按不同的存储形式可分为标准输入文件与标准输出文件、文本文件（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ASCII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码）与二进制文件、流式文件与记录式文件以及顺序存储文件与随机存储文件。</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441971" y="2952893"/>
            <a:ext cx="11355822" cy="4030591"/>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标准输入文件与标准输出文件</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一般而言</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，标准输入文件是指键盘，标准输出文件是指显示器，前者使用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函数读取，后者基于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函数输出</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文本文件与二进制文件</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从</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文件编码的角度看，文件分文本文件和二进制文件</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文本文件</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，这种文件存放的是所记录字符对应的编码，可按字符显示的方式直接阅读。下面介绍常用的字符编码标准。</a:t>
            </a:r>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402479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2" name="矩形 1"/>
          <p:cNvSpPr/>
          <p:nvPr/>
        </p:nvSpPr>
        <p:spPr>
          <a:xfrm>
            <a:off x="121381" y="664315"/>
            <a:ext cx="11838647" cy="5632311"/>
          </a:xfrm>
          <a:prstGeom prst="rect">
            <a:avLst/>
          </a:prstGeom>
        </p:spPr>
        <p:txBody>
          <a:bodyPr wrap="square">
            <a:spAutoFit/>
          </a:bodyPr>
          <a:lstStyle/>
          <a:p>
            <a:pPr indent="266700" algn="just">
              <a:spcAft>
                <a:spcPts val="0"/>
              </a:spcAft>
            </a:pPr>
            <a:r>
              <a:rPr lang="zh-CN" altLang="zh-CN" sz="2400" kern="100" dirty="0">
                <a:latin typeface="Calibri" panose="020F0502020204030204" pitchFamily="34" charset="0"/>
                <a:ea typeface="宋体" panose="02010600030101010101" pitchFamily="2" charset="-122"/>
                <a:cs typeface="宋体" panose="02010600030101010101" pitchFamily="2" charset="-122"/>
              </a:rPr>
              <a:t>⑴</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ASCII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编码。</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1967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年美国制定了套编码规范，其中规定了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128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个字符与二进制的对应关系，称之为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ASCII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编码，进制范围是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0-127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，每个字节只用了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个二进制位，最高位没有使用。后来</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ASCII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位扩展成了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位，这就是扩展</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ASCII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EASCII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），以方便存储欧洲其他国家的一些特殊字符。但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EASCII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局限性依然较大无法兼容全球各国自有的编码，如汉字双字节编码格式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GB2312-80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Calibri" panose="020F0502020204030204" pitchFamily="34" charset="0"/>
                <a:ea typeface="宋体" panose="02010600030101010101" pitchFamily="2" charset="-122"/>
                <a:cs typeface="宋体" panose="02010600030101010101" pitchFamily="2" charset="-122"/>
              </a:rPr>
              <a:t>⑵</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Unicode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编码。又称国际码，它是为了解决各个编码格式的不兼容问题。</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Unicode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只是对各个语字符进了编号，但是没有规定对编号如何存储，使用几个字节存储。基于这些问题，产了多种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Unicode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字符集实现方式，其中就包括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UTF-8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Calibri" panose="020F0502020204030204" pitchFamily="34" charset="0"/>
                <a:ea typeface="宋体" panose="02010600030101010101" pitchFamily="2" charset="-122"/>
                <a:cs typeface="宋体" panose="02010600030101010101" pitchFamily="2" charset="-122"/>
              </a:rPr>
              <a:t>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UTF-8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编码。全称是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8 Bit Unicode Transformation Format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，最主要的优点就是可变长度，字符编码通常由</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1-4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个字节来表（存在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个字节的字符，但是不在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Unicode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字符集中），相比定长的实现方式，能够节省更多的空间。</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⑷</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ANSI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编码：系统预设的标准文字储存格式。在不同的系统中，</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ANSI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表示不同的编码。</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二进制</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文件是按二进制编码方式来存放文件，二进制文件显示的内容为无法阅读的二进制代码，比文本方式存储更加节省空间。如强制按文本文件显示，将显示一堆乱码。</a:t>
            </a:r>
            <a:endParaRPr lang="zh-CN" altLang="en-US" sz="2400" dirty="0"/>
          </a:p>
        </p:txBody>
      </p:sp>
    </p:spTree>
    <p:extLst>
      <p:ext uri="{BB962C8B-B14F-4D97-AF65-F5344CB8AC3E}">
        <p14:creationId xmlns:p14="http://schemas.microsoft.com/office/powerpoint/2010/main" val="40363358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3" name="矩形 2"/>
          <p:cNvSpPr/>
          <p:nvPr/>
        </p:nvSpPr>
        <p:spPr>
          <a:xfrm>
            <a:off x="110589" y="334768"/>
            <a:ext cx="11752333" cy="6678110"/>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流式文件与记录式文件</a:t>
            </a:r>
          </a:p>
          <a:p>
            <a:pPr indent="266700" algn="just">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从</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文件组织方式看，文件分为流式文件和记录文件。</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流式</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文件又称无结构文件，将数据按顺序组织成记录并存储。是有序相关信息项的集合，以字节（</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Byte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）为单位。由于文件没有结构，只能通过穷举法遍历文件。但如字符流的无结构文件管理简单，操作方便，通常源文件、目标代码文件等类型适合流式文件。</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记录式</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又称有结构文件。按记录的组织方式可分为：顺序文件、索引文件、索引顺序文件和散列文件。顺序文件按逐条记录顺序排列，记录可定长或变长，以顺序或链表存储，访问时按顺序搜索，有两种结构，分别为串结构和顺序结构，前者按时间排列，后者按关键字顺序排列。索引文件，通过建立索引表实现对文件的高效访问，效率远高于顺序文件。索引顺序文件为前两者的结合体，将顺序文件分块，为分块建立索引，在块内使用顺序查找快速定位。散列文件又称哈希文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Hash file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），给定记录的键值或通过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Hash</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函数生成键值直接决定记录的物理位置，散列文件有很高的存取速度。</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en-US" altLang="zh-CN" sz="2400" kern="100" dirty="0" smtClean="0">
                <a:latin typeface="Times New Roman" panose="02020603050405020304" pitchFamily="18" charset="0"/>
                <a:ea typeface="宋体" panose="02010600030101010101" pitchFamily="2" charset="-122"/>
              </a:rPr>
              <a:t>    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言在处理文件时，文件以字符形式或字节形式存储为基本单位，因而并不严格区分文件类型，都看做字节流，按字节为单位进行处理，有程序控制字节流的开始和结束，不受物理符号控制（例如制表符），二进制文件也还是流文件。</a:t>
            </a:r>
            <a:endParaRPr lang="zh-CN" altLang="en-US" sz="2400" dirty="0"/>
          </a:p>
        </p:txBody>
      </p:sp>
    </p:spTree>
    <p:extLst>
      <p:ext uri="{BB962C8B-B14F-4D97-AF65-F5344CB8AC3E}">
        <p14:creationId xmlns:p14="http://schemas.microsoft.com/office/powerpoint/2010/main" val="30807194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2" name="矩形 1"/>
          <p:cNvSpPr/>
          <p:nvPr/>
        </p:nvSpPr>
        <p:spPr>
          <a:xfrm>
            <a:off x="278991" y="1481078"/>
            <a:ext cx="11513487" cy="3416320"/>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函数</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代表了功能的操作，函数实现了对操作细节的封装，函数能帮助编程者写出更好，更具可读性的代码。函数具备如下特点：</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①函数将程序分成更小的程序模块，通过分而治之的策略来解决问题；</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②函数实现了对功能或流程的抽象，为设计者提供了高层次的程序元素视图，为程序的组合提供了高层次的抽象接口，简化了程序，提高了可读性；</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③函数创建后，可以通过调用的方式进行重用，有价值的函数可以收集到模块中进行共享，而无需重新编写；</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④因为函数进行了功能的封装，小段的代码更易于审查，为构建安全的代码提供了机会。</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630644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2" name="矩形 1"/>
          <p:cNvSpPr/>
          <p:nvPr/>
        </p:nvSpPr>
        <p:spPr>
          <a:xfrm>
            <a:off x="458547" y="1270448"/>
            <a:ext cx="11242535" cy="1876796"/>
          </a:xfrm>
          <a:prstGeom prst="rect">
            <a:avLst/>
          </a:prstGeom>
        </p:spPr>
        <p:txBody>
          <a:bodyPr wrap="square">
            <a:spAutoFit/>
          </a:bodyPr>
          <a:lstStyle/>
          <a:p>
            <a:pPr>
              <a:lnSpc>
                <a:spcPct val="157000"/>
              </a:lnSpc>
              <a:spcAft>
                <a:spcPts val="0"/>
              </a:spcAft>
            </a:pPr>
            <a:r>
              <a:rPr lang="en-US" altLang="zh-CN" sz="2800" b="1" kern="100" dirty="0">
                <a:latin typeface="Times New Roman" panose="02020603050405020304" pitchFamily="18" charset="0"/>
                <a:ea typeface="黑体" panose="02010609060101010101" pitchFamily="49" charset="-122"/>
                <a:cs typeface="Times New Roman" panose="02020603050405020304" pitchFamily="18" charset="0"/>
              </a:rPr>
              <a:t>4.</a:t>
            </a:r>
            <a:r>
              <a:rPr lang="zh-CN" altLang="zh-CN" sz="2800" b="1" kern="100" dirty="0">
                <a:latin typeface="Times New Roman" panose="02020603050405020304" pitchFamily="18" charset="0"/>
                <a:ea typeface="黑体" panose="02010609060101010101" pitchFamily="49" charset="-122"/>
                <a:cs typeface="Times New Roman" panose="02020603050405020304" pitchFamily="18" charset="0"/>
              </a:rPr>
              <a:t>顺序存取文件和随机存取文件</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从</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文件存取方式看，可分为顺序存取文件和随机存取文件。前者是按文件中记录的逻辑顺序依次存取，只能从前往后顺序访问。后者无顺序限制，按随机定位进行访问。</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214133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grpSp>
        <p:nvGrpSpPr>
          <p:cNvPr id="9" name="组合 8"/>
          <p:cNvGrpSpPr/>
          <p:nvPr/>
        </p:nvGrpSpPr>
        <p:grpSpPr>
          <a:xfrm>
            <a:off x="0" y="570082"/>
            <a:ext cx="4415472" cy="1224301"/>
            <a:chOff x="3433044" y="2951527"/>
            <a:chExt cx="4415472" cy="1224301"/>
          </a:xfrm>
        </p:grpSpPr>
        <p:grpSp>
          <p:nvGrpSpPr>
            <p:cNvPr id="10" name="组合 9"/>
            <p:cNvGrpSpPr/>
            <p:nvPr/>
          </p:nvGrpSpPr>
          <p:grpSpPr>
            <a:xfrm>
              <a:off x="3433044" y="2951527"/>
              <a:ext cx="866019" cy="1224301"/>
              <a:chOff x="3808475" y="2119547"/>
              <a:chExt cx="1914069" cy="2769162"/>
            </a:xfrm>
          </p:grpSpPr>
          <p:sp>
            <p:nvSpPr>
              <p:cNvPr id="12"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3"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4"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5"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5.5.2</a:t>
                </a:r>
                <a:endParaRPr lang="zh-CN" altLang="en-US" sz="2000" b="1" dirty="0">
                  <a:solidFill>
                    <a:schemeClr val="tx2">
                      <a:lumMod val="50000"/>
                    </a:schemeClr>
                  </a:solidFill>
                </a:endParaRPr>
              </a:p>
            </p:txBody>
          </p:sp>
        </p:grpSp>
        <p:sp>
          <p:nvSpPr>
            <p:cNvPr id="11" name="矩形 10"/>
            <p:cNvSpPr/>
            <p:nvPr/>
          </p:nvSpPr>
          <p:spPr>
            <a:xfrm>
              <a:off x="4245323" y="3030160"/>
              <a:ext cx="3603193"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文件的打开与关闭</a:t>
              </a:r>
              <a:endParaRPr lang="zh-CN" altLang="en-US" sz="2800" b="1" dirty="0">
                <a:solidFill>
                  <a:schemeClr val="accent2"/>
                </a:solidFill>
              </a:endParaRPr>
            </a:p>
          </p:txBody>
        </p:sp>
      </p:grpSp>
      <p:sp>
        <p:nvSpPr>
          <p:cNvPr id="3" name="矩形 2"/>
          <p:cNvSpPr/>
          <p:nvPr/>
        </p:nvSpPr>
        <p:spPr>
          <a:xfrm>
            <a:off x="275129" y="1016762"/>
            <a:ext cx="11668715" cy="4462119"/>
          </a:xfrm>
          <a:prstGeom prst="rect">
            <a:avLst/>
          </a:prstGeom>
        </p:spPr>
        <p:txBody>
          <a:bodyPr wrap="square">
            <a:spAutoFit/>
          </a:bodyPr>
          <a:lstStyle/>
          <a:p>
            <a:pPr>
              <a:lnSpc>
                <a:spcPct val="157000"/>
              </a:lnSpc>
              <a:spcAft>
                <a:spcPts val="0"/>
              </a:spcAft>
            </a:pPr>
            <a:r>
              <a:rPr lang="en-US" altLang="zh-CN" sz="2800" b="1" kern="100" dirty="0" smtClean="0">
                <a:latin typeface="黑体" panose="02010609060101010101" pitchFamily="49" charset="-122"/>
                <a:ea typeface="黑体" panose="02010609060101010101" pitchFamily="49" charset="-122"/>
                <a:cs typeface="Times New Roman" panose="02020603050405020304" pitchFamily="18" charset="0"/>
              </a:rPr>
              <a:t>    1</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打开文件。</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打开</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文件是指将文件从外存储器导入内存，同时创建一个关联该文件的文件对象（或指针），程序通过该文件对象才可以对文件进行操作。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访问文件时，通过内置函数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来打开文件，该函数需要一个绝对或相对路径指向所要打开的文件，并返回一个文件对象，语法格式如下：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FileObject</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=open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(&lt;filename&gt;[,&lt;mode&gt;[,&lt;buffering&gt;[,&lt;encoding&gt;]]])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Calibri" panose="020F0502020204030204" pitchFamily="34" charset="0"/>
                <a:ea typeface="宋体" panose="02010600030101010101" pitchFamily="2" charset="-122"/>
                <a:cs typeface="宋体" panose="02010600030101010101" pitchFamily="2" charset="-122"/>
              </a:rPr>
              <a:t>①</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FileObject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表示文件打开后返回的一个文件对象，通过该对象与对应的文件建立关联，可通过文件对象属性获取该文件信息，通过文件对象方法实现对文件的操作。表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为文件对象相关属性，表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为文件对象方法。如文件不存在，将抛出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FileNotFoundError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316961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2" name="矩形 1"/>
          <p:cNvSpPr/>
          <p:nvPr/>
        </p:nvSpPr>
        <p:spPr>
          <a:xfrm>
            <a:off x="356049" y="549769"/>
            <a:ext cx="11547335" cy="193899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=open("a100.txt","r",encoding = 'utf-8')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Traceback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(most recent call last):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File "&lt;pyshell#0&gt;", line 1, in &lt;module&gt;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=open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("a100.txt","r",encoding = 'utf-8')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FileNotFoundError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Errno</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2] No such file or directory: 'a100.txt'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0" y="2829449"/>
            <a:ext cx="11773911" cy="3416320"/>
          </a:xfrm>
          <a:prstGeom prst="rect">
            <a:avLst/>
          </a:prstGeom>
        </p:spPr>
        <p:txBody>
          <a:bodyPr wrap="square">
            <a:spAutoFit/>
          </a:bodyPr>
          <a:lstStyle/>
          <a:p>
            <a:pPr indent="266700" algn="just">
              <a:spcAft>
                <a:spcPts val="0"/>
              </a:spcAft>
            </a:pPr>
            <a:r>
              <a:rPr lang="zh-CN" altLang="zh-CN" sz="2400" kern="100" dirty="0">
                <a:latin typeface="Calibri" panose="020F0502020204030204" pitchFamily="34" charset="0"/>
                <a:ea typeface="宋体" panose="02010600030101010101" pitchFamily="2" charset="-122"/>
                <a:cs typeface="宋体" panose="02010600030101010101" pitchFamily="2" charset="-122"/>
              </a:rPr>
              <a:t>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filename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为所要打开文件名称，可通过绝对路径或相对路径指定文件。</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Calibri" panose="020F0502020204030204" pitchFamily="34" charset="0"/>
                <a:ea typeface="宋体" panose="02010600030101010101" pitchFamily="2" charset="-122"/>
                <a:cs typeface="宋体" panose="02010600030101010101" pitchFamily="2" charset="-122"/>
              </a:rPr>
              <a:t>③</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mode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表示打开文件的模式，可以是只读（</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）、写入（</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）、追加（</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表示对打开文件进行更新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读</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写</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。打开模式见表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所示，其中</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表示二进制文件，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表示文本格式文件（可省略）。</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Calibri" panose="020F0502020204030204" pitchFamily="34" charset="0"/>
                <a:ea typeface="宋体" panose="02010600030101010101" pitchFamily="2" charset="-122"/>
                <a:cs typeface="宋体" panose="02010600030101010101" pitchFamily="2" charset="-122"/>
              </a:rPr>
              <a:t>④</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buffering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表示缓冲区的测录选择。若为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表示不使用缓存，直接读写，仅二进制模式有效；</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表示行缓存方式，仅用于文本模式；若为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且大于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的整数，则表示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行缓存策略。若不提供或为负数则使用系统默认缓冲区大小。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en-US" altLang="zh-CN" sz="2400" kern="100" dirty="0" smtClean="0">
                <a:ea typeface="宋体" panose="02010600030101010101" pitchFamily="2" charset="-122"/>
                <a:cs typeface="宋体" panose="02010600030101010101" pitchFamily="2" charset="-122"/>
              </a:rPr>
              <a:t>   </a:t>
            </a:r>
            <a:r>
              <a:rPr lang="zh-CN" altLang="zh-CN" sz="2400" kern="100" dirty="0" smtClean="0">
                <a:ea typeface="宋体" panose="02010600030101010101" pitchFamily="2" charset="-122"/>
                <a:cs typeface="宋体" panose="02010600030101010101" pitchFamily="2" charset="-122"/>
              </a:rPr>
              <a:t>⑤</a:t>
            </a:r>
            <a:r>
              <a:rPr lang="en-US" altLang="zh-CN" sz="2400" kern="100" dirty="0">
                <a:latin typeface="Times New Roman" panose="02020603050405020304" pitchFamily="18" charset="0"/>
                <a:ea typeface="宋体" panose="02010600030101010101" pitchFamily="2" charset="-122"/>
              </a:rPr>
              <a:t>encoding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指定文件使用的编码格式，仅在文本模式下使用，如不指定，</a:t>
            </a:r>
            <a:r>
              <a:rPr lang="en-US" altLang="zh-CN" sz="2400" kern="100" dirty="0">
                <a:latin typeface="Times New Roman" panose="02020603050405020304" pitchFamily="18" charset="0"/>
                <a:ea typeface="宋体" panose="02010600030101010101" pitchFamily="2" charset="-122"/>
              </a:rPr>
              <a:t>Windows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系统默认采用</a:t>
            </a:r>
            <a:r>
              <a:rPr lang="en-US" altLang="zh-CN" sz="2400" kern="100" dirty="0">
                <a:latin typeface="Times New Roman" panose="02020603050405020304" pitchFamily="18" charset="0"/>
                <a:ea typeface="宋体" panose="02010600030101010101" pitchFamily="2" charset="-122"/>
              </a:rPr>
              <a:t>GBK</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编码。</a:t>
            </a:r>
            <a:endParaRPr lang="zh-CN" altLang="en-US" sz="2400" dirty="0"/>
          </a:p>
        </p:txBody>
      </p:sp>
    </p:spTree>
    <p:extLst>
      <p:ext uri="{BB962C8B-B14F-4D97-AF65-F5344CB8AC3E}">
        <p14:creationId xmlns:p14="http://schemas.microsoft.com/office/powerpoint/2010/main" val="23758709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graphicFrame>
        <p:nvGraphicFramePr>
          <p:cNvPr id="3" name="表格 2"/>
          <p:cNvGraphicFramePr>
            <a:graphicFrameLocks noGrp="1"/>
          </p:cNvGraphicFramePr>
          <p:nvPr>
            <p:extLst>
              <p:ext uri="{D42A27DB-BD31-4B8C-83A1-F6EECF244321}">
                <p14:modId xmlns:p14="http://schemas.microsoft.com/office/powerpoint/2010/main" val="85762581"/>
              </p:ext>
            </p:extLst>
          </p:nvPr>
        </p:nvGraphicFramePr>
        <p:xfrm>
          <a:off x="315589" y="1942087"/>
          <a:ext cx="11563518" cy="2560320"/>
        </p:xfrm>
        <a:graphic>
          <a:graphicData uri="http://schemas.openxmlformats.org/drawingml/2006/table">
            <a:tbl>
              <a:tblPr firstRow="1" firstCol="1" bandRow="1">
                <a:tableStyleId>{5C22544A-7EE6-4342-B048-85BDC9FD1C3A}</a:tableStyleId>
              </a:tblPr>
              <a:tblGrid>
                <a:gridCol w="2209673">
                  <a:extLst>
                    <a:ext uri="{9D8B030D-6E8A-4147-A177-3AD203B41FA5}">
                      <a16:colId xmlns:a16="http://schemas.microsoft.com/office/drawing/2014/main" val="970266062"/>
                    </a:ext>
                  </a:extLst>
                </a:gridCol>
                <a:gridCol w="9353845">
                  <a:extLst>
                    <a:ext uri="{9D8B030D-6E8A-4147-A177-3AD203B41FA5}">
                      <a16:colId xmlns:a16="http://schemas.microsoft.com/office/drawing/2014/main" val="3699402990"/>
                    </a:ext>
                  </a:extLst>
                </a:gridCol>
              </a:tblGrid>
              <a:tr h="190500">
                <a:tc>
                  <a:txBody>
                    <a:bodyPr/>
                    <a:lstStyle/>
                    <a:p>
                      <a:pPr indent="266700" algn="l">
                        <a:spcAft>
                          <a:spcPts val="0"/>
                        </a:spcAft>
                      </a:pPr>
                      <a:r>
                        <a:rPr lang="zh-CN" sz="2400" kern="100">
                          <a:effectLst/>
                        </a:rPr>
                        <a:t>属性</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266700" algn="just">
                        <a:spcAft>
                          <a:spcPts val="0"/>
                        </a:spcAft>
                      </a:pPr>
                      <a:r>
                        <a:rPr lang="zh-CN" sz="2400" kern="100">
                          <a:effectLst/>
                        </a:rPr>
                        <a:t>描述</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979539485"/>
                  </a:ext>
                </a:extLst>
              </a:tr>
              <a:tr h="190500">
                <a:tc>
                  <a:txBody>
                    <a:bodyPr/>
                    <a:lstStyle/>
                    <a:p>
                      <a:pPr algn="l">
                        <a:spcAft>
                          <a:spcPts val="0"/>
                        </a:spcAft>
                      </a:pPr>
                      <a:r>
                        <a:rPr lang="en-US" sz="2400" kern="100">
                          <a:effectLst/>
                        </a:rPr>
                        <a:t>name</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266700" algn="just">
                        <a:spcAft>
                          <a:spcPts val="0"/>
                        </a:spcAft>
                      </a:pPr>
                      <a:r>
                        <a:rPr lang="zh-CN" sz="2400" kern="100">
                          <a:effectLst/>
                        </a:rPr>
                        <a:t>返回文件的名字</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714269911"/>
                  </a:ext>
                </a:extLst>
              </a:tr>
              <a:tr h="190500">
                <a:tc>
                  <a:txBody>
                    <a:bodyPr/>
                    <a:lstStyle/>
                    <a:p>
                      <a:pPr algn="l">
                        <a:spcAft>
                          <a:spcPts val="0"/>
                        </a:spcAft>
                      </a:pPr>
                      <a:r>
                        <a:rPr lang="en-US" sz="2400" kern="100">
                          <a:effectLst/>
                        </a:rPr>
                        <a:t>mode</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266700" algn="just">
                        <a:spcAft>
                          <a:spcPts val="0"/>
                        </a:spcAft>
                      </a:pPr>
                      <a:r>
                        <a:rPr lang="zh-CN" sz="2400" kern="100" dirty="0">
                          <a:effectLst/>
                        </a:rPr>
                        <a:t>返回文件的打开模式</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502914823"/>
                  </a:ext>
                </a:extLst>
              </a:tr>
              <a:tr h="190500">
                <a:tc>
                  <a:txBody>
                    <a:bodyPr/>
                    <a:lstStyle/>
                    <a:p>
                      <a:pPr algn="l">
                        <a:spcAft>
                          <a:spcPts val="0"/>
                        </a:spcAft>
                      </a:pPr>
                      <a:r>
                        <a:rPr lang="en-US" sz="2400" kern="100">
                          <a:effectLst/>
                        </a:rPr>
                        <a:t>closed</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266700" algn="just">
                        <a:spcAft>
                          <a:spcPts val="0"/>
                        </a:spcAft>
                      </a:pPr>
                      <a:r>
                        <a:rPr lang="zh-CN" sz="2400" kern="100">
                          <a:effectLst/>
                        </a:rPr>
                        <a:t>若文件被关闭则返回</a:t>
                      </a:r>
                      <a:r>
                        <a:rPr lang="en-US" sz="2400" kern="100">
                          <a:effectLst/>
                        </a:rPr>
                        <a:t>True</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103220865"/>
                  </a:ext>
                </a:extLst>
              </a:tr>
              <a:tr h="190500">
                <a:tc>
                  <a:txBody>
                    <a:bodyPr/>
                    <a:lstStyle/>
                    <a:p>
                      <a:pPr algn="l">
                        <a:spcAft>
                          <a:spcPts val="0"/>
                        </a:spcAft>
                      </a:pPr>
                      <a:r>
                        <a:rPr lang="en-US" sz="2400" kern="100">
                          <a:effectLst/>
                        </a:rPr>
                        <a:t>softspace</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266700" algn="just">
                        <a:spcAft>
                          <a:spcPts val="0"/>
                        </a:spcAft>
                      </a:pPr>
                      <a:r>
                        <a:rPr lang="zh-CN" sz="2400" kern="100">
                          <a:effectLst/>
                        </a:rPr>
                        <a:t>如果用</a:t>
                      </a:r>
                      <a:r>
                        <a:rPr lang="en-US" sz="2400" kern="100">
                          <a:effectLst/>
                        </a:rPr>
                        <a:t>print</a:t>
                      </a:r>
                      <a:r>
                        <a:rPr lang="zh-CN" sz="2400" kern="100">
                          <a:effectLst/>
                        </a:rPr>
                        <a:t>输出，必须跟一个空格符，返回</a:t>
                      </a:r>
                      <a:r>
                        <a:rPr lang="en-US" sz="2400" kern="100">
                          <a:effectLst/>
                        </a:rPr>
                        <a:t>False</a:t>
                      </a:r>
                      <a:r>
                        <a:rPr lang="zh-CN" sz="2400" kern="100">
                          <a:effectLst/>
                        </a:rPr>
                        <a:t>，否则返回</a:t>
                      </a:r>
                      <a:r>
                        <a:rPr lang="en-US" sz="2400" kern="100">
                          <a:effectLst/>
                        </a:rPr>
                        <a:t>True</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08730472"/>
                  </a:ext>
                </a:extLst>
              </a:tr>
              <a:tr h="190500">
                <a:tc>
                  <a:txBody>
                    <a:bodyPr/>
                    <a:lstStyle/>
                    <a:p>
                      <a:pPr algn="l">
                        <a:spcAft>
                          <a:spcPts val="0"/>
                        </a:spcAft>
                      </a:pPr>
                      <a:r>
                        <a:rPr lang="en-US" sz="2400" kern="100">
                          <a:effectLst/>
                        </a:rPr>
                        <a:t>encoding</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266700" algn="just">
                        <a:spcAft>
                          <a:spcPts val="0"/>
                        </a:spcAft>
                      </a:pPr>
                      <a:r>
                        <a:rPr lang="zh-CN" sz="2400" kern="100">
                          <a:effectLst/>
                        </a:rPr>
                        <a:t>返回文件编码</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548640192"/>
                  </a:ext>
                </a:extLst>
              </a:tr>
              <a:tr h="190500">
                <a:tc>
                  <a:txBody>
                    <a:bodyPr/>
                    <a:lstStyle/>
                    <a:p>
                      <a:pPr algn="l">
                        <a:spcAft>
                          <a:spcPts val="0"/>
                        </a:spcAft>
                      </a:pPr>
                      <a:r>
                        <a:rPr lang="en-US" sz="2400" kern="100">
                          <a:effectLst/>
                        </a:rPr>
                        <a:t>newlines</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indent="266700" algn="just">
                        <a:spcAft>
                          <a:spcPts val="0"/>
                        </a:spcAft>
                      </a:pPr>
                      <a:r>
                        <a:rPr lang="zh-CN" sz="2400" kern="100" dirty="0">
                          <a:effectLst/>
                        </a:rPr>
                        <a:t>返回文件中的换行模式，为一个元组对象</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7554896"/>
                  </a:ext>
                </a:extLst>
              </a:tr>
            </a:tbl>
          </a:graphicData>
        </a:graphic>
      </p:graphicFrame>
      <p:sp>
        <p:nvSpPr>
          <p:cNvPr id="8" name="矩形 7"/>
          <p:cNvSpPr/>
          <p:nvPr/>
        </p:nvSpPr>
        <p:spPr>
          <a:xfrm>
            <a:off x="4369700" y="1418809"/>
            <a:ext cx="2031325" cy="461665"/>
          </a:xfrm>
          <a:prstGeom prst="rect">
            <a:avLst/>
          </a:prstGeom>
        </p:spPr>
        <p:txBody>
          <a:bodyPr wrap="none">
            <a:spAutoFit/>
          </a:bodyPr>
          <a:lstStyle/>
          <a:p>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文件对象属性</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6163869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2" name="矩形 1"/>
          <p:cNvSpPr/>
          <p:nvPr/>
        </p:nvSpPr>
        <p:spPr>
          <a:xfrm>
            <a:off x="620388" y="971043"/>
            <a:ext cx="10441423" cy="461665"/>
          </a:xfrm>
          <a:prstGeom prst="rect">
            <a:avLst/>
          </a:prstGeom>
        </p:spPr>
        <p:txBody>
          <a:bodyPr wrap="square">
            <a:spAutoFit/>
          </a:bodyPr>
          <a:lstStyle/>
          <a:p>
            <a:pPr indent="266700" algn="just">
              <a:spcAft>
                <a:spcPts val="0"/>
              </a:spcAft>
            </a:pPr>
            <a:r>
              <a:rPr lang="zh-CN" altLang="zh-CN" sz="2400" kern="10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5-29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，打开例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5-26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a100.txt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文件，显示其相关属性。代码如下所示：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250853" y="1678510"/>
            <a:ext cx="11587795" cy="415498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以相对路径可读可写模式读取</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a100.txt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=open("a100.txt","w+",encoding = 'utf-8')  #  a100.txt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与读取程序文件须相同路径</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以绝对路径可读可写模式读取</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a100.txt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=open("C:\\Users\\Administrator\\Desktop\\CH05\\a100.txt","w+",encoding = 'utf-8')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文件对象类型：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{type(</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{Fobj.name}")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文件访问模式：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Fobj.mode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文件编码方式：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Fobj.encoding</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文件换行方式：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Fobj.newlines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文件缓冲区：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Fobj.closed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Fobj.close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286818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graphicFrame>
        <p:nvGraphicFramePr>
          <p:cNvPr id="3" name="表格 2"/>
          <p:cNvGraphicFramePr>
            <a:graphicFrameLocks noGrp="1"/>
          </p:cNvGraphicFramePr>
          <p:nvPr>
            <p:extLst>
              <p:ext uri="{D42A27DB-BD31-4B8C-83A1-F6EECF244321}">
                <p14:modId xmlns:p14="http://schemas.microsoft.com/office/powerpoint/2010/main" val="2310559340"/>
              </p:ext>
            </p:extLst>
          </p:nvPr>
        </p:nvGraphicFramePr>
        <p:xfrm>
          <a:off x="231458" y="1123830"/>
          <a:ext cx="11582913" cy="5486400"/>
        </p:xfrm>
        <a:graphic>
          <a:graphicData uri="http://schemas.openxmlformats.org/drawingml/2006/table">
            <a:tbl>
              <a:tblPr firstRow="1" firstCol="1" bandRow="1">
                <a:tableStyleId>{5C22544A-7EE6-4342-B048-85BDC9FD1C3A}</a:tableStyleId>
              </a:tblPr>
              <a:tblGrid>
                <a:gridCol w="2984130">
                  <a:extLst>
                    <a:ext uri="{9D8B030D-6E8A-4147-A177-3AD203B41FA5}">
                      <a16:colId xmlns:a16="http://schemas.microsoft.com/office/drawing/2014/main" val="3911650454"/>
                    </a:ext>
                  </a:extLst>
                </a:gridCol>
                <a:gridCol w="8598783">
                  <a:extLst>
                    <a:ext uri="{9D8B030D-6E8A-4147-A177-3AD203B41FA5}">
                      <a16:colId xmlns:a16="http://schemas.microsoft.com/office/drawing/2014/main" val="610175327"/>
                    </a:ext>
                  </a:extLst>
                </a:gridCol>
              </a:tblGrid>
              <a:tr h="190500">
                <a:tc>
                  <a:txBody>
                    <a:bodyPr/>
                    <a:lstStyle/>
                    <a:p>
                      <a:pPr indent="266700" algn="just">
                        <a:spcAft>
                          <a:spcPts val="0"/>
                        </a:spcAft>
                      </a:pPr>
                      <a:r>
                        <a:rPr lang="zh-CN" sz="2000" kern="100">
                          <a:effectLst/>
                        </a:rPr>
                        <a:t>方法名</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spcAft>
                          <a:spcPts val="0"/>
                        </a:spcAft>
                      </a:pPr>
                      <a:r>
                        <a:rPr lang="zh-CN" sz="2000" kern="100">
                          <a:effectLst/>
                        </a:rPr>
                        <a:t>描述</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43270832"/>
                  </a:ext>
                </a:extLst>
              </a:tr>
              <a:tr h="190500">
                <a:tc>
                  <a:txBody>
                    <a:bodyPr/>
                    <a:lstStyle/>
                    <a:p>
                      <a:pPr algn="l">
                        <a:spcAft>
                          <a:spcPts val="0"/>
                        </a:spcAft>
                      </a:pPr>
                      <a:r>
                        <a:rPr lang="en-US" sz="2000" kern="100">
                          <a:effectLst/>
                        </a:rPr>
                        <a:t>read([size])</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从文件读取</a:t>
                      </a:r>
                      <a:r>
                        <a:rPr lang="en-US" sz="2000" kern="100">
                          <a:effectLst/>
                        </a:rPr>
                        <a:t>size</a:t>
                      </a:r>
                      <a:r>
                        <a:rPr lang="zh-CN" sz="2000" kern="100">
                          <a:effectLst/>
                        </a:rPr>
                        <a:t>个字节或字符内容返回，若省略</a:t>
                      </a:r>
                      <a:r>
                        <a:rPr lang="en-US" sz="2000" kern="100">
                          <a:effectLst/>
                        </a:rPr>
                        <a:t>[size]</a:t>
                      </a:r>
                      <a:r>
                        <a:rPr lang="zh-CN" sz="2000" kern="100">
                          <a:effectLst/>
                        </a:rPr>
                        <a:t>，则读取到文件末尾，即一次读取文件所有内容</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77436326"/>
                  </a:ext>
                </a:extLst>
              </a:tr>
              <a:tr h="190500">
                <a:tc>
                  <a:txBody>
                    <a:bodyPr/>
                    <a:lstStyle/>
                    <a:p>
                      <a:pPr algn="l">
                        <a:spcAft>
                          <a:spcPts val="0"/>
                        </a:spcAft>
                      </a:pPr>
                      <a:r>
                        <a:rPr lang="en-US" sz="2000" kern="100">
                          <a:effectLst/>
                        </a:rPr>
                        <a:t>readline()</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从文本文件中读取一行内容</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277182076"/>
                  </a:ext>
                </a:extLst>
              </a:tr>
              <a:tr h="190500">
                <a:tc>
                  <a:txBody>
                    <a:bodyPr/>
                    <a:lstStyle/>
                    <a:p>
                      <a:pPr algn="l">
                        <a:spcAft>
                          <a:spcPts val="0"/>
                        </a:spcAft>
                      </a:pPr>
                      <a:r>
                        <a:rPr lang="en-US" sz="2000" kern="100">
                          <a:effectLst/>
                        </a:rPr>
                        <a:t>resdlines()</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把文本文件中的每一行都作为独立的字符串对象，并将这些对象放入列表中返回</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63560166"/>
                  </a:ext>
                </a:extLst>
              </a:tr>
              <a:tr h="190500">
                <a:tc>
                  <a:txBody>
                    <a:bodyPr/>
                    <a:lstStyle/>
                    <a:p>
                      <a:pPr algn="l">
                        <a:spcAft>
                          <a:spcPts val="0"/>
                        </a:spcAft>
                      </a:pPr>
                      <a:r>
                        <a:rPr lang="en-US" sz="2000" kern="100">
                          <a:effectLst/>
                        </a:rPr>
                        <a:t>write(str)</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将字符串</a:t>
                      </a:r>
                      <a:r>
                        <a:rPr lang="en-US" sz="2000" kern="100">
                          <a:effectLst/>
                        </a:rPr>
                        <a:t>str</a:t>
                      </a:r>
                      <a:r>
                        <a:rPr lang="zh-CN" sz="2000" kern="100">
                          <a:effectLst/>
                        </a:rPr>
                        <a:t>内容写入文件</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95909318"/>
                  </a:ext>
                </a:extLst>
              </a:tr>
              <a:tr h="190500">
                <a:tc>
                  <a:txBody>
                    <a:bodyPr/>
                    <a:lstStyle/>
                    <a:p>
                      <a:pPr algn="l">
                        <a:spcAft>
                          <a:spcPts val="0"/>
                        </a:spcAft>
                      </a:pPr>
                      <a:r>
                        <a:rPr lang="en-US" sz="2000" kern="100">
                          <a:effectLst/>
                        </a:rPr>
                        <a:t>writelines(s)</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将字符串列表</a:t>
                      </a:r>
                      <a:r>
                        <a:rPr lang="en-US" sz="2000" kern="100">
                          <a:effectLst/>
                        </a:rPr>
                        <a:t>s</a:t>
                      </a:r>
                      <a:r>
                        <a:rPr lang="zh-CN" sz="2000" kern="100">
                          <a:effectLst/>
                        </a:rPr>
                        <a:t>写入文本文件，不添加换行符</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242288605"/>
                  </a:ext>
                </a:extLst>
              </a:tr>
              <a:tr h="0">
                <a:tc>
                  <a:txBody>
                    <a:bodyPr/>
                    <a:lstStyle/>
                    <a:p>
                      <a:pPr algn="l">
                        <a:spcAft>
                          <a:spcPts val="0"/>
                        </a:spcAft>
                      </a:pPr>
                      <a:r>
                        <a:rPr lang="en-US" sz="2000" kern="100">
                          <a:effectLst/>
                        </a:rPr>
                        <a:t>seek(offset[,whence])</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dirty="0">
                          <a:effectLst/>
                        </a:rPr>
                        <a:t>把文件指针移动到新位置，</a:t>
                      </a:r>
                      <a:r>
                        <a:rPr lang="en-US" sz="2000" kern="100" dirty="0">
                          <a:effectLst/>
                        </a:rPr>
                        <a:t>offset</a:t>
                      </a:r>
                      <a:r>
                        <a:rPr lang="zh-CN" sz="2000" kern="100" dirty="0">
                          <a:effectLst/>
                        </a:rPr>
                        <a:t>表示相对于</a:t>
                      </a:r>
                      <a:r>
                        <a:rPr lang="en-US" sz="2000" kern="100" dirty="0">
                          <a:effectLst/>
                        </a:rPr>
                        <a:t>whence</a:t>
                      </a:r>
                      <a:r>
                        <a:rPr lang="zh-CN" sz="2000" kern="100" dirty="0">
                          <a:effectLst/>
                        </a:rPr>
                        <a:t>的位置：</a:t>
                      </a:r>
                    </a:p>
                    <a:p>
                      <a:pPr algn="l">
                        <a:spcAft>
                          <a:spcPts val="0"/>
                        </a:spcAft>
                      </a:pPr>
                      <a:r>
                        <a:rPr lang="en-US" sz="2000" kern="100" dirty="0">
                          <a:effectLst/>
                        </a:rPr>
                        <a:t>offset</a:t>
                      </a:r>
                      <a:r>
                        <a:rPr lang="zh-CN" sz="2000" kern="100" dirty="0">
                          <a:effectLst/>
                        </a:rPr>
                        <a:t>：为正，往结束方向移动；为负，往开始方向</a:t>
                      </a:r>
                      <a:r>
                        <a:rPr lang="zh-CN" sz="2000" kern="100" dirty="0" smtClean="0">
                          <a:effectLst/>
                        </a:rPr>
                        <a:t>移动</a:t>
                      </a:r>
                      <a:r>
                        <a:rPr lang="zh-CN" altLang="en-US" sz="2000" kern="100" dirty="0" smtClean="0">
                          <a:effectLst/>
                        </a:rPr>
                        <a:t>。</a:t>
                      </a:r>
                      <a:r>
                        <a:rPr lang="en-US" altLang="zh-CN" sz="2000" kern="100" dirty="0" smtClean="0">
                          <a:effectLst/>
                        </a:rPr>
                        <a:t>whence</a:t>
                      </a:r>
                      <a:r>
                        <a:rPr lang="zh-CN" altLang="en-US" sz="2000" kern="100" dirty="0" smtClean="0">
                          <a:effectLst/>
                        </a:rPr>
                        <a:t>含义：</a:t>
                      </a:r>
                      <a:endParaRPr lang="zh-CN" sz="2000" kern="100" dirty="0">
                        <a:effectLst/>
                      </a:endParaRPr>
                    </a:p>
                    <a:p>
                      <a:pPr algn="l">
                        <a:spcAft>
                          <a:spcPts val="0"/>
                        </a:spcAft>
                      </a:pPr>
                      <a:r>
                        <a:rPr lang="en-US" sz="2000" kern="100" dirty="0">
                          <a:effectLst/>
                        </a:rPr>
                        <a:t>0</a:t>
                      </a:r>
                      <a:r>
                        <a:rPr lang="zh-CN" sz="2000" kern="100" dirty="0">
                          <a:effectLst/>
                        </a:rPr>
                        <a:t>：从文件头开始计算</a:t>
                      </a:r>
                      <a:r>
                        <a:rPr lang="en-US" sz="2000" kern="100" dirty="0">
                          <a:effectLst/>
                        </a:rPr>
                        <a:t>(</a:t>
                      </a:r>
                      <a:r>
                        <a:rPr lang="zh-CN" sz="2000" kern="100" dirty="0">
                          <a:effectLst/>
                        </a:rPr>
                        <a:t>默认</a:t>
                      </a:r>
                      <a:r>
                        <a:rPr lang="en-US" sz="2000" kern="100" dirty="0">
                          <a:effectLst/>
                        </a:rPr>
                        <a:t>)</a:t>
                      </a:r>
                      <a:endParaRPr lang="zh-CN" sz="2000" kern="100" dirty="0">
                        <a:effectLst/>
                      </a:endParaRPr>
                    </a:p>
                    <a:p>
                      <a:pPr algn="l">
                        <a:spcAft>
                          <a:spcPts val="0"/>
                        </a:spcAft>
                      </a:pPr>
                      <a:r>
                        <a:rPr lang="en-US" sz="2000" kern="100" dirty="0">
                          <a:effectLst/>
                        </a:rPr>
                        <a:t>1</a:t>
                      </a:r>
                      <a:r>
                        <a:rPr lang="zh-CN" sz="2000" kern="100" dirty="0">
                          <a:effectLst/>
                        </a:rPr>
                        <a:t>：从当前位置开始计算</a:t>
                      </a:r>
                    </a:p>
                    <a:p>
                      <a:pPr algn="l">
                        <a:spcAft>
                          <a:spcPts val="0"/>
                        </a:spcAft>
                      </a:pPr>
                      <a:r>
                        <a:rPr lang="en-US" sz="2000" kern="100" dirty="0">
                          <a:effectLst/>
                        </a:rPr>
                        <a:t>2</a:t>
                      </a:r>
                      <a:r>
                        <a:rPr lang="zh-CN" sz="2000" kern="100" dirty="0">
                          <a:effectLst/>
                        </a:rPr>
                        <a:t>：从文件尾开始计算</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405229346"/>
                  </a:ext>
                </a:extLst>
              </a:tr>
              <a:tr h="180975">
                <a:tc>
                  <a:txBody>
                    <a:bodyPr/>
                    <a:lstStyle/>
                    <a:p>
                      <a:pPr algn="l">
                        <a:spcAft>
                          <a:spcPts val="0"/>
                        </a:spcAft>
                      </a:pPr>
                      <a:r>
                        <a:rPr lang="en-US" sz="2000" kern="100">
                          <a:effectLst/>
                        </a:rPr>
                        <a:t>tell()</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返回文件指针当前位置</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70541429"/>
                  </a:ext>
                </a:extLst>
              </a:tr>
              <a:tr h="0">
                <a:tc>
                  <a:txBody>
                    <a:bodyPr/>
                    <a:lstStyle/>
                    <a:p>
                      <a:pPr algn="l">
                        <a:spcAft>
                          <a:spcPts val="0"/>
                        </a:spcAft>
                      </a:pPr>
                      <a:r>
                        <a:rPr lang="en-US" sz="2000" kern="100">
                          <a:effectLst/>
                        </a:rPr>
                        <a:t>truncate([size])</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不问指针在什么位置</a:t>
                      </a:r>
                      <a:r>
                        <a:rPr lang="en-US" sz="2000" kern="100">
                          <a:effectLst/>
                        </a:rPr>
                        <a:t>,</a:t>
                      </a:r>
                      <a:r>
                        <a:rPr lang="zh-CN" sz="2000" kern="100">
                          <a:effectLst/>
                        </a:rPr>
                        <a:t>只留下指针前</a:t>
                      </a:r>
                      <a:r>
                        <a:rPr lang="en-US" sz="2000" kern="100">
                          <a:effectLst/>
                        </a:rPr>
                        <a:t>size</a:t>
                      </a:r>
                      <a:r>
                        <a:rPr lang="zh-CN" sz="2000" kern="100">
                          <a:effectLst/>
                        </a:rPr>
                        <a:t>个字节的内容</a:t>
                      </a:r>
                      <a:r>
                        <a:rPr lang="en-US" sz="2000" kern="100">
                          <a:effectLst/>
                        </a:rPr>
                        <a:t>,</a:t>
                      </a:r>
                      <a:r>
                        <a:rPr lang="zh-CN" sz="2000" kern="100">
                          <a:effectLst/>
                        </a:rPr>
                        <a:t>其余全部删除。如果没有传入</a:t>
                      </a:r>
                      <a:r>
                        <a:rPr lang="en-US" sz="2000" kern="100">
                          <a:effectLst/>
                        </a:rPr>
                        <a:t>size</a:t>
                      </a:r>
                      <a:r>
                        <a:rPr lang="zh-CN" sz="2000" kern="100">
                          <a:effectLst/>
                        </a:rPr>
                        <a:t>，则当前指针位置到文件末尾全部删除</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684189972"/>
                  </a:ext>
                </a:extLst>
              </a:tr>
              <a:tr h="180975">
                <a:tc>
                  <a:txBody>
                    <a:bodyPr/>
                    <a:lstStyle/>
                    <a:p>
                      <a:pPr algn="l">
                        <a:spcAft>
                          <a:spcPts val="0"/>
                        </a:spcAft>
                      </a:pPr>
                      <a:r>
                        <a:rPr lang="en-US" sz="2000" kern="100">
                          <a:effectLst/>
                        </a:rPr>
                        <a:t>flush()</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把缓冲区的内容写入文件，但不关闭文件</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100249714"/>
                  </a:ext>
                </a:extLst>
              </a:tr>
              <a:tr h="180975">
                <a:tc>
                  <a:txBody>
                    <a:bodyPr/>
                    <a:lstStyle/>
                    <a:p>
                      <a:pPr algn="l">
                        <a:spcAft>
                          <a:spcPts val="0"/>
                        </a:spcAft>
                      </a:pPr>
                      <a:r>
                        <a:rPr lang="en-US" sz="2000" kern="100">
                          <a:effectLst/>
                        </a:rPr>
                        <a:t>close()</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dirty="0">
                          <a:effectLst/>
                        </a:rPr>
                        <a:t>把缓冲区的内容写入文件，同时关闭文件，并释放资源</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14720029"/>
                  </a:ext>
                </a:extLst>
              </a:tr>
            </a:tbl>
          </a:graphicData>
        </a:graphic>
      </p:graphicFrame>
      <p:sp>
        <p:nvSpPr>
          <p:cNvPr id="7" name="矩形 6"/>
          <p:cNvSpPr/>
          <p:nvPr/>
        </p:nvSpPr>
        <p:spPr>
          <a:xfrm>
            <a:off x="4661666" y="662165"/>
            <a:ext cx="2185214" cy="461665"/>
          </a:xfrm>
          <a:prstGeom prst="rect">
            <a:avLst/>
          </a:prstGeom>
        </p:spPr>
        <p:txBody>
          <a:bodyPr wrap="none">
            <a:spAutoFit/>
          </a:bodyPr>
          <a:lstStyle/>
          <a:p>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 文件对象方法</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1369467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7" name="矩形 6"/>
          <p:cNvSpPr/>
          <p:nvPr/>
        </p:nvSpPr>
        <p:spPr>
          <a:xfrm>
            <a:off x="7332037" y="46715"/>
            <a:ext cx="3108543" cy="461665"/>
          </a:xfrm>
          <a:prstGeom prst="rect">
            <a:avLst/>
          </a:prstGeom>
        </p:spPr>
        <p:txBody>
          <a:bodyPr wrap="none">
            <a:spAutoFit/>
          </a:bodyPr>
          <a:lstStyle/>
          <a:p>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 </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Python</a:t>
            </a:r>
            <a:r>
              <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rPr>
              <a:t>文件</a:t>
            </a:r>
            <a:r>
              <a:rPr lang="zh-CN" altLang="en-US" sz="2400" kern="100" dirty="0" smtClean="0">
                <a:latin typeface="黑体" panose="02010609060101010101" pitchFamily="49" charset="-122"/>
                <a:ea typeface="黑体" panose="02010609060101010101" pitchFamily="49" charset="-122"/>
                <a:cs typeface="Times New Roman" panose="02020603050405020304" pitchFamily="18" charset="0"/>
              </a:rPr>
              <a:t>打开模式</a:t>
            </a:r>
            <a:endParaRPr lang="zh-CN" altLang="en-US" sz="2400" dirty="0">
              <a:latin typeface="黑体" panose="02010609060101010101" pitchFamily="49" charset="-122"/>
              <a:ea typeface="黑体" panose="02010609060101010101" pitchFamily="49"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3660595499"/>
              </p:ext>
            </p:extLst>
          </p:nvPr>
        </p:nvGraphicFramePr>
        <p:xfrm>
          <a:off x="93893" y="611681"/>
          <a:ext cx="11938963" cy="6096000"/>
        </p:xfrm>
        <a:graphic>
          <a:graphicData uri="http://schemas.openxmlformats.org/drawingml/2006/table">
            <a:tbl>
              <a:tblPr firstRow="1" firstCol="1" bandRow="1">
                <a:tableStyleId>{5C22544A-7EE6-4342-B048-85BDC9FD1C3A}</a:tableStyleId>
              </a:tblPr>
              <a:tblGrid>
                <a:gridCol w="1626094">
                  <a:extLst>
                    <a:ext uri="{9D8B030D-6E8A-4147-A177-3AD203B41FA5}">
                      <a16:colId xmlns:a16="http://schemas.microsoft.com/office/drawing/2014/main" val="4172874525"/>
                    </a:ext>
                  </a:extLst>
                </a:gridCol>
                <a:gridCol w="10312869">
                  <a:extLst>
                    <a:ext uri="{9D8B030D-6E8A-4147-A177-3AD203B41FA5}">
                      <a16:colId xmlns:a16="http://schemas.microsoft.com/office/drawing/2014/main" val="4286489052"/>
                    </a:ext>
                  </a:extLst>
                </a:gridCol>
              </a:tblGrid>
              <a:tr h="190500">
                <a:tc>
                  <a:txBody>
                    <a:bodyPr/>
                    <a:lstStyle/>
                    <a:p>
                      <a:pPr algn="l">
                        <a:spcAft>
                          <a:spcPts val="0"/>
                        </a:spcAft>
                      </a:pPr>
                      <a:r>
                        <a:rPr lang="zh-CN" sz="2000" kern="100">
                          <a:effectLst/>
                        </a:rPr>
                        <a:t>访问模式</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dirty="0">
                          <a:effectLst/>
                        </a:rPr>
                        <a:t>描述</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703364380"/>
                  </a:ext>
                </a:extLst>
              </a:tr>
              <a:tr h="314325">
                <a:tc>
                  <a:txBody>
                    <a:bodyPr/>
                    <a:lstStyle/>
                    <a:p>
                      <a:pPr algn="l">
                        <a:spcAft>
                          <a:spcPts val="0"/>
                        </a:spcAft>
                      </a:pPr>
                      <a:r>
                        <a:rPr lang="en-US" sz="2000" kern="100">
                          <a:effectLst/>
                        </a:rPr>
                        <a:t>r</a:t>
                      </a:r>
                      <a:r>
                        <a:rPr lang="zh-CN" sz="2000" kern="100">
                          <a:effectLst/>
                        </a:rPr>
                        <a:t>或</a:t>
                      </a:r>
                      <a:r>
                        <a:rPr lang="en-US" sz="2000" kern="100">
                          <a:effectLst/>
                        </a:rPr>
                        <a:t>rt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以只读方式打开已存在的文本文件。文件的指针将会放在文件的开头，这是默认模式。如文件不存在则抛出异常</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317621539"/>
                  </a:ext>
                </a:extLst>
              </a:tr>
              <a:tr h="74295">
                <a:tc>
                  <a:txBody>
                    <a:bodyPr/>
                    <a:lstStyle/>
                    <a:p>
                      <a:pPr algn="l">
                        <a:spcAft>
                          <a:spcPts val="0"/>
                        </a:spcAft>
                      </a:pPr>
                      <a:r>
                        <a:rPr lang="en-US" sz="2000" kern="100">
                          <a:effectLst/>
                        </a:rPr>
                        <a:t>r+</a:t>
                      </a:r>
                      <a:r>
                        <a:rPr lang="zh-CN" sz="2000" kern="100">
                          <a:effectLst/>
                        </a:rPr>
                        <a:t>或</a:t>
                      </a:r>
                      <a:r>
                        <a:rPr lang="en-US" sz="2000" kern="100">
                          <a:effectLst/>
                        </a:rPr>
                        <a:t>rt+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以读</a:t>
                      </a:r>
                      <a:r>
                        <a:rPr lang="en-US" sz="2000" kern="100">
                          <a:effectLst/>
                        </a:rPr>
                        <a:t>/</a:t>
                      </a:r>
                      <a:r>
                        <a:rPr lang="zh-CN" sz="2000" kern="100">
                          <a:effectLst/>
                        </a:rPr>
                        <a:t>写模式打开已存在的文本格式文件。给文件必须存在，否在抛出异常。</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45843020"/>
                  </a:ext>
                </a:extLst>
              </a:tr>
              <a:tr h="292100">
                <a:tc>
                  <a:txBody>
                    <a:bodyPr/>
                    <a:lstStyle/>
                    <a:p>
                      <a:pPr algn="l">
                        <a:spcAft>
                          <a:spcPts val="0"/>
                        </a:spcAft>
                      </a:pPr>
                      <a:r>
                        <a:rPr lang="en-US" sz="2000" kern="100">
                          <a:effectLst/>
                        </a:rPr>
                        <a:t>w</a:t>
                      </a:r>
                      <a:r>
                        <a:rPr lang="zh-CN" sz="2000" kern="100">
                          <a:effectLst/>
                        </a:rPr>
                        <a:t>或</a:t>
                      </a:r>
                      <a:r>
                        <a:rPr lang="en-US" sz="2000" kern="100">
                          <a:effectLst/>
                        </a:rPr>
                        <a:t>wt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dirty="0">
                          <a:effectLst/>
                        </a:rPr>
                        <a:t>以只写模式打开一个文本格式文件。</a:t>
                      </a:r>
                      <a:r>
                        <a:rPr lang="zh-CN" sz="2000" kern="100" dirty="0" smtClean="0">
                          <a:effectLst/>
                        </a:rPr>
                        <a:t>如文件</a:t>
                      </a:r>
                      <a:r>
                        <a:rPr lang="zh-CN" sz="2000" kern="100" dirty="0">
                          <a:effectLst/>
                        </a:rPr>
                        <a:t>已存在</a:t>
                      </a:r>
                      <a:r>
                        <a:rPr lang="zh-CN" sz="2000" kern="100" dirty="0" smtClean="0">
                          <a:effectLst/>
                        </a:rPr>
                        <a:t>则覆盖</a:t>
                      </a:r>
                      <a:r>
                        <a:rPr lang="zh-CN" sz="2000" kern="100" dirty="0">
                          <a:effectLst/>
                        </a:rPr>
                        <a:t>。</a:t>
                      </a:r>
                      <a:r>
                        <a:rPr lang="zh-CN" sz="2000" kern="100" dirty="0" smtClean="0">
                          <a:effectLst/>
                        </a:rPr>
                        <a:t>如该</a:t>
                      </a:r>
                      <a:r>
                        <a:rPr lang="zh-CN" sz="2000" kern="100" dirty="0">
                          <a:effectLst/>
                        </a:rPr>
                        <a:t>文件不存在，创建新文件。</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32627479"/>
                  </a:ext>
                </a:extLst>
              </a:tr>
              <a:tr h="96520">
                <a:tc>
                  <a:txBody>
                    <a:bodyPr/>
                    <a:lstStyle/>
                    <a:p>
                      <a:pPr algn="l">
                        <a:spcAft>
                          <a:spcPts val="0"/>
                        </a:spcAft>
                      </a:pPr>
                      <a:r>
                        <a:rPr lang="en-US" sz="2000" kern="100">
                          <a:effectLst/>
                        </a:rPr>
                        <a:t>w+</a:t>
                      </a:r>
                      <a:r>
                        <a:rPr lang="zh-CN" sz="2000" kern="100">
                          <a:effectLst/>
                        </a:rPr>
                        <a:t>或</a:t>
                      </a:r>
                      <a:r>
                        <a:rPr lang="en-US" sz="2000" kern="100">
                          <a:effectLst/>
                        </a:rPr>
                        <a:t>wt+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dirty="0">
                          <a:effectLst/>
                        </a:rPr>
                        <a:t>以读</a:t>
                      </a:r>
                      <a:r>
                        <a:rPr lang="en-US" sz="2000" kern="100" dirty="0">
                          <a:effectLst/>
                        </a:rPr>
                        <a:t>/</a:t>
                      </a:r>
                      <a:r>
                        <a:rPr lang="zh-CN" sz="2000" kern="100" dirty="0">
                          <a:effectLst/>
                        </a:rPr>
                        <a:t>写模式打开一个文本格式文件。</a:t>
                      </a:r>
                      <a:r>
                        <a:rPr lang="zh-CN" sz="2000" kern="100" dirty="0" smtClean="0">
                          <a:effectLst/>
                        </a:rPr>
                        <a:t>如文件</a:t>
                      </a:r>
                      <a:r>
                        <a:rPr lang="zh-CN" sz="2000" kern="100" dirty="0">
                          <a:effectLst/>
                        </a:rPr>
                        <a:t>已存在</a:t>
                      </a:r>
                      <a:r>
                        <a:rPr lang="zh-CN" sz="2000" kern="100" dirty="0" smtClean="0">
                          <a:effectLst/>
                        </a:rPr>
                        <a:t>则覆盖</a:t>
                      </a:r>
                      <a:r>
                        <a:rPr lang="zh-CN" sz="2000" kern="100" dirty="0">
                          <a:effectLst/>
                        </a:rPr>
                        <a:t>。</a:t>
                      </a:r>
                      <a:r>
                        <a:rPr lang="zh-CN" sz="2000" kern="100" dirty="0" smtClean="0">
                          <a:effectLst/>
                        </a:rPr>
                        <a:t>如该</a:t>
                      </a:r>
                      <a:r>
                        <a:rPr lang="zh-CN" sz="2000" kern="100" dirty="0">
                          <a:effectLst/>
                        </a:rPr>
                        <a:t>文件不存在，创建新文件。</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190288004"/>
                  </a:ext>
                </a:extLst>
              </a:tr>
              <a:tr h="453390">
                <a:tc>
                  <a:txBody>
                    <a:bodyPr/>
                    <a:lstStyle/>
                    <a:p>
                      <a:pPr algn="l">
                        <a:spcAft>
                          <a:spcPts val="0"/>
                        </a:spcAft>
                      </a:pPr>
                      <a:r>
                        <a:rPr lang="en-US" sz="2000" kern="100">
                          <a:effectLst/>
                        </a:rPr>
                        <a:t>a</a:t>
                      </a:r>
                      <a:r>
                        <a:rPr lang="zh-CN" sz="2000" kern="100">
                          <a:effectLst/>
                        </a:rPr>
                        <a:t>或</a:t>
                      </a:r>
                      <a:r>
                        <a:rPr lang="en-US" sz="2000" kern="100">
                          <a:effectLst/>
                        </a:rPr>
                        <a:t>at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以追加模式打开一个文本格式文件。如果该文件已存在，文件指针将会放在文件的结尾，新的内容将会被写入到已有内容之后。如果该文件不存在，创建新文件进行写入。</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353354063"/>
                  </a:ext>
                </a:extLst>
              </a:tr>
              <a:tr h="133350">
                <a:tc>
                  <a:txBody>
                    <a:bodyPr/>
                    <a:lstStyle/>
                    <a:p>
                      <a:pPr algn="l">
                        <a:spcAft>
                          <a:spcPts val="0"/>
                        </a:spcAft>
                      </a:pPr>
                      <a:r>
                        <a:rPr lang="en-US" sz="2000" kern="100">
                          <a:effectLst/>
                        </a:rPr>
                        <a:t>a+</a:t>
                      </a:r>
                      <a:r>
                        <a:rPr lang="zh-CN" sz="2000" kern="100">
                          <a:effectLst/>
                        </a:rPr>
                        <a:t>或</a:t>
                      </a:r>
                      <a:r>
                        <a:rPr lang="en-US" sz="2000" kern="100">
                          <a:effectLst/>
                        </a:rPr>
                        <a:t>at+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以读</a:t>
                      </a:r>
                      <a:r>
                        <a:rPr lang="en-US" sz="2000" kern="100">
                          <a:effectLst/>
                        </a:rPr>
                        <a:t>/</a:t>
                      </a:r>
                      <a:r>
                        <a:rPr lang="zh-CN" sz="2000" kern="100">
                          <a:effectLst/>
                        </a:rPr>
                        <a:t>写模式打开一个文本格式文件。如果该文件已存在，文件指针将会放在文件的结尾，文件以追加模式打开。如果该文件不存在，创建新文件进行读</a:t>
                      </a:r>
                      <a:r>
                        <a:rPr lang="en-US" sz="2000" kern="100">
                          <a:effectLst/>
                        </a:rPr>
                        <a:t>/</a:t>
                      </a:r>
                      <a:r>
                        <a:rPr lang="zh-CN" sz="2000" kern="100">
                          <a:effectLst/>
                        </a:rPr>
                        <a:t>写。</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386120381"/>
                  </a:ext>
                </a:extLst>
              </a:tr>
              <a:tr h="285115">
                <a:tc>
                  <a:txBody>
                    <a:bodyPr/>
                    <a:lstStyle/>
                    <a:p>
                      <a:pPr algn="l">
                        <a:spcAft>
                          <a:spcPts val="0"/>
                        </a:spcAft>
                      </a:pPr>
                      <a:r>
                        <a:rPr lang="en-US" sz="2000" kern="100">
                          <a:effectLst/>
                        </a:rPr>
                        <a:t>rb</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以只读模式打开已存在的二进制格式文件，文件指针将会放在文件的开头。这是默认模式。</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10064304"/>
                  </a:ext>
                </a:extLst>
              </a:tr>
              <a:tr h="103505">
                <a:tc>
                  <a:txBody>
                    <a:bodyPr/>
                    <a:lstStyle/>
                    <a:p>
                      <a:pPr algn="l">
                        <a:spcAft>
                          <a:spcPts val="0"/>
                        </a:spcAft>
                      </a:pPr>
                      <a:r>
                        <a:rPr lang="en-US" sz="2000" kern="100">
                          <a:effectLst/>
                        </a:rPr>
                        <a:t>rb+</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以读</a:t>
                      </a:r>
                      <a:r>
                        <a:rPr lang="en-US" sz="2000" kern="100">
                          <a:effectLst/>
                        </a:rPr>
                        <a:t>/</a:t>
                      </a:r>
                      <a:r>
                        <a:rPr lang="zh-CN" sz="2000" kern="100">
                          <a:effectLst/>
                        </a:rPr>
                        <a:t>写模式打开已存在的二进制格式文件打开已存在的二进制格式文件，文件指针将会放在文件的开头。</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34948546"/>
                  </a:ext>
                </a:extLst>
              </a:tr>
              <a:tr h="299720">
                <a:tc>
                  <a:txBody>
                    <a:bodyPr/>
                    <a:lstStyle/>
                    <a:p>
                      <a:pPr algn="l">
                        <a:spcAft>
                          <a:spcPts val="0"/>
                        </a:spcAft>
                      </a:pPr>
                      <a:r>
                        <a:rPr lang="en-US" sz="2000" kern="100">
                          <a:effectLst/>
                        </a:rPr>
                        <a:t>wb</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dirty="0">
                          <a:effectLst/>
                        </a:rPr>
                        <a:t>以只写模式打开已存在的二进制格式文件。</a:t>
                      </a:r>
                      <a:r>
                        <a:rPr lang="zh-CN" sz="2000" kern="100" dirty="0" smtClean="0">
                          <a:effectLst/>
                        </a:rPr>
                        <a:t>如文件</a:t>
                      </a:r>
                      <a:r>
                        <a:rPr lang="zh-CN" sz="2000" kern="100" dirty="0">
                          <a:effectLst/>
                        </a:rPr>
                        <a:t>已存在</a:t>
                      </a:r>
                      <a:r>
                        <a:rPr lang="zh-CN" sz="2000" kern="100" dirty="0" smtClean="0">
                          <a:effectLst/>
                        </a:rPr>
                        <a:t>则覆盖</a:t>
                      </a:r>
                      <a:r>
                        <a:rPr lang="zh-CN" sz="2000" kern="100" dirty="0">
                          <a:effectLst/>
                        </a:rPr>
                        <a:t>。</a:t>
                      </a:r>
                      <a:r>
                        <a:rPr lang="zh-CN" sz="2000" kern="100" dirty="0" smtClean="0">
                          <a:effectLst/>
                        </a:rPr>
                        <a:t>如不</a:t>
                      </a:r>
                      <a:r>
                        <a:rPr lang="zh-CN" sz="2000" kern="100" dirty="0">
                          <a:effectLst/>
                        </a:rPr>
                        <a:t>存在，创建新文件。</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144720840"/>
                  </a:ext>
                </a:extLst>
              </a:tr>
              <a:tr h="88900">
                <a:tc>
                  <a:txBody>
                    <a:bodyPr/>
                    <a:lstStyle/>
                    <a:p>
                      <a:pPr algn="l">
                        <a:spcAft>
                          <a:spcPts val="0"/>
                        </a:spcAft>
                      </a:pPr>
                      <a:r>
                        <a:rPr lang="en-US" sz="2000" kern="100">
                          <a:effectLst/>
                        </a:rPr>
                        <a:t>wb+</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以读</a:t>
                      </a:r>
                      <a:r>
                        <a:rPr lang="en-US" sz="2000" kern="100">
                          <a:effectLst/>
                        </a:rPr>
                        <a:t>/</a:t>
                      </a:r>
                      <a:r>
                        <a:rPr lang="zh-CN" sz="2000" kern="100">
                          <a:effectLst/>
                        </a:rPr>
                        <a:t>写模式打开已存在的二进制格式文件。如果该文件已存在则将其覆盖。如果该文件不存在，创建新文件。</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696666319"/>
                  </a:ext>
                </a:extLst>
              </a:tr>
              <a:tr h="190500">
                <a:tc>
                  <a:txBody>
                    <a:bodyPr/>
                    <a:lstStyle/>
                    <a:p>
                      <a:pPr algn="l">
                        <a:spcAft>
                          <a:spcPts val="0"/>
                        </a:spcAft>
                      </a:pPr>
                      <a:r>
                        <a:rPr lang="en-US" sz="2000" kern="100">
                          <a:effectLst/>
                        </a:rPr>
                        <a:t>ab</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a:effectLst/>
                        </a:rPr>
                        <a:t>以追加模式打开二进制格式文件。如果该文件已存在，文件指针将会放在文件的结尾。如果该文件不存在，创建新文件进行写入。</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39345335"/>
                  </a:ext>
                </a:extLst>
              </a:tr>
              <a:tr h="383540">
                <a:tc>
                  <a:txBody>
                    <a:bodyPr/>
                    <a:lstStyle/>
                    <a:p>
                      <a:pPr algn="l">
                        <a:spcAft>
                          <a:spcPts val="0"/>
                        </a:spcAft>
                      </a:pPr>
                      <a:r>
                        <a:rPr lang="en-US" sz="2000" kern="100">
                          <a:effectLst/>
                        </a:rPr>
                        <a:t>ab+</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2000" kern="100" dirty="0">
                          <a:effectLst/>
                        </a:rPr>
                        <a:t>以读</a:t>
                      </a:r>
                      <a:r>
                        <a:rPr lang="en-US" sz="2000" kern="100" dirty="0">
                          <a:effectLst/>
                        </a:rPr>
                        <a:t>/</a:t>
                      </a:r>
                      <a:r>
                        <a:rPr lang="zh-CN" sz="2000" kern="100" dirty="0">
                          <a:effectLst/>
                        </a:rPr>
                        <a:t>写模式打开二进制格式文件。如果该文件已存在，文件指针将会放在文件的结尾。如果该文件不存在，创建新文件用于读写。</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56420953"/>
                  </a:ext>
                </a:extLst>
              </a:tr>
            </a:tbl>
          </a:graphicData>
        </a:graphic>
      </p:graphicFrame>
    </p:spTree>
    <p:extLst>
      <p:ext uri="{BB962C8B-B14F-4D97-AF65-F5344CB8AC3E}">
        <p14:creationId xmlns:p14="http://schemas.microsoft.com/office/powerpoint/2010/main" val="36395956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3" name="矩形 2"/>
          <p:cNvSpPr/>
          <p:nvPr/>
        </p:nvSpPr>
        <p:spPr>
          <a:xfrm>
            <a:off x="49388" y="619774"/>
            <a:ext cx="11409769" cy="5262338"/>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文件关闭与写缓存文件</a:t>
            </a:r>
          </a:p>
          <a:p>
            <a:pPr indent="266700" algn="just">
              <a:spcAft>
                <a:spcPts val="0"/>
              </a:spcAft>
            </a:pPr>
            <a:r>
              <a:rPr lang="en-US" altLang="zh-CN" sz="28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文件打开</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后通过关闭文件，程序释放对文件的控制，并将缓冲区数据写入文件。只有当该文件被释放，其他程序才可以获得该文件的操控权。关闭文件语法格式如下：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FileObject.close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文件</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关闭后将不能再访问该文件对象的方法与属性，若强制操作将抛出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ValueErroe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异常。文件的妥善关闭，可以避免数据丢失或受损，这是一种繁琐的操作，避免这个问题可以使用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with-as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语句，使用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with-as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上下文管理器，只需打开文件，按需操作，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会在恰当的时候自动将其关闭，这是不需要用户干预的机制，称为预定义清理，具体参考</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3.7.5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小节。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如果</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在不关闭文件的情况下，需要将缓冲区文件写入文件，可以使用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flush(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FileObject.flush</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56969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grpSp>
        <p:nvGrpSpPr>
          <p:cNvPr id="9" name="组合 8"/>
          <p:cNvGrpSpPr/>
          <p:nvPr/>
        </p:nvGrpSpPr>
        <p:grpSpPr>
          <a:xfrm>
            <a:off x="-1" y="560903"/>
            <a:ext cx="3521497" cy="1214622"/>
            <a:chOff x="62324" y="4571287"/>
            <a:chExt cx="3521497" cy="1214622"/>
          </a:xfrm>
        </p:grpSpPr>
        <p:grpSp>
          <p:nvGrpSpPr>
            <p:cNvPr id="10" name="组合 67"/>
            <p:cNvGrpSpPr/>
            <p:nvPr/>
          </p:nvGrpSpPr>
          <p:grpSpPr>
            <a:xfrm>
              <a:off x="62324" y="4571287"/>
              <a:ext cx="880479" cy="1214622"/>
              <a:chOff x="6469453" y="2119547"/>
              <a:chExt cx="1914069" cy="2769162"/>
            </a:xfrm>
          </p:grpSpPr>
          <p:sp>
            <p:nvSpPr>
              <p:cNvPr id="12"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3"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4"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5"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5.5.3</a:t>
                </a:r>
                <a:endParaRPr lang="zh-CN" altLang="en-US" sz="2000" b="1" dirty="0">
                  <a:solidFill>
                    <a:schemeClr val="tx2">
                      <a:lumMod val="50000"/>
                    </a:schemeClr>
                  </a:solidFill>
                </a:endParaRPr>
              </a:p>
            </p:txBody>
          </p:sp>
        </p:grpSp>
        <p:sp>
          <p:nvSpPr>
            <p:cNvPr id="11" name="矩形 10"/>
            <p:cNvSpPr/>
            <p:nvPr/>
          </p:nvSpPr>
          <p:spPr>
            <a:xfrm>
              <a:off x="887146" y="4642846"/>
              <a:ext cx="269667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5"/>
                  </a:solidFill>
                </a:rPr>
                <a:t>文件的读写操作</a:t>
              </a:r>
              <a:endParaRPr lang="zh-CN" altLang="en-US" sz="2800" b="1" dirty="0">
                <a:solidFill>
                  <a:schemeClr val="accent5"/>
                </a:solidFill>
              </a:endParaRPr>
            </a:p>
          </p:txBody>
        </p:sp>
      </p:grpSp>
      <p:sp>
        <p:nvSpPr>
          <p:cNvPr id="2" name="矩形 1"/>
          <p:cNvSpPr/>
          <p:nvPr/>
        </p:nvSpPr>
        <p:spPr>
          <a:xfrm>
            <a:off x="109100" y="1143936"/>
            <a:ext cx="11773910" cy="3354123"/>
          </a:xfrm>
          <a:prstGeom prst="rect">
            <a:avLst/>
          </a:prstGeom>
        </p:spPr>
        <p:txBody>
          <a:bodyPr wrap="square">
            <a:spAutoFit/>
          </a:bodyPr>
          <a:lstStyle/>
          <a:p>
            <a:pPr>
              <a:lnSpc>
                <a:spcPct val="157000"/>
              </a:lnSpc>
              <a:spcAft>
                <a:spcPts val="0"/>
              </a:spcAft>
            </a:pPr>
            <a:r>
              <a:rPr lang="en-US" altLang="zh-CN" sz="2800" b="1" kern="100" dirty="0" smtClean="0">
                <a:latin typeface="黑体" panose="02010609060101010101" pitchFamily="49" charset="-122"/>
                <a:ea typeface="黑体" panose="02010609060101010101" pitchFamily="49" charset="-122"/>
                <a:cs typeface="Times New Roman" panose="02020603050405020304" pitchFamily="18" charset="0"/>
              </a:rPr>
              <a:t>    1</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读取文本文件</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程序</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以通过文件对象，调用多种方法来读取文件内容。需要注意：读取文件必须是支持读取模式的情况下，读取的字符串可以保存在对象而不送入字符串变量，读取文件时有位置指针，用来指向当前读取的字节，打开文件时该指针指向第一个字节，每读取一个字节向后移动一个位置，联系读写，直至数据读取完毕。</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⑴通过遍历方式读取数据。</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5-30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创建文本文件如图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5-28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所示，选择文本文件编码格式为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UTF-8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。读取文件并输出文件内容。</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7" name="图片 16"/>
          <p:cNvPicPr/>
          <p:nvPr/>
        </p:nvPicPr>
        <p:blipFill>
          <a:blip r:embed="rId3"/>
          <a:stretch>
            <a:fillRect/>
          </a:stretch>
        </p:blipFill>
        <p:spPr>
          <a:xfrm>
            <a:off x="2050830" y="4200664"/>
            <a:ext cx="8015661" cy="2540001"/>
          </a:xfrm>
          <a:prstGeom prst="rect">
            <a:avLst/>
          </a:prstGeom>
        </p:spPr>
      </p:pic>
      <p:pic>
        <p:nvPicPr>
          <p:cNvPr id="18" name="图片 17"/>
          <p:cNvPicPr/>
          <p:nvPr/>
        </p:nvPicPr>
        <p:blipFill>
          <a:blip r:embed="rId4"/>
          <a:stretch>
            <a:fillRect/>
          </a:stretch>
        </p:blipFill>
        <p:spPr>
          <a:xfrm>
            <a:off x="109100" y="1775525"/>
            <a:ext cx="11834744" cy="5194950"/>
          </a:xfrm>
          <a:prstGeom prst="rect">
            <a:avLst/>
          </a:prstGeom>
        </p:spPr>
      </p:pic>
    </p:spTree>
    <p:extLst>
      <p:ext uri="{BB962C8B-B14F-4D97-AF65-F5344CB8AC3E}">
        <p14:creationId xmlns:p14="http://schemas.microsoft.com/office/powerpoint/2010/main" val="10393989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3" name="矩形 2"/>
          <p:cNvSpPr/>
          <p:nvPr/>
        </p:nvSpPr>
        <p:spPr>
          <a:xfrm>
            <a:off x="283221" y="765367"/>
            <a:ext cx="11118456" cy="156966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=open("data1.txt","r",encoding = 'utf-8')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line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line,end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Fobj.close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169934" y="2539491"/>
            <a:ext cx="10980890" cy="830997"/>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如</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文件编码格式不一致，有可能抛出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UnicodeDecodeError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异常，如在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函数中将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encoding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参数改为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GBK</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，结果如图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5-29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20" name="图片 19"/>
          <p:cNvPicPr/>
          <p:nvPr/>
        </p:nvPicPr>
        <p:blipFill>
          <a:blip r:embed="rId3"/>
          <a:stretch>
            <a:fillRect/>
          </a:stretch>
        </p:blipFill>
        <p:spPr>
          <a:xfrm>
            <a:off x="407102" y="3370487"/>
            <a:ext cx="11132140" cy="2860379"/>
          </a:xfrm>
          <a:prstGeom prst="rect">
            <a:avLst/>
          </a:prstGeom>
        </p:spPr>
      </p:pic>
    </p:spTree>
    <p:extLst>
      <p:ext uri="{BB962C8B-B14F-4D97-AF65-F5344CB8AC3E}">
        <p14:creationId xmlns:p14="http://schemas.microsoft.com/office/powerpoint/2010/main" val="41857814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grpSp>
        <p:nvGrpSpPr>
          <p:cNvPr id="34" name="组合 33"/>
          <p:cNvGrpSpPr/>
          <p:nvPr/>
        </p:nvGrpSpPr>
        <p:grpSpPr>
          <a:xfrm>
            <a:off x="0" y="620056"/>
            <a:ext cx="4565097" cy="1631865"/>
            <a:chOff x="1949" y="4185715"/>
            <a:chExt cx="4565097" cy="1631865"/>
          </a:xfrm>
        </p:grpSpPr>
        <p:grpSp>
          <p:nvGrpSpPr>
            <p:cNvPr id="35" name="组合 25"/>
            <p:cNvGrpSpPr/>
            <p:nvPr/>
          </p:nvGrpSpPr>
          <p:grpSpPr>
            <a:xfrm>
              <a:off x="1949" y="4185715"/>
              <a:ext cx="847793" cy="1631865"/>
              <a:chOff x="1147497" y="2119547"/>
              <a:chExt cx="1914069" cy="3767138"/>
            </a:xfrm>
          </p:grpSpPr>
          <p:sp>
            <p:nvSpPr>
              <p:cNvPr id="43"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44"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5"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6"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5.1.1</a:t>
                </a:r>
                <a:endParaRPr lang="zh-CN" altLang="en-US" sz="2000" b="1" dirty="0">
                  <a:solidFill>
                    <a:schemeClr val="tx2">
                      <a:lumMod val="50000"/>
                    </a:schemeClr>
                  </a:solidFill>
                </a:endParaRPr>
              </a:p>
            </p:txBody>
          </p:sp>
          <p:sp>
            <p:nvSpPr>
              <p:cNvPr id="47" name="矩形 46"/>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36" name="矩形 35"/>
            <p:cNvSpPr/>
            <p:nvPr/>
          </p:nvSpPr>
          <p:spPr>
            <a:xfrm>
              <a:off x="805901" y="4259267"/>
              <a:ext cx="376114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函数</a:t>
              </a:r>
              <a:endParaRPr lang="zh-CN" altLang="en-US" sz="2800" b="1" dirty="0">
                <a:solidFill>
                  <a:schemeClr val="accent4"/>
                </a:solidFill>
              </a:endParaRPr>
            </a:p>
          </p:txBody>
        </p:sp>
      </p:grpSp>
      <p:sp>
        <p:nvSpPr>
          <p:cNvPr id="3" name="矩形 2"/>
          <p:cNvSpPr/>
          <p:nvPr/>
        </p:nvSpPr>
        <p:spPr>
          <a:xfrm>
            <a:off x="5127877" y="-12036"/>
            <a:ext cx="7028952" cy="1200329"/>
          </a:xfrm>
          <a:prstGeom prst="rect">
            <a:avLst/>
          </a:prstGeom>
          <a:solidFill>
            <a:schemeClr val="accent2">
              <a:lumMod val="20000"/>
              <a:lumOff val="80000"/>
            </a:schemeClr>
          </a:solidFill>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函数</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可理解为指定函数名称的程序块，且这个程序块规定了数据输入与输出的接口，通过函数名和接口实现对函数的调用。</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342602" y="947377"/>
            <a:ext cx="11990567" cy="5939446"/>
          </a:xfrm>
          <a:prstGeom prst="rect">
            <a:avLst/>
          </a:prstGeom>
        </p:spPr>
        <p:txBody>
          <a:bodyPr wrap="square">
            <a:spAutoFit/>
          </a:bodyPr>
          <a:lstStyle/>
          <a:p>
            <a:pPr>
              <a:lnSpc>
                <a:spcPct val="157000"/>
              </a:lnSpc>
              <a:spcAft>
                <a:spcPts val="0"/>
              </a:spcAft>
            </a:pPr>
            <a:r>
              <a:rPr lang="en-US" altLang="zh-CN" sz="2800" b="1" kern="100" dirty="0" smtClean="0">
                <a:latin typeface="黑体" panose="02010609060101010101" pitchFamily="49" charset="-122"/>
                <a:ea typeface="黑体" panose="02010609060101010101" pitchFamily="49" charset="-122"/>
                <a:cs typeface="Times New Roman" panose="02020603050405020304" pitchFamily="18" charset="0"/>
              </a:rPr>
              <a:t>    1</a:t>
            </a: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函数的定义</a:t>
            </a: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除了第二章中提到的内置函数与模块方法外，允许自定义函数，同样可以在程序或嵌套函数中使用。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通过保留字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定义函数</a:t>
            </a:r>
            <a:r>
              <a:rPr lang="zh-CN" altLang="zh-CN" sz="2400" kern="100" dirty="0">
                <a:latin typeface="Calibri" panose="020F0502020204030204" pitchFamily="34" charset="0"/>
                <a:ea typeface="Times New Roman" panose="02020603050405020304" pitchFamily="18" charset="0"/>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，语法形式如下</a:t>
            </a:r>
            <a:r>
              <a:rPr lang="zh-CN" altLang="zh-CN" sz="2400" kern="100" dirty="0">
                <a:latin typeface="Calibri" panose="020F0502020204030204" pitchFamily="34" charset="0"/>
                <a:ea typeface="Times New Roman" panose="02020603050405020304" pitchFamily="18" charset="0"/>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functionname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&gt;(&lt;parameters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statements&gt;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return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expression&gt;]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①＜</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functionname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为函数名，是一个合法的标识符；</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&lt;parameters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＞为形式参数列表，，用于定义函数接收的参数，参数之间用逗号“</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”隔开。无需指定数据类型，无参数则保留括号；</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③</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&lt;statements&gt;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为函数体，位于冒号后，整体缩进；</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④</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expression&gt;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为可选项，可位于函数体的任何地方，表示函数调用到此结束，如无</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return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语句或是不带表达式的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return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则返回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None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⑤在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定义函数就是创建一个对象，也有方法和属性。</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一般可在函数的第一行语句可以选择性地使用文档字符串存放函数说明。</a:t>
            </a:r>
            <a:r>
              <a:rPr lang="en-US" altLang="zh-CN" sz="2400" kern="100" dirty="0">
                <a:latin typeface="Times New Roman" panose="02020603050405020304" pitchFamily="18" charset="0"/>
                <a:ea typeface="宋体" panose="02010600030101010101" pitchFamily="2" charset="-122"/>
              </a:rPr>
              <a:t> </a:t>
            </a:r>
            <a:endParaRPr lang="zh-CN" altLang="en-US" sz="2400" dirty="0"/>
          </a:p>
        </p:txBody>
      </p:sp>
    </p:spTree>
    <p:extLst>
      <p:ext uri="{BB962C8B-B14F-4D97-AF65-F5344CB8AC3E}">
        <p14:creationId xmlns:p14="http://schemas.microsoft.com/office/powerpoint/2010/main" val="33706979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2" name="矩形 1"/>
          <p:cNvSpPr/>
          <p:nvPr/>
        </p:nvSpPr>
        <p:spPr>
          <a:xfrm>
            <a:off x="0" y="628953"/>
            <a:ext cx="11830556" cy="3416320"/>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⑵</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read(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方法读取数据。语法格式如下：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FileObject.read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([size])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功能</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说明：从文件指针当前位置读取指定数量的字符，以字符串形式返回，字符串可以为二进制数据或文本数据。</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size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为非负整数，指定从指针所指位置开始读取指定长度的字符，如果缺省则读至文件末尾，刚打开的文件，起始位置为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，则将读取文件全部内容。当文件无法读取时返回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False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5-31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read(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方法读取例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5-26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a100.txt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文件的前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行。</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解题</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思路：使用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read(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函数将文章内容存入字符串，通过换行符“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”实现对文章按行分割，结果存入列表，列表前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个元素即为前五行内容。代码如下所示：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234669" y="4045273"/>
            <a:ext cx="11595887" cy="230832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=open('a100.txt','r',encoding='utf-8')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line_list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range(5):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line_list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Fobj.close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622485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3" name="矩形 2"/>
          <p:cNvSpPr/>
          <p:nvPr/>
        </p:nvSpPr>
        <p:spPr>
          <a:xfrm>
            <a:off x="105196" y="628953"/>
            <a:ext cx="11757727" cy="1200329"/>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5-32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按每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个字符读取例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5-30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data1.text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文件内容，插入“</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_</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”后显示。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解题思路：通过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read(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方法返回值判断文件读取是否结束，并以此作为循环读取条件。代码如下所示：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194208" y="1829282"/>
            <a:ext cx="11846740" cy="3046988"/>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=open('data1.txt','r',encoding='utf-8')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while 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one_char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not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one_char:break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one_char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+'_'</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Fobj.close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p:cNvPicPr/>
          <p:nvPr/>
        </p:nvPicPr>
        <p:blipFill>
          <a:blip r:embed="rId3"/>
          <a:stretch>
            <a:fillRect/>
          </a:stretch>
        </p:blipFill>
        <p:spPr>
          <a:xfrm>
            <a:off x="3750158" y="3680503"/>
            <a:ext cx="8379802" cy="3177497"/>
          </a:xfrm>
          <a:prstGeom prst="rect">
            <a:avLst/>
          </a:prstGeom>
        </p:spPr>
      </p:pic>
    </p:spTree>
    <p:extLst>
      <p:ext uri="{BB962C8B-B14F-4D97-AF65-F5344CB8AC3E}">
        <p14:creationId xmlns:p14="http://schemas.microsoft.com/office/powerpoint/2010/main" val="14437471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2" name="矩形 1"/>
          <p:cNvSpPr/>
          <p:nvPr/>
        </p:nvSpPr>
        <p:spPr>
          <a:xfrm>
            <a:off x="-1" y="570082"/>
            <a:ext cx="11603979" cy="3046988"/>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⑶</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方法读取数据。语法格式如下：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FileObject.readline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([size])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功能</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说明：指定从当前行的当前指针所指位置开始读取指定长度的字符，以字符串对象返回。参数缺省，或参数值大于当前行总字符数量，则读取当前位置至当前行结尾所有字符（包括换行符</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）。如文件刚打开，则当前读取位置为第一行，读取一行后，文件指针将指向第二行，以此类推，到达文件末尾，则返回一个空字符串。</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5-33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方法读取圆周率文件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pi1000.txt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文件如图</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5-32</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所示。显示前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行，第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行，分两次读取</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个字符，然后读取当前行剩余部分。</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3" name="图片 12"/>
          <p:cNvPicPr/>
          <p:nvPr/>
        </p:nvPicPr>
        <p:blipFill>
          <a:blip r:embed="rId3"/>
          <a:stretch>
            <a:fillRect/>
          </a:stretch>
        </p:blipFill>
        <p:spPr>
          <a:xfrm>
            <a:off x="407102" y="3657839"/>
            <a:ext cx="10476686" cy="3058549"/>
          </a:xfrm>
          <a:prstGeom prst="rect">
            <a:avLst/>
          </a:prstGeom>
        </p:spPr>
      </p:pic>
      <p:sp>
        <p:nvSpPr>
          <p:cNvPr id="7" name="矩形 6"/>
          <p:cNvSpPr/>
          <p:nvPr/>
        </p:nvSpPr>
        <p:spPr>
          <a:xfrm>
            <a:off x="61939" y="601672"/>
            <a:ext cx="12011378" cy="6370975"/>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=open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('pi1000.txt','r',encoding='utf-8')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range(5):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print("-"*60)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当前位置：</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Fobj.tell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获取文件当前位置</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print(str1)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当前位置：</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Fobj.tell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print(str1)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当前位置：</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Fobj.tell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(2000)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print(str1)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当前位置：</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Fobj.tell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Fobj.close</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84978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3" name="矩形 2"/>
          <p:cNvSpPr/>
          <p:nvPr/>
        </p:nvSpPr>
        <p:spPr>
          <a:xfrm>
            <a:off x="0" y="729259"/>
            <a:ext cx="11717267" cy="2308324"/>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⑷</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readlines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方法读取数据。语法格式如下：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FileObject.readlines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([size])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功能</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说明：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readlines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方法返回一个列表，文本文件的每一行作为列表的一个字符串元素，如到达文件末尾，则返回一个空列表。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size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参数表示读取内容的总长度，即只读取文件的一部分。</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5-34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readlines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读取例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5-33</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圆周率文件，显示第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到第</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行内容代码如下所示：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434271" y="3279367"/>
            <a:ext cx="11282995" cy="193899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=open('pi1000.txt','r',encoding='utf-8')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Fobj.readlines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line in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[6:10]: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print(line)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Fobj.close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331598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2" name="矩形 1"/>
          <p:cNvSpPr/>
          <p:nvPr/>
        </p:nvSpPr>
        <p:spPr>
          <a:xfrm>
            <a:off x="267037" y="690669"/>
            <a:ext cx="11158917" cy="2308324"/>
          </a:xfrm>
          <a:prstGeom prst="rect">
            <a:avLst/>
          </a:prstGeom>
        </p:spPr>
        <p:txBody>
          <a:bodyPr wrap="square">
            <a:spAutoFit/>
          </a:bodyPr>
          <a:lstStyle/>
          <a:p>
            <a:pPr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⑸</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next(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函数获取下一行</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内置</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next(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，可从迭代对象中获取下一个项目，迭代对象为文件则从文件中获取下一行记录。语法格式如下：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next(iterator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[,default])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76225"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功能</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说明：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iterator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为迭代对象，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default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缺省时，迭代对象元素取出完毕，返回</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StopIterator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，不缺省时，返回</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default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298056" y="3279367"/>
            <a:ext cx="10933689" cy="2677656"/>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Fobj.seek</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圆周率前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1000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位如下：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print(next(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3.1415926535 8979323846 2643383279 5028841971 6939937510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481426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3" name="矩形 2"/>
          <p:cNvSpPr/>
          <p:nvPr/>
        </p:nvSpPr>
        <p:spPr>
          <a:xfrm>
            <a:off x="110591" y="866943"/>
            <a:ext cx="11590491" cy="3723455"/>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向文件写入数据</a:t>
            </a:r>
          </a:p>
          <a:p>
            <a:pPr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当使用只写模式或读</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写模式打开文本文件或二进制文件时，可以通过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函数返回的文件对象调用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write(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方法写入字符串或通过</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writelines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方法写入字符串序列，序列包括：列表、元组和集合等。</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⑴</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write(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方法写入数据。语法格式如下：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FileObject.write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参数为写入文件的字符串，写入时无法自动添加换行符。以读</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写模式打开文件写入完毕时，文件指针指向末尾，此时可以通过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seek(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函数将指针移至文件起点。</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873771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2" name="矩形 1"/>
          <p:cNvSpPr/>
          <p:nvPr/>
        </p:nvSpPr>
        <p:spPr>
          <a:xfrm>
            <a:off x="393813" y="742025"/>
            <a:ext cx="11339638" cy="646331"/>
          </a:xfrm>
          <a:prstGeom prst="rect">
            <a:avLst/>
          </a:prstGeom>
        </p:spPr>
        <p:txBody>
          <a:bodyPr wrap="square">
            <a:spAutoFit/>
          </a:bodyPr>
          <a:lstStyle/>
          <a:p>
            <a:pPr indent="266700" algn="just">
              <a:spcAft>
                <a:spcPts val="0"/>
              </a:spcAft>
            </a:pPr>
            <a:r>
              <a:rPr lang="en-US" altLang="zh-CN"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3-35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创建</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utf-8</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编码格式文件</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poem.txt</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，从键盘输入文本内容，存放到文件中。每次新增的内容在末尾被添加，而非覆盖源文件。代码如下所示：</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323681" y="1569478"/>
            <a:ext cx="11328849" cy="415498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poem.txt','a+',encoding</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line=input("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输入诗的题目与作者（</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NO=</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退出）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Fobj.write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while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line.upper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()!="NO":</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Fobj.write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(line+'\n')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line=input("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输入诗句</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Fobj.seek</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  #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将文件指针移至文件起点</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Fobj.write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Fobj.close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1" name="图片 10"/>
          <p:cNvPicPr/>
          <p:nvPr/>
        </p:nvPicPr>
        <p:blipFill>
          <a:blip r:embed="rId3"/>
          <a:stretch>
            <a:fillRect/>
          </a:stretch>
        </p:blipFill>
        <p:spPr>
          <a:xfrm>
            <a:off x="323681" y="1569478"/>
            <a:ext cx="11409770" cy="5036720"/>
          </a:xfrm>
          <a:prstGeom prst="rect">
            <a:avLst/>
          </a:prstGeom>
        </p:spPr>
      </p:pic>
    </p:spTree>
    <p:extLst>
      <p:ext uri="{BB962C8B-B14F-4D97-AF65-F5344CB8AC3E}">
        <p14:creationId xmlns:p14="http://schemas.microsoft.com/office/powerpoint/2010/main" val="34890183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3" name="矩形 2"/>
          <p:cNvSpPr/>
          <p:nvPr/>
        </p:nvSpPr>
        <p:spPr>
          <a:xfrm>
            <a:off x="315590" y="619774"/>
            <a:ext cx="11458321" cy="1938992"/>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⑵</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writelines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方法写入数据。语法格式如下：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FileObject.writelines</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seq_str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功能</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说明：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seq_str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为写入文件的字符串序列，但在每个元素末尾不会自动添加换行符。</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5-36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writelines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方法在例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5-35</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poem.txt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文件添加内容。代码如下所示：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461246" y="2910035"/>
            <a:ext cx="11167008" cy="3046988"/>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poem.txt','a+',encoding</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假作真时真亦假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无为有处有还无</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poem1=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任凭弱水三千</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我只取一瓢饮</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poem2=</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str.split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Fobj.writelines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(poem1)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Fobj.writelines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(poem2)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Fobj.close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725557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2" name="矩形 1"/>
          <p:cNvSpPr/>
          <p:nvPr/>
        </p:nvSpPr>
        <p:spPr>
          <a:xfrm>
            <a:off x="72829" y="1016762"/>
            <a:ext cx="11806279" cy="4092787"/>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二进制文件</a:t>
            </a:r>
            <a:r>
              <a:rPr lang="zh-CN" altLang="zh-CN" sz="2800" b="1" kern="100" dirty="0" smtClean="0">
                <a:latin typeface="黑体" panose="02010609060101010101" pitchFamily="49" charset="-122"/>
                <a:ea typeface="黑体" panose="02010609060101010101" pitchFamily="49" charset="-122"/>
                <a:cs typeface="Times New Roman" panose="02020603050405020304" pitchFamily="18" charset="0"/>
              </a:rPr>
              <a:t>读写</a:t>
            </a:r>
            <a:r>
              <a:rPr lang="en-US" altLang="zh-CN" sz="2800" b="1" kern="100" dirty="0" smtClean="0">
                <a:latin typeface="黑体" panose="02010609060101010101" pitchFamily="49" charset="-122"/>
                <a:ea typeface="黑体" panose="02010609060101010101" pitchFamily="49" charset="-122"/>
                <a:cs typeface="Times New Roman" panose="02020603050405020304" pitchFamily="18" charset="0"/>
              </a:rPr>
              <a:t>*</a:t>
            </a:r>
            <a:endParaRPr lang="zh-CN" altLang="zh-CN" sz="2800" b="1"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计算机的所有数据都是以二进制形式存储、传输和运算，因此所有的文件本质上存储的只是二进制中的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。真正区分文件类型的是编码，文本文件和二进制文件的差别只在于编码方式的不同。通常二进制文件扩展名为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.bin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，文本文件扩展名为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.txt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以字节为单位来表示二进制数据。</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⑴字符串数据与字节数据互换</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encode(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方法可以将字符串转换为字节数据，语法格式如下：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string.encode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(&lt;encoding&gt;="UTF-8",&lt;errors&gt;=strict)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功能说明：</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string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为字符串变量，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encoding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表示所用的编码模式，常用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UTF-8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&lt;errors&gt;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用于设置错误处理方法，</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strict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表示若编码出错抛出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UnicodeError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310090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3" name="矩形 2"/>
          <p:cNvSpPr/>
          <p:nvPr/>
        </p:nvSpPr>
        <p:spPr>
          <a:xfrm>
            <a:off x="186117" y="628953"/>
            <a:ext cx="11814371" cy="193899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="Flat is better than nested.</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扁平胜于嵌套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str_bin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str.encode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str_bin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b'Flat</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is better than nested.\xe6\x89\x81\xe5\xb9\xb3\xe8\x83\x9c\xe4\</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xba</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\x8e\xe5\xb5\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x8c\xe5\xa5\x97'</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186117" y="2551837"/>
            <a:ext cx="11814371" cy="1938992"/>
          </a:xfrm>
          <a:prstGeom prst="rect">
            <a:avLst/>
          </a:prstGeom>
          <a:solidFill>
            <a:schemeClr val="bg1"/>
          </a:solidFill>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字节</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数据的表示符为</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，对于字母可以识别，对于汉字则显示其对应的二进制编码。</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decode(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方法可以将字节数转化为字符串数据，语法格式如下：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string.decode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(&lt;encoding&gt;="UTF-8",&lt;errors&gt;=strict)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功能</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说明：参数含义同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encode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186117" y="4615306"/>
            <a:ext cx="11814371" cy="1569660"/>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str_bin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=b'\xe5\xb9\xb3\xe8\x83\x9c\xe4\</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xba</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\x8e\xe5\xb5\x8c\xe5\xa5\x97'</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str_bin.decode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str</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平</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胜于嵌套</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8330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2" name="矩形 1"/>
          <p:cNvSpPr/>
          <p:nvPr/>
        </p:nvSpPr>
        <p:spPr>
          <a:xfrm>
            <a:off x="135172" y="812360"/>
            <a:ext cx="11831541" cy="5632311"/>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该函数用于打印字符串</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"Hello World!"</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hello():</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该函数用于打印字符串</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"Hello World!"</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print("Hello World!")</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return</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&gt;&gt;&gt; hello()</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Hello World!</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&gt;&gt;&gt; help(hello)</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Help on function hello in module __main__:</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hello()</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该函数用于打印字符串</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"Hello World!"</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489005" y="2323279"/>
            <a:ext cx="11378316" cy="830997"/>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函数可以没有参数和返回值。在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Python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中，函数返回值的类型也可以通过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type()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函数获取，如无返回值则显示</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NoneType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262394" y="3382099"/>
            <a:ext cx="11831540" cy="1938992"/>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fun1():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return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&gt;&gt;&gt; print(type(fun1),type(fun1()))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class 'function'&gt; &lt;class 'int'&gt;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193561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1"/>
            <a:ext cx="199183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4563908" y="971043"/>
            <a:ext cx="224773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2" name="组合 21"/>
          <p:cNvGrpSpPr/>
          <p:nvPr/>
        </p:nvGrpSpPr>
        <p:grpSpPr>
          <a:xfrm>
            <a:off x="0" y="-68051"/>
            <a:ext cx="8464290" cy="628954"/>
            <a:chOff x="1805470" y="2263333"/>
            <a:chExt cx="5837592" cy="629063"/>
          </a:xfrm>
        </p:grpSpPr>
        <p:sp>
          <p:nvSpPr>
            <p:cNvPr id="23"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24" name="椭圆 23"/>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5.5</a:t>
              </a:r>
              <a:endParaRPr lang="en-US" altLang="zh-CN" sz="3200" dirty="0">
                <a:solidFill>
                  <a:schemeClr val="accent4"/>
                </a:solidFill>
                <a:latin typeface="Impact" panose="020B0806030902050204" pitchFamily="34" charset="0"/>
              </a:endParaRPr>
            </a:p>
          </p:txBody>
        </p:sp>
        <p:sp>
          <p:nvSpPr>
            <p:cNvPr id="25" name="矩形 24"/>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文件操作</a:t>
              </a:r>
              <a:endParaRPr lang="zh-CN" altLang="en-US" sz="3200" b="1" dirty="0">
                <a:solidFill>
                  <a:schemeClr val="tx1">
                    <a:lumMod val="65000"/>
                    <a:lumOff val="35000"/>
                  </a:schemeClr>
                </a:solidFill>
              </a:endParaRPr>
            </a:p>
          </p:txBody>
        </p:sp>
      </p:grpSp>
      <p:sp>
        <p:nvSpPr>
          <p:cNvPr id="2" name="矩形 1"/>
          <p:cNvSpPr/>
          <p:nvPr/>
        </p:nvSpPr>
        <p:spPr>
          <a:xfrm>
            <a:off x="-1" y="474485"/>
            <a:ext cx="11401677" cy="830997"/>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⑵二进制文件读写</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将菜场蔬菜价格写入二进制文件并读出显示。</a:t>
            </a:r>
          </a:p>
        </p:txBody>
      </p:sp>
      <p:sp>
        <p:nvSpPr>
          <p:cNvPr id="8" name="矩形 7"/>
          <p:cNvSpPr/>
          <p:nvPr/>
        </p:nvSpPr>
        <p:spPr>
          <a:xfrm>
            <a:off x="339568" y="1426902"/>
            <a:ext cx="5195383" cy="4524315"/>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veg_0="</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序号</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菜名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价格</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veg_1="2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油麦菜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1.7-1.8\n"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veg_2="16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紫甘蓝</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0.8-1.0\n"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veg_3="22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菠菜</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4.5- 5.0\n"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byte_0=veg_0.encode("UTF-8")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byte_1=veg_1.encode("UTF-8")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byte_2=veg_2.encode("UTF-8")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byte_3=veg_3.encode("UTF-8")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=open("veg.bin","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wb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Fobj.write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(byte_0)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Fobj.write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(byte_1)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Fobj.write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(byte_2)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9" name="矩形 8"/>
          <p:cNvSpPr/>
          <p:nvPr/>
        </p:nvSpPr>
        <p:spPr>
          <a:xfrm>
            <a:off x="5754273" y="1426901"/>
            <a:ext cx="6096000" cy="4524315"/>
          </a:xfrm>
          <a:prstGeom prst="rect">
            <a:avLst/>
          </a:prstGeom>
          <a:solidFill>
            <a:schemeClr val="accent1">
              <a:lumMod val="40000"/>
              <a:lumOff val="60000"/>
            </a:schemeClr>
          </a:solidFill>
        </p:spPr>
        <p:txBody>
          <a:bodyPr>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Fobj.write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(byte_3)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Fobj.close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=open("veg.bin","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with open("veg.bin","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rb</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as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str_0=</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().decode('UTF-8')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str_1=</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().decode('UTF-8')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str_2=</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().decode('UTF-8')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str_3=</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Fobj.readline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().decode('UTF-8')</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print(str_0,end='')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print(str_1,end='')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print(str_2,end='')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print(str_3,end='')</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64424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500459" y="1982668"/>
            <a:ext cx="3147016" cy="1107996"/>
          </a:xfrm>
          <a:prstGeom prst="rect">
            <a:avLst/>
          </a:prstGeom>
          <a:noFill/>
        </p:spPr>
        <p:txBody>
          <a:bodyPr wrap="none" rtlCol="0">
            <a:spAutoFit/>
            <a:scene3d>
              <a:camera prst="orthographicFront"/>
              <a:lightRig rig="threePt" dir="t"/>
            </a:scene3d>
            <a:sp3d contourW="25400"/>
          </a:bodyPr>
          <a:lstStyle/>
          <a:p>
            <a:pPr lvl="0" algn="ctr">
              <a:defRPr/>
            </a:pPr>
            <a:r>
              <a:rPr lang="zh-CN" altLang="en-US" sz="6600" dirty="0" smtClean="0">
                <a:solidFill>
                  <a:srgbClr val="000000">
                    <a:lumMod val="75000"/>
                    <a:lumOff val="25000"/>
                  </a:srgbClr>
                </a:solidFill>
                <a:latin typeface="时尚中黑简体" panose="01010104010101010101" pitchFamily="2" charset="-122"/>
                <a:ea typeface="时尚中黑简体" panose="01010104010101010101" pitchFamily="2" charset="-122"/>
              </a:rPr>
              <a:t>谢   谢</a:t>
            </a:r>
            <a:endParaRPr lang="zh-CN" altLang="en-US" sz="6600" dirty="0">
              <a:solidFill>
                <a:srgbClr val="000000">
                  <a:lumMod val="75000"/>
                  <a:lumOff val="25000"/>
                </a:srgbClr>
              </a:solidFill>
              <a:latin typeface="时尚中黑简体" panose="01010104010101010101" pitchFamily="2" charset="-122"/>
              <a:ea typeface="时尚中黑简体" panose="01010104010101010101" pitchFamily="2" charset="-122"/>
            </a:endParaRPr>
          </a:p>
        </p:txBody>
      </p:sp>
      <p:cxnSp>
        <p:nvCxnSpPr>
          <p:cNvPr id="12" name="直接连接符 11"/>
          <p:cNvCxnSpPr/>
          <p:nvPr/>
        </p:nvCxnSpPr>
        <p:spPr>
          <a:xfrm>
            <a:off x="2584185" y="4582335"/>
            <a:ext cx="7023631"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3" name="矩形 2"/>
          <p:cNvSpPr/>
          <p:nvPr/>
        </p:nvSpPr>
        <p:spPr>
          <a:xfrm>
            <a:off x="524785" y="689075"/>
            <a:ext cx="11521441" cy="1507464"/>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函数的调用</a:t>
            </a:r>
          </a:p>
          <a:p>
            <a:r>
              <a:rPr lang="zh-CN" altLang="zh-CN" sz="2400" kern="100" dirty="0">
                <a:ea typeface="宋体" panose="02010600030101010101" pitchFamily="2" charset="-122"/>
                <a:cs typeface="Times New Roman" panose="02020603050405020304" pitchFamily="18" charset="0"/>
              </a:rPr>
              <a:t>程序的执行顺序是：先执行主程序，当遇到函数时，转去执行函数的代码，过程执行完后，再返回到主程序中调用本次函数的语句的下一条语句接着执行。</a:t>
            </a:r>
            <a:r>
              <a:rPr lang="zh-CN" altLang="zh-CN" sz="2400" kern="100" dirty="0">
                <a:ea typeface="Calibri" panose="020F0502020204030204" pitchFamily="34" charset="0"/>
                <a:cs typeface="Times New Roman" panose="02020603050405020304" pitchFamily="18" charset="0"/>
              </a:rPr>
              <a:t> </a:t>
            </a:r>
            <a:endParaRPr lang="zh-CN" altLang="en-US" sz="2400" dirty="0"/>
          </a:p>
        </p:txBody>
      </p:sp>
      <p:sp>
        <p:nvSpPr>
          <p:cNvPr id="4" name="矩形 3"/>
          <p:cNvSpPr/>
          <p:nvPr/>
        </p:nvSpPr>
        <p:spPr>
          <a:xfrm>
            <a:off x="384314" y="2265558"/>
            <a:ext cx="5054380" cy="4524315"/>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调用</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函数即为执行函数，定义好的函数不会立即执行，只有当程序调用的时候才会执行。调用函数的方式同内置函数，语法格式为：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functionname</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(arguments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功能</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说明：函数名</a:t>
            </a:r>
            <a:r>
              <a:rPr lang="en-US" altLang="zh-CN" sz="2400" kern="100" dirty="0" err="1">
                <a:latin typeface="Times New Roman" panose="02020603050405020304" pitchFamily="18" charset="0"/>
                <a:ea typeface="宋体" panose="02010600030101010101" pitchFamily="2" charset="-122"/>
              </a:rPr>
              <a:t>functionname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为所调用的函数名字。</a:t>
            </a:r>
            <a:r>
              <a:rPr lang="en-US" altLang="zh-CN" sz="2400" kern="100" dirty="0">
                <a:latin typeface="Times New Roman" panose="02020603050405020304" pitchFamily="18" charset="0"/>
                <a:ea typeface="宋体" panose="02010600030101010101" pitchFamily="2" charset="-122"/>
              </a:rPr>
              <a:t>arguments</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为函数调用时输入的实际参数列表。函数定义需要放在调用它的代码之前，不然程序找不到所定义的函数，会抛出</a:t>
            </a:r>
            <a:r>
              <a:rPr lang="en-US" altLang="zh-CN" sz="2400" kern="100" dirty="0" err="1">
                <a:latin typeface="Times New Roman" panose="02020603050405020304" pitchFamily="18" charset="0"/>
                <a:ea typeface="宋体" panose="02010600030101010101" pitchFamily="2" charset="-122"/>
              </a:rPr>
              <a:t>NameError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异常，指明函数未定义。</a:t>
            </a:r>
            <a:endParaRPr lang="zh-CN" altLang="en-US" sz="2400" dirty="0"/>
          </a:p>
        </p:txBody>
      </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708249122"/>
              </p:ext>
            </p:extLst>
          </p:nvPr>
        </p:nvGraphicFramePr>
        <p:xfrm>
          <a:off x="6074796" y="2196539"/>
          <a:ext cx="4032156" cy="4754070"/>
        </p:xfrm>
        <a:graphic>
          <a:graphicData uri="http://schemas.openxmlformats.org/presentationml/2006/ole">
            <mc:AlternateContent xmlns:mc="http://schemas.openxmlformats.org/markup-compatibility/2006">
              <mc:Choice xmlns:v="urn:schemas-microsoft-com:vml" Requires="v">
                <p:oleObj spid="_x0000_s14405" name="Visio" r:id="rId4" imgW="3000247" imgH="3524279" progId="Visio.Drawing.15">
                  <p:embed/>
                </p:oleObj>
              </mc:Choice>
              <mc:Fallback>
                <p:oleObj name="Visio" r:id="rId4" imgW="3000247" imgH="3524279" progId="Visio.Drawing.15">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4796" y="2196539"/>
                        <a:ext cx="4032156" cy="4754070"/>
                      </a:xfrm>
                      <a:prstGeom prst="rect">
                        <a:avLst/>
                      </a:prstGeom>
                      <a:noFill/>
                    </p:spPr>
                  </p:pic>
                </p:oleObj>
              </mc:Fallback>
            </mc:AlternateContent>
          </a:graphicData>
        </a:graphic>
      </p:graphicFrame>
    </p:spTree>
    <p:extLst>
      <p:ext uri="{BB962C8B-B14F-4D97-AF65-F5344CB8AC3E}">
        <p14:creationId xmlns:p14="http://schemas.microsoft.com/office/powerpoint/2010/main" val="8090518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5.1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函数</a:t>
              </a:r>
              <a:endParaRPr lang="zh-CN" altLang="en-US" sz="3200" b="1" dirty="0">
                <a:solidFill>
                  <a:schemeClr val="tx1">
                    <a:lumMod val="65000"/>
                    <a:lumOff val="35000"/>
                  </a:schemeClr>
                </a:solidFill>
              </a:endParaRPr>
            </a:p>
          </p:txBody>
        </p:sp>
      </p:grpSp>
      <p:sp>
        <p:nvSpPr>
          <p:cNvPr id="7" name="Rectangle 2"/>
          <p:cNvSpPr>
            <a:spLocks noChangeArrowheads="1"/>
          </p:cNvSpPr>
          <p:nvPr/>
        </p:nvSpPr>
        <p:spPr bwMode="auto">
          <a:xfrm>
            <a:off x="6074795" y="2196538"/>
            <a:ext cx="225378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105196" y="715799"/>
            <a:ext cx="8504729" cy="461665"/>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5-01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定义计算圆面积的函数</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area_circle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(radius)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，并测试。</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矩形 4"/>
          <p:cNvSpPr/>
          <p:nvPr/>
        </p:nvSpPr>
        <p:spPr>
          <a:xfrm>
            <a:off x="315591" y="1364790"/>
            <a:ext cx="11304572" cy="4524315"/>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def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area_circle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(radius):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计算圆面积</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PI=3.1415926</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radius&gt;0: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PI*radius**2</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else:</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return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半径必须大于零！</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area_cicle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r>
              <a:rPr lang="en-US" altLang="zh-CN" sz="2400" kern="100" dirty="0" smtClean="0">
                <a:latin typeface="Times New Roman" panose="02020603050405020304" pitchFamily="18" charset="0"/>
                <a:ea typeface="宋体" panose="02010600030101010101" pitchFamily="2" charset="-122"/>
              </a:rPr>
              <a:t>   print(</a:t>
            </a:r>
            <a:r>
              <a:rPr lang="en-US" altLang="zh-CN" sz="2400" kern="100" dirty="0" err="1" smtClean="0">
                <a:latin typeface="Times New Roman" panose="02020603050405020304" pitchFamily="18" charset="0"/>
                <a:ea typeface="宋体" panose="02010600030101010101" pitchFamily="2" charset="-122"/>
              </a:rPr>
              <a:t>area_cicle</a:t>
            </a:r>
            <a:r>
              <a:rPr lang="en-US" altLang="zh-CN" sz="2400" kern="100" dirty="0">
                <a:latin typeface="Times New Roman" panose="02020603050405020304" pitchFamily="18" charset="0"/>
                <a:ea typeface="宋体" panose="02010600030101010101" pitchFamily="2" charset="-122"/>
              </a:rPr>
              <a:t>(-5)) </a:t>
            </a:r>
            <a:endParaRPr lang="zh-CN" altLang="en-US" sz="2400" dirty="0"/>
          </a:p>
        </p:txBody>
      </p:sp>
    </p:spTree>
    <p:extLst>
      <p:ext uri="{BB962C8B-B14F-4D97-AF65-F5344CB8AC3E}">
        <p14:creationId xmlns:p14="http://schemas.microsoft.com/office/powerpoint/2010/main" val="21955855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11751</Words>
  <Application>Microsoft Office PowerPoint</Application>
  <PresentationFormat>宽屏</PresentationFormat>
  <Paragraphs>1487</Paragraphs>
  <Slides>71</Slides>
  <Notes>71</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71</vt:i4>
      </vt:variant>
    </vt:vector>
  </HeadingPairs>
  <TitlesOfParts>
    <vt:vector size="83" baseType="lpstr">
      <vt:lpstr>等线</vt:lpstr>
      <vt:lpstr>黑体</vt:lpstr>
      <vt:lpstr>时尚中黑简体</vt:lpstr>
      <vt:lpstr>宋体</vt:lpstr>
      <vt:lpstr>微软雅黑</vt:lpstr>
      <vt:lpstr>Arial</vt:lpstr>
      <vt:lpstr>Calibri</vt:lpstr>
      <vt:lpstr>Cambria</vt:lpstr>
      <vt:lpstr>Impact</vt:lpstr>
      <vt:lpstr>Times New Roman</vt:lpstr>
      <vt:lpstr>Office 主题​​</vt:lpstr>
      <vt:lpstr>Visio</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5</cp:revision>
  <dcterms:created xsi:type="dcterms:W3CDTF">2017-06-19T08:03:00Z</dcterms:created>
  <dcterms:modified xsi:type="dcterms:W3CDTF">2022-08-29T03:03:39Z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