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3.xml" ContentType="application/vnd.openxmlformats-officedocument.themeOverride+xml"/>
  <Override PartName="/ppt/notesSlides/notesSlide7.xml" ContentType="application/vnd.openxmlformats-officedocument.presentationml.notesSlide+xml"/>
  <Override PartName="/ppt/theme/themeOverride4.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5.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heme/themeOverride6.xml" ContentType="application/vnd.openxmlformats-officedocument.themeOverr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heme/themeOverride7.xml" ContentType="application/vnd.openxmlformats-officedocument.themeOverr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bookmarkIdSeed="47">
  <p:sldMasterIdLst>
    <p:sldMasterId id="2147483648" r:id="rId1"/>
  </p:sldMasterIdLst>
  <p:notesMasterIdLst>
    <p:notesMasterId r:id="rId43"/>
  </p:notesMasterIdLst>
  <p:sldIdLst>
    <p:sldId id="454" r:id="rId2"/>
    <p:sldId id="455" r:id="rId3"/>
    <p:sldId id="456" r:id="rId4"/>
    <p:sldId id="270" r:id="rId5"/>
    <p:sldId id="274" r:id="rId6"/>
    <p:sldId id="431" r:id="rId7"/>
    <p:sldId id="427" r:id="rId8"/>
    <p:sldId id="273" r:id="rId9"/>
    <p:sldId id="432" r:id="rId10"/>
    <p:sldId id="302" r:id="rId11"/>
    <p:sldId id="433" r:id="rId12"/>
    <p:sldId id="434" r:id="rId13"/>
    <p:sldId id="435" r:id="rId14"/>
    <p:sldId id="436" r:id="rId15"/>
    <p:sldId id="303" r:id="rId16"/>
    <p:sldId id="437" r:id="rId17"/>
    <p:sldId id="438" r:id="rId18"/>
    <p:sldId id="299" r:id="rId19"/>
    <p:sldId id="318" r:id="rId20"/>
    <p:sldId id="321" r:id="rId21"/>
    <p:sldId id="323" r:id="rId22"/>
    <p:sldId id="440" r:id="rId23"/>
    <p:sldId id="441" r:id="rId24"/>
    <p:sldId id="442" r:id="rId25"/>
    <p:sldId id="444" r:id="rId26"/>
    <p:sldId id="445" r:id="rId27"/>
    <p:sldId id="446" r:id="rId28"/>
    <p:sldId id="447" r:id="rId29"/>
    <p:sldId id="448" r:id="rId30"/>
    <p:sldId id="324" r:id="rId31"/>
    <p:sldId id="449" r:id="rId32"/>
    <p:sldId id="450" r:id="rId33"/>
    <p:sldId id="451" r:id="rId34"/>
    <p:sldId id="452" r:id="rId35"/>
    <p:sldId id="300" r:id="rId36"/>
    <p:sldId id="330" r:id="rId37"/>
    <p:sldId id="336" r:id="rId38"/>
    <p:sldId id="338" r:id="rId39"/>
    <p:sldId id="453" r:id="rId40"/>
    <p:sldId id="352" r:id="rId41"/>
    <p:sldId id="275"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5">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65" autoAdjust="0"/>
    <p:restoredTop sz="73509" autoAdjust="0"/>
  </p:normalViewPr>
  <p:slideViewPr>
    <p:cSldViewPr snapToGrid="0" showGuides="1">
      <p:cViewPr varScale="1">
        <p:scale>
          <a:sx n="88" d="100"/>
          <a:sy n="88" d="100"/>
        </p:scale>
        <p:origin x="1352" y="176"/>
      </p:cViewPr>
      <p:guideLst>
        <p:guide orient="horz" pos="2495"/>
        <p:guide pos="3838"/>
      </p:guideLst>
    </p:cSldViewPr>
  </p:slideViewPr>
  <p:notesTextViewPr>
    <p:cViewPr>
      <p:scale>
        <a:sx n="3" d="2"/>
        <a:sy n="3" d="2"/>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8C84A4-F042-44A4-9603-70D35EAAE72A}" type="datetimeFigureOut">
              <a:rPr lang="zh-CN" altLang="en-US" smtClean="0"/>
              <a:pPr/>
              <a:t>2024/2/25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C5940D-D737-4FCE-813A-57E44B16420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pypy.org/"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python.org/"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python.org/ftp/python/3.8.5/python-3.8.5-amd64.exe"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3" Type="http://schemas.openxmlformats.org/officeDocument/2006/relationships/hyperlink" Target="#_Toc103035983"/><Relationship Id="rId18" Type="http://schemas.openxmlformats.org/officeDocument/2006/relationships/hyperlink" Target="#_Toc103036025"/><Relationship Id="rId26" Type="http://schemas.openxmlformats.org/officeDocument/2006/relationships/hyperlink" Target="#_Toc103036085"/><Relationship Id="rId39" Type="http://schemas.openxmlformats.org/officeDocument/2006/relationships/hyperlink" Target="#_Toc103370710"/><Relationship Id="rId21" Type="http://schemas.openxmlformats.org/officeDocument/2006/relationships/hyperlink" Target="#_Toc103036037"/><Relationship Id="rId34" Type="http://schemas.openxmlformats.org/officeDocument/2006/relationships/hyperlink" Target="#_Toc103370862"/><Relationship Id="rId7" Type="http://schemas.openxmlformats.org/officeDocument/2006/relationships/hyperlink" Target="#_Toc103035913"/><Relationship Id="rId12" Type="http://schemas.openxmlformats.org/officeDocument/2006/relationships/hyperlink" Target="#_Toc103035978"/><Relationship Id="rId17" Type="http://schemas.openxmlformats.org/officeDocument/2006/relationships/hyperlink" Target="#_Toc103036022"/><Relationship Id="rId25" Type="http://schemas.openxmlformats.org/officeDocument/2006/relationships/hyperlink" Target="#_Toc103036081"/><Relationship Id="rId33" Type="http://schemas.openxmlformats.org/officeDocument/2006/relationships/hyperlink" Target="#_Toc103370861"/><Relationship Id="rId38" Type="http://schemas.openxmlformats.org/officeDocument/2006/relationships/hyperlink" Target="#_Toc103370705"/><Relationship Id="rId2" Type="http://schemas.openxmlformats.org/officeDocument/2006/relationships/slide" Target="../slides/slide3.xml"/><Relationship Id="rId16" Type="http://schemas.openxmlformats.org/officeDocument/2006/relationships/hyperlink" Target="#_Toc103036021"/><Relationship Id="rId20" Type="http://schemas.openxmlformats.org/officeDocument/2006/relationships/hyperlink" Target="#_Toc103036036"/><Relationship Id="rId29" Type="http://schemas.openxmlformats.org/officeDocument/2006/relationships/hyperlink" Target="#_Toc103036100"/><Relationship Id="rId1" Type="http://schemas.openxmlformats.org/officeDocument/2006/relationships/notesMaster" Target="../notesMasters/notesMaster1.xml"/><Relationship Id="rId6" Type="http://schemas.openxmlformats.org/officeDocument/2006/relationships/hyperlink" Target="#_Toc103035912"/><Relationship Id="rId11" Type="http://schemas.openxmlformats.org/officeDocument/2006/relationships/hyperlink" Target="#_Toc103035975"/><Relationship Id="rId24" Type="http://schemas.openxmlformats.org/officeDocument/2006/relationships/hyperlink" Target="#_Toc103036080"/><Relationship Id="rId32" Type="http://schemas.openxmlformats.org/officeDocument/2006/relationships/hyperlink" Target="#_Toc103370857"/><Relationship Id="rId37" Type="http://schemas.openxmlformats.org/officeDocument/2006/relationships/hyperlink" Target="#_Toc103370700"/><Relationship Id="rId40" Type="http://schemas.openxmlformats.org/officeDocument/2006/relationships/hyperlink" Target="#_Toc103370711"/><Relationship Id="rId5" Type="http://schemas.openxmlformats.org/officeDocument/2006/relationships/hyperlink" Target="#_Toc103035907"/><Relationship Id="rId15" Type="http://schemas.openxmlformats.org/officeDocument/2006/relationships/hyperlink" Target="#_Toc103035989"/><Relationship Id="rId23" Type="http://schemas.openxmlformats.org/officeDocument/2006/relationships/hyperlink" Target="#_Toc103036041"/><Relationship Id="rId28" Type="http://schemas.openxmlformats.org/officeDocument/2006/relationships/hyperlink" Target="#_Toc103036095"/><Relationship Id="rId36" Type="http://schemas.openxmlformats.org/officeDocument/2006/relationships/hyperlink" Target="#_Toc103370699"/><Relationship Id="rId10" Type="http://schemas.openxmlformats.org/officeDocument/2006/relationships/hyperlink" Target="#_Toc103035971"/><Relationship Id="rId19" Type="http://schemas.openxmlformats.org/officeDocument/2006/relationships/hyperlink" Target="#_Toc103036030"/><Relationship Id="rId31" Type="http://schemas.openxmlformats.org/officeDocument/2006/relationships/hyperlink" Target="#_Toc103370853"/><Relationship Id="rId4" Type="http://schemas.openxmlformats.org/officeDocument/2006/relationships/hyperlink" Target="#_Toc103035902"/><Relationship Id="rId9" Type="http://schemas.openxmlformats.org/officeDocument/2006/relationships/hyperlink" Target="#_Toc103035970"/><Relationship Id="rId14" Type="http://schemas.openxmlformats.org/officeDocument/2006/relationships/hyperlink" Target="#_Toc103035986"/><Relationship Id="rId22" Type="http://schemas.openxmlformats.org/officeDocument/2006/relationships/hyperlink" Target="#_Toc103036038"/><Relationship Id="rId27" Type="http://schemas.openxmlformats.org/officeDocument/2006/relationships/hyperlink" Target="#_Toc103036088"/><Relationship Id="rId30" Type="http://schemas.openxmlformats.org/officeDocument/2006/relationships/hyperlink" Target="#_Toc103370852"/><Relationship Id="rId35" Type="http://schemas.openxmlformats.org/officeDocument/2006/relationships/hyperlink" Target="#_Toc103370869"/><Relationship Id="rId8" Type="http://schemas.openxmlformats.org/officeDocument/2006/relationships/hyperlink" Target="#_Toc103035916"/><Relationship Id="rId3" Type="http://schemas.openxmlformats.org/officeDocument/2006/relationships/hyperlink" Target="#_Toc103035901"/></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127.0.0.1:8888/"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a:t>
            </a:fld>
            <a:endParaRPr lang="zh-CN" altLang="en-US"/>
          </a:p>
        </p:txBody>
      </p:sp>
    </p:spTree>
    <p:extLst>
      <p:ext uri="{BB962C8B-B14F-4D97-AF65-F5344CB8AC3E}">
        <p14:creationId xmlns:p14="http://schemas.microsoft.com/office/powerpoint/2010/main" val="1662642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11</a:t>
            </a:fld>
            <a:endParaRPr lang="zh-CN" altLang="en-US"/>
          </a:p>
        </p:txBody>
      </p:sp>
    </p:spTree>
    <p:extLst>
      <p:ext uri="{BB962C8B-B14F-4D97-AF65-F5344CB8AC3E}">
        <p14:creationId xmlns:p14="http://schemas.microsoft.com/office/powerpoint/2010/main" val="1714132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①高级语言</a:t>
            </a:r>
          </a:p>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封装深，抽象性高，语法简单，屏蔽底层语法细节，强制缩进，代码整洁，可读性高，简单易学，支持多种编程方式。</a:t>
            </a:r>
            <a:r>
              <a:rPr lang="en-US" altLang="zh-CN" sz="1200" kern="1200" dirty="0">
                <a:solidFill>
                  <a:schemeClr val="tx1"/>
                </a:solidFill>
                <a:effectLst/>
                <a:latin typeface="+mn-lt"/>
                <a:ea typeface="+mn-ea"/>
                <a:cs typeface="+mn-cs"/>
              </a:rPr>
              <a:t>Python </a:t>
            </a:r>
            <a:r>
              <a:rPr lang="zh-CN" altLang="zh-CN" sz="1200" kern="1200" dirty="0">
                <a:solidFill>
                  <a:schemeClr val="tx1"/>
                </a:solidFill>
                <a:effectLst/>
                <a:latin typeface="+mn-lt"/>
                <a:ea typeface="+mn-ea"/>
                <a:cs typeface="+mn-cs"/>
              </a:rPr>
              <a:t>是脚本语言，明码编写，解释执行，支持命令行模式。被称为胶水语言，可扩展性强，可嵌入性强，</a:t>
            </a:r>
          </a:p>
          <a:p>
            <a:r>
              <a:rPr lang="zh-CN" altLang="zh-CN" sz="1200" kern="1200" dirty="0">
                <a:solidFill>
                  <a:schemeClr val="tx1"/>
                </a:solidFill>
                <a:effectLst/>
                <a:latin typeface="+mn-lt"/>
                <a:ea typeface="+mn-ea"/>
                <a:cs typeface="+mn-cs"/>
              </a:rPr>
              <a:t>②跨平台</a:t>
            </a:r>
          </a:p>
          <a:p>
            <a:r>
              <a:rPr lang="en-US" altLang="zh-CN" sz="1200" kern="1200" dirty="0">
                <a:solidFill>
                  <a:schemeClr val="tx1"/>
                </a:solidFill>
                <a:effectLst/>
                <a:latin typeface="+mn-lt"/>
                <a:ea typeface="+mn-ea"/>
                <a:cs typeface="+mn-cs"/>
              </a:rPr>
              <a:t>Python </a:t>
            </a:r>
            <a:r>
              <a:rPr lang="zh-CN" altLang="zh-CN" sz="1200" kern="1200" dirty="0">
                <a:solidFill>
                  <a:schemeClr val="tx1"/>
                </a:solidFill>
                <a:effectLst/>
                <a:latin typeface="+mn-lt"/>
                <a:ea typeface="+mn-ea"/>
                <a:cs typeface="+mn-cs"/>
              </a:rPr>
              <a:t>是一种真正的跨平台语言，可移植性好，几乎无需修改就可运行于多个系统，如</a:t>
            </a:r>
            <a:r>
              <a:rPr lang="en-US" altLang="zh-CN" sz="1200" kern="1200" dirty="0">
                <a:solidFill>
                  <a:schemeClr val="tx1"/>
                </a:solidFill>
                <a:effectLst/>
                <a:latin typeface="+mn-lt"/>
                <a:ea typeface="+mn-ea"/>
                <a:cs typeface="+mn-cs"/>
              </a:rPr>
              <a:t>Windows</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Unix</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Linux</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Macintosh</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Android</a:t>
            </a:r>
            <a:r>
              <a:rPr lang="zh-CN" altLang="zh-CN" sz="1200" kern="1200" dirty="0">
                <a:solidFill>
                  <a:schemeClr val="tx1"/>
                </a:solidFill>
                <a:effectLst/>
                <a:latin typeface="+mn-lt"/>
                <a:ea typeface="+mn-ea"/>
                <a:cs typeface="+mn-cs"/>
              </a:rPr>
              <a:t>等。</a:t>
            </a:r>
          </a:p>
          <a:p>
            <a:r>
              <a:rPr lang="zh-CN" altLang="zh-CN" sz="1200" kern="1200" dirty="0">
                <a:solidFill>
                  <a:schemeClr val="tx1"/>
                </a:solidFill>
                <a:effectLst/>
                <a:latin typeface="+mn-lt"/>
                <a:ea typeface="+mn-ea"/>
                <a:cs typeface="+mn-cs"/>
              </a:rPr>
              <a:t>③开源与计算生态</a:t>
            </a:r>
          </a:p>
          <a:p>
            <a:r>
              <a:rPr lang="en-US" altLang="zh-CN" sz="1200" kern="1200" dirty="0">
                <a:solidFill>
                  <a:schemeClr val="tx1"/>
                </a:solidFill>
                <a:effectLst/>
                <a:latin typeface="+mn-lt"/>
                <a:ea typeface="+mn-ea"/>
                <a:cs typeface="+mn-cs"/>
              </a:rPr>
              <a:t>Python </a:t>
            </a:r>
            <a:r>
              <a:rPr lang="zh-CN" altLang="zh-CN" sz="1200" kern="1200" dirty="0">
                <a:solidFill>
                  <a:schemeClr val="tx1"/>
                </a:solidFill>
                <a:effectLst/>
                <a:latin typeface="+mn-lt"/>
                <a:ea typeface="+mn-ea"/>
                <a:cs typeface="+mn-cs"/>
              </a:rPr>
              <a:t>是</a:t>
            </a:r>
            <a:r>
              <a:rPr lang="en-US" altLang="zh-CN" sz="1200" kern="1200" dirty="0">
                <a:solidFill>
                  <a:schemeClr val="tx1"/>
                </a:solidFill>
                <a:effectLst/>
                <a:latin typeface="+mn-lt"/>
                <a:ea typeface="+mn-ea"/>
                <a:cs typeface="+mn-cs"/>
              </a:rPr>
              <a:t> FLOSS</a:t>
            </a:r>
            <a:r>
              <a:rPr lang="zh-CN" altLang="zh-CN" sz="1200" kern="1200" dirty="0">
                <a:solidFill>
                  <a:schemeClr val="tx1"/>
                </a:solidFill>
                <a:effectLst/>
                <a:latin typeface="+mn-lt"/>
                <a:ea typeface="+mn-ea"/>
                <a:cs typeface="+mn-cs"/>
              </a:rPr>
              <a:t>（自由</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开源源码软件）之一，用户使用</a:t>
            </a:r>
            <a:r>
              <a:rPr lang="en-US" altLang="zh-CN" sz="1200" kern="1200" dirty="0">
                <a:solidFill>
                  <a:schemeClr val="tx1"/>
                </a:solidFill>
                <a:effectLst/>
                <a:latin typeface="+mn-lt"/>
                <a:ea typeface="+mn-ea"/>
                <a:cs typeface="+mn-cs"/>
              </a:rPr>
              <a:t> Python </a:t>
            </a:r>
            <a:r>
              <a:rPr lang="zh-CN" altLang="zh-CN" sz="1200" kern="1200" dirty="0">
                <a:solidFill>
                  <a:schemeClr val="tx1"/>
                </a:solidFill>
                <a:effectLst/>
                <a:latin typeface="+mn-lt"/>
                <a:ea typeface="+mn-ea"/>
                <a:cs typeface="+mn-cs"/>
              </a:rPr>
              <a:t>进行开发和发布自己编写的程序，不用担心版权问题。具有丰富的库资源，</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的代码仓库中已收集了超过</a:t>
            </a:r>
            <a:r>
              <a:rPr lang="en-US" altLang="zh-CN" sz="1200" kern="1200" dirty="0">
                <a:solidFill>
                  <a:schemeClr val="tx1"/>
                </a:solidFill>
                <a:effectLst/>
                <a:latin typeface="+mn-lt"/>
                <a:ea typeface="+mn-ea"/>
                <a:cs typeface="+mn-cs"/>
              </a:rPr>
              <a:t>13</a:t>
            </a:r>
            <a:r>
              <a:rPr lang="zh-CN" altLang="zh-CN" sz="1200" kern="1200" dirty="0">
                <a:solidFill>
                  <a:schemeClr val="tx1"/>
                </a:solidFill>
                <a:effectLst/>
                <a:latin typeface="+mn-lt"/>
                <a:ea typeface="+mn-ea"/>
                <a:cs typeface="+mn-cs"/>
              </a:rPr>
              <a:t>万个包，避免重复造轮子，代码共享。</a:t>
            </a:r>
          </a:p>
          <a:p>
            <a:r>
              <a:rPr lang="zh-CN" altLang="zh-CN" sz="1200" kern="1200" dirty="0">
                <a:solidFill>
                  <a:schemeClr val="tx1"/>
                </a:solidFill>
                <a:effectLst/>
                <a:latin typeface="+mn-lt"/>
                <a:ea typeface="+mn-ea"/>
                <a:cs typeface="+mn-cs"/>
              </a:rPr>
              <a:t>④繁荣的社区</a:t>
            </a:r>
          </a:p>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有自己非常著名的社区，也有众多小的社区，这些社区人气爆棚，开发者众多，资源丰富。在社区里可以找到任何你想要的东西和答案，这为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的学习和开发带来了巨大的便利。</a:t>
            </a:r>
          </a:p>
          <a:p>
            <a:r>
              <a:rPr lang="zh-CN" altLang="zh-CN" sz="1200" kern="1200" dirty="0">
                <a:solidFill>
                  <a:schemeClr val="tx1"/>
                </a:solidFill>
                <a:effectLst/>
                <a:latin typeface="+mn-lt"/>
                <a:ea typeface="+mn-ea"/>
                <a:cs typeface="+mn-cs"/>
              </a:rPr>
              <a:t>⑤支持者众多</a:t>
            </a:r>
          </a:p>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得到很多国际知名公司和研究机构的支持，如</a:t>
            </a:r>
            <a:r>
              <a:rPr lang="en-US" altLang="zh-CN" sz="1200" kern="1200" dirty="0">
                <a:solidFill>
                  <a:schemeClr val="tx1"/>
                </a:solidFill>
                <a:effectLst/>
                <a:latin typeface="+mn-lt"/>
                <a:ea typeface="+mn-ea"/>
                <a:cs typeface="+mn-cs"/>
              </a:rPr>
              <a:t>Google</a:t>
            </a:r>
            <a:r>
              <a:rPr lang="zh-CN"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Facebok</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NASA</a:t>
            </a:r>
            <a:r>
              <a:rPr lang="zh-CN" altLang="zh-CN" sz="1200" kern="1200" dirty="0">
                <a:solidFill>
                  <a:schemeClr val="tx1"/>
                </a:solidFill>
                <a:effectLst/>
                <a:latin typeface="+mn-lt"/>
                <a:ea typeface="+mn-ea"/>
                <a:cs typeface="+mn-cs"/>
              </a:rPr>
              <a:t>等。许多知名网站基于</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开发，如豆瓣网、</a:t>
            </a:r>
            <a:r>
              <a:rPr lang="en-US" altLang="zh-CN" sz="1200" kern="1200" dirty="0">
                <a:solidFill>
                  <a:schemeClr val="tx1"/>
                </a:solidFill>
                <a:effectLst/>
                <a:latin typeface="+mn-lt"/>
                <a:ea typeface="+mn-ea"/>
                <a:cs typeface="+mn-cs"/>
              </a:rPr>
              <a:t>YouTube</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Pinterest</a:t>
            </a:r>
            <a:r>
              <a:rPr lang="zh-CN" altLang="zh-CN" sz="1200" kern="1200" dirty="0">
                <a:solidFill>
                  <a:schemeClr val="tx1"/>
                </a:solidFill>
                <a:effectLst/>
                <a:latin typeface="+mn-lt"/>
                <a:ea typeface="+mn-ea"/>
                <a:cs typeface="+mn-cs"/>
              </a:rPr>
              <a:t>等。</a:t>
            </a:r>
            <a:r>
              <a:rPr lang="en-US" altLang="zh-CN" sz="1200" kern="1200" dirty="0">
                <a:solidFill>
                  <a:schemeClr val="tx1"/>
                </a:solidFill>
                <a:effectLst/>
                <a:latin typeface="+mn-lt"/>
                <a:ea typeface="+mn-ea"/>
                <a:cs typeface="+mn-cs"/>
              </a:rPr>
              <a:t>GitHub</a:t>
            </a:r>
            <a:r>
              <a:rPr lang="zh-CN" altLang="zh-CN" sz="1200" kern="1200" dirty="0">
                <a:solidFill>
                  <a:schemeClr val="tx1"/>
                </a:solidFill>
                <a:effectLst/>
                <a:latin typeface="+mn-lt"/>
                <a:ea typeface="+mn-ea"/>
                <a:cs typeface="+mn-cs"/>
              </a:rPr>
              <a:t>上的众多项目均由</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开发，涉及“人工智能”、“爬虫”、“数据处理”等关键字的项目编程语言使用数量上</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都排名第一。</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12</a:t>
            </a:fld>
            <a:endParaRPr lang="zh-CN" altLang="en-US"/>
          </a:p>
        </p:txBody>
      </p:sp>
    </p:spTree>
    <p:extLst>
      <p:ext uri="{BB962C8B-B14F-4D97-AF65-F5344CB8AC3E}">
        <p14:creationId xmlns:p14="http://schemas.microsoft.com/office/powerpoint/2010/main" val="3914981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①高级语言</a:t>
            </a:r>
          </a:p>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封装深，抽象性高，语法简单，屏蔽底层语法细节，强制缩进，代码整洁，可读性高，简单易学，支持多种编程方式。</a:t>
            </a:r>
            <a:r>
              <a:rPr lang="en-US" altLang="zh-CN" sz="1200" kern="1200" dirty="0">
                <a:solidFill>
                  <a:schemeClr val="tx1"/>
                </a:solidFill>
                <a:effectLst/>
                <a:latin typeface="+mn-lt"/>
                <a:ea typeface="+mn-ea"/>
                <a:cs typeface="+mn-cs"/>
              </a:rPr>
              <a:t>Python </a:t>
            </a:r>
            <a:r>
              <a:rPr lang="zh-CN" altLang="zh-CN" sz="1200" kern="1200" dirty="0">
                <a:solidFill>
                  <a:schemeClr val="tx1"/>
                </a:solidFill>
                <a:effectLst/>
                <a:latin typeface="+mn-lt"/>
                <a:ea typeface="+mn-ea"/>
                <a:cs typeface="+mn-cs"/>
              </a:rPr>
              <a:t>是脚本语言，明码编写，解释执行，支持命令行模式。被称为胶水语言，可扩展性强，可嵌入性强，</a:t>
            </a:r>
          </a:p>
          <a:p>
            <a:r>
              <a:rPr lang="zh-CN" altLang="zh-CN" sz="1200" kern="1200" dirty="0">
                <a:solidFill>
                  <a:schemeClr val="tx1"/>
                </a:solidFill>
                <a:effectLst/>
                <a:latin typeface="+mn-lt"/>
                <a:ea typeface="+mn-ea"/>
                <a:cs typeface="+mn-cs"/>
              </a:rPr>
              <a:t>②跨平台</a:t>
            </a:r>
          </a:p>
          <a:p>
            <a:r>
              <a:rPr lang="en-US" altLang="zh-CN" sz="1200" kern="1200" dirty="0">
                <a:solidFill>
                  <a:schemeClr val="tx1"/>
                </a:solidFill>
                <a:effectLst/>
                <a:latin typeface="+mn-lt"/>
                <a:ea typeface="+mn-ea"/>
                <a:cs typeface="+mn-cs"/>
              </a:rPr>
              <a:t>Python </a:t>
            </a:r>
            <a:r>
              <a:rPr lang="zh-CN" altLang="zh-CN" sz="1200" kern="1200" dirty="0">
                <a:solidFill>
                  <a:schemeClr val="tx1"/>
                </a:solidFill>
                <a:effectLst/>
                <a:latin typeface="+mn-lt"/>
                <a:ea typeface="+mn-ea"/>
                <a:cs typeface="+mn-cs"/>
              </a:rPr>
              <a:t>是一种真正的跨平台语言，可移植性好，几乎无需修改就可运行于多个系统，如</a:t>
            </a:r>
            <a:r>
              <a:rPr lang="en-US" altLang="zh-CN" sz="1200" kern="1200" dirty="0">
                <a:solidFill>
                  <a:schemeClr val="tx1"/>
                </a:solidFill>
                <a:effectLst/>
                <a:latin typeface="+mn-lt"/>
                <a:ea typeface="+mn-ea"/>
                <a:cs typeface="+mn-cs"/>
              </a:rPr>
              <a:t>Windows</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Unix</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Linux</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Macintosh</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Android</a:t>
            </a:r>
            <a:r>
              <a:rPr lang="zh-CN" altLang="zh-CN" sz="1200" kern="1200" dirty="0">
                <a:solidFill>
                  <a:schemeClr val="tx1"/>
                </a:solidFill>
                <a:effectLst/>
                <a:latin typeface="+mn-lt"/>
                <a:ea typeface="+mn-ea"/>
                <a:cs typeface="+mn-cs"/>
              </a:rPr>
              <a:t>等。</a:t>
            </a:r>
          </a:p>
          <a:p>
            <a:r>
              <a:rPr lang="zh-CN" altLang="zh-CN" sz="1200" kern="1200" dirty="0">
                <a:solidFill>
                  <a:schemeClr val="tx1"/>
                </a:solidFill>
                <a:effectLst/>
                <a:latin typeface="+mn-lt"/>
                <a:ea typeface="+mn-ea"/>
                <a:cs typeface="+mn-cs"/>
              </a:rPr>
              <a:t>③开源与计算生态</a:t>
            </a:r>
          </a:p>
          <a:p>
            <a:r>
              <a:rPr lang="en-US" altLang="zh-CN" sz="1200" kern="1200" dirty="0">
                <a:solidFill>
                  <a:schemeClr val="tx1"/>
                </a:solidFill>
                <a:effectLst/>
                <a:latin typeface="+mn-lt"/>
                <a:ea typeface="+mn-ea"/>
                <a:cs typeface="+mn-cs"/>
              </a:rPr>
              <a:t>Python </a:t>
            </a:r>
            <a:r>
              <a:rPr lang="zh-CN" altLang="zh-CN" sz="1200" kern="1200" dirty="0">
                <a:solidFill>
                  <a:schemeClr val="tx1"/>
                </a:solidFill>
                <a:effectLst/>
                <a:latin typeface="+mn-lt"/>
                <a:ea typeface="+mn-ea"/>
                <a:cs typeface="+mn-cs"/>
              </a:rPr>
              <a:t>是</a:t>
            </a:r>
            <a:r>
              <a:rPr lang="en-US" altLang="zh-CN" sz="1200" kern="1200" dirty="0">
                <a:solidFill>
                  <a:schemeClr val="tx1"/>
                </a:solidFill>
                <a:effectLst/>
                <a:latin typeface="+mn-lt"/>
                <a:ea typeface="+mn-ea"/>
                <a:cs typeface="+mn-cs"/>
              </a:rPr>
              <a:t> FLOSS</a:t>
            </a:r>
            <a:r>
              <a:rPr lang="zh-CN" altLang="zh-CN" sz="1200" kern="1200" dirty="0">
                <a:solidFill>
                  <a:schemeClr val="tx1"/>
                </a:solidFill>
                <a:effectLst/>
                <a:latin typeface="+mn-lt"/>
                <a:ea typeface="+mn-ea"/>
                <a:cs typeface="+mn-cs"/>
              </a:rPr>
              <a:t>（自由</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开源源码软件）之一，用户使用</a:t>
            </a:r>
            <a:r>
              <a:rPr lang="en-US" altLang="zh-CN" sz="1200" kern="1200" dirty="0">
                <a:solidFill>
                  <a:schemeClr val="tx1"/>
                </a:solidFill>
                <a:effectLst/>
                <a:latin typeface="+mn-lt"/>
                <a:ea typeface="+mn-ea"/>
                <a:cs typeface="+mn-cs"/>
              </a:rPr>
              <a:t> Python </a:t>
            </a:r>
            <a:r>
              <a:rPr lang="zh-CN" altLang="zh-CN" sz="1200" kern="1200" dirty="0">
                <a:solidFill>
                  <a:schemeClr val="tx1"/>
                </a:solidFill>
                <a:effectLst/>
                <a:latin typeface="+mn-lt"/>
                <a:ea typeface="+mn-ea"/>
                <a:cs typeface="+mn-cs"/>
              </a:rPr>
              <a:t>进行开发和发布自己编写的程序，不用担心版权问题。具有丰富的库资源，</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的代码仓库中已收集了超过</a:t>
            </a:r>
            <a:r>
              <a:rPr lang="en-US" altLang="zh-CN" sz="1200" kern="1200" dirty="0">
                <a:solidFill>
                  <a:schemeClr val="tx1"/>
                </a:solidFill>
                <a:effectLst/>
                <a:latin typeface="+mn-lt"/>
                <a:ea typeface="+mn-ea"/>
                <a:cs typeface="+mn-cs"/>
              </a:rPr>
              <a:t>13</a:t>
            </a:r>
            <a:r>
              <a:rPr lang="zh-CN" altLang="zh-CN" sz="1200" kern="1200" dirty="0">
                <a:solidFill>
                  <a:schemeClr val="tx1"/>
                </a:solidFill>
                <a:effectLst/>
                <a:latin typeface="+mn-lt"/>
                <a:ea typeface="+mn-ea"/>
                <a:cs typeface="+mn-cs"/>
              </a:rPr>
              <a:t>万个包，避免重复造轮子，代码共享。</a:t>
            </a:r>
          </a:p>
          <a:p>
            <a:r>
              <a:rPr lang="zh-CN" altLang="zh-CN" sz="1200" kern="1200" dirty="0">
                <a:solidFill>
                  <a:schemeClr val="tx1"/>
                </a:solidFill>
                <a:effectLst/>
                <a:latin typeface="+mn-lt"/>
                <a:ea typeface="+mn-ea"/>
                <a:cs typeface="+mn-cs"/>
              </a:rPr>
              <a:t>④繁荣的社区</a:t>
            </a:r>
          </a:p>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有自己非常著名的社区，也有众多小的社区，这些社区人气爆棚，开发者众多，资源丰富。在社区里可以找到任何你想要的东西和答案，这为</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的学习和开发带来了巨大的便利。</a:t>
            </a:r>
          </a:p>
          <a:p>
            <a:r>
              <a:rPr lang="zh-CN" altLang="zh-CN" sz="1200" kern="1200" dirty="0">
                <a:solidFill>
                  <a:schemeClr val="tx1"/>
                </a:solidFill>
                <a:effectLst/>
                <a:latin typeface="+mn-lt"/>
                <a:ea typeface="+mn-ea"/>
                <a:cs typeface="+mn-cs"/>
              </a:rPr>
              <a:t>⑤支持者众多</a:t>
            </a:r>
          </a:p>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得到很多国际知名公司和研究机构的支持，如</a:t>
            </a:r>
            <a:r>
              <a:rPr lang="en-US" altLang="zh-CN" sz="1200" kern="1200" dirty="0">
                <a:solidFill>
                  <a:schemeClr val="tx1"/>
                </a:solidFill>
                <a:effectLst/>
                <a:latin typeface="+mn-lt"/>
                <a:ea typeface="+mn-ea"/>
                <a:cs typeface="+mn-cs"/>
              </a:rPr>
              <a:t>Google</a:t>
            </a:r>
            <a:r>
              <a:rPr lang="zh-CN"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Facebok</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NASA</a:t>
            </a:r>
            <a:r>
              <a:rPr lang="zh-CN" altLang="zh-CN" sz="1200" kern="1200" dirty="0">
                <a:solidFill>
                  <a:schemeClr val="tx1"/>
                </a:solidFill>
                <a:effectLst/>
                <a:latin typeface="+mn-lt"/>
                <a:ea typeface="+mn-ea"/>
                <a:cs typeface="+mn-cs"/>
              </a:rPr>
              <a:t>等。许多知名网站基于</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开发，如豆瓣网、</a:t>
            </a:r>
            <a:r>
              <a:rPr lang="en-US" altLang="zh-CN" sz="1200" kern="1200" dirty="0">
                <a:solidFill>
                  <a:schemeClr val="tx1"/>
                </a:solidFill>
                <a:effectLst/>
                <a:latin typeface="+mn-lt"/>
                <a:ea typeface="+mn-ea"/>
                <a:cs typeface="+mn-cs"/>
              </a:rPr>
              <a:t>YouTube</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Pinterest</a:t>
            </a:r>
            <a:r>
              <a:rPr lang="zh-CN" altLang="zh-CN" sz="1200" kern="1200" dirty="0">
                <a:solidFill>
                  <a:schemeClr val="tx1"/>
                </a:solidFill>
                <a:effectLst/>
                <a:latin typeface="+mn-lt"/>
                <a:ea typeface="+mn-ea"/>
                <a:cs typeface="+mn-cs"/>
              </a:rPr>
              <a:t>等。</a:t>
            </a:r>
            <a:r>
              <a:rPr lang="en-US" altLang="zh-CN" sz="1200" kern="1200" dirty="0">
                <a:solidFill>
                  <a:schemeClr val="tx1"/>
                </a:solidFill>
                <a:effectLst/>
                <a:latin typeface="+mn-lt"/>
                <a:ea typeface="+mn-ea"/>
                <a:cs typeface="+mn-cs"/>
              </a:rPr>
              <a:t>GitHub</a:t>
            </a:r>
            <a:r>
              <a:rPr lang="zh-CN" altLang="zh-CN" sz="1200" kern="1200" dirty="0">
                <a:solidFill>
                  <a:schemeClr val="tx1"/>
                </a:solidFill>
                <a:effectLst/>
                <a:latin typeface="+mn-lt"/>
                <a:ea typeface="+mn-ea"/>
                <a:cs typeface="+mn-cs"/>
              </a:rPr>
              <a:t>上的众多项目均由</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开发，涉及“人工智能”、“爬虫”、“数据处理”等关键字的项目编程语言使用数量上</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都排名第一。</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13</a:t>
            </a:fld>
            <a:endParaRPr lang="zh-CN" altLang="en-US"/>
          </a:p>
        </p:txBody>
      </p:sp>
    </p:spTree>
    <p:extLst>
      <p:ext uri="{BB962C8B-B14F-4D97-AF65-F5344CB8AC3E}">
        <p14:creationId xmlns:p14="http://schemas.microsoft.com/office/powerpoint/2010/main" val="840601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诞生于</a:t>
            </a:r>
            <a:r>
              <a:rPr lang="en-US" altLang="zh-CN" sz="1200" kern="1200" dirty="0">
                <a:solidFill>
                  <a:schemeClr val="tx1"/>
                </a:solidFill>
                <a:effectLst/>
                <a:latin typeface="+mn-lt"/>
                <a:ea typeface="+mn-ea"/>
                <a:cs typeface="+mn-cs"/>
              </a:rPr>
              <a:t>1989</a:t>
            </a:r>
            <a:r>
              <a:rPr lang="zh-CN" altLang="zh-CN" sz="1200" kern="1200" dirty="0">
                <a:solidFill>
                  <a:schemeClr val="tx1"/>
                </a:solidFill>
                <a:effectLst/>
                <a:latin typeface="+mn-lt"/>
                <a:ea typeface="+mn-ea"/>
                <a:cs typeface="+mn-cs"/>
              </a:rPr>
              <a:t>年，创始人为荷兰人</a:t>
            </a:r>
            <a:r>
              <a:rPr lang="en-US" altLang="zh-CN" sz="1200" kern="1200" dirty="0">
                <a:solidFill>
                  <a:schemeClr val="tx1"/>
                </a:solidFill>
                <a:effectLst/>
                <a:latin typeface="+mn-lt"/>
                <a:ea typeface="+mn-ea"/>
                <a:cs typeface="+mn-cs"/>
              </a:rPr>
              <a:t>Guido von Rossum</a:t>
            </a:r>
            <a:r>
              <a:rPr lang="zh-CN" altLang="zh-CN" sz="1200" kern="1200" dirty="0">
                <a:solidFill>
                  <a:schemeClr val="tx1"/>
                </a:solidFill>
                <a:effectLst/>
                <a:latin typeface="+mn-lt"/>
                <a:ea typeface="+mn-ea"/>
                <a:cs typeface="+mn-cs"/>
              </a:rPr>
              <a:t>（吉多•范罗苏姆），</a:t>
            </a:r>
            <a:r>
              <a:rPr lang="en-US" altLang="zh-CN" sz="1200" kern="1200" dirty="0">
                <a:solidFill>
                  <a:schemeClr val="tx1"/>
                </a:solidFill>
                <a:effectLst/>
                <a:latin typeface="+mn-lt"/>
                <a:ea typeface="+mn-ea"/>
                <a:cs typeface="+mn-cs"/>
              </a:rPr>
              <a:t>Guido</a:t>
            </a:r>
            <a:r>
              <a:rPr lang="zh-CN" altLang="zh-CN" sz="1200" kern="1200" dirty="0">
                <a:solidFill>
                  <a:schemeClr val="tx1"/>
                </a:solidFill>
                <a:effectLst/>
                <a:latin typeface="+mn-lt"/>
                <a:ea typeface="+mn-ea"/>
                <a:cs typeface="+mn-cs"/>
              </a:rPr>
              <a:t>参加设计一种名为</a:t>
            </a:r>
            <a:r>
              <a:rPr lang="en-US" altLang="zh-CN" sz="1200" kern="1200" dirty="0">
                <a:solidFill>
                  <a:schemeClr val="tx1"/>
                </a:solidFill>
                <a:effectLst/>
                <a:latin typeface="+mn-lt"/>
                <a:ea typeface="+mn-ea"/>
                <a:cs typeface="+mn-cs"/>
              </a:rPr>
              <a:t>ABC</a:t>
            </a:r>
            <a:r>
              <a:rPr lang="zh-CN" altLang="zh-CN" sz="1200" kern="1200" dirty="0">
                <a:solidFill>
                  <a:schemeClr val="tx1"/>
                </a:solidFill>
                <a:effectLst/>
                <a:latin typeface="+mn-lt"/>
                <a:ea typeface="+mn-ea"/>
                <a:cs typeface="+mn-cs"/>
              </a:rPr>
              <a:t>的教学语言，该语言优美而强大，是专门为非专业程序员设计的。</a:t>
            </a:r>
            <a:r>
              <a:rPr lang="en-US" altLang="zh-CN" sz="1200" kern="1200" dirty="0">
                <a:solidFill>
                  <a:schemeClr val="tx1"/>
                </a:solidFill>
                <a:effectLst/>
                <a:latin typeface="+mn-lt"/>
                <a:ea typeface="+mn-ea"/>
                <a:cs typeface="+mn-cs"/>
              </a:rPr>
              <a:t>Guido</a:t>
            </a:r>
            <a:r>
              <a:rPr lang="zh-CN" altLang="zh-CN" sz="1200" kern="1200" dirty="0">
                <a:solidFill>
                  <a:schemeClr val="tx1"/>
                </a:solidFill>
                <a:effectLst/>
                <a:latin typeface="+mn-lt"/>
                <a:ea typeface="+mn-ea"/>
                <a:cs typeface="+mn-cs"/>
              </a:rPr>
              <a:t>认为非开放造成了</a:t>
            </a:r>
            <a:r>
              <a:rPr lang="en-US" altLang="zh-CN" sz="1200" kern="1200" dirty="0">
                <a:solidFill>
                  <a:schemeClr val="tx1"/>
                </a:solidFill>
                <a:effectLst/>
                <a:latin typeface="+mn-lt"/>
                <a:ea typeface="+mn-ea"/>
                <a:cs typeface="+mn-cs"/>
              </a:rPr>
              <a:t>ABC</a:t>
            </a:r>
            <a:r>
              <a:rPr lang="zh-CN" altLang="zh-CN" sz="1200" kern="1200" dirty="0">
                <a:solidFill>
                  <a:schemeClr val="tx1"/>
                </a:solidFill>
                <a:effectLst/>
                <a:latin typeface="+mn-lt"/>
                <a:ea typeface="+mn-ea"/>
                <a:cs typeface="+mn-cs"/>
              </a:rPr>
              <a:t>语言最终的失败，也基于此他决心开发一种全新的继承</a:t>
            </a:r>
            <a:r>
              <a:rPr lang="en-US" altLang="zh-CN" sz="1200" kern="1200" dirty="0">
                <a:solidFill>
                  <a:schemeClr val="tx1"/>
                </a:solidFill>
                <a:effectLst/>
                <a:latin typeface="+mn-lt"/>
                <a:ea typeface="+mn-ea"/>
                <a:cs typeface="+mn-cs"/>
              </a:rPr>
              <a:t>ABC</a:t>
            </a:r>
            <a:r>
              <a:rPr lang="zh-CN" altLang="zh-CN" sz="1200" kern="1200" dirty="0">
                <a:solidFill>
                  <a:schemeClr val="tx1"/>
                </a:solidFill>
                <a:effectLst/>
                <a:latin typeface="+mn-lt"/>
                <a:ea typeface="+mn-ea"/>
                <a:cs typeface="+mn-cs"/>
              </a:rPr>
              <a:t>语言优点，同时又结合</a:t>
            </a:r>
            <a:r>
              <a:rPr lang="en-US" altLang="zh-CN" sz="1200" kern="1200" dirty="0">
                <a:solidFill>
                  <a:schemeClr val="tx1"/>
                </a:solidFill>
                <a:effectLst/>
                <a:latin typeface="+mn-lt"/>
                <a:ea typeface="+mn-ea"/>
                <a:cs typeface="+mn-cs"/>
              </a:rPr>
              <a:t>Unix shell </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C</a:t>
            </a:r>
            <a:r>
              <a:rPr lang="zh-CN" altLang="zh-CN" sz="1200" kern="1200" dirty="0">
                <a:solidFill>
                  <a:schemeClr val="tx1"/>
                </a:solidFill>
                <a:effectLst/>
                <a:latin typeface="+mn-lt"/>
                <a:ea typeface="+mn-ea"/>
                <a:cs typeface="+mn-cs"/>
              </a:rPr>
              <a:t>习惯的新的脚本解释语言</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。之所以选中</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作为程序的名字，是因为</a:t>
            </a:r>
            <a:r>
              <a:rPr lang="en-US" altLang="zh-CN" sz="1200" kern="1200" dirty="0">
                <a:solidFill>
                  <a:schemeClr val="tx1"/>
                </a:solidFill>
                <a:effectLst/>
                <a:latin typeface="+mn-lt"/>
                <a:ea typeface="+mn-ea"/>
                <a:cs typeface="+mn-cs"/>
              </a:rPr>
              <a:t>Guido</a:t>
            </a:r>
            <a:r>
              <a:rPr lang="zh-CN" altLang="zh-CN" sz="1200" kern="1200" dirty="0">
                <a:solidFill>
                  <a:schemeClr val="tx1"/>
                </a:solidFill>
                <a:effectLst/>
                <a:latin typeface="+mn-lt"/>
                <a:ea typeface="+mn-ea"/>
                <a:cs typeface="+mn-cs"/>
              </a:rPr>
              <a:t>是</a:t>
            </a:r>
            <a:r>
              <a:rPr lang="en-US" altLang="zh-CN" sz="1200" kern="1200" dirty="0">
                <a:solidFill>
                  <a:schemeClr val="tx1"/>
                </a:solidFill>
                <a:effectLst/>
                <a:latin typeface="+mn-lt"/>
                <a:ea typeface="+mn-ea"/>
                <a:cs typeface="+mn-cs"/>
              </a:rPr>
              <a:t>BBC</a:t>
            </a:r>
            <a:r>
              <a:rPr lang="zh-CN" altLang="zh-CN" sz="1200" kern="1200" dirty="0">
                <a:solidFill>
                  <a:schemeClr val="tx1"/>
                </a:solidFill>
                <a:effectLst/>
                <a:latin typeface="+mn-lt"/>
                <a:ea typeface="+mn-ea"/>
                <a:cs typeface="+mn-cs"/>
              </a:rPr>
              <a:t>电视剧</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Monty Python’s Flying Circus</a:t>
            </a:r>
            <a:r>
              <a:rPr lang="zh-CN" altLang="zh-CN" sz="1200" kern="1200" dirty="0">
                <a:solidFill>
                  <a:schemeClr val="tx1"/>
                </a:solidFill>
                <a:effectLst/>
                <a:latin typeface="+mn-lt"/>
                <a:ea typeface="+mn-ea"/>
                <a:cs typeface="+mn-cs"/>
              </a:rPr>
              <a:t>》（蒙提•派森的飞行马戏团）的铁粉。</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14</a:t>
            </a:fld>
            <a:endParaRPr lang="zh-CN" altLang="en-US"/>
          </a:p>
        </p:txBody>
      </p:sp>
    </p:spTree>
    <p:extLst>
      <p:ext uri="{BB962C8B-B14F-4D97-AF65-F5344CB8AC3E}">
        <p14:creationId xmlns:p14="http://schemas.microsoft.com/office/powerpoint/2010/main" val="3790554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b="1" dirty="0">
              <a:solidFill>
                <a:schemeClr val="tx1">
                  <a:lumMod val="65000"/>
                  <a:lumOff val="3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a:solidFill>
                <a:schemeClr val="tx1">
                  <a:lumMod val="50000"/>
                  <a:lumOff val="50000"/>
                </a:schemeClr>
              </a:solidFill>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b="1" dirty="0">
              <a:solidFill>
                <a:schemeClr val="tx1">
                  <a:lumMod val="65000"/>
                  <a:lumOff val="3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a:solidFill>
                <a:schemeClr val="tx1">
                  <a:lumMod val="50000"/>
                  <a:lumOff val="50000"/>
                </a:schemeClr>
              </a:solidFill>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16</a:t>
            </a:fld>
            <a:endParaRPr lang="zh-CN" altLang="en-US"/>
          </a:p>
        </p:txBody>
      </p:sp>
    </p:spTree>
    <p:extLst>
      <p:ext uri="{BB962C8B-B14F-4D97-AF65-F5344CB8AC3E}">
        <p14:creationId xmlns:p14="http://schemas.microsoft.com/office/powerpoint/2010/main" val="1676745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解释器有多种实现方式，常见的有：</a:t>
            </a:r>
          </a:p>
          <a:p>
            <a:r>
              <a:rPr lang="en-US" altLang="zh-CN" sz="1200" b="1" kern="1200" dirty="0" err="1">
                <a:solidFill>
                  <a:schemeClr val="tx1"/>
                </a:solidFill>
                <a:effectLst/>
                <a:latin typeface="+mn-lt"/>
                <a:ea typeface="+mn-ea"/>
                <a:cs typeface="+mn-cs"/>
              </a:rPr>
              <a:t>CPython</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C</a:t>
            </a:r>
            <a:r>
              <a:rPr lang="zh-CN" altLang="zh-CN" sz="1200" kern="1200" dirty="0">
                <a:solidFill>
                  <a:schemeClr val="tx1"/>
                </a:solidFill>
                <a:effectLst/>
                <a:latin typeface="+mn-lt"/>
                <a:ea typeface="+mn-ea"/>
                <a:cs typeface="+mn-cs"/>
              </a:rPr>
              <a:t>语言实现的官方</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解释器，完全按照</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的规格和语言定义来实现，是其他版本实现的参考版本。</a:t>
            </a:r>
            <a:r>
              <a:rPr lang="en-US" altLang="zh-CN" sz="1200" kern="1200" dirty="0" err="1">
                <a:solidFill>
                  <a:schemeClr val="tx1"/>
                </a:solidFill>
                <a:effectLst/>
                <a:latin typeface="+mn-lt"/>
                <a:ea typeface="+mn-ea"/>
                <a:cs typeface="+mn-cs"/>
              </a:rPr>
              <a:t>CPython</a:t>
            </a:r>
            <a:r>
              <a:rPr lang="zh-CN" altLang="zh-CN" sz="1200" kern="1200" dirty="0">
                <a:solidFill>
                  <a:schemeClr val="tx1"/>
                </a:solidFill>
                <a:effectLst/>
                <a:latin typeface="+mn-lt"/>
                <a:ea typeface="+mn-ea"/>
                <a:cs typeface="+mn-cs"/>
              </a:rPr>
              <a:t>当执行代码的时候</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代码会被转化成字节码（</a:t>
            </a:r>
            <a:r>
              <a:rPr lang="en-US" altLang="zh-CN" sz="1200" kern="1200" dirty="0">
                <a:solidFill>
                  <a:schemeClr val="tx1"/>
                </a:solidFill>
                <a:effectLst/>
                <a:latin typeface="+mn-lt"/>
                <a:ea typeface="+mn-ea"/>
                <a:cs typeface="+mn-cs"/>
              </a:rPr>
              <a:t>bytecode</a:t>
            </a:r>
            <a:r>
              <a:rPr lang="zh-CN" altLang="zh-CN" sz="1200" kern="1200" dirty="0">
                <a:solidFill>
                  <a:schemeClr val="tx1"/>
                </a:solidFill>
                <a:effectLst/>
                <a:latin typeface="+mn-lt"/>
                <a:ea typeface="+mn-ea"/>
                <a:cs typeface="+mn-cs"/>
              </a:rPr>
              <a:t>）。大多数</a:t>
            </a:r>
            <a:r>
              <a:rPr lang="en-US" altLang="zh-CN" sz="1200" kern="1200" dirty="0">
                <a:solidFill>
                  <a:schemeClr val="tx1"/>
                </a:solidFill>
                <a:effectLst/>
                <a:latin typeface="+mn-lt"/>
                <a:ea typeface="+mn-ea"/>
                <a:cs typeface="+mn-cs"/>
              </a:rPr>
              <a:t>Linux</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Mac OS X</a:t>
            </a:r>
            <a:r>
              <a:rPr lang="zh-CN" altLang="zh-CN" sz="1200" kern="1200" dirty="0">
                <a:solidFill>
                  <a:schemeClr val="tx1"/>
                </a:solidFill>
                <a:effectLst/>
                <a:latin typeface="+mn-lt"/>
                <a:ea typeface="+mn-ea"/>
                <a:cs typeface="+mn-cs"/>
              </a:rPr>
              <a:t>机器预装的</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解释器，也是所有</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解释器中运行最快、最完整、最健全的。</a:t>
            </a:r>
          </a:p>
          <a:p>
            <a:r>
              <a:rPr lang="en-US" altLang="zh-CN" sz="1200" b="1" kern="1200" dirty="0" err="1">
                <a:solidFill>
                  <a:schemeClr val="tx1"/>
                </a:solidFill>
                <a:effectLst/>
                <a:latin typeface="+mn-lt"/>
                <a:ea typeface="+mn-ea"/>
                <a:cs typeface="+mn-cs"/>
              </a:rPr>
              <a:t>Jython</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Java</a:t>
            </a:r>
            <a:r>
              <a:rPr lang="zh-CN" altLang="zh-CN" sz="1200" kern="1200" dirty="0">
                <a:solidFill>
                  <a:schemeClr val="tx1"/>
                </a:solidFill>
                <a:effectLst/>
                <a:latin typeface="+mn-lt"/>
                <a:ea typeface="+mn-ea"/>
                <a:cs typeface="+mn-cs"/>
              </a:rPr>
              <a:t>实现的解释器。</a:t>
            </a:r>
            <a:r>
              <a:rPr lang="en-US" altLang="zh-CN" sz="1200" kern="1200" dirty="0" err="1">
                <a:solidFill>
                  <a:schemeClr val="tx1"/>
                </a:solidFill>
                <a:effectLst/>
                <a:latin typeface="+mn-lt"/>
                <a:ea typeface="+mn-ea"/>
                <a:cs typeface="+mn-cs"/>
              </a:rPr>
              <a:t>Jython</a:t>
            </a:r>
            <a:r>
              <a:rPr lang="zh-CN" altLang="zh-CN" sz="1200" kern="1200" dirty="0">
                <a:solidFill>
                  <a:schemeClr val="tx1"/>
                </a:solidFill>
                <a:effectLst/>
                <a:latin typeface="+mn-lt"/>
                <a:ea typeface="+mn-ea"/>
                <a:cs typeface="+mn-cs"/>
              </a:rPr>
              <a:t>允许程序员把</a:t>
            </a:r>
            <a:r>
              <a:rPr lang="en-US" altLang="zh-CN" sz="1200" kern="1200" dirty="0">
                <a:solidFill>
                  <a:schemeClr val="tx1"/>
                </a:solidFill>
                <a:effectLst/>
                <a:latin typeface="+mn-lt"/>
                <a:ea typeface="+mn-ea"/>
                <a:cs typeface="+mn-cs"/>
              </a:rPr>
              <a:t>java</a:t>
            </a:r>
            <a:r>
              <a:rPr lang="zh-CN" altLang="zh-CN" sz="1200" kern="1200" dirty="0">
                <a:solidFill>
                  <a:schemeClr val="tx1"/>
                </a:solidFill>
                <a:effectLst/>
                <a:latin typeface="+mn-lt"/>
                <a:ea typeface="+mn-ea"/>
                <a:cs typeface="+mn-cs"/>
              </a:rPr>
              <a:t>的模块加载在</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的模块中使用。</a:t>
            </a:r>
            <a:r>
              <a:rPr lang="en-US" altLang="zh-CN" sz="1200" kern="1200" dirty="0" err="1">
                <a:solidFill>
                  <a:schemeClr val="tx1"/>
                </a:solidFill>
                <a:effectLst/>
                <a:latin typeface="+mn-lt"/>
                <a:ea typeface="+mn-ea"/>
                <a:cs typeface="+mn-cs"/>
              </a:rPr>
              <a:t>Jython</a:t>
            </a:r>
            <a:r>
              <a:rPr lang="zh-CN" altLang="zh-CN" sz="1200" kern="1200" dirty="0">
                <a:solidFill>
                  <a:schemeClr val="tx1"/>
                </a:solidFill>
                <a:effectLst/>
                <a:latin typeface="+mn-lt"/>
                <a:ea typeface="+mn-ea"/>
                <a:cs typeface="+mn-cs"/>
              </a:rPr>
              <a:t>使用了</a:t>
            </a:r>
            <a:r>
              <a:rPr lang="en-US" altLang="zh-CN" sz="1200" kern="1200" dirty="0">
                <a:solidFill>
                  <a:schemeClr val="tx1"/>
                </a:solidFill>
                <a:effectLst/>
                <a:latin typeface="+mn-lt"/>
                <a:ea typeface="+mn-ea"/>
                <a:cs typeface="+mn-cs"/>
              </a:rPr>
              <a:t>JIT</a:t>
            </a:r>
            <a:r>
              <a:rPr lang="zh-CN" altLang="zh-CN" sz="1200" kern="1200" dirty="0">
                <a:solidFill>
                  <a:schemeClr val="tx1"/>
                </a:solidFill>
                <a:effectLst/>
                <a:latin typeface="+mn-lt"/>
                <a:ea typeface="+mn-ea"/>
                <a:cs typeface="+mn-cs"/>
              </a:rPr>
              <a:t>技术，运行时</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代码会先转化成</a:t>
            </a:r>
            <a:r>
              <a:rPr lang="en-US" altLang="zh-CN" sz="1200" kern="1200" dirty="0">
                <a:solidFill>
                  <a:schemeClr val="tx1"/>
                </a:solidFill>
                <a:effectLst/>
                <a:latin typeface="+mn-lt"/>
                <a:ea typeface="+mn-ea"/>
                <a:cs typeface="+mn-cs"/>
              </a:rPr>
              <a:t>Java </a:t>
            </a:r>
            <a:r>
              <a:rPr lang="zh-CN" altLang="zh-CN" sz="1200" kern="1200" dirty="0">
                <a:solidFill>
                  <a:schemeClr val="tx1"/>
                </a:solidFill>
                <a:effectLst/>
                <a:latin typeface="+mn-lt"/>
                <a:ea typeface="+mn-ea"/>
                <a:cs typeface="+mn-cs"/>
              </a:rPr>
              <a:t>字节码然后使用</a:t>
            </a:r>
            <a:r>
              <a:rPr lang="en-US" altLang="zh-CN" sz="1200" kern="1200" dirty="0">
                <a:solidFill>
                  <a:schemeClr val="tx1"/>
                </a:solidFill>
                <a:effectLst/>
                <a:latin typeface="+mn-lt"/>
                <a:ea typeface="+mn-ea"/>
                <a:cs typeface="+mn-cs"/>
              </a:rPr>
              <a:t>JRE</a:t>
            </a:r>
            <a:r>
              <a:rPr lang="zh-CN" altLang="zh-CN" sz="1200" kern="1200" dirty="0">
                <a:solidFill>
                  <a:schemeClr val="tx1"/>
                </a:solidFill>
                <a:effectLst/>
                <a:latin typeface="+mn-lt"/>
                <a:ea typeface="+mn-ea"/>
                <a:cs typeface="+mn-cs"/>
              </a:rPr>
              <a:t>（</a:t>
            </a:r>
            <a:r>
              <a:rPr lang="en-US" altLang="zh-CN" sz="1200" b="1" kern="1200" dirty="0">
                <a:solidFill>
                  <a:schemeClr val="tx1"/>
                </a:solidFill>
                <a:effectLst/>
                <a:latin typeface="+mn-lt"/>
                <a:ea typeface="+mn-ea"/>
                <a:cs typeface="+mn-cs"/>
              </a:rPr>
              <a:t>J</a:t>
            </a:r>
            <a:r>
              <a:rPr lang="en-US" altLang="zh-CN" sz="1200" kern="1200" dirty="0">
                <a:solidFill>
                  <a:schemeClr val="tx1"/>
                </a:solidFill>
                <a:effectLst/>
                <a:latin typeface="+mn-lt"/>
                <a:ea typeface="+mn-ea"/>
                <a:cs typeface="+mn-cs"/>
              </a:rPr>
              <a:t>ava </a:t>
            </a:r>
            <a:r>
              <a:rPr lang="en-US" altLang="zh-CN" sz="1200" b="1" kern="1200" dirty="0">
                <a:solidFill>
                  <a:schemeClr val="tx1"/>
                </a:solidFill>
                <a:effectLst/>
                <a:latin typeface="+mn-lt"/>
                <a:ea typeface="+mn-ea"/>
                <a:cs typeface="+mn-cs"/>
              </a:rPr>
              <a:t>R</a:t>
            </a:r>
            <a:r>
              <a:rPr lang="en-US" altLang="zh-CN" sz="1200" kern="1200" dirty="0">
                <a:solidFill>
                  <a:schemeClr val="tx1"/>
                </a:solidFill>
                <a:effectLst/>
                <a:latin typeface="+mn-lt"/>
                <a:ea typeface="+mn-ea"/>
                <a:cs typeface="+mn-cs"/>
              </a:rPr>
              <a:t>untime </a:t>
            </a:r>
            <a:r>
              <a:rPr lang="en-US" altLang="zh-CN" sz="1200" b="1" kern="1200" dirty="0">
                <a:solidFill>
                  <a:schemeClr val="tx1"/>
                </a:solidFill>
                <a:effectLst/>
                <a:latin typeface="+mn-lt"/>
                <a:ea typeface="+mn-ea"/>
                <a:cs typeface="+mn-cs"/>
              </a:rPr>
              <a:t>E</a:t>
            </a:r>
            <a:r>
              <a:rPr lang="en-US" altLang="zh-CN" sz="1200" kern="1200" dirty="0">
                <a:solidFill>
                  <a:schemeClr val="tx1"/>
                </a:solidFill>
                <a:effectLst/>
                <a:latin typeface="+mn-lt"/>
                <a:ea typeface="+mn-ea"/>
                <a:cs typeface="+mn-cs"/>
              </a:rPr>
              <a:t>nvironment</a:t>
            </a:r>
            <a:r>
              <a:rPr lang="zh-CN" altLang="zh-CN" sz="1200" kern="1200" dirty="0">
                <a:solidFill>
                  <a:schemeClr val="tx1"/>
                </a:solidFill>
                <a:effectLst/>
                <a:latin typeface="+mn-lt"/>
                <a:ea typeface="+mn-ea"/>
                <a:cs typeface="+mn-cs"/>
              </a:rPr>
              <a:t>）执行。</a:t>
            </a:r>
            <a:r>
              <a:rPr lang="en-US" altLang="zh-CN" sz="1200" kern="1200" dirty="0" err="1">
                <a:solidFill>
                  <a:schemeClr val="tx1"/>
                </a:solidFill>
                <a:effectLst/>
                <a:latin typeface="+mn-lt"/>
                <a:ea typeface="+mn-ea"/>
                <a:cs typeface="+mn-cs"/>
              </a:rPr>
              <a:t>Jython</a:t>
            </a:r>
            <a:r>
              <a:rPr lang="zh-CN" altLang="zh-CN" sz="1200" kern="1200" dirty="0">
                <a:solidFill>
                  <a:schemeClr val="tx1"/>
                </a:solidFill>
                <a:effectLst/>
                <a:latin typeface="+mn-lt"/>
                <a:ea typeface="+mn-ea"/>
                <a:cs typeface="+mn-cs"/>
              </a:rPr>
              <a:t>支持把</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代码打成</a:t>
            </a:r>
            <a:r>
              <a:rPr lang="en-US" altLang="zh-CN" sz="1200" kern="1200" dirty="0">
                <a:solidFill>
                  <a:schemeClr val="tx1"/>
                </a:solidFill>
                <a:effectLst/>
                <a:latin typeface="+mn-lt"/>
                <a:ea typeface="+mn-ea"/>
                <a:cs typeface="+mn-cs"/>
              </a:rPr>
              <a:t>jar</a:t>
            </a:r>
            <a:r>
              <a:rPr lang="zh-CN" altLang="zh-CN" sz="1200" kern="1200" dirty="0">
                <a:solidFill>
                  <a:schemeClr val="tx1"/>
                </a:solidFill>
                <a:effectLst/>
                <a:latin typeface="+mn-lt"/>
                <a:ea typeface="+mn-ea"/>
                <a:cs typeface="+mn-cs"/>
              </a:rPr>
              <a:t>包，这些</a:t>
            </a:r>
            <a:r>
              <a:rPr lang="en-US" altLang="zh-CN" sz="1200" kern="1200" dirty="0">
                <a:solidFill>
                  <a:schemeClr val="tx1"/>
                </a:solidFill>
                <a:effectLst/>
                <a:latin typeface="+mn-lt"/>
                <a:ea typeface="+mn-ea"/>
                <a:cs typeface="+mn-cs"/>
              </a:rPr>
              <a:t>jar</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java</a:t>
            </a:r>
            <a:r>
              <a:rPr lang="zh-CN" altLang="zh-CN" sz="1200" kern="1200" dirty="0">
                <a:solidFill>
                  <a:schemeClr val="tx1"/>
                </a:solidFill>
                <a:effectLst/>
                <a:latin typeface="+mn-lt"/>
                <a:ea typeface="+mn-ea"/>
                <a:cs typeface="+mn-cs"/>
              </a:rPr>
              <a:t>程序打包的</a:t>
            </a:r>
            <a:r>
              <a:rPr lang="en-US" altLang="zh-CN" sz="1200" kern="1200" dirty="0">
                <a:solidFill>
                  <a:schemeClr val="tx1"/>
                </a:solidFill>
                <a:effectLst/>
                <a:latin typeface="+mn-lt"/>
                <a:ea typeface="+mn-ea"/>
                <a:cs typeface="+mn-cs"/>
              </a:rPr>
              <a:t>jar</a:t>
            </a:r>
            <a:r>
              <a:rPr lang="zh-CN" altLang="zh-CN" sz="1200" kern="1200" dirty="0">
                <a:solidFill>
                  <a:schemeClr val="tx1"/>
                </a:solidFill>
                <a:effectLst/>
                <a:latin typeface="+mn-lt"/>
                <a:ea typeface="+mn-ea"/>
                <a:cs typeface="+mn-cs"/>
              </a:rPr>
              <a:t>一样可以直接使用。这样就允许</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程序员写</a:t>
            </a:r>
            <a:r>
              <a:rPr lang="en-US" altLang="zh-CN" sz="1200" kern="1200" dirty="0">
                <a:solidFill>
                  <a:schemeClr val="tx1"/>
                </a:solidFill>
                <a:effectLst/>
                <a:latin typeface="+mn-lt"/>
                <a:ea typeface="+mn-ea"/>
                <a:cs typeface="+mn-cs"/>
              </a:rPr>
              <a:t>Java</a:t>
            </a:r>
            <a:r>
              <a:rPr lang="zh-CN" altLang="zh-CN" sz="1200" kern="1200" dirty="0">
                <a:solidFill>
                  <a:schemeClr val="tx1"/>
                </a:solidFill>
                <a:effectLst/>
                <a:latin typeface="+mn-lt"/>
                <a:ea typeface="+mn-ea"/>
                <a:cs typeface="+mn-cs"/>
              </a:rPr>
              <a:t>程序了。并不是所有</a:t>
            </a:r>
            <a:r>
              <a:rPr lang="en-US" altLang="zh-CN" sz="1200" kern="1200" dirty="0">
                <a:solidFill>
                  <a:schemeClr val="tx1"/>
                </a:solidFill>
                <a:effectLst/>
                <a:latin typeface="+mn-lt"/>
                <a:ea typeface="+mn-ea"/>
                <a:cs typeface="+mn-cs"/>
              </a:rPr>
              <a:t>Java</a:t>
            </a:r>
            <a:r>
              <a:rPr lang="zh-CN" altLang="zh-CN" sz="1200" kern="1200" dirty="0">
                <a:solidFill>
                  <a:schemeClr val="tx1"/>
                </a:solidFill>
                <a:effectLst/>
                <a:latin typeface="+mn-lt"/>
                <a:ea typeface="+mn-ea"/>
                <a:cs typeface="+mn-cs"/>
              </a:rPr>
              <a:t>模块可以在</a:t>
            </a:r>
            <a:r>
              <a:rPr lang="en-US" altLang="zh-CN" sz="1200" kern="1200" dirty="0" err="1">
                <a:solidFill>
                  <a:schemeClr val="tx1"/>
                </a:solidFill>
                <a:effectLst/>
                <a:latin typeface="+mn-lt"/>
                <a:ea typeface="+mn-ea"/>
                <a:cs typeface="+mn-cs"/>
              </a:rPr>
              <a:t>Jython</a:t>
            </a:r>
            <a:r>
              <a:rPr lang="zh-CN" altLang="zh-CN" sz="1200" kern="1200" dirty="0">
                <a:solidFill>
                  <a:schemeClr val="tx1"/>
                </a:solidFill>
                <a:effectLst/>
                <a:latin typeface="+mn-lt"/>
                <a:ea typeface="+mn-ea"/>
                <a:cs typeface="+mn-cs"/>
              </a:rPr>
              <a:t>中使用。</a:t>
            </a:r>
          </a:p>
          <a:p>
            <a:r>
              <a:rPr lang="en-US" altLang="zh-CN" sz="1200" b="1" kern="1200" dirty="0" err="1">
                <a:solidFill>
                  <a:schemeClr val="tx1"/>
                </a:solidFill>
                <a:effectLst/>
                <a:latin typeface="+mn-lt"/>
                <a:ea typeface="+mn-ea"/>
                <a:cs typeface="+mn-cs"/>
              </a:rPr>
              <a:t>IronPython</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C#</a:t>
            </a:r>
            <a:r>
              <a:rPr lang="zh-CN" altLang="zh-CN" sz="1200" kern="1200" dirty="0">
                <a:solidFill>
                  <a:schemeClr val="tx1"/>
                </a:solidFill>
                <a:effectLst/>
                <a:latin typeface="+mn-lt"/>
                <a:ea typeface="+mn-ea"/>
                <a:cs typeface="+mn-cs"/>
              </a:rPr>
              <a:t>语言实现的解释器，可以使用在</a:t>
            </a:r>
            <a:r>
              <a:rPr lang="en-US" altLang="zh-CN" sz="1200" kern="1200" dirty="0">
                <a:solidFill>
                  <a:schemeClr val="tx1"/>
                </a:solidFill>
                <a:effectLst/>
                <a:latin typeface="+mn-lt"/>
                <a:ea typeface="+mn-ea"/>
                <a:cs typeface="+mn-cs"/>
              </a:rPr>
              <a:t>.NET</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Mono </a:t>
            </a:r>
            <a:r>
              <a:rPr lang="zh-CN" altLang="zh-CN" sz="1200" kern="1200" dirty="0">
                <a:solidFill>
                  <a:schemeClr val="tx1"/>
                </a:solidFill>
                <a:effectLst/>
                <a:latin typeface="+mn-lt"/>
                <a:ea typeface="+mn-ea"/>
                <a:cs typeface="+mn-cs"/>
              </a:rPr>
              <a:t>平台的解释器。</a:t>
            </a:r>
            <a:r>
              <a:rPr lang="en-US" altLang="zh-CN" sz="1200" kern="1200" dirty="0" err="1">
                <a:solidFill>
                  <a:schemeClr val="tx1"/>
                </a:solidFill>
                <a:effectLst/>
                <a:latin typeface="+mn-lt"/>
                <a:ea typeface="+mn-ea"/>
                <a:cs typeface="+mn-cs"/>
              </a:rPr>
              <a:t>IronPython</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是兼容</a:t>
            </a:r>
            <a:r>
              <a:rPr lang="en-US" altLang="zh-CN" sz="1200" kern="1200" dirty="0">
                <a:solidFill>
                  <a:schemeClr val="tx1"/>
                </a:solidFill>
                <a:effectLst/>
                <a:latin typeface="+mn-lt"/>
                <a:ea typeface="+mn-ea"/>
                <a:cs typeface="+mn-cs"/>
              </a:rPr>
              <a:t> Silverlight </a:t>
            </a:r>
            <a:r>
              <a:rPr lang="zh-CN" altLang="zh-CN" sz="1200" kern="1200" dirty="0">
                <a:solidFill>
                  <a:schemeClr val="tx1"/>
                </a:solidFill>
                <a:effectLst/>
                <a:latin typeface="+mn-lt"/>
                <a:ea typeface="+mn-ea"/>
                <a:cs typeface="+mn-cs"/>
              </a:rPr>
              <a:t>的，配合</a:t>
            </a:r>
            <a:r>
              <a:rPr lang="en-US" altLang="zh-CN" sz="1200" kern="1200" dirty="0">
                <a:solidFill>
                  <a:schemeClr val="tx1"/>
                </a:solidFill>
                <a:effectLst/>
                <a:latin typeface="+mn-lt"/>
                <a:ea typeface="+mn-ea"/>
                <a:cs typeface="+mn-cs"/>
              </a:rPr>
              <a:t>Gestalt </a:t>
            </a:r>
            <a:r>
              <a:rPr lang="zh-CN" altLang="zh-CN" sz="1200" kern="1200" dirty="0">
                <a:solidFill>
                  <a:schemeClr val="tx1"/>
                </a:solidFill>
                <a:effectLst/>
                <a:latin typeface="+mn-lt"/>
                <a:ea typeface="+mn-ea"/>
                <a:cs typeface="+mn-cs"/>
              </a:rPr>
              <a:t>就可以直接在浏览器中执行。</a:t>
            </a:r>
            <a:r>
              <a:rPr lang="en-US" altLang="zh-CN" sz="1200" kern="1200" dirty="0" err="1">
                <a:solidFill>
                  <a:schemeClr val="tx1"/>
                </a:solidFill>
                <a:effectLst/>
                <a:latin typeface="+mn-lt"/>
                <a:ea typeface="+mn-ea"/>
                <a:cs typeface="+mn-cs"/>
              </a:rPr>
              <a:t>IronPython</a:t>
            </a:r>
            <a:r>
              <a:rPr lang="zh-CN" altLang="zh-CN" sz="1200" kern="1200" dirty="0">
                <a:solidFill>
                  <a:schemeClr val="tx1"/>
                </a:solidFill>
                <a:effectLst/>
                <a:latin typeface="+mn-lt"/>
                <a:ea typeface="+mn-ea"/>
                <a:cs typeface="+mn-cs"/>
              </a:rPr>
              <a:t>也是兼容</a:t>
            </a:r>
            <a:r>
              <a:rPr lang="en-US" altLang="zh-CN" sz="1200" kern="1200" dirty="0">
                <a:solidFill>
                  <a:schemeClr val="tx1"/>
                </a:solidFill>
                <a:effectLst/>
                <a:latin typeface="+mn-lt"/>
                <a:ea typeface="+mn-ea"/>
                <a:cs typeface="+mn-cs"/>
              </a:rPr>
              <a:t>Python2</a:t>
            </a:r>
            <a:r>
              <a:rPr lang="zh-CN" altLang="zh-CN" sz="1200" kern="1200" dirty="0">
                <a:solidFill>
                  <a:schemeClr val="tx1"/>
                </a:solidFill>
                <a:effectLst/>
                <a:latin typeface="+mn-lt"/>
                <a:ea typeface="+mn-ea"/>
                <a:cs typeface="+mn-cs"/>
              </a:rPr>
              <a:t>的。</a:t>
            </a:r>
          </a:p>
          <a:p>
            <a:r>
              <a:rPr lang="en-US" altLang="zh-CN" sz="1200" b="1" u="none" strike="noStrike" kern="1200" dirty="0" err="1">
                <a:solidFill>
                  <a:schemeClr val="tx1"/>
                </a:solidFill>
                <a:effectLst/>
                <a:latin typeface="+mn-lt"/>
                <a:ea typeface="+mn-ea"/>
                <a:cs typeface="+mn-cs"/>
                <a:hlinkClick r:id="rId3"/>
              </a:rPr>
              <a:t>PyPy</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实现的解释器，针对</a:t>
            </a:r>
            <a:r>
              <a:rPr lang="en-US" altLang="zh-CN" sz="1200" kern="1200" dirty="0" err="1">
                <a:solidFill>
                  <a:schemeClr val="tx1"/>
                </a:solidFill>
                <a:effectLst/>
                <a:latin typeface="+mn-lt"/>
                <a:ea typeface="+mn-ea"/>
                <a:cs typeface="+mn-cs"/>
              </a:rPr>
              <a:t>CPython</a:t>
            </a:r>
            <a:r>
              <a:rPr lang="zh-CN" altLang="zh-CN" sz="1200" kern="1200" dirty="0">
                <a:solidFill>
                  <a:schemeClr val="tx1"/>
                </a:solidFill>
                <a:effectLst/>
                <a:latin typeface="+mn-lt"/>
                <a:ea typeface="+mn-ea"/>
                <a:cs typeface="+mn-cs"/>
              </a:rPr>
              <a:t>的缺点进行了各方面的改良。</a:t>
            </a:r>
            <a:r>
              <a:rPr lang="en-US" altLang="zh-CN" sz="1200" kern="1200" dirty="0" err="1">
                <a:solidFill>
                  <a:schemeClr val="tx1"/>
                </a:solidFill>
                <a:effectLst/>
                <a:latin typeface="+mn-lt"/>
                <a:ea typeface="+mn-ea"/>
                <a:cs typeface="+mn-cs"/>
              </a:rPr>
              <a:t>CPython</a:t>
            </a:r>
            <a:r>
              <a:rPr lang="zh-CN" altLang="zh-CN" sz="1200" kern="1200" dirty="0">
                <a:solidFill>
                  <a:schemeClr val="tx1"/>
                </a:solidFill>
                <a:effectLst/>
                <a:latin typeface="+mn-lt"/>
                <a:ea typeface="+mn-ea"/>
                <a:cs typeface="+mn-cs"/>
              </a:rPr>
              <a:t>将代码转化成字节码，</a:t>
            </a:r>
            <a:r>
              <a:rPr lang="en-US" altLang="zh-CN" sz="1200" kern="1200" dirty="0" err="1">
                <a:solidFill>
                  <a:schemeClr val="tx1"/>
                </a:solidFill>
                <a:effectLst/>
                <a:latin typeface="+mn-lt"/>
                <a:ea typeface="+mn-ea"/>
                <a:cs typeface="+mn-cs"/>
              </a:rPr>
              <a:t>PyPy</a:t>
            </a:r>
            <a:r>
              <a:rPr lang="zh-CN" altLang="zh-CN" sz="1200" kern="1200" dirty="0">
                <a:solidFill>
                  <a:schemeClr val="tx1"/>
                </a:solidFill>
                <a:effectLst/>
                <a:latin typeface="+mn-lt"/>
                <a:ea typeface="+mn-ea"/>
                <a:cs typeface="+mn-cs"/>
              </a:rPr>
              <a:t>将代码转化成机器码，</a:t>
            </a:r>
            <a:r>
              <a:rPr lang="en-US" altLang="zh-CN" sz="1200" kern="1200" dirty="0" err="1">
                <a:solidFill>
                  <a:schemeClr val="tx1"/>
                </a:solidFill>
                <a:effectLst/>
                <a:latin typeface="+mn-lt"/>
                <a:ea typeface="+mn-ea"/>
                <a:cs typeface="+mn-cs"/>
              </a:rPr>
              <a:t>PyPy</a:t>
            </a:r>
            <a:r>
              <a:rPr lang="zh-CN" altLang="zh-CN" sz="1200" kern="1200" dirty="0">
                <a:solidFill>
                  <a:schemeClr val="tx1"/>
                </a:solidFill>
                <a:effectLst/>
                <a:latin typeface="+mn-lt"/>
                <a:ea typeface="+mn-ea"/>
                <a:cs typeface="+mn-cs"/>
              </a:rPr>
              <a:t>使用了</a:t>
            </a:r>
            <a:r>
              <a:rPr lang="en-US" altLang="zh-CN" sz="1200" kern="1200" dirty="0">
                <a:solidFill>
                  <a:schemeClr val="tx1"/>
                </a:solidFill>
                <a:effectLst/>
                <a:latin typeface="+mn-lt"/>
                <a:ea typeface="+mn-ea"/>
                <a:cs typeface="+mn-cs"/>
              </a:rPr>
              <a:t>JIT</a:t>
            </a:r>
            <a:r>
              <a:rPr lang="zh-CN" altLang="zh-CN" sz="1200" kern="1200" dirty="0">
                <a:solidFill>
                  <a:schemeClr val="tx1"/>
                </a:solidFill>
                <a:effectLst/>
                <a:latin typeface="+mn-lt"/>
                <a:ea typeface="+mn-ea"/>
                <a:cs typeface="+mn-cs"/>
              </a:rPr>
              <a:t>技术，在性能上得到了很大的提升。但是，</a:t>
            </a:r>
            <a:r>
              <a:rPr lang="en-US" altLang="zh-CN" sz="1200" kern="1200" dirty="0" err="1">
                <a:solidFill>
                  <a:schemeClr val="tx1"/>
                </a:solidFill>
                <a:effectLst/>
                <a:latin typeface="+mn-lt"/>
                <a:ea typeface="+mn-ea"/>
                <a:cs typeface="+mn-cs"/>
              </a:rPr>
              <a:t>Pypy</a:t>
            </a:r>
            <a:r>
              <a:rPr lang="zh-CN" altLang="zh-CN" sz="1200" kern="1200" dirty="0">
                <a:solidFill>
                  <a:schemeClr val="tx1"/>
                </a:solidFill>
                <a:effectLst/>
                <a:latin typeface="+mn-lt"/>
                <a:ea typeface="+mn-ea"/>
                <a:cs typeface="+mn-cs"/>
              </a:rPr>
              <a:t>无法支持官方的</a:t>
            </a:r>
            <a:r>
              <a:rPr lang="en-US" altLang="zh-CN" sz="1200" kern="1200" dirty="0">
                <a:solidFill>
                  <a:schemeClr val="tx1"/>
                </a:solidFill>
                <a:effectLst/>
                <a:latin typeface="+mn-lt"/>
                <a:ea typeface="+mn-ea"/>
                <a:cs typeface="+mn-cs"/>
              </a:rPr>
              <a:t>C/Python API</a:t>
            </a:r>
            <a:r>
              <a:rPr lang="zh-CN" altLang="zh-CN" sz="1200" kern="1200" dirty="0">
                <a:solidFill>
                  <a:schemeClr val="tx1"/>
                </a:solidFill>
                <a:effectLst/>
                <a:latin typeface="+mn-lt"/>
                <a:ea typeface="+mn-ea"/>
                <a:cs typeface="+mn-cs"/>
              </a:rPr>
              <a:t>，导致无法使用例如</a:t>
            </a:r>
            <a:r>
              <a:rPr lang="en-US" altLang="zh-CN" sz="1200" kern="1200" dirty="0" err="1">
                <a:solidFill>
                  <a:schemeClr val="tx1"/>
                </a:solidFill>
                <a:effectLst/>
                <a:latin typeface="+mn-lt"/>
                <a:ea typeface="+mn-ea"/>
                <a:cs typeface="+mn-cs"/>
              </a:rPr>
              <a:t>Numpy</a:t>
            </a:r>
            <a:r>
              <a:rPr lang="zh-CN"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Scipy</a:t>
            </a:r>
            <a:r>
              <a:rPr lang="zh-CN" altLang="zh-CN" sz="1200" kern="1200" dirty="0">
                <a:solidFill>
                  <a:schemeClr val="tx1"/>
                </a:solidFill>
                <a:effectLst/>
                <a:latin typeface="+mn-lt"/>
                <a:ea typeface="+mn-ea"/>
                <a:cs typeface="+mn-cs"/>
              </a:rPr>
              <a:t>等重要的第三方库。</a:t>
            </a:r>
            <a:endParaRPr lang="en-US" altLang="zh-CN" sz="1200" kern="1200" dirty="0">
              <a:solidFill>
                <a:schemeClr val="tx1"/>
              </a:solidFill>
              <a:effectLst/>
              <a:latin typeface="+mn-lt"/>
              <a:ea typeface="+mn-ea"/>
              <a:cs typeface="+mn-cs"/>
            </a:endParaRPr>
          </a:p>
          <a:p>
            <a:r>
              <a:rPr lang="en-US" altLang="zh-CN" sz="1200" b="1" kern="1200" dirty="0" err="1">
                <a:solidFill>
                  <a:schemeClr val="tx1"/>
                </a:solidFill>
                <a:effectLst/>
                <a:latin typeface="+mn-lt"/>
                <a:ea typeface="+mn-ea"/>
                <a:cs typeface="+mn-cs"/>
              </a:rPr>
              <a:t>Cython</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的超集，是一门编程语言，将</a:t>
            </a:r>
            <a:r>
              <a:rPr lang="en-US" altLang="zh-CN" sz="1200" kern="1200" dirty="0">
                <a:solidFill>
                  <a:schemeClr val="tx1"/>
                </a:solidFill>
                <a:effectLst/>
                <a:latin typeface="+mn-lt"/>
                <a:ea typeface="+mn-ea"/>
                <a:cs typeface="+mn-cs"/>
              </a:rPr>
              <a:t> Python </a:t>
            </a:r>
            <a:r>
              <a:rPr lang="zh-CN" altLang="zh-CN" sz="1200" kern="1200" dirty="0">
                <a:solidFill>
                  <a:schemeClr val="tx1"/>
                </a:solidFill>
                <a:effectLst/>
                <a:latin typeface="+mn-lt"/>
                <a:ea typeface="+mn-ea"/>
                <a:cs typeface="+mn-cs"/>
              </a:rPr>
              <a:t>语⾔丰富的表达能⼒、动态机制和</a:t>
            </a:r>
            <a:r>
              <a:rPr lang="en-US" altLang="zh-CN" sz="1200" kern="1200" dirty="0">
                <a:solidFill>
                  <a:schemeClr val="tx1"/>
                </a:solidFill>
                <a:effectLst/>
                <a:latin typeface="+mn-lt"/>
                <a:ea typeface="+mn-ea"/>
                <a:cs typeface="+mn-cs"/>
              </a:rPr>
              <a:t> C </a:t>
            </a:r>
            <a:r>
              <a:rPr lang="zh-CN" altLang="zh-CN" sz="1200" kern="1200" dirty="0">
                <a:solidFill>
                  <a:schemeClr val="tx1"/>
                </a:solidFill>
                <a:effectLst/>
                <a:latin typeface="+mn-lt"/>
                <a:ea typeface="+mn-ea"/>
                <a:cs typeface="+mn-cs"/>
              </a:rPr>
              <a:t>语⾔的⾼性能汇聚在了⼀起，并且支持以</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的方式编写代码，是</a:t>
            </a:r>
            <a:r>
              <a:rPr lang="en-US" altLang="zh-CN" sz="1200" kern="1200" dirty="0">
                <a:solidFill>
                  <a:schemeClr val="tx1"/>
                </a:solidFill>
                <a:effectLst/>
                <a:latin typeface="+mn-lt"/>
                <a:ea typeface="+mn-ea"/>
                <a:cs typeface="+mn-cs"/>
              </a:rPr>
              <a:t>C</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C++ </a:t>
            </a:r>
            <a:r>
              <a:rPr lang="zh-CN" altLang="zh-CN" sz="1200" kern="1200" dirty="0">
                <a:solidFill>
                  <a:schemeClr val="tx1"/>
                </a:solidFill>
                <a:effectLst/>
                <a:latin typeface="+mn-lt"/>
                <a:ea typeface="+mn-ea"/>
                <a:cs typeface="+mn-cs"/>
              </a:rPr>
              <a:t>与</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之间的桥梁。</a:t>
            </a:r>
            <a:r>
              <a:rPr lang="en-US" altLang="zh-CN" sz="1200" kern="1200" dirty="0" err="1">
                <a:solidFill>
                  <a:schemeClr val="tx1"/>
                </a:solidFill>
                <a:effectLst/>
                <a:latin typeface="+mn-lt"/>
                <a:ea typeface="+mn-ea"/>
                <a:cs typeface="+mn-cs"/>
              </a:rPr>
              <a:t>cython</a:t>
            </a:r>
            <a:r>
              <a:rPr lang="zh-CN" altLang="zh-CN" sz="1200" kern="1200" dirty="0">
                <a:solidFill>
                  <a:schemeClr val="tx1"/>
                </a:solidFill>
                <a:effectLst/>
                <a:latin typeface="+mn-lt"/>
                <a:ea typeface="+mn-ea"/>
                <a:cs typeface="+mn-cs"/>
              </a:rPr>
              <a:t>是一个编译器，可以将</a:t>
            </a:r>
            <a:r>
              <a:rPr lang="en-US" altLang="zh-CN" sz="1200" kern="1200" dirty="0" err="1">
                <a:solidFill>
                  <a:schemeClr val="tx1"/>
                </a:solidFill>
                <a:effectLst/>
                <a:latin typeface="+mn-lt"/>
                <a:ea typeface="+mn-ea"/>
                <a:cs typeface="+mn-cs"/>
              </a:rPr>
              <a:t>Cython</a:t>
            </a:r>
            <a:r>
              <a:rPr lang="zh-CN" altLang="zh-CN" sz="1200" kern="1200" dirty="0">
                <a:solidFill>
                  <a:schemeClr val="tx1"/>
                </a:solidFill>
                <a:effectLst/>
                <a:latin typeface="+mn-lt"/>
                <a:ea typeface="+mn-ea"/>
                <a:cs typeface="+mn-cs"/>
              </a:rPr>
              <a:t>源代码翻译成</a:t>
            </a:r>
            <a:r>
              <a:rPr lang="en-US" altLang="zh-CN" sz="1200" kern="1200" dirty="0">
                <a:solidFill>
                  <a:schemeClr val="tx1"/>
                </a:solidFill>
                <a:effectLst/>
                <a:latin typeface="+mn-lt"/>
                <a:ea typeface="+mn-ea"/>
                <a:cs typeface="+mn-cs"/>
              </a:rPr>
              <a:t>C</a:t>
            </a:r>
            <a:r>
              <a:rPr lang="zh-CN" altLang="zh-CN" sz="1200" kern="1200" dirty="0">
                <a:solidFill>
                  <a:schemeClr val="tx1"/>
                </a:solidFill>
                <a:effectLst/>
                <a:latin typeface="+mn-lt"/>
                <a:ea typeface="+mn-ea"/>
                <a:cs typeface="+mn-cs"/>
              </a:rPr>
              <a:t>或</a:t>
            </a:r>
            <a:r>
              <a:rPr lang="en-US" altLang="zh-CN" sz="1200" kern="1200" dirty="0">
                <a:solidFill>
                  <a:schemeClr val="tx1"/>
                </a:solidFill>
                <a:effectLst/>
                <a:latin typeface="+mn-lt"/>
                <a:ea typeface="+mn-ea"/>
                <a:cs typeface="+mn-cs"/>
              </a:rPr>
              <a:t>C++</a:t>
            </a:r>
            <a:r>
              <a:rPr lang="zh-CN" altLang="zh-CN" sz="1200" kern="1200" dirty="0">
                <a:solidFill>
                  <a:schemeClr val="tx1"/>
                </a:solidFill>
                <a:effectLst/>
                <a:latin typeface="+mn-lt"/>
                <a:ea typeface="+mn-ea"/>
                <a:cs typeface="+mn-cs"/>
              </a:rPr>
              <a:t>源代码，</a:t>
            </a:r>
            <a:r>
              <a:rPr lang="en-US" altLang="zh-CN" sz="1200" kern="1200" dirty="0" err="1">
                <a:solidFill>
                  <a:schemeClr val="tx1"/>
                </a:solidFill>
                <a:effectLst/>
                <a:latin typeface="+mn-lt"/>
                <a:ea typeface="+mn-ea"/>
                <a:cs typeface="+mn-cs"/>
              </a:rPr>
              <a:t>Cython</a:t>
            </a:r>
            <a:r>
              <a:rPr lang="zh-CN" altLang="zh-CN" sz="1200" kern="1200" dirty="0">
                <a:solidFill>
                  <a:schemeClr val="tx1"/>
                </a:solidFill>
                <a:effectLst/>
                <a:latin typeface="+mn-lt"/>
                <a:ea typeface="+mn-ea"/>
                <a:cs typeface="+mn-cs"/>
              </a:rPr>
              <a:t>执行</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脚本效率比</a:t>
            </a:r>
            <a:r>
              <a:rPr lang="en-US" altLang="zh-CN" sz="1200" kern="1200" dirty="0" err="1">
                <a:solidFill>
                  <a:schemeClr val="tx1"/>
                </a:solidFill>
                <a:effectLst/>
                <a:latin typeface="+mn-lt"/>
                <a:ea typeface="+mn-ea"/>
                <a:cs typeface="+mn-cs"/>
              </a:rPr>
              <a:t>CPython</a:t>
            </a:r>
            <a:r>
              <a:rPr lang="zh-CN" altLang="zh-CN" sz="1200" kern="1200" dirty="0">
                <a:solidFill>
                  <a:schemeClr val="tx1"/>
                </a:solidFill>
                <a:effectLst/>
                <a:latin typeface="+mn-lt"/>
                <a:ea typeface="+mn-ea"/>
                <a:cs typeface="+mn-cs"/>
              </a:rPr>
              <a:t>更快。</a:t>
            </a:r>
            <a:r>
              <a:rPr lang="en-US" altLang="zh-CN" sz="1200" kern="1200" dirty="0" err="1">
                <a:solidFill>
                  <a:schemeClr val="tx1"/>
                </a:solidFill>
                <a:effectLst/>
                <a:latin typeface="+mn-lt"/>
                <a:ea typeface="+mn-ea"/>
                <a:cs typeface="+mn-cs"/>
              </a:rPr>
              <a:t>Cython</a:t>
            </a:r>
            <a:r>
              <a:rPr lang="zh-CN" altLang="zh-CN" sz="1200" kern="1200" dirty="0">
                <a:solidFill>
                  <a:schemeClr val="tx1"/>
                </a:solidFill>
                <a:effectLst/>
                <a:latin typeface="+mn-lt"/>
                <a:ea typeface="+mn-ea"/>
                <a:cs typeface="+mn-cs"/>
              </a:rPr>
              <a:t>源文件被编译后可以作为独立可执行文件或被编译成类库当作一个</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模块来使用。</a:t>
            </a:r>
          </a:p>
          <a:p>
            <a:r>
              <a:rPr lang="en-US" altLang="zh-CN" sz="1200" b="1" kern="1200" dirty="0" err="1">
                <a:solidFill>
                  <a:schemeClr val="tx1"/>
                </a:solidFill>
                <a:effectLst/>
                <a:latin typeface="+mn-lt"/>
                <a:ea typeface="+mn-ea"/>
                <a:cs typeface="+mn-cs"/>
              </a:rPr>
              <a:t>QPython</a:t>
            </a:r>
            <a:r>
              <a:rPr lang="en-US" altLang="zh-CN" sz="1200" b="1"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，是一个运行在安卓系统上</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引擎，</a:t>
            </a:r>
            <a:r>
              <a:rPr lang="en-US" altLang="zh-CN" sz="1200" kern="1200" dirty="0" err="1">
                <a:solidFill>
                  <a:schemeClr val="tx1"/>
                </a:solidFill>
                <a:effectLst/>
                <a:latin typeface="+mn-lt"/>
                <a:ea typeface="+mn-ea"/>
                <a:cs typeface="+mn-cs"/>
              </a:rPr>
              <a:t>QPython</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来自</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的安卓模块。</a:t>
            </a:r>
          </a:p>
          <a:p>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17</a:t>
            </a:fld>
            <a:endParaRPr lang="zh-CN" altLang="en-US"/>
          </a:p>
        </p:txBody>
      </p:sp>
    </p:spTree>
    <p:extLst>
      <p:ext uri="{BB962C8B-B14F-4D97-AF65-F5344CB8AC3E}">
        <p14:creationId xmlns:p14="http://schemas.microsoft.com/office/powerpoint/2010/main" val="24989310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b="1" kern="1200" dirty="0">
                <a:solidFill>
                  <a:schemeClr val="tx1"/>
                </a:solidFill>
                <a:effectLst/>
                <a:latin typeface="+mn-lt"/>
                <a:ea typeface="+mn-ea"/>
                <a:cs typeface="+mn-cs"/>
              </a:rPr>
              <a:t>步骤一</a:t>
            </a:r>
            <a:r>
              <a:rPr lang="zh-CN" altLang="zh-CN" sz="1200" kern="1200" dirty="0">
                <a:solidFill>
                  <a:schemeClr val="tx1"/>
                </a:solidFill>
                <a:effectLst/>
                <a:latin typeface="+mn-lt"/>
                <a:ea typeface="+mn-ea"/>
                <a:cs typeface="+mn-cs"/>
              </a:rPr>
              <a:t>，下载一个</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程序安装包。</a:t>
            </a:r>
          </a:p>
          <a:p>
            <a:r>
              <a:rPr lang="zh-CN" altLang="zh-CN" sz="1200" kern="1200" dirty="0">
                <a:solidFill>
                  <a:schemeClr val="tx1"/>
                </a:solidFill>
                <a:effectLst/>
                <a:latin typeface="+mn-lt"/>
                <a:ea typeface="+mn-ea"/>
                <a:cs typeface="+mn-cs"/>
              </a:rPr>
              <a:t>打开</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的官放网站</a:t>
            </a:r>
            <a:r>
              <a:rPr lang="en-US" altLang="zh-CN" sz="1200" u="none" strike="noStrike" kern="1200" dirty="0">
                <a:solidFill>
                  <a:schemeClr val="tx1"/>
                </a:solidFill>
                <a:effectLst/>
                <a:latin typeface="+mn-lt"/>
                <a:ea typeface="+mn-ea"/>
                <a:cs typeface="+mn-cs"/>
                <a:hlinkClick r:id="rId3"/>
              </a:rPr>
              <a:t>www.python.org</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，找到</a:t>
            </a:r>
            <a:r>
              <a:rPr lang="en-US" altLang="zh-CN" sz="1200" kern="1200" dirty="0">
                <a:solidFill>
                  <a:schemeClr val="tx1"/>
                </a:solidFill>
                <a:effectLst/>
                <a:latin typeface="+mn-lt"/>
                <a:ea typeface="+mn-ea"/>
                <a:cs typeface="+mn-cs"/>
              </a:rPr>
              <a:t>Downloads</a:t>
            </a:r>
            <a:r>
              <a:rPr lang="zh-CN" altLang="zh-CN" sz="1200" kern="1200" dirty="0">
                <a:solidFill>
                  <a:schemeClr val="tx1"/>
                </a:solidFill>
                <a:effectLst/>
                <a:latin typeface="+mn-lt"/>
                <a:ea typeface="+mn-ea"/>
                <a:cs typeface="+mn-cs"/>
              </a:rPr>
              <a:t>区，点击</a:t>
            </a:r>
            <a:r>
              <a:rPr lang="en-US" altLang="zh-CN" sz="1200" kern="1200" dirty="0">
                <a:solidFill>
                  <a:schemeClr val="tx1"/>
                </a:solidFill>
                <a:effectLst/>
                <a:latin typeface="+mn-lt"/>
                <a:ea typeface="+mn-ea"/>
                <a:cs typeface="+mn-cs"/>
              </a:rPr>
              <a:t>Windows</a:t>
            </a:r>
            <a:r>
              <a:rPr lang="zh-CN" altLang="zh-CN" sz="1200" kern="1200" dirty="0">
                <a:solidFill>
                  <a:schemeClr val="tx1"/>
                </a:solidFill>
                <a:effectLst/>
                <a:latin typeface="+mn-lt"/>
                <a:ea typeface="+mn-ea"/>
                <a:cs typeface="+mn-cs"/>
              </a:rPr>
              <a:t>按钮进入下载页，找到适合自己系统的版本安装包，如图</a:t>
            </a:r>
            <a:r>
              <a:rPr lang="en-US" altLang="zh-CN" sz="1200" kern="1200" dirty="0">
                <a:solidFill>
                  <a:schemeClr val="tx1"/>
                </a:solidFill>
                <a:effectLst/>
                <a:latin typeface="+mn-lt"/>
                <a:ea typeface="+mn-ea"/>
                <a:cs typeface="+mn-cs"/>
              </a:rPr>
              <a:t>1-3</a:t>
            </a:r>
            <a:r>
              <a:rPr lang="zh-CN" altLang="zh-CN" sz="1200" kern="1200" dirty="0">
                <a:solidFill>
                  <a:schemeClr val="tx1"/>
                </a:solidFill>
                <a:effectLst/>
                <a:latin typeface="+mn-lt"/>
                <a:ea typeface="+mn-ea"/>
                <a:cs typeface="+mn-cs"/>
              </a:rPr>
              <a:t>所示。本书选择的是</a:t>
            </a:r>
            <a:r>
              <a:rPr lang="en-US" altLang="zh-CN" sz="1200" kern="1200" dirty="0">
                <a:solidFill>
                  <a:schemeClr val="tx1"/>
                </a:solidFill>
                <a:effectLst/>
                <a:latin typeface="+mn-lt"/>
                <a:ea typeface="+mn-ea"/>
                <a:cs typeface="+mn-cs"/>
              </a:rPr>
              <a:t>Python 3.10.3</a:t>
            </a:r>
            <a:r>
              <a:rPr lang="zh-CN" altLang="zh-CN" sz="1200" kern="1200" dirty="0">
                <a:solidFill>
                  <a:schemeClr val="tx1"/>
                </a:solidFill>
                <a:effectLst/>
                <a:latin typeface="+mn-lt"/>
                <a:ea typeface="+mn-ea"/>
                <a:cs typeface="+mn-cs"/>
              </a:rPr>
              <a:t>版本 </a:t>
            </a:r>
            <a:r>
              <a:rPr lang="en-US" altLang="zh-CN" sz="1200" u="none" strike="noStrike" kern="1200" dirty="0">
                <a:solidFill>
                  <a:schemeClr val="tx1"/>
                </a:solidFill>
                <a:effectLst/>
                <a:latin typeface="+mn-lt"/>
                <a:ea typeface="+mn-ea"/>
                <a:cs typeface="+mn-cs"/>
                <a:hlinkClick r:id="rId4"/>
              </a:rPr>
              <a:t>Windows installer</a:t>
            </a:r>
            <a:r>
              <a:rPr lang="en-US" altLang="zh-CN" sz="1200" kern="1200" dirty="0">
                <a:solidFill>
                  <a:schemeClr val="tx1"/>
                </a:solidFill>
                <a:effectLst/>
                <a:latin typeface="+mn-lt"/>
                <a:ea typeface="+mn-ea"/>
                <a:cs typeface="+mn-cs"/>
              </a:rPr>
              <a:t>(64-bit)</a:t>
            </a:r>
            <a:r>
              <a:rPr lang="zh-CN" altLang="zh-CN" sz="1200" kern="1200" dirty="0">
                <a:solidFill>
                  <a:schemeClr val="tx1"/>
                </a:solidFill>
                <a:effectLst/>
                <a:latin typeface="+mn-lt"/>
                <a:ea typeface="+mn-ea"/>
                <a:cs typeface="+mn-cs"/>
              </a:rPr>
              <a:t>安装包。如果是</a:t>
            </a:r>
            <a:r>
              <a:rPr lang="en-US" altLang="zh-CN" sz="1200" kern="1200" dirty="0">
                <a:solidFill>
                  <a:schemeClr val="tx1"/>
                </a:solidFill>
                <a:effectLst/>
                <a:latin typeface="+mn-lt"/>
                <a:ea typeface="+mn-ea"/>
                <a:cs typeface="+mn-cs"/>
              </a:rPr>
              <a:t>32</a:t>
            </a:r>
            <a:r>
              <a:rPr lang="zh-CN" altLang="zh-CN" sz="1200" kern="1200" dirty="0">
                <a:solidFill>
                  <a:schemeClr val="tx1"/>
                </a:solidFill>
                <a:effectLst/>
                <a:latin typeface="+mn-lt"/>
                <a:ea typeface="+mn-ea"/>
                <a:cs typeface="+mn-cs"/>
              </a:rPr>
              <a:t>位的</a:t>
            </a:r>
            <a:r>
              <a:rPr lang="en-US" altLang="zh-CN" sz="1200" kern="1200" dirty="0">
                <a:solidFill>
                  <a:schemeClr val="tx1"/>
                </a:solidFill>
                <a:effectLst/>
                <a:latin typeface="+mn-lt"/>
                <a:ea typeface="+mn-ea"/>
                <a:cs typeface="+mn-cs"/>
              </a:rPr>
              <a:t>Windows</a:t>
            </a:r>
            <a:r>
              <a:rPr lang="zh-CN" altLang="zh-CN" sz="1200" kern="1200" dirty="0">
                <a:solidFill>
                  <a:schemeClr val="tx1"/>
                </a:solidFill>
                <a:effectLst/>
                <a:latin typeface="+mn-lt"/>
                <a:ea typeface="+mn-ea"/>
                <a:cs typeface="+mn-cs"/>
              </a:rPr>
              <a:t>操作系统请选择</a:t>
            </a:r>
            <a:r>
              <a:rPr lang="en-US" altLang="zh-CN" sz="1200" u="none" strike="noStrike" kern="1200" dirty="0">
                <a:solidFill>
                  <a:schemeClr val="tx1"/>
                </a:solidFill>
                <a:effectLst/>
                <a:latin typeface="+mn-lt"/>
                <a:ea typeface="+mn-ea"/>
                <a:cs typeface="+mn-cs"/>
                <a:hlinkClick r:id="rId4"/>
              </a:rPr>
              <a:t>Windows installer(64-bit)</a:t>
            </a:r>
            <a:r>
              <a:rPr lang="en-US" altLang="zh-CN" sz="1200" u="none" strike="noStrike" kern="1200" dirty="0" err="1">
                <a:solidFill>
                  <a:schemeClr val="tx1"/>
                </a:solidFill>
                <a:effectLst/>
                <a:latin typeface="+mn-lt"/>
                <a:ea typeface="+mn-ea"/>
                <a:cs typeface="+mn-cs"/>
                <a:hlinkClick r:id="rId4"/>
              </a:rPr>
              <a:t>安装包</a:t>
            </a:r>
            <a:r>
              <a:rPr lang="zh-CN" altLang="zh-CN" sz="1200" kern="1200" dirty="0">
                <a:solidFill>
                  <a:schemeClr val="tx1"/>
                </a:solidFill>
                <a:effectLst/>
                <a:latin typeface="+mn-lt"/>
                <a:ea typeface="+mn-ea"/>
                <a:cs typeface="+mn-cs"/>
              </a:rPr>
              <a:t>。如果是</a:t>
            </a:r>
            <a:r>
              <a:rPr lang="en-US" altLang="zh-CN" sz="1200" kern="1200" dirty="0">
                <a:solidFill>
                  <a:schemeClr val="tx1"/>
                </a:solidFill>
                <a:effectLst/>
                <a:latin typeface="+mn-lt"/>
                <a:ea typeface="+mn-ea"/>
                <a:cs typeface="+mn-cs"/>
              </a:rPr>
              <a:t>Windows 7</a:t>
            </a:r>
            <a:r>
              <a:rPr lang="zh-CN" altLang="zh-CN" sz="1200" kern="1200" dirty="0">
                <a:solidFill>
                  <a:schemeClr val="tx1"/>
                </a:solidFill>
                <a:effectLst/>
                <a:latin typeface="+mn-lt"/>
                <a:ea typeface="+mn-ea"/>
                <a:cs typeface="+mn-cs"/>
              </a:rPr>
              <a:t>操作系统请选择</a:t>
            </a:r>
            <a:r>
              <a:rPr lang="en-US" altLang="zh-CN" sz="1200" kern="1200" dirty="0">
                <a:solidFill>
                  <a:schemeClr val="tx1"/>
                </a:solidFill>
                <a:effectLst/>
                <a:latin typeface="+mn-lt"/>
                <a:ea typeface="+mn-ea"/>
                <a:cs typeface="+mn-cs"/>
              </a:rPr>
              <a:t>3.8</a:t>
            </a:r>
            <a:r>
              <a:rPr lang="zh-CN" altLang="zh-CN" sz="1200" kern="1200" dirty="0">
                <a:solidFill>
                  <a:schemeClr val="tx1"/>
                </a:solidFill>
                <a:effectLst/>
                <a:latin typeface="+mn-lt"/>
                <a:ea typeface="+mn-ea"/>
                <a:cs typeface="+mn-cs"/>
              </a:rPr>
              <a:t>或更早一些的</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版本。</a:t>
            </a:r>
            <a:endParaRPr lang="en-US" altLang="zh-CN" sz="1200" kern="1200" dirty="0">
              <a:solidFill>
                <a:schemeClr val="tx1"/>
              </a:solidFill>
              <a:effectLst/>
              <a:latin typeface="+mn-lt"/>
              <a:ea typeface="+mn-ea"/>
              <a:cs typeface="+mn-cs"/>
            </a:endParaRPr>
          </a:p>
          <a:p>
            <a:r>
              <a:rPr lang="zh-CN" altLang="zh-CN" sz="1200" b="1" kern="1200" dirty="0">
                <a:solidFill>
                  <a:schemeClr val="tx1"/>
                </a:solidFill>
                <a:effectLst/>
                <a:latin typeface="+mn-lt"/>
                <a:ea typeface="+mn-ea"/>
                <a:cs typeface="+mn-cs"/>
              </a:rPr>
              <a:t>步骤二</a:t>
            </a:r>
            <a:r>
              <a:rPr lang="zh-CN" altLang="zh-CN" sz="1200" kern="1200" dirty="0">
                <a:solidFill>
                  <a:schemeClr val="tx1"/>
                </a:solidFill>
                <a:effectLst/>
                <a:latin typeface="+mn-lt"/>
                <a:ea typeface="+mn-ea"/>
                <a:cs typeface="+mn-cs"/>
              </a:rPr>
              <a:t>，选择安装方式。</a:t>
            </a:r>
          </a:p>
          <a:p>
            <a:r>
              <a:rPr lang="zh-CN" altLang="zh-CN" sz="1200" kern="1200" dirty="0">
                <a:solidFill>
                  <a:schemeClr val="tx1"/>
                </a:solidFill>
                <a:effectLst/>
                <a:latin typeface="+mn-lt"/>
                <a:ea typeface="+mn-ea"/>
                <a:cs typeface="+mn-cs"/>
              </a:rPr>
              <a:t>双击安装包，进入安装界面，如图</a:t>
            </a:r>
            <a:r>
              <a:rPr lang="en-US" altLang="zh-CN" sz="1200" kern="1200" dirty="0">
                <a:solidFill>
                  <a:schemeClr val="tx1"/>
                </a:solidFill>
                <a:effectLst/>
                <a:latin typeface="+mn-lt"/>
                <a:ea typeface="+mn-ea"/>
                <a:cs typeface="+mn-cs"/>
              </a:rPr>
              <a:t>1-4</a:t>
            </a:r>
            <a:r>
              <a:rPr lang="zh-CN" altLang="zh-CN" sz="1200" kern="1200" dirty="0">
                <a:solidFill>
                  <a:schemeClr val="tx1"/>
                </a:solidFill>
                <a:effectLst/>
                <a:latin typeface="+mn-lt"/>
                <a:ea typeface="+mn-ea"/>
                <a:cs typeface="+mn-cs"/>
              </a:rPr>
              <a:t>所示。有两种安装方式：默认安装方式（“</a:t>
            </a:r>
            <a:r>
              <a:rPr lang="en-US" altLang="zh-CN" sz="1200" kern="1200" dirty="0">
                <a:solidFill>
                  <a:schemeClr val="tx1"/>
                </a:solidFill>
                <a:effectLst/>
                <a:latin typeface="+mn-lt"/>
                <a:ea typeface="+mn-ea"/>
                <a:cs typeface="+mn-cs"/>
              </a:rPr>
              <a:t>Install Now</a:t>
            </a:r>
            <a:r>
              <a:rPr lang="zh-CN" altLang="zh-CN" sz="1200" kern="1200" dirty="0">
                <a:solidFill>
                  <a:schemeClr val="tx1"/>
                </a:solidFill>
                <a:effectLst/>
                <a:latin typeface="+mn-lt"/>
                <a:ea typeface="+mn-ea"/>
                <a:cs typeface="+mn-cs"/>
              </a:rPr>
              <a:t>”）和自定义安装方式（“</a:t>
            </a:r>
            <a:r>
              <a:rPr lang="en-US" altLang="zh-CN" sz="1200" kern="1200" dirty="0">
                <a:solidFill>
                  <a:schemeClr val="tx1"/>
                </a:solidFill>
                <a:effectLst/>
                <a:latin typeface="+mn-lt"/>
                <a:ea typeface="+mn-ea"/>
                <a:cs typeface="+mn-cs"/>
              </a:rPr>
              <a:t>Customize installation</a:t>
            </a:r>
            <a:r>
              <a:rPr lang="zh-CN" altLang="zh-CN" sz="1200" kern="1200" dirty="0">
                <a:solidFill>
                  <a:schemeClr val="tx1"/>
                </a:solidFill>
                <a:effectLst/>
                <a:latin typeface="+mn-lt"/>
                <a:ea typeface="+mn-ea"/>
                <a:cs typeface="+mn-cs"/>
              </a:rPr>
              <a:t>”）。本书选择自定义按装，注意务必添加勾选“</a:t>
            </a:r>
            <a:r>
              <a:rPr lang="en-US" altLang="zh-CN" sz="1200" kern="1200" dirty="0">
                <a:solidFill>
                  <a:schemeClr val="tx1"/>
                </a:solidFill>
                <a:effectLst/>
                <a:latin typeface="+mn-lt"/>
                <a:ea typeface="+mn-ea"/>
                <a:cs typeface="+mn-cs"/>
              </a:rPr>
              <a:t>Add Python3.10 to PATH</a:t>
            </a:r>
            <a:r>
              <a:rPr lang="zh-CN" altLang="zh-CN" sz="1200" kern="1200" dirty="0">
                <a:solidFill>
                  <a:schemeClr val="tx1"/>
                </a:solidFill>
                <a:effectLst/>
                <a:latin typeface="+mn-lt"/>
                <a:ea typeface="+mn-ea"/>
                <a:cs typeface="+mn-cs"/>
              </a:rPr>
              <a:t>”。</a:t>
            </a:r>
            <a:endParaRPr lang="en-US" altLang="zh-CN" sz="1200" kern="1200" dirty="0">
              <a:solidFill>
                <a:schemeClr val="tx1"/>
              </a:solidFill>
              <a:effectLst/>
              <a:latin typeface="+mn-lt"/>
              <a:ea typeface="+mn-ea"/>
              <a:cs typeface="+mn-cs"/>
            </a:endParaRPr>
          </a:p>
          <a:p>
            <a:r>
              <a:rPr lang="zh-CN" altLang="zh-CN" sz="1200" b="1" kern="1200" dirty="0">
                <a:solidFill>
                  <a:schemeClr val="tx1"/>
                </a:solidFill>
                <a:effectLst/>
                <a:latin typeface="+mn-lt"/>
                <a:ea typeface="+mn-ea"/>
                <a:cs typeface="+mn-cs"/>
              </a:rPr>
              <a:t>步骤三</a:t>
            </a:r>
            <a:r>
              <a:rPr lang="zh-CN" altLang="zh-CN" sz="1200" kern="1200" dirty="0">
                <a:solidFill>
                  <a:schemeClr val="tx1"/>
                </a:solidFill>
                <a:effectLst/>
                <a:latin typeface="+mn-lt"/>
                <a:ea typeface="+mn-ea"/>
                <a:cs typeface="+mn-cs"/>
              </a:rPr>
              <a:t>，自定义安装设置。</a:t>
            </a:r>
          </a:p>
          <a:p>
            <a:r>
              <a:rPr lang="zh-CN" altLang="zh-CN" sz="1200" kern="1200" dirty="0">
                <a:solidFill>
                  <a:schemeClr val="tx1"/>
                </a:solidFill>
                <a:effectLst/>
                <a:latin typeface="+mn-lt"/>
                <a:ea typeface="+mn-ea"/>
                <a:cs typeface="+mn-cs"/>
              </a:rPr>
              <a:t>按照提示执行安装步骤，操作如图</a:t>
            </a:r>
            <a:r>
              <a:rPr lang="en-US" altLang="zh-CN" sz="1200" kern="1200" dirty="0">
                <a:solidFill>
                  <a:schemeClr val="tx1"/>
                </a:solidFill>
                <a:effectLst/>
                <a:latin typeface="+mn-lt"/>
                <a:ea typeface="+mn-ea"/>
                <a:cs typeface="+mn-cs"/>
              </a:rPr>
              <a:t>1-5</a:t>
            </a:r>
            <a:r>
              <a:rPr lang="zh-CN" altLang="zh-CN" sz="1200" kern="1200" dirty="0">
                <a:solidFill>
                  <a:schemeClr val="tx1"/>
                </a:solidFill>
                <a:effectLst/>
                <a:latin typeface="+mn-lt"/>
                <a:ea typeface="+mn-ea"/>
                <a:cs typeface="+mn-cs"/>
              </a:rPr>
              <a:t>所示，单击【</a:t>
            </a:r>
            <a:r>
              <a:rPr lang="en-US" altLang="zh-CN" sz="1200" kern="1200" dirty="0">
                <a:solidFill>
                  <a:schemeClr val="tx1"/>
                </a:solidFill>
                <a:effectLst/>
                <a:latin typeface="+mn-lt"/>
                <a:ea typeface="+mn-ea"/>
                <a:cs typeface="+mn-cs"/>
              </a:rPr>
              <a:t>Next</a:t>
            </a:r>
            <a:r>
              <a:rPr lang="zh-CN" altLang="zh-CN" sz="1200" kern="1200" dirty="0">
                <a:solidFill>
                  <a:schemeClr val="tx1"/>
                </a:solidFill>
                <a:effectLst/>
                <a:latin typeface="+mn-lt"/>
                <a:ea typeface="+mn-ea"/>
                <a:cs typeface="+mn-cs"/>
              </a:rPr>
              <a:t>】进入下一步。</a:t>
            </a:r>
            <a:endParaRPr lang="en-US" altLang="zh-CN" sz="1200" kern="1200" dirty="0">
              <a:solidFill>
                <a:schemeClr val="tx1"/>
              </a:solidFill>
              <a:effectLst/>
              <a:latin typeface="+mn-lt"/>
              <a:ea typeface="+mn-ea"/>
              <a:cs typeface="+mn-cs"/>
            </a:endParaRPr>
          </a:p>
          <a:p>
            <a:r>
              <a:rPr lang="zh-CN" altLang="zh-CN" sz="1200" b="1" kern="1200" dirty="0">
                <a:solidFill>
                  <a:schemeClr val="tx1"/>
                </a:solidFill>
                <a:effectLst/>
                <a:latin typeface="+mn-lt"/>
                <a:ea typeface="+mn-ea"/>
                <a:cs typeface="+mn-cs"/>
              </a:rPr>
              <a:t>步骤四</a:t>
            </a:r>
            <a:r>
              <a:rPr lang="zh-CN" altLang="zh-CN" sz="1200" kern="1200" dirty="0">
                <a:solidFill>
                  <a:schemeClr val="tx1"/>
                </a:solidFill>
                <a:effectLst/>
                <a:latin typeface="+mn-lt"/>
                <a:ea typeface="+mn-ea"/>
                <a:cs typeface="+mn-cs"/>
              </a:rPr>
              <a:t>，设置安装路径。</a:t>
            </a:r>
          </a:p>
          <a:p>
            <a:r>
              <a:rPr lang="zh-CN" altLang="zh-CN" sz="1200" kern="1200" dirty="0">
                <a:solidFill>
                  <a:schemeClr val="tx1"/>
                </a:solidFill>
                <a:effectLst/>
                <a:latin typeface="+mn-lt"/>
                <a:ea typeface="+mn-ea"/>
                <a:cs typeface="+mn-cs"/>
              </a:rPr>
              <a:t>在最后的“</a:t>
            </a:r>
            <a:r>
              <a:rPr lang="en-US" altLang="zh-CN" sz="1200" kern="1200" dirty="0">
                <a:solidFill>
                  <a:schemeClr val="tx1"/>
                </a:solidFill>
                <a:effectLst/>
                <a:latin typeface="+mn-lt"/>
                <a:ea typeface="+mn-ea"/>
                <a:cs typeface="+mn-cs"/>
              </a:rPr>
              <a:t>Customize install location</a:t>
            </a:r>
            <a:r>
              <a:rPr lang="zh-CN" altLang="zh-CN" sz="1200" kern="1200" dirty="0">
                <a:solidFill>
                  <a:schemeClr val="tx1"/>
                </a:solidFill>
                <a:effectLst/>
                <a:latin typeface="+mn-lt"/>
                <a:ea typeface="+mn-ea"/>
                <a:cs typeface="+mn-cs"/>
              </a:rPr>
              <a:t>”中设置安装路径，如图</a:t>
            </a:r>
            <a:r>
              <a:rPr lang="en-US" altLang="zh-CN" sz="1200" kern="1200" dirty="0">
                <a:solidFill>
                  <a:schemeClr val="tx1"/>
                </a:solidFill>
                <a:effectLst/>
                <a:latin typeface="+mn-lt"/>
                <a:ea typeface="+mn-ea"/>
                <a:cs typeface="+mn-cs"/>
              </a:rPr>
              <a:t>1-6</a:t>
            </a:r>
            <a:r>
              <a:rPr lang="zh-CN" altLang="zh-CN" sz="1200" kern="1200" dirty="0">
                <a:solidFill>
                  <a:schemeClr val="tx1"/>
                </a:solidFill>
                <a:effectLst/>
                <a:latin typeface="+mn-lt"/>
                <a:ea typeface="+mn-ea"/>
                <a:cs typeface="+mn-cs"/>
              </a:rPr>
              <a:t>所示，注意勾选“</a:t>
            </a:r>
            <a:r>
              <a:rPr lang="en-US" altLang="zh-CN" sz="1200" kern="1200" dirty="0">
                <a:solidFill>
                  <a:schemeClr val="tx1"/>
                </a:solidFill>
                <a:effectLst/>
                <a:latin typeface="+mn-lt"/>
                <a:ea typeface="+mn-ea"/>
                <a:cs typeface="+mn-cs"/>
              </a:rPr>
              <a:t>Add Python to environment variables</a:t>
            </a:r>
            <a:r>
              <a:rPr lang="zh-CN" altLang="zh-CN" sz="1200" kern="1200" dirty="0">
                <a:solidFill>
                  <a:schemeClr val="tx1"/>
                </a:solidFill>
                <a:effectLst/>
                <a:latin typeface="+mn-lt"/>
                <a:ea typeface="+mn-ea"/>
                <a:cs typeface="+mn-cs"/>
              </a:rPr>
              <a:t>”，并，点击“</a:t>
            </a:r>
            <a:r>
              <a:rPr lang="en-US" altLang="zh-CN" sz="1200" kern="1200" dirty="0">
                <a:solidFill>
                  <a:schemeClr val="tx1"/>
                </a:solidFill>
                <a:effectLst/>
                <a:latin typeface="+mn-lt"/>
                <a:ea typeface="+mn-ea"/>
                <a:cs typeface="+mn-cs"/>
              </a:rPr>
              <a:t>Install</a:t>
            </a:r>
            <a:r>
              <a:rPr lang="zh-CN" altLang="zh-CN" sz="1200" kern="1200" dirty="0">
                <a:solidFill>
                  <a:schemeClr val="tx1"/>
                </a:solidFill>
                <a:effectLst/>
                <a:latin typeface="+mn-lt"/>
                <a:ea typeface="+mn-ea"/>
                <a:cs typeface="+mn-cs"/>
              </a:rPr>
              <a:t>”按钮进入下一步，等待安装过程结束，出现安装成功界面，如图</a:t>
            </a:r>
            <a:r>
              <a:rPr lang="en-US" altLang="zh-CN" sz="1200" kern="1200" dirty="0">
                <a:solidFill>
                  <a:schemeClr val="tx1"/>
                </a:solidFill>
                <a:effectLst/>
                <a:latin typeface="+mn-lt"/>
                <a:ea typeface="+mn-ea"/>
                <a:cs typeface="+mn-cs"/>
              </a:rPr>
              <a:t>1-7</a:t>
            </a:r>
            <a:r>
              <a:rPr lang="zh-CN" altLang="zh-CN" sz="1200" kern="1200" dirty="0">
                <a:solidFill>
                  <a:schemeClr val="tx1"/>
                </a:solidFill>
                <a:effectLst/>
                <a:latin typeface="+mn-lt"/>
                <a:ea typeface="+mn-ea"/>
                <a:cs typeface="+mn-cs"/>
              </a:rPr>
              <a:t>所示。</a:t>
            </a:r>
            <a:endParaRPr lang="en-US" altLang="zh-CN" sz="1200" kern="1200" dirty="0">
              <a:solidFill>
                <a:schemeClr val="tx1"/>
              </a:solidFill>
              <a:effectLst/>
              <a:latin typeface="+mn-lt"/>
              <a:ea typeface="+mn-ea"/>
              <a:cs typeface="+mn-cs"/>
            </a:endParaRPr>
          </a:p>
          <a:p>
            <a:r>
              <a:rPr lang="zh-CN" altLang="zh-CN" sz="1200" b="1" kern="1200" dirty="0">
                <a:solidFill>
                  <a:schemeClr val="tx1"/>
                </a:solidFill>
                <a:effectLst/>
                <a:latin typeface="+mn-lt"/>
                <a:ea typeface="+mn-ea"/>
                <a:cs typeface="+mn-cs"/>
              </a:rPr>
              <a:t>步骤五</a:t>
            </a:r>
            <a:r>
              <a:rPr lang="zh-CN" altLang="zh-CN" sz="1200" kern="1200" dirty="0">
                <a:solidFill>
                  <a:schemeClr val="tx1"/>
                </a:solidFill>
                <a:effectLst/>
                <a:latin typeface="+mn-lt"/>
                <a:ea typeface="+mn-ea"/>
                <a:cs typeface="+mn-cs"/>
              </a:rPr>
              <a:t>，设置环境变量</a:t>
            </a:r>
          </a:p>
          <a:p>
            <a:r>
              <a:rPr lang="zh-CN" altLang="zh-CN" sz="1200" kern="1200" dirty="0">
                <a:solidFill>
                  <a:schemeClr val="tx1"/>
                </a:solidFill>
                <a:effectLst/>
                <a:latin typeface="+mn-lt"/>
                <a:ea typeface="+mn-ea"/>
                <a:cs typeface="+mn-cs"/>
              </a:rPr>
              <a:t>需要注意的一点是，如果步骤二种未勾选“</a:t>
            </a:r>
            <a:r>
              <a:rPr lang="en-US" altLang="zh-CN" sz="1200" kern="1200" dirty="0">
                <a:solidFill>
                  <a:schemeClr val="tx1"/>
                </a:solidFill>
                <a:effectLst/>
                <a:latin typeface="+mn-lt"/>
                <a:ea typeface="+mn-ea"/>
                <a:cs typeface="+mn-cs"/>
              </a:rPr>
              <a:t>Add Python3.10 to PATH</a:t>
            </a:r>
            <a:r>
              <a:rPr lang="zh-CN" altLang="zh-CN" sz="1200" kern="1200" dirty="0">
                <a:solidFill>
                  <a:schemeClr val="tx1"/>
                </a:solidFill>
                <a:effectLst/>
                <a:latin typeface="+mn-lt"/>
                <a:ea typeface="+mn-ea"/>
                <a:cs typeface="+mn-cs"/>
              </a:rPr>
              <a:t>”，则后继需要手工配置环境变量。鼠标单击【此电脑】→【属性】→【高级系统设置】，弹出如图</a:t>
            </a:r>
            <a:r>
              <a:rPr lang="en-US" altLang="zh-CN" sz="1200" kern="1200" dirty="0">
                <a:solidFill>
                  <a:schemeClr val="tx1"/>
                </a:solidFill>
                <a:effectLst/>
                <a:latin typeface="+mn-lt"/>
                <a:ea typeface="+mn-ea"/>
                <a:cs typeface="+mn-cs"/>
              </a:rPr>
              <a:t>1-8</a:t>
            </a:r>
            <a:r>
              <a:rPr lang="zh-CN" altLang="zh-CN" sz="1200" kern="1200" dirty="0">
                <a:solidFill>
                  <a:schemeClr val="tx1"/>
                </a:solidFill>
                <a:effectLst/>
                <a:latin typeface="+mn-lt"/>
                <a:ea typeface="+mn-ea"/>
                <a:cs typeface="+mn-cs"/>
              </a:rPr>
              <a:t>所示系统属性窗口，单击【环境变量】按钮，在弹出的环境变量对话框中“系统变量</a:t>
            </a:r>
            <a:r>
              <a:rPr lang="en-US" altLang="zh-CN" sz="1200" kern="1200" dirty="0">
                <a:solidFill>
                  <a:schemeClr val="tx1"/>
                </a:solidFill>
                <a:effectLst/>
                <a:latin typeface="+mn-lt"/>
                <a:ea typeface="+mn-ea"/>
                <a:cs typeface="+mn-cs"/>
              </a:rPr>
              <a:t>(S)</a:t>
            </a:r>
            <a:r>
              <a:rPr lang="zh-CN" altLang="zh-CN" sz="1200" kern="1200" dirty="0">
                <a:solidFill>
                  <a:schemeClr val="tx1"/>
                </a:solidFill>
                <a:effectLst/>
                <a:latin typeface="+mn-lt"/>
                <a:ea typeface="+mn-ea"/>
                <a:cs typeface="+mn-cs"/>
              </a:rPr>
              <a:t>”栏单击变量【</a:t>
            </a:r>
            <a:r>
              <a:rPr lang="en-US" altLang="zh-CN" sz="1200" kern="1200" dirty="0">
                <a:solidFill>
                  <a:schemeClr val="tx1"/>
                </a:solidFill>
                <a:effectLst/>
                <a:latin typeface="+mn-lt"/>
                <a:ea typeface="+mn-ea"/>
                <a:cs typeface="+mn-cs"/>
              </a:rPr>
              <a:t>Path</a:t>
            </a:r>
            <a:r>
              <a:rPr lang="zh-CN" altLang="zh-CN" sz="1200" kern="1200" dirty="0">
                <a:solidFill>
                  <a:schemeClr val="tx1"/>
                </a:solidFill>
                <a:effectLst/>
                <a:latin typeface="+mn-lt"/>
                <a:ea typeface="+mn-ea"/>
                <a:cs typeface="+mn-cs"/>
              </a:rPr>
              <a:t>】，如图</a:t>
            </a:r>
            <a:r>
              <a:rPr lang="en-US" altLang="zh-CN" sz="1200" kern="1200" dirty="0">
                <a:solidFill>
                  <a:schemeClr val="tx1"/>
                </a:solidFill>
                <a:effectLst/>
                <a:latin typeface="+mn-lt"/>
                <a:ea typeface="+mn-ea"/>
                <a:cs typeface="+mn-cs"/>
              </a:rPr>
              <a:t>1-9</a:t>
            </a:r>
            <a:r>
              <a:rPr lang="zh-CN" altLang="zh-CN" sz="1200" kern="1200" dirty="0">
                <a:solidFill>
                  <a:schemeClr val="tx1"/>
                </a:solidFill>
                <a:effectLst/>
                <a:latin typeface="+mn-lt"/>
                <a:ea typeface="+mn-ea"/>
                <a:cs typeface="+mn-cs"/>
              </a:rPr>
              <a:t>所示。点击【编辑】按钮进入编辑环境变量窗口，点击【新建】按钮，输入</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安装路径，并点击确认，输入内容如图</a:t>
            </a:r>
            <a:r>
              <a:rPr lang="en-US" altLang="zh-CN" sz="1200" kern="1200" dirty="0">
                <a:solidFill>
                  <a:schemeClr val="tx1"/>
                </a:solidFill>
                <a:effectLst/>
                <a:latin typeface="+mn-lt"/>
                <a:ea typeface="+mn-ea"/>
                <a:cs typeface="+mn-cs"/>
              </a:rPr>
              <a:t>1-10</a:t>
            </a:r>
            <a:r>
              <a:rPr lang="zh-CN" altLang="zh-CN" sz="1200" kern="1200" dirty="0">
                <a:solidFill>
                  <a:schemeClr val="tx1"/>
                </a:solidFill>
                <a:effectLst/>
                <a:latin typeface="+mn-lt"/>
                <a:ea typeface="+mn-ea"/>
                <a:cs typeface="+mn-cs"/>
              </a:rPr>
              <a:t>中所示第一第二两行所示。</a:t>
            </a:r>
          </a:p>
          <a:p>
            <a:endParaRPr lang="en-US"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近年来，伴随着人工智能技术的高速发展，</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语言在</a:t>
            </a:r>
            <a:r>
              <a:rPr lang="en-US" altLang="zh-CN" sz="1200" kern="1200" dirty="0">
                <a:solidFill>
                  <a:schemeClr val="tx1"/>
                </a:solidFill>
                <a:effectLst/>
                <a:latin typeface="+mn-lt"/>
                <a:ea typeface="+mn-ea"/>
                <a:cs typeface="+mn-cs"/>
              </a:rPr>
              <a:t>2022</a:t>
            </a:r>
            <a:r>
              <a:rPr lang="zh-CN" altLang="zh-CN" sz="1200" kern="1200" dirty="0">
                <a:solidFill>
                  <a:schemeClr val="tx1"/>
                </a:solidFill>
                <a:effectLst/>
                <a:latin typeface="+mn-lt"/>
                <a:ea typeface="+mn-ea"/>
                <a:cs typeface="+mn-cs"/>
              </a:rPr>
              <a:t>年跃升成为全球排名第一的流行语言。</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语言以其易于入门，跨平台及拥有庞大的第三方库支持等特点，被认为是最理想的入门编程语言之一。</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本书的内容安排主要围绕两条路径设置：</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一是以程序语言设计学习为手段，侧重培养学生分析问题，解决问题的能力，同时为进一步学习其他计算机语言打下扎实的基础。</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二是为初学者设置一条最直观的学习路径，在知识的介绍中力求解释清楚学习过程中遇到的每一点难点进行无障碍阅读，同时又避免读者陷入对复杂概念的迷思。</a:t>
            </a:r>
          </a:p>
          <a:p>
            <a:r>
              <a:rPr lang="zh-CN" altLang="zh-CN" sz="1200" kern="1200" dirty="0">
                <a:solidFill>
                  <a:schemeClr val="tx1"/>
                </a:solidFill>
                <a:effectLst/>
                <a:latin typeface="+mn-lt"/>
                <a:ea typeface="+mn-ea"/>
                <a:cs typeface="+mn-cs"/>
              </a:rPr>
              <a:t>本书以计算思维为导引，问题驱动为方法，通过大量实例讲解</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语言与计算机编程中所涉及的抽象概念，由浅入深，循序渐进，理论讲解与实践操作紧密结合，帮助读者快速理解和掌握编程思维。</a:t>
            </a:r>
          </a:p>
          <a:p>
            <a:r>
              <a:rPr lang="zh-CN" altLang="zh-CN" sz="1200" kern="1200" dirty="0">
                <a:solidFill>
                  <a:schemeClr val="tx1"/>
                </a:solidFill>
                <a:effectLst/>
                <a:latin typeface="+mn-lt"/>
                <a:ea typeface="+mn-ea"/>
                <a:cs typeface="+mn-cs"/>
              </a:rPr>
              <a:t>撰写本教程的目标并非仅限于编程工具的学习，而是寄希望于学生通过计算机编程的学习，提升学生逻辑能力与抽象能力，初步掌握观察世界，分析世界，模拟世界及求解世界问题的思维与方法。案例中的代码既是</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编程的实例也是解决问题的实例，学生不仅需要理解代码含义，更应了解背后解决问题的一整套思想方法与流程。</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a:t>
            </a:fld>
            <a:endParaRPr lang="zh-CN" altLang="en-US"/>
          </a:p>
        </p:txBody>
      </p:sp>
    </p:spTree>
    <p:extLst>
      <p:ext uri="{BB962C8B-B14F-4D97-AF65-F5344CB8AC3E}">
        <p14:creationId xmlns:p14="http://schemas.microsoft.com/office/powerpoint/2010/main" val="29763733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的优点之一是拥有交互式解释器，称为</a:t>
            </a:r>
            <a:r>
              <a:rPr lang="en-US" altLang="zh-CN" sz="1200" kern="1200" dirty="0">
                <a:solidFill>
                  <a:schemeClr val="tx1"/>
                </a:solidFill>
                <a:effectLst/>
                <a:latin typeface="+mn-lt"/>
                <a:ea typeface="+mn-ea"/>
                <a:cs typeface="+mn-cs"/>
              </a:rPr>
              <a:t>shell</a:t>
            </a:r>
            <a:r>
              <a:rPr lang="zh-CN" altLang="zh-CN" sz="1200" kern="1200" dirty="0">
                <a:solidFill>
                  <a:schemeClr val="tx1"/>
                </a:solidFill>
                <a:effectLst/>
                <a:latin typeface="+mn-lt"/>
                <a:ea typeface="+mn-ea"/>
                <a:cs typeface="+mn-cs"/>
              </a:rPr>
              <a:t>。一般而言从计算机的角度来看，</a:t>
            </a:r>
            <a:r>
              <a:rPr lang="en-US" altLang="zh-CN" sz="1200" kern="1200" dirty="0">
                <a:solidFill>
                  <a:schemeClr val="tx1"/>
                </a:solidFill>
                <a:effectLst/>
                <a:latin typeface="+mn-lt"/>
                <a:ea typeface="+mn-ea"/>
                <a:cs typeface="+mn-cs"/>
              </a:rPr>
              <a:t>shell</a:t>
            </a:r>
            <a:r>
              <a:rPr lang="zh-CN" altLang="zh-CN" sz="1200" kern="1200" dirty="0">
                <a:solidFill>
                  <a:schemeClr val="tx1"/>
                </a:solidFill>
                <a:effectLst/>
                <a:latin typeface="+mn-lt"/>
                <a:ea typeface="+mn-ea"/>
                <a:cs typeface="+mn-cs"/>
              </a:rPr>
              <a:t>是操作系统最外面的一层，相对于操作系统的内核而言，</a:t>
            </a:r>
            <a:r>
              <a:rPr lang="en-US" altLang="zh-CN" sz="1200" kern="1200" dirty="0">
                <a:solidFill>
                  <a:schemeClr val="tx1"/>
                </a:solidFill>
                <a:effectLst/>
                <a:latin typeface="+mn-lt"/>
                <a:ea typeface="+mn-ea"/>
                <a:cs typeface="+mn-cs"/>
              </a:rPr>
              <a:t>shell</a:t>
            </a:r>
            <a:r>
              <a:rPr lang="zh-CN" altLang="zh-CN" sz="1200" kern="1200" dirty="0">
                <a:solidFill>
                  <a:schemeClr val="tx1"/>
                </a:solidFill>
                <a:effectLst/>
                <a:latin typeface="+mn-lt"/>
                <a:ea typeface="+mn-ea"/>
                <a:cs typeface="+mn-cs"/>
              </a:rPr>
              <a:t>管理操作系统与人的交互，向操作系统解释使用者输入的命令，读者要注意两者的异同。</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虽然只是一种动态、解释型语言，但是拥有自己的</a:t>
            </a:r>
            <a:r>
              <a:rPr lang="en-US" altLang="zh-CN" sz="1200" kern="1200" dirty="0">
                <a:solidFill>
                  <a:schemeClr val="tx1"/>
                </a:solidFill>
                <a:effectLst/>
                <a:latin typeface="+mn-lt"/>
                <a:ea typeface="+mn-ea"/>
                <a:cs typeface="+mn-cs"/>
              </a:rPr>
              <a:t>shell</a:t>
            </a:r>
            <a:r>
              <a:rPr lang="zh-CN" altLang="zh-CN" sz="1200" kern="1200" dirty="0">
                <a:solidFill>
                  <a:schemeClr val="tx1"/>
                </a:solidFill>
                <a:effectLst/>
                <a:latin typeface="+mn-lt"/>
                <a:ea typeface="+mn-ea"/>
                <a:cs typeface="+mn-cs"/>
              </a:rPr>
              <a:t>，可以直接执行</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程序代码，这些代码也称为脚本。</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a:t>Python</a:t>
            </a:r>
            <a:r>
              <a:rPr lang="zh-CN" altLang="zh-CN" sz="1200" dirty="0"/>
              <a:t>官方为保证统一管理推出了</a:t>
            </a:r>
            <a:r>
              <a:rPr lang="en-US" altLang="zh-CN" sz="1200" dirty="0"/>
              <a:t>pip</a:t>
            </a:r>
            <a:r>
              <a:rPr lang="zh-CN" altLang="zh-CN" sz="1200" dirty="0"/>
              <a:t>管理包，通常而言这是最直接最高效的</a:t>
            </a:r>
            <a:r>
              <a:rPr lang="en-US" altLang="zh-CN" sz="1200" dirty="0"/>
              <a:t>Python</a:t>
            </a:r>
            <a:r>
              <a:rPr lang="zh-CN" altLang="zh-CN" sz="1200" dirty="0"/>
              <a:t>类库安装方法，</a:t>
            </a:r>
            <a:r>
              <a:rPr lang="en-US" altLang="zh-CN" sz="1200" dirty="0"/>
              <a:t>Python3</a:t>
            </a:r>
            <a:r>
              <a:rPr lang="zh-CN" altLang="zh-CN" sz="1200" dirty="0"/>
              <a:t>版本对应</a:t>
            </a:r>
            <a:r>
              <a:rPr lang="en-US" altLang="zh-CN" sz="1200" dirty="0"/>
              <a:t>pip3</a:t>
            </a:r>
            <a:r>
              <a:rPr lang="zh-CN" altLang="zh-CN" sz="1200" dirty="0"/>
              <a:t>，两者并没本质不同，后文统一采用</a:t>
            </a:r>
            <a:r>
              <a:rPr lang="en-US" altLang="zh-CN" sz="1200" dirty="0"/>
              <a:t>pip3</a:t>
            </a:r>
            <a:r>
              <a:rPr lang="zh-CN" altLang="zh-CN" sz="1200" dirty="0"/>
              <a:t>。</a:t>
            </a:r>
          </a:p>
          <a:p>
            <a:r>
              <a:rPr lang="zh-CN" altLang="zh-CN" sz="1200" dirty="0"/>
              <a:t>查看</a:t>
            </a:r>
            <a:r>
              <a:rPr lang="en-US" altLang="zh-CN" sz="1200" dirty="0"/>
              <a:t>pip3</a:t>
            </a:r>
            <a:r>
              <a:rPr lang="zh-CN" altLang="zh-CN" sz="1200" dirty="0"/>
              <a:t>：按前面所述方法进入</a:t>
            </a:r>
            <a:r>
              <a:rPr lang="en-US" altLang="zh-CN" sz="1200" dirty="0" err="1"/>
              <a:t>cmd</a:t>
            </a:r>
            <a:r>
              <a:rPr lang="zh-CN" altLang="zh-CN" sz="1200" dirty="0"/>
              <a:t>控制台，输入</a:t>
            </a:r>
            <a:r>
              <a:rPr lang="en-US" altLang="zh-CN" sz="1200" dirty="0"/>
              <a:t>pip3</a:t>
            </a:r>
            <a:r>
              <a:rPr lang="zh-CN" altLang="zh-CN" sz="1200" dirty="0"/>
              <a:t>就可以显示所有参数的用法</a:t>
            </a:r>
            <a:r>
              <a:rPr lang="zh-CN" altLang="en-US" sz="1200" dirty="0"/>
              <a:t>。</a:t>
            </a:r>
            <a:endParaRPr lang="zh-CN" altLang="zh-CN" sz="1200" b="1" kern="100" dirty="0">
              <a:latin typeface="Cambria" panose="02040503050406030204" pitchFamily="18" charset="0"/>
              <a:ea typeface="黑体" panose="02010609060101010101" pitchFamily="49"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22</a:t>
            </a:fld>
            <a:endParaRPr lang="zh-CN" altLang="en-US"/>
          </a:p>
        </p:txBody>
      </p:sp>
    </p:spTree>
    <p:extLst>
      <p:ext uri="{BB962C8B-B14F-4D97-AF65-F5344CB8AC3E}">
        <p14:creationId xmlns:p14="http://schemas.microsoft.com/office/powerpoint/2010/main" val="1389489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23</a:t>
            </a:fld>
            <a:endParaRPr lang="zh-CN" altLang="en-US"/>
          </a:p>
        </p:txBody>
      </p:sp>
    </p:spTree>
    <p:extLst>
      <p:ext uri="{BB962C8B-B14F-4D97-AF65-F5344CB8AC3E}">
        <p14:creationId xmlns:p14="http://schemas.microsoft.com/office/powerpoint/2010/main" val="983187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24</a:t>
            </a:fld>
            <a:endParaRPr lang="zh-CN" altLang="en-US"/>
          </a:p>
        </p:txBody>
      </p:sp>
    </p:spTree>
    <p:extLst>
      <p:ext uri="{BB962C8B-B14F-4D97-AF65-F5344CB8AC3E}">
        <p14:creationId xmlns:p14="http://schemas.microsoft.com/office/powerpoint/2010/main" val="9001510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25</a:t>
            </a:fld>
            <a:endParaRPr lang="zh-CN" altLang="en-US"/>
          </a:p>
        </p:txBody>
      </p:sp>
    </p:spTree>
    <p:extLst>
      <p:ext uri="{BB962C8B-B14F-4D97-AF65-F5344CB8AC3E}">
        <p14:creationId xmlns:p14="http://schemas.microsoft.com/office/powerpoint/2010/main" val="40495206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&gt;&gt;&gt; import math</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math.cos</a:t>
            </a:r>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math.pi</a:t>
            </a:r>
            <a:r>
              <a:rPr lang="en-US" altLang="zh-CN" sz="1200" kern="1200" dirty="0">
                <a:solidFill>
                  <a:schemeClr val="tx1"/>
                </a:solidFill>
                <a:effectLst/>
                <a:latin typeface="+mn-lt"/>
                <a:ea typeface="+mn-ea"/>
                <a:cs typeface="+mn-cs"/>
              </a:rPr>
              <a:t>/3)</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0.5000000000000001</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import math as </a:t>
            </a:r>
            <a:r>
              <a:rPr lang="en-US" altLang="zh-CN" sz="1200" kern="1200" dirty="0" err="1">
                <a:solidFill>
                  <a:schemeClr val="tx1"/>
                </a:solidFill>
                <a:effectLst/>
                <a:latin typeface="+mn-lt"/>
                <a:ea typeface="+mn-ea"/>
                <a:cs typeface="+mn-cs"/>
              </a:rPr>
              <a:t>shuxue</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shuxue.sin</a:t>
            </a:r>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shuxue.pi</a:t>
            </a:r>
            <a:r>
              <a:rPr lang="en-US" altLang="zh-CN" sz="1200" kern="1200" dirty="0">
                <a:solidFill>
                  <a:schemeClr val="tx1"/>
                </a:solidFill>
                <a:effectLst/>
                <a:latin typeface="+mn-lt"/>
                <a:ea typeface="+mn-ea"/>
                <a:cs typeface="+mn-cs"/>
              </a:rPr>
              <a:t>/6)</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0.49999999999999994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&gt;&gt;&gt; </a:t>
            </a:r>
            <a:r>
              <a:rPr lang="en-US" altLang="zh-CN" sz="1200" kern="1200" dirty="0" err="1">
                <a:solidFill>
                  <a:schemeClr val="tx1"/>
                </a:solidFill>
                <a:effectLst/>
                <a:latin typeface="+mn-lt"/>
                <a:ea typeface="+mn-ea"/>
                <a:cs typeface="+mn-cs"/>
              </a:rPr>
              <a:t>math.pi</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Traceback (most recent call last):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File "&lt;pyshell#6&gt;", line 1, in &lt;module&gt;</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en-US" altLang="zh-CN" sz="1200" kern="1200" dirty="0" err="1">
                <a:solidFill>
                  <a:schemeClr val="tx1"/>
                </a:solidFill>
                <a:effectLst/>
                <a:latin typeface="+mn-lt"/>
                <a:ea typeface="+mn-ea"/>
                <a:cs typeface="+mn-cs"/>
              </a:rPr>
              <a:t>math.pi</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NameError</a:t>
            </a:r>
            <a:r>
              <a:rPr lang="en-US" altLang="zh-CN" sz="1200" kern="1200" dirty="0">
                <a:solidFill>
                  <a:schemeClr val="tx1"/>
                </a:solidFill>
                <a:effectLst/>
                <a:latin typeface="+mn-lt"/>
                <a:ea typeface="+mn-ea"/>
                <a:cs typeface="+mn-cs"/>
              </a:rPr>
              <a:t>: name 'math' is not defined</a:t>
            </a:r>
          </a:p>
          <a:p>
            <a:r>
              <a:rPr lang="en-US" altLang="zh-CN" sz="1200" kern="1200" dirty="0">
                <a:solidFill>
                  <a:schemeClr val="tx1"/>
                </a:solidFill>
                <a:effectLst/>
                <a:latin typeface="+mn-lt"/>
                <a:ea typeface="+mn-ea"/>
                <a:cs typeface="+mn-cs"/>
              </a:rPr>
              <a:t>-----</a:t>
            </a:r>
          </a:p>
          <a:p>
            <a:r>
              <a:rPr lang="en-US" altLang="zh-CN" sz="1200" kern="1200" dirty="0">
                <a:solidFill>
                  <a:schemeClr val="tx1"/>
                </a:solidFill>
                <a:effectLst/>
                <a:latin typeface="+mn-lt"/>
                <a:ea typeface="+mn-ea"/>
                <a:cs typeface="+mn-cs"/>
              </a:rPr>
              <a:t>-----------------------------------------------------------</a:t>
            </a:r>
          </a:p>
          <a:p>
            <a:r>
              <a:rPr lang="en-US" altLang="zh-CN" sz="1200" kern="1200" dirty="0">
                <a:solidFill>
                  <a:schemeClr val="tx1"/>
                </a:solidFill>
                <a:effectLst/>
                <a:latin typeface="+mn-lt"/>
                <a:ea typeface="+mn-ea"/>
                <a:cs typeface="+mn-cs"/>
              </a:rPr>
              <a:t>&gt;&gt;&gt; from math import </a:t>
            </a:r>
            <a:r>
              <a:rPr lang="en-US" altLang="zh-CN" sz="1200" kern="1200" dirty="0" err="1">
                <a:solidFill>
                  <a:schemeClr val="tx1"/>
                </a:solidFill>
                <a:effectLst/>
                <a:latin typeface="+mn-lt"/>
                <a:ea typeface="+mn-ea"/>
                <a:cs typeface="+mn-cs"/>
              </a:rPr>
              <a:t>sqrt</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从</a:t>
            </a:r>
            <a:r>
              <a:rPr lang="en-US" altLang="zh-CN" sz="1200" kern="1200" dirty="0">
                <a:solidFill>
                  <a:schemeClr val="tx1"/>
                </a:solidFill>
                <a:effectLst/>
                <a:latin typeface="+mn-lt"/>
                <a:ea typeface="+mn-ea"/>
                <a:cs typeface="+mn-cs"/>
              </a:rPr>
              <a:t>math</a:t>
            </a:r>
            <a:r>
              <a:rPr lang="zh-CN" altLang="zh-CN" sz="1200" kern="1200" dirty="0">
                <a:solidFill>
                  <a:schemeClr val="tx1"/>
                </a:solidFill>
                <a:effectLst/>
                <a:latin typeface="+mn-lt"/>
                <a:ea typeface="+mn-ea"/>
                <a:cs typeface="+mn-cs"/>
              </a:rPr>
              <a:t>库导入</a:t>
            </a:r>
            <a:r>
              <a:rPr lang="en-US" altLang="zh-CN" sz="1200" kern="1200" dirty="0" err="1">
                <a:solidFill>
                  <a:schemeClr val="tx1"/>
                </a:solidFill>
                <a:effectLst/>
                <a:latin typeface="+mn-lt"/>
                <a:ea typeface="+mn-ea"/>
                <a:cs typeface="+mn-cs"/>
              </a:rPr>
              <a:t>sqrt</a:t>
            </a:r>
            <a:r>
              <a:rPr lang="zh-CN" altLang="zh-CN" sz="1200" kern="1200" dirty="0">
                <a:solidFill>
                  <a:schemeClr val="tx1"/>
                </a:solidFill>
                <a:effectLst/>
                <a:latin typeface="+mn-lt"/>
                <a:ea typeface="+mn-ea"/>
                <a:cs typeface="+mn-cs"/>
              </a:rPr>
              <a:t>函数</a:t>
            </a:r>
          </a:p>
          <a:p>
            <a:r>
              <a:rPr lang="en-US" altLang="zh-CN" sz="1200" kern="1200" dirty="0">
                <a:solidFill>
                  <a:schemeClr val="tx1"/>
                </a:solidFill>
                <a:effectLst/>
                <a:latin typeface="+mn-lt"/>
                <a:ea typeface="+mn-ea"/>
                <a:cs typeface="+mn-cs"/>
              </a:rPr>
              <a:t>&gt;&gt;&gt; from math import *  #</a:t>
            </a:r>
            <a:r>
              <a:rPr lang="zh-CN" altLang="zh-CN" sz="1200" kern="1200" dirty="0">
                <a:solidFill>
                  <a:schemeClr val="tx1"/>
                </a:solidFill>
                <a:effectLst/>
                <a:latin typeface="+mn-lt"/>
                <a:ea typeface="+mn-ea"/>
                <a:cs typeface="+mn-cs"/>
              </a:rPr>
              <a:t>从</a:t>
            </a:r>
            <a:r>
              <a:rPr lang="en-US" altLang="zh-CN" sz="1200" kern="1200" dirty="0">
                <a:solidFill>
                  <a:schemeClr val="tx1"/>
                </a:solidFill>
                <a:effectLst/>
                <a:latin typeface="+mn-lt"/>
                <a:ea typeface="+mn-ea"/>
                <a:cs typeface="+mn-cs"/>
              </a:rPr>
              <a:t>math</a:t>
            </a:r>
            <a:r>
              <a:rPr lang="zh-CN" altLang="zh-CN" sz="1200" kern="1200" dirty="0">
                <a:solidFill>
                  <a:schemeClr val="tx1"/>
                </a:solidFill>
                <a:effectLst/>
                <a:latin typeface="+mn-lt"/>
                <a:ea typeface="+mn-ea"/>
                <a:cs typeface="+mn-cs"/>
              </a:rPr>
              <a:t>库导入所有函数</a:t>
            </a:r>
          </a:p>
          <a:p>
            <a:r>
              <a:rPr lang="en-US" altLang="zh-CN" sz="1200" kern="1200" dirty="0">
                <a:solidFill>
                  <a:schemeClr val="tx1"/>
                </a:solidFill>
                <a:effectLst/>
                <a:latin typeface="+mn-lt"/>
                <a:ea typeface="+mn-ea"/>
                <a:cs typeface="+mn-cs"/>
              </a:rPr>
              <a:t>&gt;&gt;&gt; </a:t>
            </a:r>
            <a:r>
              <a:rPr lang="en-US" altLang="zh-CN" sz="1200" kern="1200" dirty="0" err="1">
                <a:solidFill>
                  <a:schemeClr val="tx1"/>
                </a:solidFill>
                <a:effectLst/>
                <a:latin typeface="+mn-lt"/>
                <a:ea typeface="+mn-ea"/>
                <a:cs typeface="+mn-cs"/>
              </a:rPr>
              <a:t>sqrt</a:t>
            </a:r>
            <a:r>
              <a:rPr lang="en-US" altLang="zh-CN" sz="1200" kern="1200" dirty="0">
                <a:solidFill>
                  <a:schemeClr val="tx1"/>
                </a:solidFill>
                <a:effectLst/>
                <a:latin typeface="+mn-lt"/>
                <a:ea typeface="+mn-ea"/>
                <a:cs typeface="+mn-cs"/>
              </a:rPr>
              <a:t>(4)</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2.0</a:t>
            </a:r>
            <a:endParaRPr lang="zh-CN" altLang="zh-CN" sz="1200"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26</a:t>
            </a:fld>
            <a:endParaRPr lang="zh-CN" altLang="en-US"/>
          </a:p>
        </p:txBody>
      </p:sp>
    </p:spTree>
    <p:extLst>
      <p:ext uri="{BB962C8B-B14F-4D97-AF65-F5344CB8AC3E}">
        <p14:creationId xmlns:p14="http://schemas.microsoft.com/office/powerpoint/2010/main" val="41498986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 </a:t>
            </a:r>
            <a:r>
              <a:rPr lang="zh-CN" altLang="zh-CN" dirty="0"/>
              <a:t>当使用</a:t>
            </a:r>
            <a:r>
              <a:rPr lang="en-US" altLang="zh-CN" dirty="0"/>
              <a:t> import </a:t>
            </a:r>
            <a:r>
              <a:rPr lang="zh-CN" altLang="zh-CN" dirty="0"/>
              <a:t>语句导入模块后，</a:t>
            </a:r>
            <a:r>
              <a:rPr lang="en-US" altLang="zh-CN" dirty="0"/>
              <a:t>Python </a:t>
            </a:r>
            <a:r>
              <a:rPr lang="zh-CN" altLang="zh-CN" dirty="0"/>
              <a:t>会按照以下顺序查找指定的模块文件：在当前目录，即当前执行的程序文件所在目录下查找；到</a:t>
            </a:r>
            <a:r>
              <a:rPr lang="en-US" altLang="zh-CN" dirty="0"/>
              <a:t> PYTHONPATH</a:t>
            </a:r>
            <a:r>
              <a:rPr lang="zh-CN" altLang="zh-CN" dirty="0"/>
              <a:t>（环境变量）下的每个目录中查找；到</a:t>
            </a:r>
            <a:r>
              <a:rPr lang="en-US" altLang="zh-CN" dirty="0"/>
              <a:t> Python </a:t>
            </a:r>
            <a:r>
              <a:rPr lang="zh-CN" altLang="zh-CN" dirty="0"/>
              <a:t>默认的安装目录下查找。搜索路径在</a:t>
            </a:r>
            <a:r>
              <a:rPr lang="en-US" altLang="zh-CN" dirty="0"/>
              <a:t>sys</a:t>
            </a:r>
            <a:r>
              <a:rPr lang="zh-CN" altLang="zh-CN" dirty="0"/>
              <a:t>模块的</a:t>
            </a:r>
            <a:r>
              <a:rPr lang="en-US" altLang="zh-CN" dirty="0"/>
              <a:t>path</a:t>
            </a:r>
            <a:r>
              <a:rPr lang="zh-CN" altLang="zh-CN" dirty="0"/>
              <a:t>变量中，如果导入的模块不在路径中，</a:t>
            </a:r>
            <a:r>
              <a:rPr lang="en-US" altLang="zh-CN" dirty="0"/>
              <a:t>Python</a:t>
            </a:r>
            <a:r>
              <a:rPr lang="zh-CN" altLang="zh-CN" dirty="0"/>
              <a:t>解释器会抛出如下错误：</a:t>
            </a:r>
          </a:p>
          <a:p>
            <a:r>
              <a:rPr lang="en-US" altLang="zh-CN" dirty="0" err="1"/>
              <a:t>ModuleNotFoundError</a:t>
            </a:r>
            <a:r>
              <a:rPr lang="en-US" altLang="zh-CN" dirty="0"/>
              <a:t>: No module named '</a:t>
            </a:r>
            <a:r>
              <a:rPr lang="zh-CN" altLang="zh-CN" dirty="0"/>
              <a:t>模块名</a:t>
            </a:r>
            <a:r>
              <a:rPr lang="en-US" altLang="zh-CN" dirty="0"/>
              <a:t>'</a:t>
            </a:r>
            <a:endParaRPr lang="zh-CN" altLang="zh-CN" dirty="0"/>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27</a:t>
            </a:fld>
            <a:endParaRPr lang="zh-CN" altLang="en-US"/>
          </a:p>
        </p:txBody>
      </p:sp>
    </p:spTree>
    <p:extLst>
      <p:ext uri="{BB962C8B-B14F-4D97-AF65-F5344CB8AC3E}">
        <p14:creationId xmlns:p14="http://schemas.microsoft.com/office/powerpoint/2010/main" val="13618174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28</a:t>
            </a:fld>
            <a:endParaRPr lang="zh-CN" altLang="en-US"/>
          </a:p>
        </p:txBody>
      </p:sp>
    </p:spTree>
    <p:extLst>
      <p:ext uri="{BB962C8B-B14F-4D97-AF65-F5344CB8AC3E}">
        <p14:creationId xmlns:p14="http://schemas.microsoft.com/office/powerpoint/2010/main" val="41772796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29</a:t>
            </a:fld>
            <a:endParaRPr lang="zh-CN" altLang="en-US"/>
          </a:p>
        </p:txBody>
      </p:sp>
    </p:spTree>
    <p:extLst>
      <p:ext uri="{BB962C8B-B14F-4D97-AF65-F5344CB8AC3E}">
        <p14:creationId xmlns:p14="http://schemas.microsoft.com/office/powerpoint/2010/main" val="787237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第一章主要介绍</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的历史与入门知识，讲解</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的基本思想与运行机制，帮助学生掌握</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开发环境的搭建，完成程序设计学习的起步动作，并给出了详细的</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学习策略与建议。</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第二章，从编程规范与基本概念讲起，重点阐述了变量、数据类型的概念，并以这些基本概念为基础进一步阐述了</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内置函数与标准库函数、运算符与表达式，数据的基本输入输出，帮助学生夯实</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编程基础。</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如果第二章为建筑材料的话，那么第三章就是材料的粘结剂，重点阐述了流程控制的三种基本结构与</a:t>
            </a:r>
            <a:r>
              <a:rPr lang="en-US" altLang="zh-CN" sz="1200" kern="1200" dirty="0">
                <a:solidFill>
                  <a:schemeClr val="tx1"/>
                </a:solidFill>
                <a:effectLst/>
                <a:latin typeface="+mn-lt"/>
                <a:ea typeface="+mn-ea"/>
                <a:cs typeface="+mn-cs"/>
              </a:rPr>
              <a:t>pass</a:t>
            </a:r>
            <a:r>
              <a:rPr lang="zh-CN" altLang="zh-CN" sz="1200" kern="1200" dirty="0">
                <a:solidFill>
                  <a:schemeClr val="tx1"/>
                </a:solidFill>
                <a:effectLst/>
                <a:latin typeface="+mn-lt"/>
                <a:ea typeface="+mn-ea"/>
                <a:cs typeface="+mn-cs"/>
              </a:rPr>
              <a:t>语句。为了帮助学生掌握初步的编程方法，同时介绍了程序调试方法与异常处理方法，这一章是能否学会</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编程的关键章节，授课老师应作着重讲解。至此学生已经可以按找自己的想法编写简单程序。任何编程都是依托在特定数据结构上的，</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第四章重点阐述</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的数据结构，她们分别是序列（列表、元组、字符串）、字典和集合，他们相当于房屋的基础结构。针对字符串除了介绍基本的操作方法外，还特别讲解了正则表达式。结合流程控制，通过多个实例讲解</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数据机构处理的基本方法，为进一步提升学生编程水平打下扎实的基础。具有以上知识还远远不够，能够高效地建造完美房子还需特定的方法，</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于是就有了第五章面向结构化的编程与第六章面向对象编程。第五章着重阐述了函数及函数的高级主题（嵌套函数、匿名函数和递归函数），阐述了程序的模块话组织方法和数据文件的操作方法。第六章通过对面向对象思想的讲解引出类的定义、类的封装和类的继承，为更高水平的</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编程学习指明方向。</a:t>
            </a:r>
            <a:endParaRPr lang="en-US" altLang="zh-CN" sz="1200" u="sng" kern="1200" dirty="0">
              <a:solidFill>
                <a:schemeClr val="tx1"/>
              </a:solidFill>
              <a:effectLst/>
              <a:latin typeface="+mn-lt"/>
              <a:ea typeface="+mn-ea"/>
              <a:cs typeface="+mn-cs"/>
              <a:hlinkClick r:id="rId3" action="ppaction://hlinkfile"/>
            </a:endParaRPr>
          </a:p>
          <a:p>
            <a:r>
              <a:rPr lang="en-US" altLang="zh-CN" sz="1200" u="sng" kern="1200" dirty="0" err="1">
                <a:solidFill>
                  <a:schemeClr val="tx1"/>
                </a:solidFill>
                <a:effectLst/>
                <a:latin typeface="+mn-lt"/>
                <a:ea typeface="+mn-ea"/>
                <a:cs typeface="+mn-cs"/>
                <a:hlinkClick r:id="rId3" action="ppaction://hlinkfile"/>
              </a:rPr>
              <a:t>第一章</a:t>
            </a:r>
            <a:r>
              <a:rPr lang="en-US" altLang="zh-CN" sz="1200" u="sng" kern="1200" dirty="0">
                <a:solidFill>
                  <a:schemeClr val="tx1"/>
                </a:solidFill>
                <a:effectLst/>
                <a:latin typeface="+mn-lt"/>
                <a:ea typeface="+mn-ea"/>
                <a:cs typeface="+mn-cs"/>
                <a:hlinkClick r:id="rId3" action="ppaction://hlinkfile"/>
              </a:rPr>
              <a:t>  </a:t>
            </a:r>
            <a:r>
              <a:rPr lang="en-US" altLang="zh-CN" sz="1200" u="sng" kern="1200" dirty="0" err="1">
                <a:solidFill>
                  <a:schemeClr val="tx1"/>
                </a:solidFill>
                <a:effectLst/>
                <a:latin typeface="+mn-lt"/>
                <a:ea typeface="+mn-ea"/>
                <a:cs typeface="+mn-cs"/>
                <a:hlinkClick r:id="rId3" action="ppaction://hlinkfile"/>
              </a:rPr>
              <a:t>Python入门导引</a:t>
            </a:r>
            <a:r>
              <a:rPr lang="en-US" altLang="zh-CN" sz="1200" u="none" strike="noStrike" kern="1200" dirty="0">
                <a:solidFill>
                  <a:schemeClr val="tx1"/>
                </a:solidFill>
                <a:effectLst/>
                <a:latin typeface="+mn-lt"/>
                <a:ea typeface="+mn-ea"/>
                <a:cs typeface="+mn-cs"/>
                <a:hlinkClick r:id="rId3"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4" action="ppaction://hlinkfile"/>
              </a:rPr>
              <a:t>1.1 </a:t>
            </a:r>
            <a:r>
              <a:rPr lang="en-US" altLang="zh-CN" sz="1200" u="sng" kern="1200" dirty="0" err="1">
                <a:solidFill>
                  <a:schemeClr val="tx1"/>
                </a:solidFill>
                <a:effectLst/>
                <a:latin typeface="+mn-lt"/>
                <a:ea typeface="+mn-ea"/>
                <a:cs typeface="+mn-cs"/>
                <a:hlinkClick r:id="rId4" action="ppaction://hlinkfile"/>
              </a:rPr>
              <a:t>初识Python</a:t>
            </a:r>
            <a:r>
              <a:rPr lang="en-US" altLang="zh-CN" sz="1200" u="none" strike="noStrike" kern="1200" dirty="0">
                <a:solidFill>
                  <a:schemeClr val="tx1"/>
                </a:solidFill>
                <a:effectLst/>
                <a:latin typeface="+mn-lt"/>
                <a:ea typeface="+mn-ea"/>
                <a:cs typeface="+mn-cs"/>
                <a:hlinkClick r:id="rId4"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5" action="ppaction://hlinkfile"/>
              </a:rPr>
              <a:t>1.2Python开发环境配置</a:t>
            </a:r>
            <a:r>
              <a:rPr lang="en-US" altLang="zh-CN" sz="1200" u="none" strike="noStrike" kern="1200" dirty="0">
                <a:solidFill>
                  <a:schemeClr val="tx1"/>
                </a:solidFill>
                <a:effectLst/>
                <a:latin typeface="+mn-lt"/>
                <a:ea typeface="+mn-ea"/>
                <a:cs typeface="+mn-cs"/>
                <a:hlinkClick r:id="rId5" action="ppaction://hlinkfile"/>
              </a:rPr>
              <a:t>	10</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6" action="ppaction://hlinkfile"/>
              </a:rPr>
              <a:t>1.3 </a:t>
            </a:r>
            <a:r>
              <a:rPr lang="en-US" altLang="zh-CN" sz="1200" u="sng" kern="1200" dirty="0" err="1">
                <a:solidFill>
                  <a:schemeClr val="tx1"/>
                </a:solidFill>
                <a:effectLst/>
                <a:latin typeface="+mn-lt"/>
                <a:ea typeface="+mn-ea"/>
                <a:cs typeface="+mn-cs"/>
                <a:hlinkClick r:id="rId6" action="ppaction://hlinkfile"/>
              </a:rPr>
              <a:t>怎样学好Python</a:t>
            </a:r>
            <a:r>
              <a:rPr lang="en-US" altLang="zh-CN" sz="1200" u="sng" kern="1200" dirty="0">
                <a:solidFill>
                  <a:schemeClr val="tx1"/>
                </a:solidFill>
                <a:effectLst/>
                <a:latin typeface="+mn-lt"/>
                <a:ea typeface="+mn-ea"/>
                <a:cs typeface="+mn-cs"/>
                <a:hlinkClick r:id="rId6" action="ppaction://hlinkfile"/>
              </a:rPr>
              <a:t>？</a:t>
            </a:r>
            <a:r>
              <a:rPr lang="en-US" altLang="zh-CN" sz="1200" u="none" strike="noStrike" kern="1200" dirty="0">
                <a:solidFill>
                  <a:schemeClr val="tx1"/>
                </a:solidFill>
                <a:effectLst/>
                <a:latin typeface="+mn-lt"/>
                <a:ea typeface="+mn-ea"/>
                <a:cs typeface="+mn-cs"/>
                <a:hlinkClick r:id="rId6" action="ppaction://hlinkfile"/>
              </a:rPr>
              <a:t>	29</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7" action="ppaction://hlinkfile"/>
              </a:rPr>
              <a:t>1.3.1规划学习路径</a:t>
            </a:r>
            <a:r>
              <a:rPr lang="en-US" altLang="zh-CN" sz="1200" u="none" strike="noStrike" kern="1200" dirty="0">
                <a:solidFill>
                  <a:schemeClr val="tx1"/>
                </a:solidFill>
                <a:effectLst/>
                <a:latin typeface="+mn-lt"/>
                <a:ea typeface="+mn-ea"/>
                <a:cs typeface="+mn-cs"/>
                <a:hlinkClick r:id="rId7" action="ppaction://hlinkfile"/>
              </a:rPr>
              <a:t>	29</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8" action="ppaction://hlinkfile"/>
              </a:rPr>
              <a:t>1.3.4 Python </a:t>
            </a:r>
            <a:r>
              <a:rPr lang="en-US" altLang="zh-CN" sz="1200" u="sng" kern="1200" dirty="0" err="1">
                <a:solidFill>
                  <a:schemeClr val="tx1"/>
                </a:solidFill>
                <a:effectLst/>
                <a:latin typeface="+mn-lt"/>
                <a:ea typeface="+mn-ea"/>
                <a:cs typeface="+mn-cs"/>
                <a:hlinkClick r:id="rId8" action="ppaction://hlinkfile"/>
              </a:rPr>
              <a:t>之禅</a:t>
            </a:r>
            <a:r>
              <a:rPr lang="en-US" altLang="zh-CN" sz="1200" u="none" strike="noStrike" kern="1200" dirty="0">
                <a:solidFill>
                  <a:schemeClr val="tx1"/>
                </a:solidFill>
                <a:effectLst/>
                <a:latin typeface="+mn-lt"/>
                <a:ea typeface="+mn-ea"/>
                <a:cs typeface="+mn-cs"/>
                <a:hlinkClick r:id="rId8" action="ppaction://hlinkfile"/>
              </a:rPr>
              <a:t>	33</a:t>
            </a:r>
            <a:endParaRPr lang="zh-CN" altLang="zh-CN" sz="1200" kern="1200" dirty="0">
              <a:solidFill>
                <a:schemeClr val="tx1"/>
              </a:solidFill>
              <a:effectLst/>
              <a:latin typeface="+mn-lt"/>
              <a:ea typeface="+mn-ea"/>
              <a:cs typeface="+mn-cs"/>
            </a:endParaRPr>
          </a:p>
          <a:p>
            <a:r>
              <a:rPr lang="en-US" altLang="zh-CN" sz="1200" u="sng" kern="1200" dirty="0" err="1">
                <a:solidFill>
                  <a:schemeClr val="tx1"/>
                </a:solidFill>
                <a:effectLst/>
                <a:latin typeface="+mn-lt"/>
                <a:ea typeface="+mn-ea"/>
                <a:cs typeface="+mn-cs"/>
                <a:hlinkClick r:id="rId9" action="ppaction://hlinkfile"/>
              </a:rPr>
              <a:t>第二章</a:t>
            </a:r>
            <a:r>
              <a:rPr lang="en-US" altLang="zh-CN" sz="1200" u="sng" kern="1200" dirty="0">
                <a:solidFill>
                  <a:schemeClr val="tx1"/>
                </a:solidFill>
                <a:effectLst/>
                <a:latin typeface="+mn-lt"/>
                <a:ea typeface="+mn-ea"/>
                <a:cs typeface="+mn-cs"/>
                <a:hlinkClick r:id="rId9" action="ppaction://hlinkfile"/>
              </a:rPr>
              <a:t>  </a:t>
            </a:r>
            <a:r>
              <a:rPr lang="en-US" altLang="zh-CN" sz="1200" u="sng" kern="1200" dirty="0" err="1">
                <a:solidFill>
                  <a:schemeClr val="tx1"/>
                </a:solidFill>
                <a:effectLst/>
                <a:latin typeface="+mn-lt"/>
                <a:ea typeface="+mn-ea"/>
                <a:cs typeface="+mn-cs"/>
                <a:hlinkClick r:id="rId9" action="ppaction://hlinkfile"/>
              </a:rPr>
              <a:t>Python编程基础</a:t>
            </a:r>
            <a:r>
              <a:rPr lang="en-US" altLang="zh-CN" sz="1200" u="none" strike="noStrike" kern="1200" dirty="0">
                <a:solidFill>
                  <a:schemeClr val="tx1"/>
                </a:solidFill>
                <a:effectLst/>
                <a:latin typeface="+mn-lt"/>
                <a:ea typeface="+mn-ea"/>
                <a:cs typeface="+mn-cs"/>
                <a:hlinkClick r:id="rId9"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10" action="ppaction://hlinkfile"/>
              </a:rPr>
              <a:t>2.1程序与规范</a:t>
            </a:r>
            <a:r>
              <a:rPr lang="en-US" altLang="zh-CN" sz="1200" u="none" strike="noStrike" kern="1200" dirty="0">
                <a:solidFill>
                  <a:schemeClr val="tx1"/>
                </a:solidFill>
                <a:effectLst/>
                <a:latin typeface="+mn-lt"/>
                <a:ea typeface="+mn-ea"/>
                <a:cs typeface="+mn-cs"/>
                <a:hlinkClick r:id="rId10"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11" action="ppaction://hlinkfile"/>
              </a:rPr>
              <a:t>2.2变量</a:t>
            </a:r>
            <a:r>
              <a:rPr lang="en-US" altLang="zh-CN" sz="1200" u="none" strike="noStrike" kern="1200" dirty="0">
                <a:solidFill>
                  <a:schemeClr val="tx1"/>
                </a:solidFill>
                <a:effectLst/>
                <a:latin typeface="+mn-lt"/>
                <a:ea typeface="+mn-ea"/>
                <a:cs typeface="+mn-cs"/>
                <a:hlinkClick r:id="rId11" action="ppaction://hlinkfile"/>
              </a:rPr>
              <a:t>	6</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12" action="ppaction://hlinkfile"/>
              </a:rPr>
              <a:t>2.3 </a:t>
            </a:r>
            <a:r>
              <a:rPr lang="en-US" altLang="zh-CN" sz="1200" u="sng" kern="1200" dirty="0" err="1">
                <a:solidFill>
                  <a:schemeClr val="tx1"/>
                </a:solidFill>
                <a:effectLst/>
                <a:latin typeface="+mn-lt"/>
                <a:ea typeface="+mn-ea"/>
                <a:cs typeface="+mn-cs"/>
                <a:hlinkClick r:id="rId12" action="ppaction://hlinkfile"/>
              </a:rPr>
              <a:t>数据类型</a:t>
            </a:r>
            <a:r>
              <a:rPr lang="en-US" altLang="zh-CN" sz="1200" u="none" strike="noStrike" kern="1200" dirty="0">
                <a:solidFill>
                  <a:schemeClr val="tx1"/>
                </a:solidFill>
                <a:effectLst/>
                <a:latin typeface="+mn-lt"/>
                <a:ea typeface="+mn-ea"/>
                <a:cs typeface="+mn-cs"/>
                <a:hlinkClick r:id="rId12" action="ppaction://hlinkfile"/>
              </a:rPr>
              <a:t>	11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13" action="ppaction://hlinkfile"/>
              </a:rPr>
              <a:t>2.4内置函数与标准库函数</a:t>
            </a:r>
            <a:r>
              <a:rPr lang="en-US" altLang="zh-CN" sz="1200" u="none" strike="noStrike" kern="1200" dirty="0">
                <a:solidFill>
                  <a:schemeClr val="tx1"/>
                </a:solidFill>
                <a:effectLst/>
                <a:latin typeface="+mn-lt"/>
                <a:ea typeface="+mn-ea"/>
                <a:cs typeface="+mn-cs"/>
                <a:hlinkClick r:id="rId13" action="ppaction://hlinkfile"/>
              </a:rPr>
              <a:t>	18</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14" action="ppaction://hlinkfile"/>
              </a:rPr>
              <a:t>2.5 </a:t>
            </a:r>
            <a:r>
              <a:rPr lang="en-US" altLang="zh-CN" sz="1200" u="sng" kern="1200" dirty="0" err="1">
                <a:solidFill>
                  <a:schemeClr val="tx1"/>
                </a:solidFill>
                <a:effectLst/>
                <a:latin typeface="+mn-lt"/>
                <a:ea typeface="+mn-ea"/>
                <a:cs typeface="+mn-cs"/>
                <a:hlinkClick r:id="rId14" action="ppaction://hlinkfile"/>
              </a:rPr>
              <a:t>运算符与表达式</a:t>
            </a:r>
            <a:r>
              <a:rPr lang="en-US" altLang="zh-CN" sz="1200" u="none" strike="noStrike" kern="1200" dirty="0">
                <a:solidFill>
                  <a:schemeClr val="tx1"/>
                </a:solidFill>
                <a:effectLst/>
                <a:latin typeface="+mn-lt"/>
                <a:ea typeface="+mn-ea"/>
                <a:cs typeface="+mn-cs"/>
                <a:hlinkClick r:id="rId14" action="ppaction://hlinkfile"/>
              </a:rPr>
              <a:t>	24</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15" action="ppaction://hlinkfile"/>
              </a:rPr>
              <a:t>2.6数据的输入输出</a:t>
            </a:r>
            <a:r>
              <a:rPr lang="en-US" altLang="zh-CN" sz="1200" u="none" strike="noStrike" kern="1200" dirty="0">
                <a:solidFill>
                  <a:schemeClr val="tx1"/>
                </a:solidFill>
                <a:effectLst/>
                <a:latin typeface="+mn-lt"/>
                <a:ea typeface="+mn-ea"/>
                <a:cs typeface="+mn-cs"/>
                <a:hlinkClick r:id="rId15" action="ppaction://hlinkfile"/>
              </a:rPr>
              <a:t>	34</a:t>
            </a:r>
            <a:endParaRPr lang="zh-CN" altLang="zh-CN" sz="1200" kern="1200" dirty="0">
              <a:solidFill>
                <a:schemeClr val="tx1"/>
              </a:solidFill>
              <a:effectLst/>
              <a:latin typeface="+mn-lt"/>
              <a:ea typeface="+mn-ea"/>
              <a:cs typeface="+mn-cs"/>
            </a:endParaRPr>
          </a:p>
          <a:p>
            <a:r>
              <a:rPr lang="en-US" altLang="zh-CN" sz="1200" u="sng" kern="1200" dirty="0" err="1">
                <a:solidFill>
                  <a:schemeClr val="tx1"/>
                </a:solidFill>
                <a:effectLst/>
                <a:latin typeface="+mn-lt"/>
                <a:ea typeface="+mn-ea"/>
                <a:cs typeface="+mn-cs"/>
                <a:hlinkClick r:id="rId16" action="ppaction://hlinkfile"/>
              </a:rPr>
              <a:t>第三章</a:t>
            </a:r>
            <a:r>
              <a:rPr lang="en-US" altLang="zh-CN" sz="1200" u="sng" kern="1200" dirty="0">
                <a:solidFill>
                  <a:schemeClr val="tx1"/>
                </a:solidFill>
                <a:effectLst/>
                <a:latin typeface="+mn-lt"/>
                <a:ea typeface="+mn-ea"/>
                <a:cs typeface="+mn-cs"/>
                <a:hlinkClick r:id="rId16" action="ppaction://hlinkfile"/>
              </a:rPr>
              <a:t>  </a:t>
            </a:r>
            <a:r>
              <a:rPr lang="en-US" altLang="zh-CN" sz="1200" u="sng" kern="1200" dirty="0" err="1">
                <a:solidFill>
                  <a:schemeClr val="tx1"/>
                </a:solidFill>
                <a:effectLst/>
                <a:latin typeface="+mn-lt"/>
                <a:ea typeface="+mn-ea"/>
                <a:cs typeface="+mn-cs"/>
                <a:hlinkClick r:id="rId16" action="ppaction://hlinkfile"/>
              </a:rPr>
              <a:t>流程控制与程序错误处理</a:t>
            </a:r>
            <a:r>
              <a:rPr lang="en-US" altLang="zh-CN" sz="1200" u="none" strike="noStrike" kern="1200" dirty="0">
                <a:solidFill>
                  <a:schemeClr val="tx1"/>
                </a:solidFill>
                <a:effectLst/>
                <a:latin typeface="+mn-lt"/>
                <a:ea typeface="+mn-ea"/>
                <a:cs typeface="+mn-cs"/>
                <a:hlinkClick r:id="rId16"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17" action="ppaction://hlinkfile"/>
              </a:rPr>
              <a:t>3.1控制结构与算法描述</a:t>
            </a:r>
            <a:r>
              <a:rPr lang="en-US" altLang="zh-CN" sz="1200" u="none" strike="noStrike" kern="1200" dirty="0">
                <a:solidFill>
                  <a:schemeClr val="tx1"/>
                </a:solidFill>
                <a:effectLst/>
                <a:latin typeface="+mn-lt"/>
                <a:ea typeface="+mn-ea"/>
                <a:cs typeface="+mn-cs"/>
                <a:hlinkClick r:id="rId17"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18" action="ppaction://hlinkfile"/>
              </a:rPr>
              <a:t>3.2选择结构</a:t>
            </a:r>
            <a:r>
              <a:rPr lang="en-US" altLang="zh-CN" sz="1200" u="none" strike="noStrike" kern="1200" dirty="0">
                <a:solidFill>
                  <a:schemeClr val="tx1"/>
                </a:solidFill>
                <a:effectLst/>
                <a:latin typeface="+mn-lt"/>
                <a:ea typeface="+mn-ea"/>
                <a:cs typeface="+mn-cs"/>
                <a:hlinkClick r:id="rId18" action="ppaction://hlinkfile"/>
              </a:rPr>
              <a:t>	4</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19" action="ppaction://hlinkfile"/>
              </a:rPr>
              <a:t>3.3循环结构</a:t>
            </a:r>
            <a:r>
              <a:rPr lang="en-US" altLang="zh-CN" sz="1200" u="none" strike="noStrike" kern="1200" dirty="0">
                <a:solidFill>
                  <a:schemeClr val="tx1"/>
                </a:solidFill>
                <a:effectLst/>
                <a:latin typeface="+mn-lt"/>
                <a:ea typeface="+mn-ea"/>
                <a:cs typeface="+mn-cs"/>
                <a:hlinkClick r:id="rId19" action="ppaction://hlinkfile"/>
              </a:rPr>
              <a:t>	10</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20" action="ppaction://hlinkfile"/>
              </a:rPr>
              <a:t>3.4pass语句</a:t>
            </a:r>
            <a:r>
              <a:rPr lang="en-US" altLang="zh-CN" sz="1200" u="none" strike="noStrike" kern="1200" dirty="0">
                <a:solidFill>
                  <a:schemeClr val="tx1"/>
                </a:solidFill>
                <a:effectLst/>
                <a:latin typeface="+mn-lt"/>
                <a:ea typeface="+mn-ea"/>
                <a:cs typeface="+mn-cs"/>
                <a:hlinkClick r:id="rId20" action="ppaction://hlinkfile"/>
              </a:rPr>
              <a:t>	19</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21" action="ppaction://hlinkfile"/>
              </a:rPr>
              <a:t>3.5控制结构应用</a:t>
            </a:r>
            <a:r>
              <a:rPr lang="en-US" altLang="zh-CN" sz="1200" u="none" strike="noStrike" kern="1200" dirty="0">
                <a:solidFill>
                  <a:schemeClr val="tx1"/>
                </a:solidFill>
                <a:effectLst/>
                <a:latin typeface="+mn-lt"/>
                <a:ea typeface="+mn-ea"/>
                <a:cs typeface="+mn-cs"/>
                <a:hlinkClick r:id="rId21" action="ppaction://hlinkfile"/>
              </a:rPr>
              <a:t>	19</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22" action="ppaction://hlinkfile"/>
              </a:rPr>
              <a:t>3.6程序错误处理——</a:t>
            </a:r>
            <a:r>
              <a:rPr lang="en-US" altLang="zh-CN" sz="1200" u="sng" kern="1200" dirty="0" err="1">
                <a:solidFill>
                  <a:schemeClr val="tx1"/>
                </a:solidFill>
                <a:effectLst/>
                <a:latin typeface="+mn-lt"/>
                <a:ea typeface="+mn-ea"/>
                <a:cs typeface="+mn-cs"/>
                <a:hlinkClick r:id="rId22" action="ppaction://hlinkfile"/>
              </a:rPr>
              <a:t>调试</a:t>
            </a:r>
            <a:r>
              <a:rPr lang="en-US" altLang="zh-CN" sz="1200" u="none" strike="noStrike" kern="1200" dirty="0">
                <a:solidFill>
                  <a:schemeClr val="tx1"/>
                </a:solidFill>
                <a:effectLst/>
                <a:latin typeface="+mn-lt"/>
                <a:ea typeface="+mn-ea"/>
                <a:cs typeface="+mn-cs"/>
                <a:hlinkClick r:id="rId22" action="ppaction://hlinkfile"/>
              </a:rPr>
              <a:t>	23</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23" action="ppaction://hlinkfile"/>
              </a:rPr>
              <a:t>3.7程序错误处理——</a:t>
            </a:r>
            <a:r>
              <a:rPr lang="en-US" altLang="zh-CN" sz="1200" u="sng" kern="1200" dirty="0" err="1">
                <a:solidFill>
                  <a:schemeClr val="tx1"/>
                </a:solidFill>
                <a:effectLst/>
                <a:latin typeface="+mn-lt"/>
                <a:ea typeface="+mn-ea"/>
                <a:cs typeface="+mn-cs"/>
                <a:hlinkClick r:id="rId23" action="ppaction://hlinkfile"/>
              </a:rPr>
              <a:t>异常处理</a:t>
            </a:r>
            <a:r>
              <a:rPr lang="en-US" altLang="zh-CN" sz="1200" u="none" strike="noStrike" kern="1200" dirty="0">
                <a:solidFill>
                  <a:schemeClr val="tx1"/>
                </a:solidFill>
                <a:effectLst/>
                <a:latin typeface="+mn-lt"/>
                <a:ea typeface="+mn-ea"/>
                <a:cs typeface="+mn-cs"/>
                <a:hlinkClick r:id="rId23" action="ppaction://hlinkfile"/>
              </a:rPr>
              <a:t>	28</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 </a:t>
            </a:r>
            <a:r>
              <a:rPr lang="en-US" altLang="zh-CN" sz="1200" u="sng" kern="1200" dirty="0" err="1">
                <a:solidFill>
                  <a:schemeClr val="tx1"/>
                </a:solidFill>
                <a:effectLst/>
                <a:latin typeface="+mn-lt"/>
                <a:ea typeface="+mn-ea"/>
                <a:cs typeface="+mn-cs"/>
                <a:hlinkClick r:id="rId24" action="ppaction://hlinkfile"/>
              </a:rPr>
              <a:t>第四章</a:t>
            </a:r>
            <a:r>
              <a:rPr lang="en-US" altLang="zh-CN" sz="1200" u="sng" kern="1200" dirty="0">
                <a:solidFill>
                  <a:schemeClr val="tx1"/>
                </a:solidFill>
                <a:effectLst/>
                <a:latin typeface="+mn-lt"/>
                <a:ea typeface="+mn-ea"/>
                <a:cs typeface="+mn-cs"/>
                <a:hlinkClick r:id="rId24" action="ppaction://hlinkfile"/>
              </a:rPr>
              <a:t>  </a:t>
            </a:r>
            <a:r>
              <a:rPr lang="en-US" altLang="zh-CN" sz="1200" u="sng" kern="1200" dirty="0" err="1">
                <a:solidFill>
                  <a:schemeClr val="tx1"/>
                </a:solidFill>
                <a:effectLst/>
                <a:latin typeface="+mn-lt"/>
                <a:ea typeface="+mn-ea"/>
                <a:cs typeface="+mn-cs"/>
                <a:hlinkClick r:id="rId24" action="ppaction://hlinkfile"/>
              </a:rPr>
              <a:t>数据结构与操作</a:t>
            </a:r>
            <a:r>
              <a:rPr lang="en-US" altLang="zh-CN" sz="1200" u="none" strike="noStrike" kern="1200" dirty="0">
                <a:solidFill>
                  <a:schemeClr val="tx1"/>
                </a:solidFill>
                <a:effectLst/>
                <a:latin typeface="+mn-lt"/>
                <a:ea typeface="+mn-ea"/>
                <a:cs typeface="+mn-cs"/>
                <a:hlinkClick r:id="rId24"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25" action="ppaction://hlinkfile"/>
              </a:rPr>
              <a:t>4.1序列的通用操作</a:t>
            </a:r>
            <a:r>
              <a:rPr lang="en-US" altLang="zh-CN" sz="1200" u="none" strike="noStrike" kern="1200" dirty="0">
                <a:solidFill>
                  <a:schemeClr val="tx1"/>
                </a:solidFill>
                <a:effectLst/>
                <a:latin typeface="+mn-lt"/>
                <a:ea typeface="+mn-ea"/>
                <a:cs typeface="+mn-cs"/>
                <a:hlinkClick r:id="rId25"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26" action="ppaction://hlinkfile"/>
              </a:rPr>
              <a:t>4.2字符串操作</a:t>
            </a:r>
            <a:r>
              <a:rPr lang="en-US" altLang="zh-CN" sz="1200" u="none" strike="noStrike" kern="1200" dirty="0">
                <a:solidFill>
                  <a:schemeClr val="tx1"/>
                </a:solidFill>
                <a:effectLst/>
                <a:latin typeface="+mn-lt"/>
                <a:ea typeface="+mn-ea"/>
                <a:cs typeface="+mn-cs"/>
                <a:hlinkClick r:id="rId26" action="ppaction://hlinkfile"/>
              </a:rPr>
              <a:t>	5</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27" action="ppaction://hlinkfile"/>
              </a:rPr>
              <a:t>4.3列表与元组</a:t>
            </a:r>
            <a:r>
              <a:rPr lang="en-US" altLang="zh-CN" sz="1200" u="none" strike="noStrike" kern="1200" dirty="0">
                <a:solidFill>
                  <a:schemeClr val="tx1"/>
                </a:solidFill>
                <a:effectLst/>
                <a:latin typeface="+mn-lt"/>
                <a:ea typeface="+mn-ea"/>
                <a:cs typeface="+mn-cs"/>
                <a:hlinkClick r:id="rId27" action="ppaction://hlinkfile"/>
              </a:rPr>
              <a:t>	16</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28" action="ppaction://hlinkfile"/>
              </a:rPr>
              <a:t>4.4字典</a:t>
            </a:r>
            <a:r>
              <a:rPr lang="en-US" altLang="zh-CN" sz="1200" u="none" strike="noStrike" kern="1200" dirty="0">
                <a:solidFill>
                  <a:schemeClr val="tx1"/>
                </a:solidFill>
                <a:effectLst/>
                <a:latin typeface="+mn-lt"/>
                <a:ea typeface="+mn-ea"/>
                <a:cs typeface="+mn-cs"/>
                <a:hlinkClick r:id="rId28" action="ppaction://hlinkfile"/>
              </a:rPr>
              <a:t>	33</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29" action="ppaction://hlinkfile"/>
              </a:rPr>
              <a:t>4.5集合</a:t>
            </a:r>
            <a:r>
              <a:rPr lang="en-US" altLang="zh-CN" sz="1200" u="none" strike="noStrike" kern="1200" dirty="0">
                <a:solidFill>
                  <a:schemeClr val="tx1"/>
                </a:solidFill>
                <a:effectLst/>
                <a:latin typeface="+mn-lt"/>
                <a:ea typeface="+mn-ea"/>
                <a:cs typeface="+mn-cs"/>
                <a:hlinkClick r:id="rId29" action="ppaction://hlinkfile"/>
              </a:rPr>
              <a:t>	43</a:t>
            </a:r>
            <a:endParaRPr lang="zh-CN" altLang="zh-CN" sz="1200" kern="1200" dirty="0">
              <a:solidFill>
                <a:schemeClr val="tx1"/>
              </a:solidFill>
              <a:effectLst/>
              <a:latin typeface="+mn-lt"/>
              <a:ea typeface="+mn-ea"/>
              <a:cs typeface="+mn-cs"/>
            </a:endParaRPr>
          </a:p>
          <a:p>
            <a:r>
              <a:rPr lang="en-US" altLang="zh-CN" sz="1200" u="sng" kern="1200" dirty="0" err="1">
                <a:solidFill>
                  <a:schemeClr val="tx1"/>
                </a:solidFill>
                <a:effectLst/>
                <a:latin typeface="+mn-lt"/>
                <a:ea typeface="+mn-ea"/>
                <a:cs typeface="+mn-cs"/>
                <a:hlinkClick r:id="rId30" action="ppaction://hlinkfile"/>
              </a:rPr>
              <a:t>第五章</a:t>
            </a:r>
            <a:r>
              <a:rPr lang="en-US" altLang="zh-CN" sz="1200" u="sng" kern="1200" dirty="0">
                <a:solidFill>
                  <a:schemeClr val="tx1"/>
                </a:solidFill>
                <a:effectLst/>
                <a:latin typeface="+mn-lt"/>
                <a:ea typeface="+mn-ea"/>
                <a:cs typeface="+mn-cs"/>
                <a:hlinkClick r:id="rId30" action="ppaction://hlinkfile"/>
              </a:rPr>
              <a:t>  </a:t>
            </a:r>
            <a:r>
              <a:rPr lang="en-US" altLang="zh-CN" sz="1200" u="sng" kern="1200" dirty="0" err="1">
                <a:solidFill>
                  <a:schemeClr val="tx1"/>
                </a:solidFill>
                <a:effectLst/>
                <a:latin typeface="+mn-lt"/>
                <a:ea typeface="+mn-ea"/>
                <a:cs typeface="+mn-cs"/>
                <a:hlinkClick r:id="rId30" action="ppaction://hlinkfile"/>
              </a:rPr>
              <a:t>面向过程的结构化编程</a:t>
            </a:r>
            <a:r>
              <a:rPr lang="en-US" altLang="zh-CN" sz="1200" u="none" strike="noStrike" kern="1200" dirty="0">
                <a:solidFill>
                  <a:schemeClr val="tx1"/>
                </a:solidFill>
                <a:effectLst/>
                <a:latin typeface="+mn-lt"/>
                <a:ea typeface="+mn-ea"/>
                <a:cs typeface="+mn-cs"/>
                <a:hlinkClick r:id="rId30"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31" action="ppaction://hlinkfile"/>
              </a:rPr>
              <a:t>5.1函数</a:t>
            </a:r>
            <a:r>
              <a:rPr lang="en-US" altLang="zh-CN" sz="1200" u="none" strike="noStrike" kern="1200" dirty="0">
                <a:solidFill>
                  <a:schemeClr val="tx1"/>
                </a:solidFill>
                <a:effectLst/>
                <a:latin typeface="+mn-lt"/>
                <a:ea typeface="+mn-ea"/>
                <a:cs typeface="+mn-cs"/>
                <a:hlinkClick r:id="rId31" action="ppaction://hlinkfile"/>
              </a:rPr>
              <a:t>	2</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32" action="ppaction://hlinkfile"/>
              </a:rPr>
              <a:t>5.2函数的高级话题</a:t>
            </a:r>
            <a:r>
              <a:rPr lang="en-US" altLang="zh-CN" sz="1200" u="none" strike="noStrike" kern="1200" dirty="0">
                <a:solidFill>
                  <a:schemeClr val="tx1"/>
                </a:solidFill>
                <a:effectLst/>
                <a:latin typeface="+mn-lt"/>
                <a:ea typeface="+mn-ea"/>
                <a:cs typeface="+mn-cs"/>
                <a:hlinkClick r:id="rId32" action="ppaction://hlinkfile"/>
              </a:rPr>
              <a:t>	15</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33" action="ppaction://hlinkfile"/>
              </a:rPr>
              <a:t>5.3函数实例</a:t>
            </a:r>
            <a:r>
              <a:rPr lang="en-US" altLang="zh-CN" sz="1200" u="none" strike="noStrike" kern="1200" dirty="0">
                <a:solidFill>
                  <a:schemeClr val="tx1"/>
                </a:solidFill>
                <a:effectLst/>
                <a:latin typeface="+mn-lt"/>
                <a:ea typeface="+mn-ea"/>
                <a:cs typeface="+mn-cs"/>
                <a:hlinkClick r:id="rId33" action="ppaction://hlinkfile"/>
              </a:rPr>
              <a:t>	21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34" action="ppaction://hlinkfile"/>
              </a:rPr>
              <a:t>5.4程序组织的模块化方法</a:t>
            </a:r>
            <a:r>
              <a:rPr lang="en-US" altLang="zh-CN" sz="1200" u="none" strike="noStrike" kern="1200" dirty="0">
                <a:solidFill>
                  <a:schemeClr val="tx1"/>
                </a:solidFill>
                <a:effectLst/>
                <a:latin typeface="+mn-lt"/>
                <a:ea typeface="+mn-ea"/>
                <a:cs typeface="+mn-cs"/>
                <a:hlinkClick r:id="rId34" action="ppaction://hlinkfile"/>
              </a:rPr>
              <a:t>	28</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35" action="ppaction://hlinkfile"/>
              </a:rPr>
              <a:t>5.5文件操作</a:t>
            </a:r>
            <a:r>
              <a:rPr lang="en-US" altLang="zh-CN" sz="1200" u="none" strike="noStrike" kern="1200" dirty="0">
                <a:solidFill>
                  <a:schemeClr val="tx1"/>
                </a:solidFill>
                <a:effectLst/>
                <a:latin typeface="+mn-lt"/>
                <a:ea typeface="+mn-ea"/>
                <a:cs typeface="+mn-cs"/>
                <a:hlinkClick r:id="rId35" action="ppaction://hlinkfile"/>
              </a:rPr>
              <a:t>	42</a:t>
            </a:r>
            <a:endParaRPr lang="zh-CN" altLang="zh-CN" sz="1200" kern="1200" dirty="0">
              <a:solidFill>
                <a:schemeClr val="tx1"/>
              </a:solidFill>
              <a:effectLst/>
              <a:latin typeface="+mn-lt"/>
              <a:ea typeface="+mn-ea"/>
              <a:cs typeface="+mn-cs"/>
            </a:endParaRPr>
          </a:p>
          <a:p>
            <a:r>
              <a:rPr lang="en-US" altLang="zh-CN" sz="1200" u="sng" kern="1200" dirty="0" err="1">
                <a:solidFill>
                  <a:schemeClr val="tx1"/>
                </a:solidFill>
                <a:effectLst/>
                <a:latin typeface="+mn-lt"/>
                <a:ea typeface="+mn-ea"/>
                <a:cs typeface="+mn-cs"/>
                <a:hlinkClick r:id="rId36" action="ppaction://hlinkfile"/>
              </a:rPr>
              <a:t>第六章</a:t>
            </a:r>
            <a:r>
              <a:rPr lang="en-US" altLang="zh-CN" sz="1200" u="sng" kern="1200" dirty="0">
                <a:solidFill>
                  <a:schemeClr val="tx1"/>
                </a:solidFill>
                <a:effectLst/>
                <a:latin typeface="+mn-lt"/>
                <a:ea typeface="+mn-ea"/>
                <a:cs typeface="+mn-cs"/>
                <a:hlinkClick r:id="rId36" action="ppaction://hlinkfile"/>
              </a:rPr>
              <a:t>  </a:t>
            </a:r>
            <a:r>
              <a:rPr lang="en-US" altLang="zh-CN" sz="1200" u="sng" kern="1200" dirty="0" err="1">
                <a:solidFill>
                  <a:schemeClr val="tx1"/>
                </a:solidFill>
                <a:effectLst/>
                <a:latin typeface="+mn-lt"/>
                <a:ea typeface="+mn-ea"/>
                <a:cs typeface="+mn-cs"/>
                <a:hlinkClick r:id="rId36" action="ppaction://hlinkfile"/>
              </a:rPr>
              <a:t>面向对象编程</a:t>
            </a:r>
            <a:r>
              <a:rPr lang="en-US" altLang="zh-CN" sz="1200" u="none" strike="noStrike" kern="1200" dirty="0">
                <a:solidFill>
                  <a:schemeClr val="tx1"/>
                </a:solidFill>
                <a:effectLst/>
                <a:latin typeface="+mn-lt"/>
                <a:ea typeface="+mn-ea"/>
                <a:cs typeface="+mn-cs"/>
                <a:hlinkClick r:id="rId36" action="ppaction://hlinkfile"/>
              </a:rPr>
              <a:t>	1</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37" action="ppaction://hlinkfile"/>
              </a:rPr>
              <a:t>6.1理解面向对象</a:t>
            </a:r>
            <a:r>
              <a:rPr lang="en-US" altLang="zh-CN" sz="1200" u="none" strike="noStrike" kern="1200" dirty="0">
                <a:solidFill>
                  <a:schemeClr val="tx1"/>
                </a:solidFill>
                <a:effectLst/>
                <a:latin typeface="+mn-lt"/>
                <a:ea typeface="+mn-ea"/>
                <a:cs typeface="+mn-cs"/>
                <a:hlinkClick r:id="rId37" action="ppaction://hlinkfile"/>
              </a:rPr>
              <a:t>	2</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38" action="ppaction://hlinkfile"/>
              </a:rPr>
              <a:t>6.2类的定义和引用</a:t>
            </a:r>
            <a:r>
              <a:rPr lang="en-US" altLang="zh-CN" sz="1200" u="none" strike="noStrike" kern="1200" dirty="0">
                <a:solidFill>
                  <a:schemeClr val="tx1"/>
                </a:solidFill>
                <a:effectLst/>
                <a:latin typeface="+mn-lt"/>
                <a:ea typeface="+mn-ea"/>
                <a:cs typeface="+mn-cs"/>
                <a:hlinkClick r:id="rId38" action="ppaction://hlinkfile"/>
              </a:rPr>
              <a:t>	7</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39" action="ppaction://hlinkfile"/>
              </a:rPr>
              <a:t>6.3类的封装</a:t>
            </a:r>
            <a:r>
              <a:rPr lang="en-US" altLang="zh-CN" sz="1200" u="none" strike="noStrike" kern="1200" dirty="0">
                <a:solidFill>
                  <a:schemeClr val="tx1"/>
                </a:solidFill>
                <a:effectLst/>
                <a:latin typeface="+mn-lt"/>
                <a:ea typeface="+mn-ea"/>
                <a:cs typeface="+mn-cs"/>
                <a:hlinkClick r:id="rId39" action="ppaction://hlinkfile"/>
              </a:rPr>
              <a:t>	16</a:t>
            </a:r>
            <a:endParaRPr lang="zh-CN" altLang="zh-CN" sz="1200" kern="1200" dirty="0">
              <a:solidFill>
                <a:schemeClr val="tx1"/>
              </a:solidFill>
              <a:effectLst/>
              <a:latin typeface="+mn-lt"/>
              <a:ea typeface="+mn-ea"/>
              <a:cs typeface="+mn-cs"/>
            </a:endParaRPr>
          </a:p>
          <a:p>
            <a:r>
              <a:rPr lang="en-US" altLang="zh-CN" sz="1200" u="sng" kern="1200" dirty="0">
                <a:solidFill>
                  <a:schemeClr val="tx1"/>
                </a:solidFill>
                <a:effectLst/>
                <a:latin typeface="+mn-lt"/>
                <a:ea typeface="+mn-ea"/>
                <a:cs typeface="+mn-cs"/>
                <a:hlinkClick r:id="rId40" action="ppaction://hlinkfile"/>
              </a:rPr>
              <a:t>6.4类的继承</a:t>
            </a:r>
            <a:r>
              <a:rPr lang="en-US" altLang="zh-CN" sz="1200" u="none" strike="noStrike" kern="1200" dirty="0">
                <a:solidFill>
                  <a:schemeClr val="tx1"/>
                </a:solidFill>
                <a:effectLst/>
                <a:latin typeface="+mn-lt"/>
                <a:ea typeface="+mn-ea"/>
                <a:cs typeface="+mn-cs"/>
                <a:hlinkClick r:id="rId40" action="ppaction://hlinkfile"/>
              </a:rPr>
              <a:t>	22</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a:t>
            </a:fld>
            <a:endParaRPr lang="zh-CN" altLang="en-US"/>
          </a:p>
        </p:txBody>
      </p:sp>
    </p:spTree>
    <p:extLst>
      <p:ext uri="{BB962C8B-B14F-4D97-AF65-F5344CB8AC3E}">
        <p14:creationId xmlns:p14="http://schemas.microsoft.com/office/powerpoint/2010/main" val="22778637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31</a:t>
            </a:fld>
            <a:endParaRPr lang="zh-CN" altLang="en-US"/>
          </a:p>
        </p:txBody>
      </p:sp>
    </p:spTree>
    <p:extLst>
      <p:ext uri="{BB962C8B-B14F-4D97-AF65-F5344CB8AC3E}">
        <p14:creationId xmlns:p14="http://schemas.microsoft.com/office/powerpoint/2010/main" val="38104374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dirty="0"/>
              <a:t>在</a:t>
            </a:r>
            <a:r>
              <a:rPr lang="en-US" altLang="zh-CN" dirty="0" err="1"/>
              <a:t>Jupyter</a:t>
            </a:r>
            <a:r>
              <a:rPr lang="en-US" altLang="zh-CN" dirty="0"/>
              <a:t> Notebook</a:t>
            </a:r>
            <a:r>
              <a:rPr lang="zh-CN" altLang="zh-CN" dirty="0"/>
              <a:t>中，以文档的形式体现所有交互计算、编写说明文档、数学公式、图片以及其他富媒体形式的输入和输出，并可保存为后缀名为</a:t>
            </a:r>
            <a:r>
              <a:rPr lang="en-US" altLang="zh-CN" dirty="0"/>
              <a:t>.</a:t>
            </a:r>
            <a:r>
              <a:rPr lang="en-US" altLang="zh-CN" dirty="0" err="1"/>
              <a:t>ipynb</a:t>
            </a:r>
            <a:r>
              <a:rPr lang="zh-CN" altLang="zh-CN" dirty="0"/>
              <a:t>的</a:t>
            </a:r>
            <a:r>
              <a:rPr lang="en-US" altLang="zh-CN" dirty="0"/>
              <a:t>JSON</a:t>
            </a:r>
            <a:r>
              <a:rPr lang="zh-CN" altLang="zh-CN" dirty="0"/>
              <a:t>格式文件，既便于版本控制，又方便共享。文档还可以导出为：</a:t>
            </a:r>
            <a:r>
              <a:rPr lang="en-US" altLang="zh-CN" dirty="0"/>
              <a:t>HTML</a:t>
            </a:r>
            <a:r>
              <a:rPr lang="zh-CN" altLang="zh-CN" dirty="0"/>
              <a:t>、</a:t>
            </a:r>
            <a:r>
              <a:rPr lang="en-US" altLang="zh-CN" dirty="0" err="1"/>
              <a:t>LaTeX</a:t>
            </a:r>
            <a:r>
              <a:rPr lang="zh-CN" altLang="zh-CN" dirty="0"/>
              <a:t>、</a:t>
            </a:r>
            <a:r>
              <a:rPr lang="en-US" altLang="zh-CN" dirty="0"/>
              <a:t>PDF</a:t>
            </a:r>
            <a:r>
              <a:rPr lang="zh-CN" altLang="zh-CN" dirty="0"/>
              <a:t>等格式。</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32</a:t>
            </a:fld>
            <a:endParaRPr lang="zh-CN" altLang="en-US"/>
          </a:p>
        </p:txBody>
      </p:sp>
    </p:spTree>
    <p:extLst>
      <p:ext uri="{BB962C8B-B14F-4D97-AF65-F5344CB8AC3E}">
        <p14:creationId xmlns:p14="http://schemas.microsoft.com/office/powerpoint/2010/main" val="38095885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）配置</a:t>
            </a:r>
            <a:r>
              <a:rPr lang="en-US" altLang="zh-CN" sz="1200" kern="1200" dirty="0" err="1">
                <a:solidFill>
                  <a:schemeClr val="tx1"/>
                </a:solidFill>
                <a:effectLst/>
                <a:latin typeface="+mn-lt"/>
                <a:ea typeface="+mn-ea"/>
                <a:cs typeface="+mn-cs"/>
              </a:rPr>
              <a:t>Jupyter</a:t>
            </a:r>
            <a:r>
              <a:rPr lang="zh-CN" altLang="zh-CN" sz="1200" kern="1200" dirty="0">
                <a:solidFill>
                  <a:schemeClr val="tx1"/>
                </a:solidFill>
                <a:effectLst/>
                <a:latin typeface="+mn-lt"/>
                <a:ea typeface="+mn-ea"/>
                <a:cs typeface="+mn-cs"/>
              </a:rPr>
              <a:t>远程服务</a:t>
            </a:r>
          </a:p>
          <a:p>
            <a:r>
              <a:rPr lang="en-US" altLang="zh-CN" sz="1200" kern="1200" dirty="0" err="1">
                <a:solidFill>
                  <a:schemeClr val="tx1"/>
                </a:solidFill>
                <a:effectLst/>
                <a:latin typeface="+mn-lt"/>
                <a:ea typeface="+mn-ea"/>
                <a:cs typeface="+mn-cs"/>
              </a:rPr>
              <a:t>Jupyter</a:t>
            </a:r>
            <a:r>
              <a:rPr lang="en-US" altLang="zh-CN" sz="1200" kern="1200" dirty="0">
                <a:solidFill>
                  <a:schemeClr val="tx1"/>
                </a:solidFill>
                <a:effectLst/>
                <a:latin typeface="+mn-lt"/>
                <a:ea typeface="+mn-ea"/>
                <a:cs typeface="+mn-cs"/>
              </a:rPr>
              <a:t> Notebook</a:t>
            </a:r>
            <a:r>
              <a:rPr lang="zh-CN" altLang="zh-CN" sz="1200" kern="1200" dirty="0">
                <a:solidFill>
                  <a:schemeClr val="tx1"/>
                </a:solidFill>
                <a:effectLst/>
                <a:latin typeface="+mn-lt"/>
                <a:ea typeface="+mn-ea"/>
                <a:cs typeface="+mn-cs"/>
              </a:rPr>
              <a:t>除作为本地计算环境，还可以部署在服务器上提供远程访问服务。</a:t>
            </a:r>
          </a:p>
          <a:p>
            <a:r>
              <a:rPr lang="zh-CN" altLang="zh-CN" sz="1200" kern="1200" dirty="0">
                <a:solidFill>
                  <a:schemeClr val="tx1"/>
                </a:solidFill>
                <a:effectLst/>
                <a:latin typeface="+mn-lt"/>
                <a:ea typeface="+mn-ea"/>
                <a:cs typeface="+mn-cs"/>
              </a:rPr>
              <a:t> </a:t>
            </a:r>
            <a:endParaRPr lang="en-US"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首先需要生产配置文件，打开</a:t>
            </a:r>
            <a:r>
              <a:rPr lang="en-US" altLang="zh-CN" sz="1200" kern="1200" dirty="0" err="1">
                <a:solidFill>
                  <a:schemeClr val="tx1"/>
                </a:solidFill>
                <a:effectLst/>
                <a:latin typeface="+mn-lt"/>
                <a:ea typeface="+mn-ea"/>
                <a:cs typeface="+mn-cs"/>
              </a:rPr>
              <a:t>cmd</a:t>
            </a:r>
            <a:r>
              <a:rPr lang="zh-CN" altLang="zh-CN" sz="1200" kern="1200" dirty="0">
                <a:solidFill>
                  <a:schemeClr val="tx1"/>
                </a:solidFill>
                <a:effectLst/>
                <a:latin typeface="+mn-lt"/>
                <a:ea typeface="+mn-ea"/>
                <a:cs typeface="+mn-cs"/>
              </a:rPr>
              <a:t>控制台，输入如下命令：</a:t>
            </a:r>
          </a:p>
          <a:p>
            <a:r>
              <a:rPr lang="en-US" altLang="zh-CN" sz="1200" kern="1200" dirty="0" err="1">
                <a:solidFill>
                  <a:schemeClr val="tx1"/>
                </a:solidFill>
                <a:effectLst/>
                <a:latin typeface="+mn-lt"/>
                <a:ea typeface="+mn-ea"/>
                <a:cs typeface="+mn-cs"/>
              </a:rPr>
              <a:t>jupyter</a:t>
            </a:r>
            <a:r>
              <a:rPr lang="en-US" altLang="zh-CN" sz="1200" kern="1200" dirty="0">
                <a:solidFill>
                  <a:schemeClr val="tx1"/>
                </a:solidFill>
                <a:effectLst/>
                <a:latin typeface="+mn-lt"/>
                <a:ea typeface="+mn-ea"/>
                <a:cs typeface="+mn-cs"/>
              </a:rPr>
              <a:t> notebook --generate-</a:t>
            </a:r>
            <a:r>
              <a:rPr lang="en-US" altLang="zh-CN" sz="1200" kern="1200" dirty="0" err="1">
                <a:solidFill>
                  <a:schemeClr val="tx1"/>
                </a:solidFill>
                <a:effectLst/>
                <a:latin typeface="+mn-lt"/>
                <a:ea typeface="+mn-ea"/>
                <a:cs typeface="+mn-cs"/>
              </a:rPr>
              <a:t>config</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记住控制台输出的配置文件路径。</a:t>
            </a:r>
          </a:p>
          <a:p>
            <a:r>
              <a:rPr lang="zh-CN" altLang="zh-CN" sz="1200" kern="1200" dirty="0">
                <a:solidFill>
                  <a:schemeClr val="tx1"/>
                </a:solidFill>
                <a:effectLst/>
                <a:latin typeface="+mn-lt"/>
                <a:ea typeface="+mn-ea"/>
                <a:cs typeface="+mn-cs"/>
              </a:rPr>
              <a:t>其次要输入密码生成密钥生，如图</a:t>
            </a:r>
            <a:r>
              <a:rPr lang="en-US" altLang="zh-CN" sz="1200" kern="1200" dirty="0">
                <a:solidFill>
                  <a:schemeClr val="tx1"/>
                </a:solidFill>
                <a:effectLst/>
                <a:latin typeface="+mn-lt"/>
                <a:ea typeface="+mn-ea"/>
                <a:cs typeface="+mn-cs"/>
              </a:rPr>
              <a:t>1-30 </a:t>
            </a:r>
            <a:r>
              <a:rPr lang="zh-CN" altLang="zh-CN" sz="1200" kern="1200" dirty="0">
                <a:solidFill>
                  <a:schemeClr val="tx1"/>
                </a:solidFill>
                <a:effectLst/>
                <a:latin typeface="+mn-lt"/>
                <a:ea typeface="+mn-ea"/>
                <a:cs typeface="+mn-cs"/>
              </a:rPr>
              <a:t>中所示“</a:t>
            </a:r>
            <a:r>
              <a:rPr lang="en-US" altLang="zh-CN" sz="1200" kern="1200" dirty="0">
                <a:solidFill>
                  <a:schemeClr val="tx1"/>
                </a:solidFill>
                <a:effectLst/>
                <a:latin typeface="+mn-lt"/>
                <a:ea typeface="+mn-ea"/>
                <a:cs typeface="+mn-cs"/>
              </a:rPr>
              <a:t>Out[2]</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密钥</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”。打开</a:t>
            </a:r>
            <a:r>
              <a:rPr lang="en-US" altLang="zh-CN" sz="1200" kern="1200" dirty="0" err="1">
                <a:solidFill>
                  <a:schemeClr val="tx1"/>
                </a:solidFill>
                <a:effectLst/>
                <a:latin typeface="+mn-lt"/>
                <a:ea typeface="+mn-ea"/>
                <a:cs typeface="+mn-cs"/>
              </a:rPr>
              <a:t>IPython</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，输入如下命令：</a:t>
            </a:r>
          </a:p>
          <a:p>
            <a:r>
              <a:rPr lang="en-US" altLang="zh-CN" sz="1200" kern="1200" dirty="0">
                <a:solidFill>
                  <a:schemeClr val="tx1"/>
                </a:solidFill>
                <a:effectLst/>
                <a:latin typeface="+mn-lt"/>
                <a:ea typeface="+mn-ea"/>
                <a:cs typeface="+mn-cs"/>
              </a:rPr>
              <a:t>from </a:t>
            </a:r>
            <a:r>
              <a:rPr lang="en-US" altLang="zh-CN" sz="1200" kern="1200" dirty="0" err="1">
                <a:solidFill>
                  <a:schemeClr val="tx1"/>
                </a:solidFill>
                <a:effectLst/>
                <a:latin typeface="+mn-lt"/>
                <a:ea typeface="+mn-ea"/>
                <a:cs typeface="+mn-cs"/>
              </a:rPr>
              <a:t>notebook.auth</a:t>
            </a:r>
            <a:r>
              <a:rPr lang="en-US" altLang="zh-CN" sz="1200" kern="1200" dirty="0">
                <a:solidFill>
                  <a:schemeClr val="tx1"/>
                </a:solidFill>
                <a:effectLst/>
                <a:latin typeface="+mn-lt"/>
                <a:ea typeface="+mn-ea"/>
                <a:cs typeface="+mn-cs"/>
              </a:rPr>
              <a:t> import </a:t>
            </a:r>
            <a:r>
              <a:rPr lang="en-US" altLang="zh-CN" sz="1200" kern="1200" dirty="0" err="1">
                <a:solidFill>
                  <a:schemeClr val="tx1"/>
                </a:solidFill>
                <a:effectLst/>
                <a:latin typeface="+mn-lt"/>
                <a:ea typeface="+mn-ea"/>
                <a:cs typeface="+mn-cs"/>
              </a:rPr>
              <a:t>passwd</a:t>
            </a:r>
            <a:endParaRPr lang="zh-CN" altLang="zh-CN" sz="1200" kern="1200" dirty="0">
              <a:solidFill>
                <a:schemeClr val="tx1"/>
              </a:solidFill>
              <a:effectLst/>
              <a:latin typeface="+mn-lt"/>
              <a:ea typeface="+mn-ea"/>
              <a:cs typeface="+mn-cs"/>
            </a:endParaRPr>
          </a:p>
          <a:p>
            <a:r>
              <a:rPr lang="en-US" altLang="zh-CN" sz="1200" kern="1200" dirty="0" err="1">
                <a:solidFill>
                  <a:schemeClr val="tx1"/>
                </a:solidFill>
                <a:effectLst/>
                <a:latin typeface="+mn-lt"/>
                <a:ea typeface="+mn-ea"/>
                <a:cs typeface="+mn-cs"/>
              </a:rPr>
              <a:t>passwd</a:t>
            </a:r>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r>
              <a:rPr lang="zh-CN" altLang="zh-CN" sz="1200" b="1" kern="1200" dirty="0">
                <a:solidFill>
                  <a:schemeClr val="tx1"/>
                </a:solidFill>
                <a:effectLst/>
                <a:latin typeface="+mn-lt"/>
                <a:ea typeface="+mn-ea"/>
                <a:cs typeface="+mn-cs"/>
              </a:rPr>
              <a:t>图</a:t>
            </a:r>
            <a:r>
              <a:rPr lang="en-US" altLang="zh-CN" sz="1200" b="1" kern="1200" dirty="0">
                <a:solidFill>
                  <a:schemeClr val="tx1"/>
                </a:solidFill>
                <a:effectLst/>
                <a:latin typeface="+mn-lt"/>
                <a:ea typeface="+mn-ea"/>
                <a:cs typeface="+mn-cs"/>
              </a:rPr>
              <a:t>1-30 </a:t>
            </a:r>
            <a:r>
              <a:rPr lang="zh-CN" altLang="zh-CN" sz="1200" b="1" kern="1200" dirty="0">
                <a:solidFill>
                  <a:schemeClr val="tx1"/>
                </a:solidFill>
                <a:effectLst/>
                <a:latin typeface="+mn-lt"/>
                <a:ea typeface="+mn-ea"/>
                <a:cs typeface="+mn-cs"/>
              </a:rPr>
              <a:t>生成密钥</a:t>
            </a:r>
          </a:p>
          <a:p>
            <a:r>
              <a:rPr lang="zh-CN" altLang="zh-CN" sz="1200" kern="1200" dirty="0">
                <a:solidFill>
                  <a:schemeClr val="tx1"/>
                </a:solidFill>
                <a:effectLst/>
                <a:latin typeface="+mn-lt"/>
                <a:ea typeface="+mn-ea"/>
                <a:cs typeface="+mn-cs"/>
              </a:rPr>
              <a:t>最后需要修改配置文件，根据前面控制台提示路径，修改系统用户目录下</a:t>
            </a:r>
            <a:r>
              <a:rPr lang="en-US" altLang="zh-CN" sz="1200" kern="1200" dirty="0">
                <a:solidFill>
                  <a:schemeClr val="tx1"/>
                </a:solidFill>
                <a:effectLst/>
                <a:latin typeface="+mn-lt"/>
                <a:ea typeface="+mn-ea"/>
                <a:cs typeface="+mn-cs"/>
              </a:rPr>
              <a:t>/.</a:t>
            </a:r>
            <a:r>
              <a:rPr lang="en-US" altLang="zh-CN" sz="1200" kern="1200" dirty="0" err="1">
                <a:solidFill>
                  <a:schemeClr val="tx1"/>
                </a:solidFill>
                <a:effectLst/>
                <a:latin typeface="+mn-lt"/>
                <a:ea typeface="+mn-ea"/>
                <a:cs typeface="+mn-cs"/>
              </a:rPr>
              <a:t>jupyter</a:t>
            </a:r>
            <a:r>
              <a:rPr lang="en-US" altLang="zh-CN" sz="1200" kern="1200" dirty="0">
                <a:solidFill>
                  <a:schemeClr val="tx1"/>
                </a:solidFill>
                <a:effectLst/>
                <a:latin typeface="+mn-lt"/>
                <a:ea typeface="+mn-ea"/>
                <a:cs typeface="+mn-cs"/>
              </a:rPr>
              <a:t>/jupyter_notebook_config.py</a:t>
            </a:r>
            <a:r>
              <a:rPr lang="zh-CN" altLang="zh-CN" sz="1200" kern="1200" dirty="0">
                <a:solidFill>
                  <a:schemeClr val="tx1"/>
                </a:solidFill>
                <a:effectLst/>
                <a:latin typeface="+mn-lt"/>
                <a:ea typeface="+mn-ea"/>
                <a:cs typeface="+mn-cs"/>
              </a:rPr>
              <a:t>中的配置，在文件最后添加如下代码（“</a:t>
            </a:r>
            <a:r>
              <a:rPr lang="en-US" altLang="zh-CN" sz="1200" kern="1200" dirty="0" err="1">
                <a:solidFill>
                  <a:schemeClr val="tx1"/>
                </a:solidFill>
                <a:effectLst/>
                <a:latin typeface="+mn-lt"/>
                <a:ea typeface="+mn-ea"/>
                <a:cs typeface="+mn-cs"/>
              </a:rPr>
              <a:t>c.NotebookApp.password</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”后的内容对应图</a:t>
            </a:r>
            <a:r>
              <a:rPr lang="en-US" altLang="zh-CN" sz="1200" kern="1200" dirty="0">
                <a:solidFill>
                  <a:schemeClr val="tx1"/>
                </a:solidFill>
                <a:effectLst/>
                <a:latin typeface="+mn-lt"/>
                <a:ea typeface="+mn-ea"/>
                <a:cs typeface="+mn-cs"/>
              </a:rPr>
              <a:t>1-30</a:t>
            </a:r>
            <a:r>
              <a:rPr lang="zh-CN" altLang="zh-CN" sz="1200" kern="1200" dirty="0">
                <a:solidFill>
                  <a:schemeClr val="tx1"/>
                </a:solidFill>
                <a:effectLst/>
                <a:latin typeface="+mn-lt"/>
                <a:ea typeface="+mn-ea"/>
                <a:cs typeface="+mn-cs"/>
              </a:rPr>
              <a:t>中</a:t>
            </a:r>
            <a:r>
              <a:rPr lang="en-US" altLang="zh-CN" sz="1200" kern="1200" dirty="0">
                <a:solidFill>
                  <a:schemeClr val="tx1"/>
                </a:solidFill>
                <a:effectLst/>
                <a:latin typeface="+mn-lt"/>
                <a:ea typeface="+mn-ea"/>
                <a:cs typeface="+mn-cs"/>
              </a:rPr>
              <a:t>Out[2]</a:t>
            </a:r>
            <a:r>
              <a:rPr lang="zh-CN" altLang="zh-CN" sz="1200" kern="1200" dirty="0">
                <a:solidFill>
                  <a:schemeClr val="tx1"/>
                </a:solidFill>
                <a:effectLst/>
                <a:latin typeface="+mn-lt"/>
                <a:ea typeface="+mn-ea"/>
                <a:cs typeface="+mn-cs"/>
              </a:rPr>
              <a:t>输出）：</a:t>
            </a:r>
          </a:p>
          <a:p>
            <a:r>
              <a:rPr lang="en-US" altLang="zh-CN" sz="1200" kern="1200" dirty="0" err="1">
                <a:solidFill>
                  <a:schemeClr val="tx1"/>
                </a:solidFill>
                <a:effectLst/>
                <a:latin typeface="+mn-lt"/>
                <a:ea typeface="+mn-ea"/>
                <a:cs typeface="+mn-cs"/>
              </a:rPr>
              <a:t>c.NotebookApp.password</a:t>
            </a:r>
            <a:r>
              <a:rPr lang="en-US" altLang="zh-CN" sz="1200" kern="1200" dirty="0">
                <a:solidFill>
                  <a:schemeClr val="tx1"/>
                </a:solidFill>
                <a:effectLst/>
                <a:latin typeface="+mn-lt"/>
                <a:ea typeface="+mn-ea"/>
                <a:cs typeface="+mn-cs"/>
              </a:rPr>
              <a:t> ='argon2:$argon2id$v=19$m=10240,t=10,p=8$L+9c4VbPoL7wtALQNUqkGQ$KozLX3P7YJOhSQRfslqHqg' #</a:t>
            </a:r>
            <a:r>
              <a:rPr lang="zh-CN" altLang="zh-CN" sz="1200" kern="1200" dirty="0">
                <a:solidFill>
                  <a:schemeClr val="tx1"/>
                </a:solidFill>
                <a:effectLst/>
                <a:latin typeface="+mn-lt"/>
                <a:ea typeface="+mn-ea"/>
                <a:cs typeface="+mn-cs"/>
              </a:rPr>
              <a:t>秘钥</a:t>
            </a:r>
          </a:p>
          <a:p>
            <a:r>
              <a:rPr lang="en-US" altLang="zh-CN" sz="1200" kern="1200" dirty="0" err="1">
                <a:solidFill>
                  <a:schemeClr val="tx1"/>
                </a:solidFill>
                <a:effectLst/>
                <a:latin typeface="+mn-lt"/>
                <a:ea typeface="+mn-ea"/>
                <a:cs typeface="+mn-cs"/>
              </a:rPr>
              <a:t>c.NotebookApp.ip</a:t>
            </a:r>
            <a:r>
              <a:rPr lang="en-US" altLang="zh-CN" sz="1200" kern="1200" dirty="0">
                <a:solidFill>
                  <a:schemeClr val="tx1"/>
                </a:solidFill>
                <a:effectLst/>
                <a:latin typeface="+mn-lt"/>
                <a:ea typeface="+mn-ea"/>
                <a:cs typeface="+mn-cs"/>
              </a:rPr>
              <a:t>='*' # *</a:t>
            </a:r>
            <a:r>
              <a:rPr lang="zh-CN" altLang="zh-CN" sz="1200" kern="1200" dirty="0">
                <a:solidFill>
                  <a:schemeClr val="tx1"/>
                </a:solidFill>
                <a:effectLst/>
                <a:latin typeface="+mn-lt"/>
                <a:ea typeface="+mn-ea"/>
                <a:cs typeface="+mn-cs"/>
              </a:rPr>
              <a:t>允许任何</a:t>
            </a:r>
            <a:r>
              <a:rPr lang="en-US" altLang="zh-CN" sz="1200" kern="1200" dirty="0" err="1">
                <a:solidFill>
                  <a:schemeClr val="tx1"/>
                </a:solidFill>
                <a:effectLst/>
                <a:latin typeface="+mn-lt"/>
                <a:ea typeface="+mn-ea"/>
                <a:cs typeface="+mn-cs"/>
              </a:rPr>
              <a:t>ip</a:t>
            </a:r>
            <a:r>
              <a:rPr lang="zh-CN" altLang="zh-CN" sz="1200" kern="1200" dirty="0">
                <a:solidFill>
                  <a:schemeClr val="tx1"/>
                </a:solidFill>
                <a:effectLst/>
                <a:latin typeface="+mn-lt"/>
                <a:ea typeface="+mn-ea"/>
                <a:cs typeface="+mn-cs"/>
              </a:rPr>
              <a:t>访问</a:t>
            </a:r>
          </a:p>
          <a:p>
            <a:r>
              <a:rPr lang="en-US" altLang="zh-CN" sz="1200" kern="1200" dirty="0" err="1">
                <a:solidFill>
                  <a:schemeClr val="tx1"/>
                </a:solidFill>
                <a:effectLst/>
                <a:latin typeface="+mn-lt"/>
                <a:ea typeface="+mn-ea"/>
                <a:cs typeface="+mn-cs"/>
              </a:rPr>
              <a:t>c.NotebookApp.open_browser</a:t>
            </a:r>
            <a:r>
              <a:rPr lang="en-US" altLang="zh-CN" sz="1200" kern="1200" dirty="0">
                <a:solidFill>
                  <a:schemeClr val="tx1"/>
                </a:solidFill>
                <a:effectLst/>
                <a:latin typeface="+mn-lt"/>
                <a:ea typeface="+mn-ea"/>
                <a:cs typeface="+mn-cs"/>
              </a:rPr>
              <a:t> = False # </a:t>
            </a:r>
            <a:r>
              <a:rPr lang="zh-CN" altLang="zh-CN" sz="1200" kern="1200" dirty="0">
                <a:solidFill>
                  <a:schemeClr val="tx1"/>
                </a:solidFill>
                <a:effectLst/>
                <a:latin typeface="+mn-lt"/>
                <a:ea typeface="+mn-ea"/>
                <a:cs typeface="+mn-cs"/>
              </a:rPr>
              <a:t>默认不打开浏览器</a:t>
            </a:r>
          </a:p>
          <a:p>
            <a:r>
              <a:rPr lang="en-US" altLang="zh-CN" sz="1200" kern="1200" dirty="0" err="1">
                <a:solidFill>
                  <a:schemeClr val="tx1"/>
                </a:solidFill>
                <a:effectLst/>
                <a:latin typeface="+mn-lt"/>
                <a:ea typeface="+mn-ea"/>
                <a:cs typeface="+mn-cs"/>
              </a:rPr>
              <a:t>c.NotebookApp.port</a:t>
            </a:r>
            <a:r>
              <a:rPr lang="en-US" altLang="zh-CN" sz="1200" kern="1200" dirty="0">
                <a:solidFill>
                  <a:schemeClr val="tx1"/>
                </a:solidFill>
                <a:effectLst/>
                <a:latin typeface="+mn-lt"/>
                <a:ea typeface="+mn-ea"/>
                <a:cs typeface="+mn-cs"/>
              </a:rPr>
              <a:t> =8888 # </a:t>
            </a:r>
            <a:r>
              <a:rPr lang="zh-CN" altLang="zh-CN" sz="1200" kern="1200" dirty="0">
                <a:solidFill>
                  <a:schemeClr val="tx1"/>
                </a:solidFill>
                <a:effectLst/>
                <a:latin typeface="+mn-lt"/>
                <a:ea typeface="+mn-ea"/>
                <a:cs typeface="+mn-cs"/>
              </a:rPr>
              <a:t>可自行指定一个端口</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访问时使用该端口</a:t>
            </a:r>
          </a:p>
          <a:p>
            <a:r>
              <a:rPr lang="en-US" altLang="zh-CN" sz="1200" kern="1200" dirty="0" err="1">
                <a:solidFill>
                  <a:schemeClr val="tx1"/>
                </a:solidFill>
                <a:effectLst/>
                <a:latin typeface="+mn-lt"/>
                <a:ea typeface="+mn-ea"/>
                <a:cs typeface="+mn-cs"/>
              </a:rPr>
              <a:t>allow_remote_access</a:t>
            </a:r>
            <a:r>
              <a:rPr lang="en-US" altLang="zh-CN" sz="1200" kern="1200" dirty="0">
                <a:solidFill>
                  <a:schemeClr val="tx1"/>
                </a:solidFill>
                <a:effectLst/>
                <a:latin typeface="+mn-lt"/>
                <a:ea typeface="+mn-ea"/>
                <a:cs typeface="+mn-cs"/>
              </a:rPr>
              <a:t> = True</a:t>
            </a:r>
            <a:endParaRPr lang="zh-CN" altLang="zh-CN" sz="1200" kern="1200" dirty="0">
              <a:solidFill>
                <a:schemeClr val="tx1"/>
              </a:solidFill>
              <a:effectLst/>
              <a:latin typeface="+mn-lt"/>
              <a:ea typeface="+mn-ea"/>
              <a:cs typeface="+mn-cs"/>
            </a:endParaRPr>
          </a:p>
          <a:p>
            <a:r>
              <a:rPr lang="zh-CN" altLang="zh-CN" sz="1200" kern="1200" dirty="0">
                <a:solidFill>
                  <a:schemeClr val="tx1"/>
                </a:solidFill>
                <a:effectLst/>
                <a:latin typeface="+mn-lt"/>
                <a:ea typeface="+mn-ea"/>
                <a:cs typeface="+mn-cs"/>
              </a:rPr>
              <a:t>重新启动</a:t>
            </a:r>
            <a:r>
              <a:rPr lang="en-US" altLang="zh-CN" sz="1200" kern="1200" dirty="0" err="1">
                <a:solidFill>
                  <a:schemeClr val="tx1"/>
                </a:solidFill>
                <a:effectLst/>
                <a:latin typeface="+mn-lt"/>
                <a:ea typeface="+mn-ea"/>
                <a:cs typeface="+mn-cs"/>
              </a:rPr>
              <a:t>Jupyter</a:t>
            </a:r>
            <a:r>
              <a:rPr lang="en-US" altLang="zh-CN" sz="1200" kern="1200" dirty="0">
                <a:solidFill>
                  <a:schemeClr val="tx1"/>
                </a:solidFill>
                <a:effectLst/>
                <a:latin typeface="+mn-lt"/>
                <a:ea typeface="+mn-ea"/>
                <a:cs typeface="+mn-cs"/>
              </a:rPr>
              <a:t> Notebook</a:t>
            </a:r>
            <a:r>
              <a:rPr lang="zh-CN" altLang="zh-CN" sz="1200" kern="1200" dirty="0">
                <a:solidFill>
                  <a:schemeClr val="tx1"/>
                </a:solidFill>
                <a:effectLst/>
                <a:latin typeface="+mn-lt"/>
                <a:ea typeface="+mn-ea"/>
                <a:cs typeface="+mn-cs"/>
              </a:rPr>
              <a:t>。测试方法可以在本地计算机浏览器地址栏中输入</a:t>
            </a:r>
            <a:r>
              <a:rPr lang="en-US" altLang="zh-CN" sz="1200" u="none" strike="noStrike" kern="1200" dirty="0">
                <a:solidFill>
                  <a:schemeClr val="tx1"/>
                </a:solidFill>
                <a:effectLst/>
                <a:latin typeface="+mn-lt"/>
                <a:ea typeface="+mn-ea"/>
                <a:cs typeface="+mn-cs"/>
                <a:hlinkClick r:id="rId3"/>
              </a:rPr>
              <a:t>http://127.0.0.1:8888/</a:t>
            </a:r>
            <a:r>
              <a:rPr lang="zh-CN" altLang="zh-CN" sz="1200" kern="1200" dirty="0">
                <a:solidFill>
                  <a:schemeClr val="tx1"/>
                </a:solidFill>
                <a:effectLst/>
                <a:latin typeface="+mn-lt"/>
                <a:ea typeface="+mn-ea"/>
                <a:cs typeface="+mn-cs"/>
              </a:rPr>
              <a:t>，如果您的手机与</a:t>
            </a:r>
            <a:r>
              <a:rPr lang="en-US" altLang="zh-CN" sz="1200" kern="1200" dirty="0" err="1">
                <a:solidFill>
                  <a:schemeClr val="tx1"/>
                </a:solidFill>
                <a:effectLst/>
                <a:latin typeface="+mn-lt"/>
                <a:ea typeface="+mn-ea"/>
                <a:cs typeface="+mn-cs"/>
              </a:rPr>
              <a:t>Jupyter</a:t>
            </a:r>
            <a:r>
              <a:rPr lang="en-US" altLang="zh-CN" sz="1200" kern="1200" dirty="0">
                <a:solidFill>
                  <a:schemeClr val="tx1"/>
                </a:solidFill>
                <a:effectLst/>
                <a:latin typeface="+mn-lt"/>
                <a:ea typeface="+mn-ea"/>
                <a:cs typeface="+mn-cs"/>
              </a:rPr>
              <a:t> Server</a:t>
            </a:r>
            <a:r>
              <a:rPr lang="zh-CN" altLang="zh-CN" sz="1200" kern="1200" dirty="0">
                <a:solidFill>
                  <a:schemeClr val="tx1"/>
                </a:solidFill>
                <a:effectLst/>
                <a:latin typeface="+mn-lt"/>
                <a:ea typeface="+mn-ea"/>
                <a:cs typeface="+mn-cs"/>
              </a:rPr>
              <a:t>在同一网段，只需要在手机浏览器地址栏中输入</a:t>
            </a:r>
            <a:r>
              <a:rPr lang="en-US" altLang="zh-CN" sz="1200" kern="1200" dirty="0">
                <a:solidFill>
                  <a:schemeClr val="tx1"/>
                </a:solidFill>
                <a:effectLst/>
                <a:latin typeface="+mn-lt"/>
                <a:ea typeface="+mn-ea"/>
                <a:cs typeface="+mn-cs"/>
              </a:rPr>
              <a:t>http://&lt;</a:t>
            </a:r>
            <a:r>
              <a:rPr lang="en-US" altLang="zh-CN" sz="1200" kern="1200" dirty="0" err="1">
                <a:solidFill>
                  <a:schemeClr val="tx1"/>
                </a:solidFill>
                <a:effectLst/>
                <a:latin typeface="+mn-lt"/>
                <a:ea typeface="+mn-ea"/>
                <a:cs typeface="+mn-cs"/>
              </a:rPr>
              <a:t>JupyterServerIP</a:t>
            </a:r>
            <a:r>
              <a:rPr lang="en-US" altLang="zh-CN" sz="1200" kern="1200" dirty="0">
                <a:solidFill>
                  <a:schemeClr val="tx1"/>
                </a:solidFill>
                <a:effectLst/>
                <a:latin typeface="+mn-lt"/>
                <a:ea typeface="+mn-ea"/>
                <a:cs typeface="+mn-cs"/>
              </a:rPr>
              <a:t>&gt;:&lt;Port&gt;，输入第二步设置的密码，就可以进入图1-28</a:t>
            </a:r>
            <a:r>
              <a:rPr lang="zh-CN" altLang="zh-CN" sz="1200" kern="1200" dirty="0">
                <a:solidFill>
                  <a:schemeClr val="tx1"/>
                </a:solidFill>
                <a:effectLst/>
                <a:latin typeface="+mn-lt"/>
                <a:ea typeface="+mn-ea"/>
                <a:cs typeface="+mn-cs"/>
              </a:rPr>
              <a:t>相同的开发界面了。</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33</a:t>
            </a:fld>
            <a:endParaRPr lang="zh-CN" altLang="en-US"/>
          </a:p>
        </p:txBody>
      </p:sp>
    </p:spTree>
    <p:extLst>
      <p:ext uri="{BB962C8B-B14F-4D97-AF65-F5344CB8AC3E}">
        <p14:creationId xmlns:p14="http://schemas.microsoft.com/office/powerpoint/2010/main" val="42516228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err="1"/>
              <a:t>JupyterLab</a:t>
            </a:r>
            <a:r>
              <a:rPr lang="zh-CN" altLang="zh-CN" dirty="0"/>
              <a:t>是</a:t>
            </a:r>
            <a:r>
              <a:rPr lang="en-US" altLang="zh-CN" dirty="0" err="1"/>
              <a:t>Jupyter</a:t>
            </a:r>
            <a:r>
              <a:rPr lang="zh-CN" altLang="zh-CN" dirty="0"/>
              <a:t>主打的最新数据科学生产工具，包含了</a:t>
            </a:r>
            <a:r>
              <a:rPr lang="en-US" altLang="zh-CN" dirty="0" err="1"/>
              <a:t>Jupyter</a:t>
            </a:r>
            <a:r>
              <a:rPr lang="en-US" altLang="zh-CN" dirty="0"/>
              <a:t> Notebook</a:t>
            </a:r>
            <a:r>
              <a:rPr lang="zh-CN" altLang="zh-CN" dirty="0"/>
              <a:t>所有功能。作为一种基于</a:t>
            </a:r>
            <a:r>
              <a:rPr lang="en-US" altLang="zh-CN" dirty="0"/>
              <a:t>web</a:t>
            </a:r>
            <a:r>
              <a:rPr lang="zh-CN" altLang="zh-CN" dirty="0"/>
              <a:t>的集成开发环境，包含了</a:t>
            </a:r>
            <a:r>
              <a:rPr lang="en-US" altLang="zh-CN" dirty="0" err="1"/>
              <a:t>Jupyter</a:t>
            </a:r>
            <a:r>
              <a:rPr lang="en-US" altLang="zh-CN" dirty="0"/>
              <a:t> Notebook</a:t>
            </a:r>
            <a:r>
              <a:rPr lang="zh-CN" altLang="zh-CN" dirty="0"/>
              <a:t>所有功能，可以把</a:t>
            </a:r>
            <a:r>
              <a:rPr lang="en-US" altLang="zh-CN" dirty="0" err="1"/>
              <a:t>JupyterLab</a:t>
            </a:r>
            <a:r>
              <a:rPr lang="zh-CN" altLang="zh-CN" dirty="0"/>
              <a:t>当作</a:t>
            </a:r>
            <a:r>
              <a:rPr lang="en-US" altLang="zh-CN" dirty="0" err="1"/>
              <a:t>Jupyter</a:t>
            </a:r>
            <a:r>
              <a:rPr lang="en-US" altLang="zh-CN" dirty="0"/>
              <a:t> Notebook</a:t>
            </a:r>
            <a:r>
              <a:rPr lang="zh-CN" altLang="zh-CN" dirty="0"/>
              <a:t>的拓展版本，是</a:t>
            </a:r>
            <a:r>
              <a:rPr lang="en-US" altLang="zh-CN" dirty="0"/>
              <a:t>Python</a:t>
            </a:r>
            <a:r>
              <a:rPr lang="zh-CN" altLang="zh-CN" dirty="0"/>
              <a:t>数据科学强大的生产工具。</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34</a:t>
            </a:fld>
            <a:endParaRPr lang="zh-CN" altLang="en-US"/>
          </a:p>
        </p:txBody>
      </p:sp>
    </p:spTree>
    <p:extLst>
      <p:ext uri="{BB962C8B-B14F-4D97-AF65-F5344CB8AC3E}">
        <p14:creationId xmlns:p14="http://schemas.microsoft.com/office/powerpoint/2010/main" val="2304073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36</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0" lang="zh-CN" altLang="en-US" sz="12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1200" kern="1200" dirty="0">
                <a:solidFill>
                  <a:schemeClr val="tx1"/>
                </a:solidFill>
                <a:effectLst/>
                <a:latin typeface="+mn-lt"/>
                <a:ea typeface="+mn-ea"/>
                <a:cs typeface="+mn-cs"/>
              </a:rPr>
              <a:t>⑴系统性学习</a:t>
            </a:r>
          </a:p>
          <a:p>
            <a:r>
              <a:rPr lang="zh-CN" altLang="zh-CN" sz="1200" kern="1200" dirty="0">
                <a:solidFill>
                  <a:schemeClr val="tx1"/>
                </a:solidFill>
                <a:effectLst/>
                <a:latin typeface="+mn-lt"/>
                <a:ea typeface="+mn-ea"/>
                <a:cs typeface="+mn-cs"/>
              </a:rPr>
              <a:t>大道甚夷，而人好径，终为所误。</a:t>
            </a:r>
          </a:p>
          <a:p>
            <a:r>
              <a:rPr lang="zh-CN" altLang="zh-CN" sz="1200" kern="1200" dirty="0">
                <a:solidFill>
                  <a:schemeClr val="tx1"/>
                </a:solidFill>
                <a:effectLst/>
                <a:latin typeface="+mn-lt"/>
                <a:ea typeface="+mn-ea"/>
                <a:cs typeface="+mn-cs"/>
              </a:rPr>
              <a:t>学习</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最忌讳的就是一下找来很多本书同时学习，或者在网上找来一堆技术文章和视频，东一榔头西一棒的学习。每个作者对</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的理解都不同，编写讲解的出发点也不同。高度碎片化的知识，常常让初学者一片茫然，无从下手，难以维系后继的学习。因此选中一本教材进行系统性学习是非常必要的。通过对这本书的系统学习，初步形成您对</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语言的一个理解框架。不用担心这个框架是残缺的，甚至某些地方是错误的。要明确只有基于这个框架，才可以快速地帮助您消化和吸收其他教材和网上大量碎片化的知识，实现查漏补缺，更新迭代，继而大大加速学习的过程。罗马不是一日建成的，学习编程也是同理。</a:t>
            </a:r>
          </a:p>
          <a:p>
            <a:r>
              <a:rPr lang="zh-CN" altLang="zh-CN" sz="1200" kern="1200" dirty="0">
                <a:solidFill>
                  <a:schemeClr val="tx1"/>
                </a:solidFill>
                <a:effectLst/>
                <a:latin typeface="+mn-lt"/>
                <a:ea typeface="+mn-ea"/>
                <a:cs typeface="+mn-cs"/>
              </a:rPr>
              <a:t>⑵建立基本概念认知</a:t>
            </a:r>
          </a:p>
          <a:p>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可能是大多数人学习的第一门编程语言，学习</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重要的开始是首先对这一领域的基本概念建立正确的认知！许多熟稔于心的名词，在程序设计语言中的概念和您原来熟知的理解在内涵上可能完全是背离的，例如“变量”、“数据”、“函数”、“对象”、“类”、“，”等等。初学者往往被旧的知识体系所羁绊，仅仅因为字面结构和发音完全一样，就简单地用已有的经验去猜测和理解，却不知在新的环境中了解其另一种解释，进而在编程学习的道路上误入歧途，徘徊不前。</a:t>
            </a:r>
          </a:p>
          <a:p>
            <a:r>
              <a:rPr lang="zh-CN" altLang="zh-CN" sz="1200" kern="1200" dirty="0">
                <a:solidFill>
                  <a:schemeClr val="tx1"/>
                </a:solidFill>
                <a:effectLst/>
                <a:latin typeface="+mn-lt"/>
                <a:ea typeface="+mn-ea"/>
                <a:cs typeface="+mn-cs"/>
              </a:rPr>
              <a:t>⑶分清主次</a:t>
            </a:r>
          </a:p>
          <a:p>
            <a:r>
              <a:rPr lang="zh-CN" altLang="zh-CN" sz="1200" kern="1200" dirty="0">
                <a:solidFill>
                  <a:schemeClr val="tx1"/>
                </a:solidFill>
                <a:effectLst/>
                <a:latin typeface="+mn-lt"/>
                <a:ea typeface="+mn-ea"/>
                <a:cs typeface="+mn-cs"/>
              </a:rPr>
              <a:t>学习编程最大的陷阱是容易陷入获取高级编程能力的渴望和深层原理的学习上。如刚开始学习</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就想用最强大的集成开发环境开发最复杂的程序，结果将时间浪费在环境的搭建与学习上；学习过程调用与嵌套，却想着一步就学会编写递归程序来解决问题；学习调用算法模块，却想着要深刻理解算法背后的数学原理，诸如此类。这样想法不能算错，但这极大地增加了学习的难度，进而深陷学习的泥潭。学习程序设计的诱惑太多，就像《阿里巴巴与四十大盗》中的藏宝洞，拿走可以拿走的，留下拿不走的，否则您就永远留在那里回不了家。</a:t>
            </a:r>
          </a:p>
          <a:p>
            <a:r>
              <a:rPr lang="zh-CN" altLang="zh-CN" sz="1200" kern="1200" dirty="0">
                <a:solidFill>
                  <a:schemeClr val="tx1"/>
                </a:solidFill>
                <a:effectLst/>
                <a:latin typeface="+mn-lt"/>
                <a:ea typeface="+mn-ea"/>
                <a:cs typeface="+mn-cs"/>
              </a:rPr>
              <a:t>⑷阅读代码，运行代码</a:t>
            </a:r>
          </a:p>
          <a:p>
            <a:r>
              <a:rPr lang="zh-CN" altLang="zh-CN" sz="1200" kern="1200" dirty="0">
                <a:solidFill>
                  <a:schemeClr val="tx1"/>
                </a:solidFill>
                <a:effectLst/>
                <a:latin typeface="+mn-lt"/>
                <a:ea typeface="+mn-ea"/>
                <a:cs typeface="+mn-cs"/>
              </a:rPr>
              <a:t>与学些任何一门外语相同，最好的学习方法，就是进行大量的阅读以及主动并积极地去运用它。坚持阅读别人的代码，坚持进行编程练习并在计算机上运行，是学习编程的不二法门。这如同学习骑自行车，就算可以画出整辆车的图纸也不意味着可以独立骑行，要清醒认识到仅仅看书是永远学不会编程的。在代码编辑和调试中理解书本的知识与概念，而非仅仅通过阅读来理解。</a:t>
            </a:r>
          </a:p>
          <a:p>
            <a:r>
              <a:rPr lang="zh-CN" altLang="zh-CN" sz="1200" kern="1200" dirty="0">
                <a:solidFill>
                  <a:schemeClr val="tx1"/>
                </a:solidFill>
                <a:effectLst/>
                <a:latin typeface="+mn-lt"/>
                <a:ea typeface="+mn-ea"/>
                <a:cs typeface="+mn-cs"/>
              </a:rPr>
              <a:t>⑸学会使用调试</a:t>
            </a:r>
          </a:p>
          <a:p>
            <a:r>
              <a:rPr lang="zh-CN" altLang="zh-CN" sz="1200" kern="1200" dirty="0">
                <a:solidFill>
                  <a:schemeClr val="tx1"/>
                </a:solidFill>
                <a:effectLst/>
                <a:latin typeface="+mn-lt"/>
                <a:ea typeface="+mn-ea"/>
                <a:cs typeface="+mn-cs"/>
              </a:rPr>
              <a:t>初学者对编程最直观的想法通常是美好的，希望自己未来可以掌握一次性就编出能正确运行代码的能力，这其实是一个理解上的误区。程序自身的复杂性，决定了没有人能够一次性编写出正确无误的代码。很多的代码问题，在初期并不显现，随着程序应用场景的变化，功能的扩充，代码行数的增加，程序内在的缺陷会逐渐浮出水面，这时就需要学会调试。通过跟踪编写代码每一步的执行，观察程序中变量的每个变化细节，来找到问题的根源和加深对代码的理解，并以此为基础通过迭代的方法修改缺陷并提示代码的质量。</a:t>
            </a: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37</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38</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39</a:t>
            </a:fld>
            <a:endParaRPr lang="zh-CN" altLang="en-US"/>
          </a:p>
        </p:txBody>
      </p:sp>
    </p:spTree>
    <p:extLst>
      <p:ext uri="{BB962C8B-B14F-4D97-AF65-F5344CB8AC3E}">
        <p14:creationId xmlns:p14="http://schemas.microsoft.com/office/powerpoint/2010/main" val="1297336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40</a:t>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41</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a:t>
            </a:fld>
            <a:endParaRPr lang="zh-CN" altLang="en-US"/>
          </a:p>
        </p:txBody>
      </p:sp>
    </p:spTree>
    <p:extLst>
      <p:ext uri="{BB962C8B-B14F-4D97-AF65-F5344CB8AC3E}">
        <p14:creationId xmlns:p14="http://schemas.microsoft.com/office/powerpoint/2010/main" val="1453196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a:p>
          <a:p>
            <a:r>
              <a:rPr lang="zh-CN" altLang="zh-CN" sz="1200" kern="1200" dirty="0">
                <a:solidFill>
                  <a:schemeClr val="tx1"/>
                </a:solidFill>
                <a:effectLst/>
                <a:latin typeface="+mn-lt"/>
                <a:ea typeface="+mn-ea"/>
                <a:cs typeface="+mn-cs"/>
              </a:rPr>
              <a:t>第一代最古老的基于二进制方式承载的机器语言，需要采用穿孔纸带进行编程；第二代以标记、符号作为语言载体的汇编语言虽是最能体现硬件性能的语言，却无法跨越不同的处理器架构；第三代的高级语言呈现出面向过程和面向对象的特点。</a:t>
            </a:r>
            <a:r>
              <a:rPr lang="en-US" altLang="zh-CN" sz="1200" kern="1200" dirty="0">
                <a:solidFill>
                  <a:schemeClr val="tx1"/>
                </a:solidFill>
                <a:effectLst/>
                <a:latin typeface="+mn-lt"/>
                <a:ea typeface="+mn-ea"/>
                <a:cs typeface="+mn-cs"/>
              </a:rPr>
              <a:t>Python</a:t>
            </a:r>
            <a:r>
              <a:rPr lang="zh-CN" altLang="zh-CN" sz="1200" kern="1200" dirty="0">
                <a:solidFill>
                  <a:schemeClr val="tx1"/>
                </a:solidFill>
                <a:effectLst/>
                <a:latin typeface="+mn-lt"/>
                <a:ea typeface="+mn-ea"/>
                <a:cs typeface="+mn-cs"/>
              </a:rPr>
              <a:t>作为三代半的编程语言，体现了更高级的封装性，更高级的抽象性和更丰富的表现力，编程也更简单。</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a:t>
            </a:fld>
            <a:endParaRPr lang="zh-CN" altLang="en-US"/>
          </a:p>
        </p:txBody>
      </p:sp>
    </p:spTree>
    <p:extLst>
      <p:ext uri="{BB962C8B-B14F-4D97-AF65-F5344CB8AC3E}">
        <p14:creationId xmlns:p14="http://schemas.microsoft.com/office/powerpoint/2010/main" val="3069656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3209936" y="1923417"/>
            <a:ext cx="3002921" cy="2516531"/>
          </a:xfrm>
          <a:custGeom>
            <a:avLst/>
            <a:gdLst>
              <a:gd name="connsiteX0" fmla="*/ 1467340 w 3002921"/>
              <a:gd name="connsiteY0" fmla="*/ 260 h 2516531"/>
              <a:gd name="connsiteX1" fmla="*/ 2414810 w 3002921"/>
              <a:gd name="connsiteY1" fmla="*/ 207472 h 2516531"/>
              <a:gd name="connsiteX2" fmla="*/ 2394770 w 3002921"/>
              <a:gd name="connsiteY2" fmla="*/ 1814347 h 2516531"/>
              <a:gd name="connsiteX3" fmla="*/ 2577405 w 3002921"/>
              <a:gd name="connsiteY3" fmla="*/ 2516531 h 2516531"/>
              <a:gd name="connsiteX4" fmla="*/ 1877698 w 3002921"/>
              <a:gd name="connsiteY4" fmla="*/ 1979633 h 2516531"/>
              <a:gd name="connsiteX5" fmla="*/ 321843 w 3002921"/>
              <a:gd name="connsiteY5" fmla="*/ 1627839 h 2516531"/>
              <a:gd name="connsiteX6" fmla="*/ 874112 w 3002921"/>
              <a:gd name="connsiteY6" fmla="*/ 92103 h 2516531"/>
              <a:gd name="connsiteX7" fmla="*/ 1467340 w 3002921"/>
              <a:gd name="connsiteY7" fmla="*/ 260 h 2516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2921" h="2516531">
                <a:moveTo>
                  <a:pt x="1467340" y="260"/>
                </a:moveTo>
                <a:cubicBezTo>
                  <a:pt x="1803395" y="-4857"/>
                  <a:pt x="2138618" y="65666"/>
                  <a:pt x="2414810" y="207472"/>
                </a:cubicBezTo>
                <a:cubicBezTo>
                  <a:pt x="3207230" y="614325"/>
                  <a:pt x="3197226" y="1416423"/>
                  <a:pt x="2394770" y="1814347"/>
                </a:cubicBezTo>
                <a:lnTo>
                  <a:pt x="2577405" y="2516531"/>
                </a:lnTo>
                <a:lnTo>
                  <a:pt x="1877698" y="1979633"/>
                </a:lnTo>
                <a:cubicBezTo>
                  <a:pt x="1300835" y="2079631"/>
                  <a:pt x="690305" y="1941584"/>
                  <a:pt x="321843" y="1627839"/>
                </a:cubicBezTo>
                <a:cubicBezTo>
                  <a:pt x="-278444" y="1116694"/>
                  <a:pt x="-7760" y="363983"/>
                  <a:pt x="874112" y="92103"/>
                </a:cubicBezTo>
                <a:cubicBezTo>
                  <a:pt x="1063774" y="33631"/>
                  <a:pt x="1265707" y="3330"/>
                  <a:pt x="1467340" y="260"/>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0" name="图片占位符 9"/>
          <p:cNvSpPr>
            <a:spLocks noGrp="1"/>
          </p:cNvSpPr>
          <p:nvPr>
            <p:ph type="pic" sz="quarter" idx="11"/>
          </p:nvPr>
        </p:nvSpPr>
        <p:spPr>
          <a:xfrm>
            <a:off x="5979144" y="3311651"/>
            <a:ext cx="3002921" cy="2516530"/>
          </a:xfrm>
          <a:custGeom>
            <a:avLst/>
            <a:gdLst>
              <a:gd name="connsiteX0" fmla="*/ 425517 w 3002921"/>
              <a:gd name="connsiteY0" fmla="*/ 0 h 2516530"/>
              <a:gd name="connsiteX1" fmla="*/ 1125224 w 3002921"/>
              <a:gd name="connsiteY1" fmla="*/ 536898 h 2516530"/>
              <a:gd name="connsiteX2" fmla="*/ 2681079 w 3002921"/>
              <a:gd name="connsiteY2" fmla="*/ 888692 h 2516530"/>
              <a:gd name="connsiteX3" fmla="*/ 2128810 w 3002921"/>
              <a:gd name="connsiteY3" fmla="*/ 2424428 h 2516530"/>
              <a:gd name="connsiteX4" fmla="*/ 588112 w 3002921"/>
              <a:gd name="connsiteY4" fmla="*/ 2309059 h 2516530"/>
              <a:gd name="connsiteX5" fmla="*/ 608152 w 3002921"/>
              <a:gd name="connsiteY5" fmla="*/ 702184 h 251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02921" h="2516530">
                <a:moveTo>
                  <a:pt x="425517" y="0"/>
                </a:moveTo>
                <a:lnTo>
                  <a:pt x="1125224" y="536898"/>
                </a:lnTo>
                <a:cubicBezTo>
                  <a:pt x="1702087" y="436900"/>
                  <a:pt x="2312617" y="574947"/>
                  <a:pt x="2681079" y="888692"/>
                </a:cubicBezTo>
                <a:cubicBezTo>
                  <a:pt x="3281366" y="1399837"/>
                  <a:pt x="3010682" y="2152548"/>
                  <a:pt x="2128810" y="2424428"/>
                </a:cubicBezTo>
                <a:cubicBezTo>
                  <a:pt x="1623045" y="2580354"/>
                  <a:pt x="1030020" y="2535948"/>
                  <a:pt x="588112" y="2309059"/>
                </a:cubicBezTo>
                <a:cubicBezTo>
                  <a:pt x="-204308" y="1902206"/>
                  <a:pt x="-194304" y="1100108"/>
                  <a:pt x="608152" y="702184"/>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22152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3" name="图片占位符 12"/>
          <p:cNvSpPr>
            <a:spLocks noGrp="1"/>
          </p:cNvSpPr>
          <p:nvPr>
            <p:ph type="pic" sz="quarter" idx="11"/>
          </p:nvPr>
        </p:nvSpPr>
        <p:spPr>
          <a:xfrm>
            <a:off x="5218845" y="3943146"/>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2" name="图片占位符 11"/>
          <p:cNvSpPr>
            <a:spLocks noGrp="1"/>
          </p:cNvSpPr>
          <p:nvPr>
            <p:ph type="pic" sz="quarter" idx="12"/>
          </p:nvPr>
        </p:nvSpPr>
        <p:spPr>
          <a:xfrm>
            <a:off x="82223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1860240" y="2260472"/>
            <a:ext cx="2142667" cy="2128505"/>
          </a:xfrm>
          <a:custGeom>
            <a:avLst/>
            <a:gdLst>
              <a:gd name="connsiteX0" fmla="*/ 0 w 2142667"/>
              <a:gd name="connsiteY0" fmla="*/ 0 h 2128505"/>
              <a:gd name="connsiteX1" fmla="*/ 2142667 w 2142667"/>
              <a:gd name="connsiteY1" fmla="*/ 0 h 2128505"/>
              <a:gd name="connsiteX2" fmla="*/ 2142667 w 2142667"/>
              <a:gd name="connsiteY2" fmla="*/ 2128505 h 2128505"/>
              <a:gd name="connsiteX3" fmla="*/ 0 w 2142667"/>
              <a:gd name="connsiteY3" fmla="*/ 2128505 h 2128505"/>
            </a:gdLst>
            <a:ahLst/>
            <a:cxnLst>
              <a:cxn ang="0">
                <a:pos x="connsiteX0" y="connsiteY0"/>
              </a:cxn>
              <a:cxn ang="0">
                <a:pos x="connsiteX1" y="connsiteY1"/>
              </a:cxn>
              <a:cxn ang="0">
                <a:pos x="connsiteX2" y="connsiteY2"/>
              </a:cxn>
              <a:cxn ang="0">
                <a:pos x="connsiteX3" y="connsiteY3"/>
              </a:cxn>
            </a:cxnLst>
            <a:rect l="l" t="t" r="r" b="b"/>
            <a:pathLst>
              <a:path w="2142667" h="2128505">
                <a:moveTo>
                  <a:pt x="0" y="0"/>
                </a:moveTo>
                <a:lnTo>
                  <a:pt x="2142667" y="0"/>
                </a:lnTo>
                <a:lnTo>
                  <a:pt x="2142667" y="2128505"/>
                </a:lnTo>
                <a:lnTo>
                  <a:pt x="0" y="2128505"/>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4" name="图片占位符 13"/>
          <p:cNvSpPr>
            <a:spLocks noGrp="1"/>
          </p:cNvSpPr>
          <p:nvPr>
            <p:ph type="pic" sz="quarter" idx="11"/>
          </p:nvPr>
        </p:nvSpPr>
        <p:spPr>
          <a:xfrm>
            <a:off x="3749996" y="2814851"/>
            <a:ext cx="2826539" cy="2800237"/>
          </a:xfrm>
          <a:custGeom>
            <a:avLst/>
            <a:gdLst>
              <a:gd name="connsiteX0" fmla="*/ 0 w 2826539"/>
              <a:gd name="connsiteY0" fmla="*/ 0 h 2800237"/>
              <a:gd name="connsiteX1" fmla="*/ 2826539 w 2826539"/>
              <a:gd name="connsiteY1" fmla="*/ 0 h 2800237"/>
              <a:gd name="connsiteX2" fmla="*/ 2826539 w 2826539"/>
              <a:gd name="connsiteY2" fmla="*/ 2800237 h 2800237"/>
              <a:gd name="connsiteX3" fmla="*/ 0 w 2826539"/>
              <a:gd name="connsiteY3" fmla="*/ 2800237 h 2800237"/>
            </a:gdLst>
            <a:ahLst/>
            <a:cxnLst>
              <a:cxn ang="0">
                <a:pos x="connsiteX0" y="connsiteY0"/>
              </a:cxn>
              <a:cxn ang="0">
                <a:pos x="connsiteX1" y="connsiteY1"/>
              </a:cxn>
              <a:cxn ang="0">
                <a:pos x="connsiteX2" y="connsiteY2"/>
              </a:cxn>
              <a:cxn ang="0">
                <a:pos x="connsiteX3" y="connsiteY3"/>
              </a:cxn>
            </a:cxnLst>
            <a:rect l="l" t="t" r="r" b="b"/>
            <a:pathLst>
              <a:path w="2826539" h="2800237">
                <a:moveTo>
                  <a:pt x="0" y="0"/>
                </a:moveTo>
                <a:lnTo>
                  <a:pt x="2826539" y="0"/>
                </a:lnTo>
                <a:lnTo>
                  <a:pt x="2826539" y="2800237"/>
                </a:lnTo>
                <a:lnTo>
                  <a:pt x="0" y="2800237"/>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2"/>
          </p:nvPr>
        </p:nvSpPr>
        <p:spPr>
          <a:xfrm>
            <a:off x="6244713" y="2527547"/>
            <a:ext cx="2257996" cy="2237762"/>
          </a:xfrm>
          <a:custGeom>
            <a:avLst/>
            <a:gdLst>
              <a:gd name="connsiteX0" fmla="*/ 0 w 2257996"/>
              <a:gd name="connsiteY0" fmla="*/ 0 h 2237762"/>
              <a:gd name="connsiteX1" fmla="*/ 2257996 w 2257996"/>
              <a:gd name="connsiteY1" fmla="*/ 0 h 2237762"/>
              <a:gd name="connsiteX2" fmla="*/ 2257996 w 2257996"/>
              <a:gd name="connsiteY2" fmla="*/ 2237762 h 2237762"/>
              <a:gd name="connsiteX3" fmla="*/ 0 w 2257996"/>
              <a:gd name="connsiteY3" fmla="*/ 2237762 h 2237762"/>
            </a:gdLst>
            <a:ahLst/>
            <a:cxnLst>
              <a:cxn ang="0">
                <a:pos x="connsiteX0" y="connsiteY0"/>
              </a:cxn>
              <a:cxn ang="0">
                <a:pos x="connsiteX1" y="connsiteY1"/>
              </a:cxn>
              <a:cxn ang="0">
                <a:pos x="connsiteX2" y="connsiteY2"/>
              </a:cxn>
              <a:cxn ang="0">
                <a:pos x="connsiteX3" y="connsiteY3"/>
              </a:cxn>
            </a:cxnLst>
            <a:rect l="l" t="t" r="r" b="b"/>
            <a:pathLst>
              <a:path w="2257996" h="2237762">
                <a:moveTo>
                  <a:pt x="0" y="0"/>
                </a:moveTo>
                <a:lnTo>
                  <a:pt x="2257996" y="0"/>
                </a:lnTo>
                <a:lnTo>
                  <a:pt x="2257996" y="2237762"/>
                </a:lnTo>
                <a:lnTo>
                  <a:pt x="0" y="223776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3"/>
          </p:nvPr>
        </p:nvSpPr>
        <p:spPr>
          <a:xfrm>
            <a:off x="8308472" y="1689904"/>
            <a:ext cx="2033411" cy="2017222"/>
          </a:xfrm>
          <a:custGeom>
            <a:avLst/>
            <a:gdLst>
              <a:gd name="connsiteX0" fmla="*/ 0 w 2033411"/>
              <a:gd name="connsiteY0" fmla="*/ 0 h 2017222"/>
              <a:gd name="connsiteX1" fmla="*/ 2033411 w 2033411"/>
              <a:gd name="connsiteY1" fmla="*/ 0 h 2017222"/>
              <a:gd name="connsiteX2" fmla="*/ 2033411 w 2033411"/>
              <a:gd name="connsiteY2" fmla="*/ 2017222 h 2017222"/>
              <a:gd name="connsiteX3" fmla="*/ 0 w 2033411"/>
              <a:gd name="connsiteY3" fmla="*/ 2017222 h 2017222"/>
            </a:gdLst>
            <a:ahLst/>
            <a:cxnLst>
              <a:cxn ang="0">
                <a:pos x="connsiteX0" y="connsiteY0"/>
              </a:cxn>
              <a:cxn ang="0">
                <a:pos x="connsiteX1" y="connsiteY1"/>
              </a:cxn>
              <a:cxn ang="0">
                <a:pos x="connsiteX2" y="connsiteY2"/>
              </a:cxn>
              <a:cxn ang="0">
                <a:pos x="connsiteX3" y="connsiteY3"/>
              </a:cxn>
            </a:cxnLst>
            <a:rect l="l" t="t" r="r" b="b"/>
            <a:pathLst>
              <a:path w="2033411" h="2017222">
                <a:moveTo>
                  <a:pt x="0" y="0"/>
                </a:moveTo>
                <a:lnTo>
                  <a:pt x="2033411" y="0"/>
                </a:lnTo>
                <a:lnTo>
                  <a:pt x="2033411" y="2017222"/>
                </a:lnTo>
                <a:lnTo>
                  <a:pt x="0" y="201722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22121"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3" name="图片占位符 12"/>
          <p:cNvSpPr>
            <a:spLocks noGrp="1"/>
          </p:cNvSpPr>
          <p:nvPr>
            <p:ph type="pic" sz="quarter" idx="11"/>
          </p:nvPr>
        </p:nvSpPr>
        <p:spPr>
          <a:xfrm>
            <a:off x="3718105"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4" name="图片占位符 13"/>
          <p:cNvSpPr>
            <a:spLocks noGrp="1"/>
          </p:cNvSpPr>
          <p:nvPr>
            <p:ph type="pic" sz="quarter" idx="12"/>
          </p:nvPr>
        </p:nvSpPr>
        <p:spPr>
          <a:xfrm>
            <a:off x="6414089"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5" name="图片占位符 14"/>
          <p:cNvSpPr>
            <a:spLocks noGrp="1"/>
          </p:cNvSpPr>
          <p:nvPr>
            <p:ph type="pic" sz="quarter" idx="13"/>
          </p:nvPr>
        </p:nvSpPr>
        <p:spPr>
          <a:xfrm>
            <a:off x="9110073"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624287"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
        <p:nvSpPr>
          <p:cNvPr id="9" name="图片占位符 8"/>
          <p:cNvSpPr>
            <a:spLocks noGrp="1"/>
          </p:cNvSpPr>
          <p:nvPr>
            <p:ph type="pic" sz="quarter" idx="11"/>
          </p:nvPr>
        </p:nvSpPr>
        <p:spPr>
          <a:xfrm>
            <a:off x="6854091"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599154" y="2712860"/>
            <a:ext cx="2459320" cy="2459312"/>
          </a:xfrm>
          <a:custGeom>
            <a:avLst/>
            <a:gdLst>
              <a:gd name="connsiteX0" fmla="*/ 1229660 w 2459320"/>
              <a:gd name="connsiteY0" fmla="*/ 0 h 2459312"/>
              <a:gd name="connsiteX1" fmla="*/ 2459320 w 2459320"/>
              <a:gd name="connsiteY1" fmla="*/ 1229656 h 2459312"/>
              <a:gd name="connsiteX2" fmla="*/ 1229660 w 2459320"/>
              <a:gd name="connsiteY2" fmla="*/ 2459312 h 2459312"/>
              <a:gd name="connsiteX3" fmla="*/ 0 w 2459320"/>
              <a:gd name="connsiteY3" fmla="*/ 1229656 h 2459312"/>
              <a:gd name="connsiteX4" fmla="*/ 1229660 w 2459320"/>
              <a:gd name="connsiteY4" fmla="*/ 0 h 24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9320" h="2459312">
                <a:moveTo>
                  <a:pt x="1229660" y="0"/>
                </a:moveTo>
                <a:cubicBezTo>
                  <a:pt x="1908782" y="0"/>
                  <a:pt x="2459320" y="550536"/>
                  <a:pt x="2459320" y="1229656"/>
                </a:cubicBezTo>
                <a:cubicBezTo>
                  <a:pt x="2459320" y="1908776"/>
                  <a:pt x="1908782" y="2459312"/>
                  <a:pt x="1229660" y="2459312"/>
                </a:cubicBezTo>
                <a:cubicBezTo>
                  <a:pt x="550538" y="2459312"/>
                  <a:pt x="0" y="1908776"/>
                  <a:pt x="0" y="1229656"/>
                </a:cubicBezTo>
                <a:cubicBezTo>
                  <a:pt x="0" y="550536"/>
                  <a:pt x="550538" y="0"/>
                  <a:pt x="1229660"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1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mirrors.aliyun.com/pypi/simple/"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s://pypi.tuna.tsinghua.edu.cn/simple"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26.jpg"/><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jpe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786467" y="1834208"/>
            <a:ext cx="9321799" cy="1508105"/>
          </a:xfrm>
          <a:prstGeom prst="rect">
            <a:avLst/>
          </a:prstGeom>
          <a:noFill/>
        </p:spPr>
        <p:txBody>
          <a:bodyPr wrap="square" rtlCol="0">
            <a:spAutoFit/>
            <a:scene3d>
              <a:camera prst="orthographicFront"/>
              <a:lightRig rig="threePt" dir="t"/>
            </a:scene3d>
            <a:sp3d contourW="25400"/>
          </a:bodyPr>
          <a:lstStyle/>
          <a:p>
            <a:pPr algn="ctr"/>
            <a:endParaRPr lang="zh-CN" altLang="en-US" sz="4400" dirty="0">
              <a:solidFill>
                <a:schemeClr val="tx1">
                  <a:lumMod val="75000"/>
                  <a:lumOff val="25000"/>
                </a:schemeClr>
              </a:solidFill>
              <a:latin typeface="时尚中黑简体" panose="01010104010101010101" pitchFamily="2" charset="-122"/>
              <a:ea typeface="时尚中黑简体" panose="01010104010101010101" pitchFamily="2" charset="-122"/>
            </a:endParaRPr>
          </a:p>
          <a:p>
            <a:pPr algn="ctr"/>
            <a:r>
              <a:rPr lang="en-US" altLang="zh-CN" sz="4800" dirty="0">
                <a:solidFill>
                  <a:schemeClr val="tx1">
                    <a:lumMod val="75000"/>
                    <a:lumOff val="25000"/>
                  </a:schemeClr>
                </a:solidFill>
                <a:latin typeface="时尚中黑简体" panose="01010104010101010101" pitchFamily="2" charset="-122"/>
                <a:ea typeface="时尚中黑简体" panose="01010104010101010101" pitchFamily="2" charset="-122"/>
              </a:rPr>
              <a:t>Python</a:t>
            </a:r>
            <a:r>
              <a:rPr lang="zh-CN" altLang="en-US" sz="4800">
                <a:solidFill>
                  <a:schemeClr val="tx1">
                    <a:lumMod val="75000"/>
                    <a:lumOff val="25000"/>
                  </a:schemeClr>
                </a:solidFill>
                <a:latin typeface="时尚中黑简体" panose="01010104010101010101" pitchFamily="2" charset="-122"/>
                <a:ea typeface="时尚中黑简体" panose="01010104010101010101" pitchFamily="2" charset="-122"/>
              </a:rPr>
              <a:t>程序设计语言</a:t>
            </a:r>
            <a:endParaRPr lang="zh-CN" altLang="en-US" sz="4800" dirty="0">
              <a:solidFill>
                <a:schemeClr val="tx1">
                  <a:lumMod val="75000"/>
                  <a:lumOff val="25000"/>
                </a:schemeClr>
              </a:solidFill>
              <a:latin typeface="时尚中黑简体" panose="01010104010101010101" pitchFamily="2" charset="-122"/>
              <a:ea typeface="时尚中黑简体" panose="01010104010101010101" pitchFamily="2" charset="-122"/>
            </a:endParaRP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a16="http://schemas.microsoft.com/office/drawing/2014/main" id="{A5AD4D92-5DCF-028B-81E2-8C8975750AEE}"/>
              </a:ext>
            </a:extLst>
          </p:cNvPr>
          <p:cNvGrpSpPr/>
          <p:nvPr/>
        </p:nvGrpSpPr>
        <p:grpSpPr>
          <a:xfrm>
            <a:off x="1560081" y="5532788"/>
            <a:ext cx="10240032" cy="579140"/>
            <a:chOff x="1211738" y="5297282"/>
            <a:chExt cx="10240032" cy="579140"/>
          </a:xfrm>
        </p:grpSpPr>
        <p:grpSp>
          <p:nvGrpSpPr>
            <p:cNvPr id="64" name="组合 63"/>
            <p:cNvGrpSpPr/>
            <p:nvPr/>
          </p:nvGrpSpPr>
          <p:grpSpPr>
            <a:xfrm>
              <a:off x="6346698" y="5297282"/>
              <a:ext cx="531780" cy="531780"/>
              <a:chOff x="1805940" y="1198245"/>
              <a:chExt cx="2011680" cy="2011680"/>
            </a:xfrm>
          </p:grpSpPr>
          <p:sp>
            <p:nvSpPr>
              <p:cNvPr id="65"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sp>
            <p:nvSpPr>
              <p:cNvPr id="6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sp>
            <p:nvSpPr>
              <p:cNvPr id="6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grpSp>
        <p:grpSp>
          <p:nvGrpSpPr>
            <p:cNvPr id="52" name="组合 51"/>
            <p:cNvGrpSpPr/>
            <p:nvPr/>
          </p:nvGrpSpPr>
          <p:grpSpPr>
            <a:xfrm>
              <a:off x="1211738" y="5297282"/>
              <a:ext cx="531780" cy="531780"/>
              <a:chOff x="1805940" y="1198245"/>
              <a:chExt cx="2011680" cy="2011680"/>
            </a:xfrm>
          </p:grpSpPr>
          <p:sp>
            <p:nvSpPr>
              <p:cNvPr id="61"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sp>
            <p:nvSpPr>
              <p:cNvPr id="6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sp>
            <p:nvSpPr>
              <p:cNvPr id="6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grpSp>
        <p:sp>
          <p:nvSpPr>
            <p:cNvPr id="154" name="student-graduation-cap-shape_52041"/>
            <p:cNvSpPr>
              <a:spLocks noChangeAspect="1"/>
            </p:cNvSpPr>
            <p:nvPr/>
          </p:nvSpPr>
          <p:spPr bwMode="auto">
            <a:xfrm>
              <a:off x="1362106" y="5421353"/>
              <a:ext cx="219840" cy="264806"/>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chemeClr val="tx1">
                <a:lumMod val="65000"/>
                <a:lumOff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5" name="文本框 154"/>
            <p:cNvSpPr txBox="1"/>
            <p:nvPr/>
          </p:nvSpPr>
          <p:spPr>
            <a:xfrm>
              <a:off x="1581946" y="5363116"/>
              <a:ext cx="484788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朱一亨 </a:t>
              </a:r>
              <a:r>
                <a:rPr kumimoji="0" lang="en-US" altLang="zh-CN"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(yihzhu@njau.edu.cn)</a:t>
              </a:r>
              <a:endParaRPr kumimoji="0" lang="zh-CN" altLang="en-US"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endParaRPr>
            </a:p>
          </p:txBody>
        </p:sp>
        <p:sp>
          <p:nvSpPr>
            <p:cNvPr id="158" name="student-graduation-cap-shape_52041"/>
            <p:cNvSpPr>
              <a:spLocks noChangeAspect="1"/>
            </p:cNvSpPr>
            <p:nvPr/>
          </p:nvSpPr>
          <p:spPr bwMode="auto">
            <a:xfrm>
              <a:off x="6480933" y="5431376"/>
              <a:ext cx="256066" cy="264808"/>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chemeClr val="tx1">
                <a:lumMod val="65000"/>
                <a:lumOff val="35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9" name="文本框 158"/>
            <p:cNvSpPr txBox="1"/>
            <p:nvPr/>
          </p:nvSpPr>
          <p:spPr>
            <a:xfrm>
              <a:off x="6873849" y="5414757"/>
              <a:ext cx="457792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2023-2024</a:t>
              </a:r>
              <a:r>
                <a:rPr kumimoji="0" lang="zh-CN" altLang="en-US"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学年第</a:t>
              </a:r>
              <a:r>
                <a:rPr lang="zh-CN" altLang="en-US" sz="2400" dirty="0">
                  <a:solidFill>
                    <a:srgbClr val="53585F"/>
                  </a:solidFill>
                  <a:latin typeface="微软雅黑" panose="020B0503020204020204" charset="-122"/>
                  <a:ea typeface="微软雅黑" panose="020B0503020204020204" charset="-122"/>
                </a:rPr>
                <a:t>二</a:t>
              </a:r>
              <a:r>
                <a:rPr kumimoji="0" lang="zh-CN" altLang="en-US"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学期</a:t>
              </a:r>
            </a:p>
          </p:txBody>
        </p:sp>
      </p:grpSp>
      <p:sp>
        <p:nvSpPr>
          <p:cNvPr id="161" name="矩形 160"/>
          <p:cNvSpPr/>
          <p:nvPr/>
        </p:nvSpPr>
        <p:spPr>
          <a:xfrm>
            <a:off x="2321147" y="4712507"/>
            <a:ext cx="7582128" cy="584775"/>
          </a:xfrm>
          <a:prstGeom prst="rect">
            <a:avLst/>
          </a:prstGeom>
        </p:spPr>
        <p:txBody>
          <a:bodyPr wrap="square">
            <a:spAutoFit/>
            <a:scene3d>
              <a:camera prst="orthographicFront"/>
              <a:lightRig rig="threePt" dir="t"/>
            </a:scene3d>
            <a:sp3d contourW="6350"/>
          </a:bodyPr>
          <a:lstStyle/>
          <a:p>
            <a:pPr lvl="0" algn="ctr">
              <a:defRPr/>
            </a:pPr>
            <a:r>
              <a:rPr lang="zh-CN" altLang="en-US" sz="3200">
                <a:solidFill>
                  <a:srgbClr val="000000">
                    <a:lumMod val="50000"/>
                    <a:lumOff val="50000"/>
                  </a:srgbClr>
                </a:solidFill>
                <a:ea typeface="等线" panose="02010600030101010101" pitchFamily="2" charset="-122"/>
              </a:rPr>
              <a:t>南京农业大学   人工智能学院</a:t>
            </a:r>
            <a:r>
              <a:rPr lang="en-US" altLang="zh-CN" sz="3200" dirty="0">
                <a:solidFill>
                  <a:srgbClr val="000000">
                    <a:lumMod val="50000"/>
                    <a:lumOff val="50000"/>
                  </a:srgbClr>
                </a:solidFill>
                <a:ea typeface="等线" panose="02010600030101010101" pitchFamily="2" charset="-122"/>
              </a:rPr>
              <a:t> </a:t>
            </a:r>
          </a:p>
        </p:txBody>
      </p:sp>
      <p:pic>
        <p:nvPicPr>
          <p:cNvPr id="4" name="图片 3" descr="南京农业大学校徽(已去底)"/>
          <p:cNvPicPr>
            <a:picLocks noChangeAspect="1"/>
          </p:cNvPicPr>
          <p:nvPr/>
        </p:nvPicPr>
        <p:blipFill>
          <a:blip r:embed="rId3" cstate="print"/>
          <a:stretch>
            <a:fillRect/>
          </a:stretch>
        </p:blipFill>
        <p:spPr>
          <a:xfrm>
            <a:off x="83820" y="46990"/>
            <a:ext cx="670560" cy="670560"/>
          </a:xfrm>
          <a:prstGeom prst="rect">
            <a:avLst/>
          </a:prstGeom>
        </p:spPr>
      </p:pic>
    </p:spTree>
    <p:extLst>
      <p:ext uri="{BB962C8B-B14F-4D97-AF65-F5344CB8AC3E}">
        <p14:creationId xmlns:p14="http://schemas.microsoft.com/office/powerpoint/2010/main" val="3958837058"/>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par>
                          <p:cTn id="9" fill="hold">
                            <p:stCondLst>
                              <p:cond delay="105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550"/>
                            </p:stCondLst>
                            <p:childTnLst>
                              <p:par>
                                <p:cTn id="14" presetID="10" presetClass="entr" presetSubtype="0" fill="hold" grpId="0" nodeType="afterEffect">
                                  <p:stCondLst>
                                    <p:cond delay="0"/>
                                  </p:stCondLst>
                                  <p:childTnLst>
                                    <p:set>
                                      <p:cBhvr>
                                        <p:cTn id="15" dur="1" fill="hold">
                                          <p:stCondLst>
                                            <p:cond delay="0"/>
                                          </p:stCondLst>
                                        </p:cTn>
                                        <p:tgtEl>
                                          <p:spTgt spid="161"/>
                                        </p:tgtEl>
                                        <p:attrNameLst>
                                          <p:attrName>style.visibility</p:attrName>
                                        </p:attrNameLst>
                                      </p:cBhvr>
                                      <p:to>
                                        <p:strVal val="visible"/>
                                      </p:to>
                                    </p:set>
                                    <p:animEffect transition="in" filter="fade">
                                      <p:cBhvr>
                                        <p:cTn id="16"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9"/>
          <p:cNvGrpSpPr/>
          <p:nvPr/>
        </p:nvGrpSpPr>
        <p:grpSpPr>
          <a:xfrm>
            <a:off x="3175" y="2540"/>
            <a:ext cx="7167245" cy="619775"/>
            <a:chOff x="1805470" y="2272514"/>
            <a:chExt cx="6438482" cy="619882"/>
          </a:xfrm>
        </p:grpSpPr>
        <p:sp>
          <p:nvSpPr>
            <p:cNvPr id="7"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8" name="椭圆 7"/>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1.1</a:t>
              </a:r>
            </a:p>
          </p:txBody>
        </p:sp>
        <p:sp>
          <p:nvSpPr>
            <p:cNvPr id="43" name="矩形 42"/>
            <p:cNvSpPr/>
            <p:nvPr/>
          </p:nvSpPr>
          <p:spPr>
            <a:xfrm>
              <a:off x="4505902" y="2320782"/>
              <a:ext cx="3738050" cy="564996"/>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初识</a:t>
              </a:r>
              <a:r>
                <a:rPr lang="en-US" altLang="zh-CN" sz="2800" b="1" dirty="0">
                  <a:solidFill>
                    <a:schemeClr val="tx1">
                      <a:lumMod val="65000"/>
                      <a:lumOff val="35000"/>
                    </a:schemeClr>
                  </a:solidFill>
                </a:rPr>
                <a:t>Python</a:t>
              </a:r>
              <a:endParaRPr lang="zh-CN" altLang="en-US" sz="2800" b="1" dirty="0">
                <a:solidFill>
                  <a:schemeClr val="tx1">
                    <a:lumMod val="65000"/>
                    <a:lumOff val="35000"/>
                  </a:schemeClr>
                </a:solidFill>
              </a:endParaRPr>
            </a:p>
          </p:txBody>
        </p:sp>
      </p:grpSp>
      <p:graphicFrame>
        <p:nvGraphicFramePr>
          <p:cNvPr id="3" name="表格 2"/>
          <p:cNvGraphicFramePr>
            <a:graphicFrameLocks noGrp="1"/>
          </p:cNvGraphicFramePr>
          <p:nvPr>
            <p:extLst>
              <p:ext uri="{D42A27DB-BD31-4B8C-83A1-F6EECF244321}">
                <p14:modId xmlns:p14="http://schemas.microsoft.com/office/powerpoint/2010/main" val="1674081926"/>
              </p:ext>
            </p:extLst>
          </p:nvPr>
        </p:nvGraphicFramePr>
        <p:xfrm>
          <a:off x="333981" y="1994087"/>
          <a:ext cx="11561169" cy="2721038"/>
        </p:xfrm>
        <a:graphic>
          <a:graphicData uri="http://schemas.openxmlformats.org/drawingml/2006/table">
            <a:tbl>
              <a:tblPr firstRow="1" firstCol="1" bandRow="1">
                <a:tableStyleId>{5C22544A-7EE6-4342-B048-85BDC9FD1C3A}</a:tableStyleId>
              </a:tblPr>
              <a:tblGrid>
                <a:gridCol w="2296645">
                  <a:extLst>
                    <a:ext uri="{9D8B030D-6E8A-4147-A177-3AD203B41FA5}">
                      <a16:colId xmlns:a16="http://schemas.microsoft.com/office/drawing/2014/main" val="1528253409"/>
                    </a:ext>
                  </a:extLst>
                </a:gridCol>
                <a:gridCol w="4648965">
                  <a:extLst>
                    <a:ext uri="{9D8B030D-6E8A-4147-A177-3AD203B41FA5}">
                      <a16:colId xmlns:a16="http://schemas.microsoft.com/office/drawing/2014/main" val="1921663160"/>
                    </a:ext>
                  </a:extLst>
                </a:gridCol>
                <a:gridCol w="4615559">
                  <a:extLst>
                    <a:ext uri="{9D8B030D-6E8A-4147-A177-3AD203B41FA5}">
                      <a16:colId xmlns:a16="http://schemas.microsoft.com/office/drawing/2014/main" val="3794038613"/>
                    </a:ext>
                  </a:extLst>
                </a:gridCol>
              </a:tblGrid>
              <a:tr h="446475">
                <a:tc>
                  <a:txBody>
                    <a:bodyPr/>
                    <a:lstStyle/>
                    <a:p>
                      <a:pPr algn="ctr">
                        <a:spcAft>
                          <a:spcPts val="0"/>
                        </a:spcAft>
                      </a:pPr>
                      <a:r>
                        <a:rPr lang="zh-CN" sz="2000" kern="100" dirty="0">
                          <a:effectLst/>
                        </a:rPr>
                        <a:t>语言</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000" kern="100" dirty="0">
                          <a:effectLst/>
                        </a:rPr>
                        <a:t>关注点</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000" kern="100" dirty="0">
                          <a:effectLst/>
                        </a:rPr>
                        <a:t>解决问题</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7126155"/>
                  </a:ext>
                </a:extLst>
              </a:tr>
              <a:tr h="446475">
                <a:tc>
                  <a:txBody>
                    <a:bodyPr/>
                    <a:lstStyle/>
                    <a:p>
                      <a:pPr algn="ctr">
                        <a:spcAft>
                          <a:spcPts val="0"/>
                        </a:spcAft>
                      </a:pPr>
                      <a:r>
                        <a:rPr lang="en-US" sz="2000" kern="100" dirty="0">
                          <a:effectLst/>
                        </a:rPr>
                        <a:t>C</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600" kern="100" dirty="0">
                          <a:effectLst/>
                        </a:rPr>
                        <a:t>指针、内存、数据类型</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600" kern="100" dirty="0">
                          <a:effectLst/>
                        </a:rPr>
                        <a:t>硬件操作、操作系统</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877362382"/>
                  </a:ext>
                </a:extLst>
              </a:tr>
              <a:tr h="446475">
                <a:tc>
                  <a:txBody>
                    <a:bodyPr/>
                    <a:lstStyle/>
                    <a:p>
                      <a:pPr algn="ctr">
                        <a:spcAft>
                          <a:spcPts val="0"/>
                        </a:spcAft>
                      </a:pPr>
                      <a:r>
                        <a:rPr lang="en-US" sz="2000" kern="100" dirty="0">
                          <a:effectLst/>
                        </a:rPr>
                        <a:t>JAVA</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600" kern="100">
                          <a:effectLst/>
                        </a:rPr>
                        <a:t>面向对象、跨平台、运行时</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600" kern="100" dirty="0">
                          <a:effectLst/>
                        </a:rPr>
                        <a:t>跨平台、多线程、大型商业网站</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628467615"/>
                  </a:ext>
                </a:extLst>
              </a:tr>
              <a:tr h="446475">
                <a:tc>
                  <a:txBody>
                    <a:bodyPr/>
                    <a:lstStyle/>
                    <a:p>
                      <a:pPr algn="ctr">
                        <a:spcAft>
                          <a:spcPts val="0"/>
                        </a:spcAft>
                      </a:pPr>
                      <a:r>
                        <a:rPr lang="en-US" sz="2000" kern="100" dirty="0">
                          <a:effectLst/>
                        </a:rPr>
                        <a:t>C++</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600" kern="100">
                          <a:effectLst/>
                        </a:rPr>
                        <a:t>面向对象、多态、继承</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600" kern="100" dirty="0">
                          <a:effectLst/>
                        </a:rPr>
                        <a:t>底层开发、图形、图像处理</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597379255"/>
                  </a:ext>
                </a:extLst>
              </a:tr>
              <a:tr h="488663">
                <a:tc>
                  <a:txBody>
                    <a:bodyPr/>
                    <a:lstStyle/>
                    <a:p>
                      <a:pPr algn="ctr">
                        <a:spcAft>
                          <a:spcPts val="0"/>
                        </a:spcAft>
                      </a:pPr>
                      <a:r>
                        <a:rPr lang="en-US" sz="2000" kern="100" dirty="0">
                          <a:effectLst/>
                        </a:rPr>
                        <a:t>C#</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600" kern="100">
                          <a:effectLst/>
                        </a:rPr>
                        <a:t>代码托管、类型安全、可视化编程</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600" kern="100" dirty="0">
                          <a:effectLst/>
                        </a:rPr>
                        <a:t>Web</a:t>
                      </a:r>
                      <a:r>
                        <a:rPr lang="zh-CN" sz="1600" kern="100" dirty="0">
                          <a:effectLst/>
                        </a:rPr>
                        <a:t>与桌面应用程序、分布式应用</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039056969"/>
                  </a:ext>
                </a:extLst>
              </a:tr>
              <a:tr h="446475">
                <a:tc>
                  <a:txBody>
                    <a:bodyPr/>
                    <a:lstStyle/>
                    <a:p>
                      <a:pPr algn="ctr">
                        <a:spcAft>
                          <a:spcPts val="0"/>
                        </a:spcAft>
                      </a:pPr>
                      <a:r>
                        <a:rPr lang="en-US" sz="2000" kern="100" dirty="0">
                          <a:effectLst/>
                        </a:rPr>
                        <a:t>Py</a:t>
                      </a:r>
                      <a:r>
                        <a:rPr lang="en-US" altLang="zh-CN" sz="2000" kern="100" dirty="0">
                          <a:effectLst/>
                        </a:rPr>
                        <a:t>t</a:t>
                      </a:r>
                      <a:r>
                        <a:rPr lang="en-US" sz="2000" kern="100" dirty="0">
                          <a:effectLst/>
                        </a:rPr>
                        <a:t>hon</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600" kern="100" dirty="0">
                          <a:effectLst/>
                        </a:rPr>
                        <a:t>编程逻辑、计算生态、胶水语言</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600" kern="100" dirty="0">
                          <a:effectLst/>
                        </a:rPr>
                        <a:t>多领域的各类问题</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827608534"/>
                  </a:ext>
                </a:extLst>
              </a:tr>
            </a:tbl>
          </a:graphicData>
        </a:graphic>
      </p:graphicFrame>
      <p:sp>
        <p:nvSpPr>
          <p:cNvPr id="5" name="矩形 4"/>
          <p:cNvSpPr/>
          <p:nvPr/>
        </p:nvSpPr>
        <p:spPr>
          <a:xfrm>
            <a:off x="483483" y="1157001"/>
            <a:ext cx="3974166" cy="1522212"/>
          </a:xfrm>
          <a:prstGeom prst="rect">
            <a:avLst/>
          </a:prstGeom>
        </p:spPr>
        <p:txBody>
          <a:bodyPr wrap="none">
            <a:spAutoFit/>
          </a:bodyPr>
          <a:lstStyle/>
          <a:p>
            <a:pPr algn="ctr">
              <a:lnSpc>
                <a:spcPct val="157000"/>
              </a:lnSpc>
              <a:spcBef>
                <a:spcPts val="600"/>
              </a:spcBef>
            </a:pPr>
            <a:r>
              <a:rPr lang="zh-CN" altLang="en-US" sz="2800" b="1" kern="100" dirty="0">
                <a:latin typeface="Calibri" panose="020F0502020204030204" pitchFamily="34" charset="0"/>
                <a:ea typeface="黑体" panose="02010609060101010101" pitchFamily="49" charset="-122"/>
                <a:cs typeface="Times New Roman" panose="02020603050405020304" pitchFamily="18" charset="0"/>
              </a:rPr>
              <a:t>表</a:t>
            </a:r>
            <a:r>
              <a:rPr lang="en-US" altLang="zh-CN" sz="2800" b="1" kern="100" dirty="0">
                <a:latin typeface="Calibri" panose="020F0502020204030204" pitchFamily="34" charset="0"/>
                <a:ea typeface="黑体" panose="02010609060101010101" pitchFamily="49" charset="-122"/>
                <a:cs typeface="Times New Roman" panose="02020603050405020304" pitchFamily="18" charset="0"/>
              </a:rPr>
              <a:t>1.1 </a:t>
            </a:r>
            <a:r>
              <a:rPr lang="zh-CN" altLang="zh-CN" sz="2800" b="1" kern="100" dirty="0">
                <a:latin typeface="Calibri" panose="020F0502020204030204" pitchFamily="34" charset="0"/>
                <a:ea typeface="黑体" panose="02010609060101010101" pitchFamily="49" charset="-122"/>
                <a:cs typeface="Times New Roman" panose="02020603050405020304" pitchFamily="18" charset="0"/>
              </a:rPr>
              <a:t>常用编程语言比较</a:t>
            </a:r>
            <a:endParaRPr lang="zh-CN" altLang="en-US" sz="2800" b="1" kern="100" dirty="0">
              <a:latin typeface="Calibri" panose="020F0502020204030204" pitchFamily="34" charset="0"/>
              <a:ea typeface="黑体" panose="02010609060101010101" pitchFamily="49" charset="-122"/>
              <a:cs typeface="Times New Roman" panose="02020603050405020304" pitchFamily="18" charset="0"/>
            </a:endParaRPr>
          </a:p>
          <a:p>
            <a:pPr algn="ctr">
              <a:lnSpc>
                <a:spcPct val="157000"/>
              </a:lnSpc>
              <a:spcBef>
                <a:spcPts val="600"/>
              </a:spcBef>
              <a:spcAft>
                <a:spcPts val="0"/>
              </a:spcAft>
            </a:pPr>
            <a:endParaRPr lang="zh-CN" altLang="zh-CN" sz="2800" b="1" kern="100" dirty="0">
              <a:latin typeface="Calibri" panose="020F0502020204030204" pitchFamily="34" charset="0"/>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9"/>
          <p:cNvGrpSpPr/>
          <p:nvPr/>
        </p:nvGrpSpPr>
        <p:grpSpPr>
          <a:xfrm>
            <a:off x="3175" y="2540"/>
            <a:ext cx="7167245" cy="619775"/>
            <a:chOff x="1805470" y="2272514"/>
            <a:chExt cx="6438482" cy="619882"/>
          </a:xfrm>
        </p:grpSpPr>
        <p:sp>
          <p:nvSpPr>
            <p:cNvPr id="7"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8" name="椭圆 7"/>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1.1</a:t>
              </a:r>
            </a:p>
          </p:txBody>
        </p:sp>
        <p:sp>
          <p:nvSpPr>
            <p:cNvPr id="43" name="矩形 42"/>
            <p:cNvSpPr/>
            <p:nvPr/>
          </p:nvSpPr>
          <p:spPr>
            <a:xfrm>
              <a:off x="4505902" y="2320782"/>
              <a:ext cx="3738050" cy="564996"/>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初识</a:t>
              </a:r>
              <a:r>
                <a:rPr lang="en-US" altLang="zh-CN" sz="2800" b="1" dirty="0">
                  <a:solidFill>
                    <a:schemeClr val="tx1">
                      <a:lumMod val="65000"/>
                      <a:lumOff val="35000"/>
                    </a:schemeClr>
                  </a:solidFill>
                </a:rPr>
                <a:t>Python</a:t>
              </a:r>
              <a:endParaRPr lang="zh-CN" altLang="en-US" sz="2800" b="1" dirty="0">
                <a:solidFill>
                  <a:schemeClr val="tx1">
                    <a:lumMod val="65000"/>
                    <a:lumOff val="35000"/>
                  </a:schemeClr>
                </a:solidFill>
              </a:endParaRPr>
            </a:p>
          </p:txBody>
        </p:sp>
      </p:grpSp>
      <p:grpSp>
        <p:nvGrpSpPr>
          <p:cNvPr id="12" name="组合 11"/>
          <p:cNvGrpSpPr/>
          <p:nvPr/>
        </p:nvGrpSpPr>
        <p:grpSpPr>
          <a:xfrm>
            <a:off x="70348" y="1427119"/>
            <a:ext cx="3384051" cy="3785652"/>
            <a:chOff x="855682" y="3453033"/>
            <a:chExt cx="2455061" cy="1523218"/>
          </a:xfrm>
        </p:grpSpPr>
        <p:sp>
          <p:nvSpPr>
            <p:cNvPr id="13" name="矩形 12"/>
            <p:cNvSpPr/>
            <p:nvPr/>
          </p:nvSpPr>
          <p:spPr>
            <a:xfrm>
              <a:off x="1068769" y="4580755"/>
              <a:ext cx="2241974" cy="297723"/>
            </a:xfrm>
            <a:prstGeom prst="rect">
              <a:avLst/>
            </a:prstGeom>
          </p:spPr>
          <p:txBody>
            <a:bodyPr wrap="square">
              <a:spAutoFit/>
              <a:scene3d>
                <a:camera prst="orthographicFront"/>
                <a:lightRig rig="threePt" dir="t"/>
              </a:scene3d>
              <a:sp3d contourW="6350"/>
            </a:bodyPr>
            <a:lstStyle/>
            <a:p>
              <a:pPr>
                <a:lnSpc>
                  <a:spcPct val="120000"/>
                </a:lnSpc>
              </a:pPr>
              <a:endParaRPr lang="zh-CN" altLang="en-US" sz="2800" dirty="0">
                <a:solidFill>
                  <a:schemeClr val="tx1">
                    <a:lumMod val="50000"/>
                    <a:lumOff val="50000"/>
                  </a:schemeClr>
                </a:solidFill>
              </a:endParaRPr>
            </a:p>
          </p:txBody>
        </p:sp>
        <p:sp>
          <p:nvSpPr>
            <p:cNvPr id="14" name="矩形 13"/>
            <p:cNvSpPr/>
            <p:nvPr/>
          </p:nvSpPr>
          <p:spPr>
            <a:xfrm>
              <a:off x="855682" y="3453033"/>
              <a:ext cx="2241974" cy="1523218"/>
            </a:xfrm>
            <a:prstGeom prst="rect">
              <a:avLst/>
            </a:prstGeom>
          </p:spPr>
          <p:txBody>
            <a:bodyPr wrap="square">
              <a:spAutoFit/>
              <a:scene3d>
                <a:camera prst="orthographicFront"/>
                <a:lightRig rig="threePt" dir="t"/>
              </a:scene3d>
              <a:sp3d contourW="6350"/>
            </a:bodyPr>
            <a:lstStyle/>
            <a:p>
              <a:pPr>
                <a:lnSpc>
                  <a:spcPct val="120000"/>
                </a:lnSpc>
              </a:pPr>
              <a:r>
                <a:rPr lang="en-US" altLang="zh-CN" dirty="0"/>
                <a:t>       </a:t>
              </a:r>
              <a:r>
                <a:rPr lang="zh-CN" altLang="zh-CN" dirty="0"/>
                <a:t>一个功能有两种实现方法，一种用</a:t>
              </a:r>
              <a:r>
                <a:rPr lang="en-US" altLang="zh-CN" dirty="0"/>
                <a:t>10</a:t>
              </a:r>
              <a:r>
                <a:rPr lang="zh-CN" altLang="zh-CN" dirty="0"/>
                <a:t>行代码实现，一种需要</a:t>
              </a:r>
              <a:r>
                <a:rPr lang="en-US" altLang="zh-CN" dirty="0"/>
                <a:t>100</a:t>
              </a:r>
              <a:r>
                <a:rPr lang="zh-CN" altLang="zh-CN" dirty="0"/>
                <a:t>行代码实现，那么显然前者无论是在避免出错率还是运行的效率上都会优于后者。</a:t>
              </a:r>
              <a:endParaRPr lang="en-US" altLang="zh-CN" dirty="0"/>
            </a:p>
            <a:p>
              <a:pPr>
                <a:lnSpc>
                  <a:spcPct val="120000"/>
                </a:lnSpc>
              </a:pPr>
              <a:endParaRPr lang="en-US" altLang="zh-CN" dirty="0"/>
            </a:p>
            <a:p>
              <a:pPr>
                <a:lnSpc>
                  <a:spcPct val="120000"/>
                </a:lnSpc>
              </a:pPr>
              <a:endParaRPr lang="en-US" altLang="zh-CN" dirty="0"/>
            </a:p>
            <a:p>
              <a:pPr>
                <a:lnSpc>
                  <a:spcPct val="120000"/>
                </a:lnSpc>
              </a:pPr>
              <a:r>
                <a:rPr lang="zh-CN" altLang="en-US" sz="2800" b="1" dirty="0">
                  <a:solidFill>
                    <a:schemeClr val="tx1">
                      <a:lumMod val="65000"/>
                      <a:lumOff val="35000"/>
                    </a:schemeClr>
                  </a:solidFill>
                </a:rPr>
                <a:t>“没有免费的午餐定理”</a:t>
              </a:r>
            </a:p>
          </p:txBody>
        </p:sp>
      </p:grpSp>
      <p:pic>
        <p:nvPicPr>
          <p:cNvPr id="4" name="图片 3"/>
          <p:cNvPicPr>
            <a:picLocks noChangeAspect="1"/>
          </p:cNvPicPr>
          <p:nvPr/>
        </p:nvPicPr>
        <p:blipFill>
          <a:blip r:embed="rId3"/>
          <a:stretch>
            <a:fillRect/>
          </a:stretch>
        </p:blipFill>
        <p:spPr>
          <a:xfrm>
            <a:off x="3264714" y="906159"/>
            <a:ext cx="8429625" cy="4695825"/>
          </a:xfrm>
          <a:prstGeom prst="rect">
            <a:avLst/>
          </a:prstGeom>
        </p:spPr>
      </p:pic>
    </p:spTree>
    <p:extLst>
      <p:ext uri="{BB962C8B-B14F-4D97-AF65-F5344CB8AC3E}">
        <p14:creationId xmlns:p14="http://schemas.microsoft.com/office/powerpoint/2010/main" val="3231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9"/>
          <p:cNvGrpSpPr/>
          <p:nvPr/>
        </p:nvGrpSpPr>
        <p:grpSpPr>
          <a:xfrm>
            <a:off x="3175" y="2540"/>
            <a:ext cx="7167245" cy="619775"/>
            <a:chOff x="1805470" y="2272514"/>
            <a:chExt cx="6438482" cy="619882"/>
          </a:xfrm>
        </p:grpSpPr>
        <p:sp>
          <p:nvSpPr>
            <p:cNvPr id="7"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8" name="椭圆 7"/>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1.1</a:t>
              </a:r>
            </a:p>
          </p:txBody>
        </p:sp>
        <p:sp>
          <p:nvSpPr>
            <p:cNvPr id="43" name="矩形 42"/>
            <p:cNvSpPr/>
            <p:nvPr/>
          </p:nvSpPr>
          <p:spPr>
            <a:xfrm>
              <a:off x="4505902" y="2320782"/>
              <a:ext cx="3738050" cy="564996"/>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初识</a:t>
              </a:r>
              <a:r>
                <a:rPr lang="en-US" altLang="zh-CN" sz="2800" b="1" dirty="0">
                  <a:solidFill>
                    <a:schemeClr val="tx1">
                      <a:lumMod val="65000"/>
                      <a:lumOff val="35000"/>
                    </a:schemeClr>
                  </a:solidFill>
                </a:rPr>
                <a:t>Python</a:t>
              </a:r>
              <a:endParaRPr lang="zh-CN" altLang="en-US" sz="2800" b="1" dirty="0">
                <a:solidFill>
                  <a:schemeClr val="tx1">
                    <a:lumMod val="65000"/>
                    <a:lumOff val="35000"/>
                  </a:schemeClr>
                </a:solidFill>
              </a:endParaRPr>
            </a:p>
          </p:txBody>
        </p:sp>
      </p:grpSp>
      <p:sp>
        <p:nvSpPr>
          <p:cNvPr id="13" name="矩形 12"/>
          <p:cNvSpPr/>
          <p:nvPr/>
        </p:nvSpPr>
        <p:spPr>
          <a:xfrm>
            <a:off x="364067" y="4229851"/>
            <a:ext cx="3090332" cy="739931"/>
          </a:xfrm>
          <a:prstGeom prst="rect">
            <a:avLst/>
          </a:prstGeom>
        </p:spPr>
        <p:txBody>
          <a:bodyPr wrap="square">
            <a:spAutoFit/>
            <a:scene3d>
              <a:camera prst="orthographicFront"/>
              <a:lightRig rig="threePt" dir="t"/>
            </a:scene3d>
            <a:sp3d contourW="6350"/>
          </a:bodyPr>
          <a:lstStyle/>
          <a:p>
            <a:pPr>
              <a:lnSpc>
                <a:spcPct val="120000"/>
              </a:lnSpc>
            </a:pPr>
            <a:endParaRPr lang="zh-CN" altLang="en-US" sz="2800" dirty="0">
              <a:solidFill>
                <a:schemeClr val="tx1">
                  <a:lumMod val="50000"/>
                  <a:lumOff val="50000"/>
                </a:schemeClr>
              </a:solidFill>
            </a:endParaRPr>
          </a:p>
        </p:txBody>
      </p:sp>
      <p:sp>
        <p:nvSpPr>
          <p:cNvPr id="10" name="Rectangle 1"/>
          <p:cNvSpPr>
            <a:spLocks noChangeArrowheads="1"/>
          </p:cNvSpPr>
          <p:nvPr/>
        </p:nvSpPr>
        <p:spPr bwMode="auto">
          <a:xfrm>
            <a:off x="422554" y="1947713"/>
            <a:ext cx="11138263" cy="2862322"/>
          </a:xfrm>
          <a:prstGeom prst="rect">
            <a:avLst/>
          </a:prstGeom>
          <a:noFill/>
          <a:ln w="9525">
            <a:noFill/>
            <a:miter lim="800000"/>
          </a:ln>
          <a:effectLst/>
        </p:spPr>
        <p:txBody>
          <a:bodyPr vert="horz" wrap="square" lIns="91440" tIns="45720" rIns="91440" bIns="45720" numCol="1" anchor="ctr" anchorCtr="0" compatLnSpc="1">
            <a:spAutoFit/>
          </a:bodyPr>
          <a:lstStyle/>
          <a:p>
            <a:pPr lvl="0" indent="284480" fontAlgn="base">
              <a:spcBef>
                <a:spcPct val="0"/>
              </a:spcBef>
              <a:spcAft>
                <a:spcPct val="0"/>
              </a:spcAft>
              <a:tabLst>
                <a:tab pos="457200" algn="l"/>
              </a:tabLst>
            </a:pPr>
            <a:r>
              <a:rPr lang="en-US" altLang="zh-CN" sz="3600" dirty="0"/>
              <a:t>  </a:t>
            </a:r>
            <a:r>
              <a:rPr lang="zh-CN" altLang="zh-CN" sz="3600" dirty="0"/>
              <a:t>①高级语言</a:t>
            </a:r>
            <a:endParaRPr lang="en-US" altLang="zh-CN" sz="3600" dirty="0"/>
          </a:p>
          <a:p>
            <a:r>
              <a:rPr lang="zh-CN" altLang="en-US" sz="3600" dirty="0"/>
              <a:t>    ②</a:t>
            </a:r>
            <a:r>
              <a:rPr lang="zh-CN" altLang="zh-CN" sz="3600" dirty="0"/>
              <a:t>跨平台</a:t>
            </a:r>
          </a:p>
          <a:p>
            <a:r>
              <a:rPr lang="zh-CN" altLang="en-US" sz="3600" dirty="0"/>
              <a:t>    ③</a:t>
            </a:r>
            <a:r>
              <a:rPr lang="zh-CN" altLang="zh-CN" sz="3600" dirty="0"/>
              <a:t>开源与计算生态</a:t>
            </a:r>
          </a:p>
          <a:p>
            <a:r>
              <a:rPr lang="zh-CN" altLang="en-US" sz="3600" dirty="0"/>
              <a:t>    ④</a:t>
            </a:r>
            <a:r>
              <a:rPr lang="zh-CN" altLang="zh-CN" sz="3600" dirty="0"/>
              <a:t>繁荣的社区</a:t>
            </a:r>
          </a:p>
          <a:p>
            <a:r>
              <a:rPr lang="zh-CN" altLang="en-US" sz="3600" dirty="0"/>
              <a:t>    ⑤</a:t>
            </a:r>
            <a:r>
              <a:rPr lang="zh-CN" altLang="zh-CN" sz="3600" dirty="0"/>
              <a:t>支持者众多</a:t>
            </a:r>
          </a:p>
        </p:txBody>
      </p:sp>
      <p:sp>
        <p:nvSpPr>
          <p:cNvPr id="11" name="矩形 10"/>
          <p:cNvSpPr/>
          <p:nvPr/>
        </p:nvSpPr>
        <p:spPr>
          <a:xfrm>
            <a:off x="287382" y="1070626"/>
            <a:ext cx="3457998" cy="523220"/>
          </a:xfrm>
          <a:prstGeom prst="rect">
            <a:avLst/>
          </a:prstGeom>
        </p:spPr>
        <p:txBody>
          <a:bodyPr wrap="none">
            <a:spAutoFit/>
          </a:bodyPr>
          <a:lstStyle/>
          <a:p>
            <a:r>
              <a:rPr lang="en-US" altLang="zh-CN" sz="2800" dirty="0"/>
              <a:t>Python</a:t>
            </a:r>
            <a:r>
              <a:rPr lang="zh-CN" altLang="en-US" sz="2800" dirty="0"/>
              <a:t>的显著特点</a:t>
            </a:r>
            <a:r>
              <a:rPr lang="zh-CN" altLang="zh-CN" sz="2800" dirty="0"/>
              <a:t>：</a:t>
            </a:r>
            <a:endParaRPr lang="zh-CN" altLang="en-US" sz="2800" dirty="0"/>
          </a:p>
        </p:txBody>
      </p:sp>
    </p:spTree>
    <p:extLst>
      <p:ext uri="{BB962C8B-B14F-4D97-AF65-F5344CB8AC3E}">
        <p14:creationId xmlns:p14="http://schemas.microsoft.com/office/powerpoint/2010/main" val="30021451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9"/>
          <p:cNvGrpSpPr/>
          <p:nvPr/>
        </p:nvGrpSpPr>
        <p:grpSpPr>
          <a:xfrm>
            <a:off x="3175" y="2540"/>
            <a:ext cx="7167245" cy="619775"/>
            <a:chOff x="1805470" y="2272514"/>
            <a:chExt cx="6438482" cy="619882"/>
          </a:xfrm>
        </p:grpSpPr>
        <p:sp>
          <p:nvSpPr>
            <p:cNvPr id="7"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8" name="椭圆 7"/>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1.1</a:t>
              </a:r>
            </a:p>
          </p:txBody>
        </p:sp>
        <p:sp>
          <p:nvSpPr>
            <p:cNvPr id="43" name="矩形 42"/>
            <p:cNvSpPr/>
            <p:nvPr/>
          </p:nvSpPr>
          <p:spPr>
            <a:xfrm>
              <a:off x="4505902" y="2320782"/>
              <a:ext cx="3738050" cy="564996"/>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初识</a:t>
              </a:r>
              <a:r>
                <a:rPr lang="en-US" altLang="zh-CN" sz="2800" b="1" dirty="0">
                  <a:solidFill>
                    <a:schemeClr val="tx1">
                      <a:lumMod val="65000"/>
                      <a:lumOff val="35000"/>
                    </a:schemeClr>
                  </a:solidFill>
                </a:rPr>
                <a:t>Python</a:t>
              </a:r>
              <a:endParaRPr lang="zh-CN" altLang="en-US" sz="2800" b="1" dirty="0">
                <a:solidFill>
                  <a:schemeClr val="tx1">
                    <a:lumMod val="65000"/>
                    <a:lumOff val="35000"/>
                  </a:schemeClr>
                </a:solidFill>
              </a:endParaRPr>
            </a:p>
          </p:txBody>
        </p:sp>
      </p:grpSp>
      <p:sp>
        <p:nvSpPr>
          <p:cNvPr id="13" name="矩形 12"/>
          <p:cNvSpPr/>
          <p:nvPr/>
        </p:nvSpPr>
        <p:spPr>
          <a:xfrm>
            <a:off x="364067" y="4229851"/>
            <a:ext cx="3090332" cy="739931"/>
          </a:xfrm>
          <a:prstGeom prst="rect">
            <a:avLst/>
          </a:prstGeom>
        </p:spPr>
        <p:txBody>
          <a:bodyPr wrap="square">
            <a:spAutoFit/>
            <a:scene3d>
              <a:camera prst="orthographicFront"/>
              <a:lightRig rig="threePt" dir="t"/>
            </a:scene3d>
            <a:sp3d contourW="6350"/>
          </a:bodyPr>
          <a:lstStyle/>
          <a:p>
            <a:pPr>
              <a:lnSpc>
                <a:spcPct val="120000"/>
              </a:lnSpc>
            </a:pPr>
            <a:endParaRPr lang="zh-CN" altLang="en-US" sz="2800" dirty="0">
              <a:solidFill>
                <a:schemeClr val="tx1">
                  <a:lumMod val="50000"/>
                  <a:lumOff val="50000"/>
                </a:schemeClr>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2872574630"/>
              </p:ext>
            </p:extLst>
          </p:nvPr>
        </p:nvGraphicFramePr>
        <p:xfrm>
          <a:off x="364067" y="1593846"/>
          <a:ext cx="11419767" cy="4878517"/>
        </p:xfrm>
        <a:graphic>
          <a:graphicData uri="http://schemas.openxmlformats.org/drawingml/2006/table">
            <a:tbl>
              <a:tblPr firstRow="1" firstCol="1" bandRow="1">
                <a:tableStyleId>{5C22544A-7EE6-4342-B048-85BDC9FD1C3A}</a:tableStyleId>
              </a:tblPr>
              <a:tblGrid>
                <a:gridCol w="2873517">
                  <a:extLst>
                    <a:ext uri="{9D8B030D-6E8A-4147-A177-3AD203B41FA5}">
                      <a16:colId xmlns:a16="http://schemas.microsoft.com/office/drawing/2014/main" val="1849193180"/>
                    </a:ext>
                  </a:extLst>
                </a:gridCol>
                <a:gridCol w="1540109">
                  <a:extLst>
                    <a:ext uri="{9D8B030D-6E8A-4147-A177-3AD203B41FA5}">
                      <a16:colId xmlns:a16="http://schemas.microsoft.com/office/drawing/2014/main" val="308107411"/>
                    </a:ext>
                  </a:extLst>
                </a:gridCol>
                <a:gridCol w="1722490">
                  <a:extLst>
                    <a:ext uri="{9D8B030D-6E8A-4147-A177-3AD203B41FA5}">
                      <a16:colId xmlns:a16="http://schemas.microsoft.com/office/drawing/2014/main" val="283127692"/>
                    </a:ext>
                  </a:extLst>
                </a:gridCol>
                <a:gridCol w="1540109">
                  <a:extLst>
                    <a:ext uri="{9D8B030D-6E8A-4147-A177-3AD203B41FA5}">
                      <a16:colId xmlns:a16="http://schemas.microsoft.com/office/drawing/2014/main" val="3357926162"/>
                    </a:ext>
                  </a:extLst>
                </a:gridCol>
                <a:gridCol w="1540109">
                  <a:extLst>
                    <a:ext uri="{9D8B030D-6E8A-4147-A177-3AD203B41FA5}">
                      <a16:colId xmlns:a16="http://schemas.microsoft.com/office/drawing/2014/main" val="1030448614"/>
                    </a:ext>
                  </a:extLst>
                </a:gridCol>
                <a:gridCol w="1149676">
                  <a:extLst>
                    <a:ext uri="{9D8B030D-6E8A-4147-A177-3AD203B41FA5}">
                      <a16:colId xmlns:a16="http://schemas.microsoft.com/office/drawing/2014/main" val="3190758392"/>
                    </a:ext>
                  </a:extLst>
                </a:gridCol>
                <a:gridCol w="1053757">
                  <a:extLst>
                    <a:ext uri="{9D8B030D-6E8A-4147-A177-3AD203B41FA5}">
                      <a16:colId xmlns:a16="http://schemas.microsoft.com/office/drawing/2014/main" val="3159531985"/>
                    </a:ext>
                  </a:extLst>
                </a:gridCol>
              </a:tblGrid>
              <a:tr h="406543">
                <a:tc>
                  <a:txBody>
                    <a:bodyPr/>
                    <a:lstStyle/>
                    <a:p>
                      <a:pPr algn="l" fontAlgn="b">
                        <a:spcAft>
                          <a:spcPts val="0"/>
                        </a:spcAft>
                      </a:pPr>
                      <a:r>
                        <a:rPr lang="zh-CN" sz="2000" kern="0" dirty="0">
                          <a:effectLst/>
                        </a:rPr>
                        <a:t>编程语言</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b">
                        <a:spcAft>
                          <a:spcPts val="0"/>
                        </a:spcAft>
                      </a:pPr>
                      <a:r>
                        <a:rPr lang="en-US" sz="2000" kern="0" dirty="0">
                          <a:effectLst/>
                        </a:rPr>
                        <a:t>2022</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b">
                        <a:spcAft>
                          <a:spcPts val="0"/>
                        </a:spcAft>
                      </a:pPr>
                      <a:r>
                        <a:rPr lang="en-US" sz="2000" kern="0" dirty="0">
                          <a:effectLst/>
                        </a:rPr>
                        <a:t>2020</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b">
                        <a:spcAft>
                          <a:spcPts val="0"/>
                        </a:spcAft>
                      </a:pPr>
                      <a:r>
                        <a:rPr lang="en-US" sz="2000" kern="0">
                          <a:effectLst/>
                        </a:rPr>
                        <a:t>2015</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b">
                        <a:spcAft>
                          <a:spcPts val="0"/>
                        </a:spcAft>
                      </a:pPr>
                      <a:r>
                        <a:rPr lang="en-US" sz="2000" kern="0" dirty="0">
                          <a:effectLst/>
                        </a:rPr>
                        <a:t>2010</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b">
                        <a:spcAft>
                          <a:spcPts val="0"/>
                        </a:spcAft>
                      </a:pPr>
                      <a:r>
                        <a:rPr lang="en-US" sz="2000" kern="0" dirty="0">
                          <a:effectLst/>
                        </a:rPr>
                        <a:t>2005</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b">
                        <a:spcAft>
                          <a:spcPts val="0"/>
                        </a:spcAft>
                      </a:pPr>
                      <a:r>
                        <a:rPr lang="en-US" sz="2000" kern="0" dirty="0">
                          <a:effectLst/>
                        </a:rPr>
                        <a:t>2000</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618882399"/>
                  </a:ext>
                </a:extLst>
              </a:tr>
              <a:tr h="406543">
                <a:tc>
                  <a:txBody>
                    <a:bodyPr/>
                    <a:lstStyle/>
                    <a:p>
                      <a:pPr algn="ctr" fontAlgn="t">
                        <a:spcAft>
                          <a:spcPts val="0"/>
                        </a:spcAft>
                      </a:pPr>
                      <a:r>
                        <a:rPr lang="en-US" sz="2000" kern="0" dirty="0">
                          <a:effectLst/>
                        </a:rPr>
                        <a:t>Python</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1</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3</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7</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6</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6</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21</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893065230"/>
                  </a:ext>
                </a:extLst>
              </a:tr>
              <a:tr h="406543">
                <a:tc>
                  <a:txBody>
                    <a:bodyPr/>
                    <a:lstStyle/>
                    <a:p>
                      <a:pPr algn="ctr" fontAlgn="t">
                        <a:spcAft>
                          <a:spcPts val="0"/>
                        </a:spcAft>
                      </a:pPr>
                      <a:r>
                        <a:rPr lang="en-US" sz="2000" kern="0" dirty="0">
                          <a:effectLst/>
                        </a:rPr>
                        <a:t>C</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2</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2</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1</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2</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1</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1</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685189847"/>
                  </a:ext>
                </a:extLst>
              </a:tr>
              <a:tr h="406543">
                <a:tc>
                  <a:txBody>
                    <a:bodyPr/>
                    <a:lstStyle/>
                    <a:p>
                      <a:pPr algn="ctr" fontAlgn="t">
                        <a:spcAft>
                          <a:spcPts val="0"/>
                        </a:spcAft>
                      </a:pPr>
                      <a:r>
                        <a:rPr lang="en-US" sz="2000" kern="0" dirty="0">
                          <a:effectLst/>
                        </a:rPr>
                        <a:t>Java</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3</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1</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2</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1</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2</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3</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076748014"/>
                  </a:ext>
                </a:extLst>
              </a:tr>
              <a:tr h="406543">
                <a:tc>
                  <a:txBody>
                    <a:bodyPr/>
                    <a:lstStyle/>
                    <a:p>
                      <a:pPr algn="ctr" fontAlgn="t">
                        <a:spcAft>
                          <a:spcPts val="0"/>
                        </a:spcAft>
                      </a:pPr>
                      <a:r>
                        <a:rPr lang="en-US" sz="2000" kern="0" dirty="0">
                          <a:effectLst/>
                        </a:rPr>
                        <a:t>C++</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4</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4</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3</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4</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3</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2</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85879681"/>
                  </a:ext>
                </a:extLst>
              </a:tr>
              <a:tr h="406543">
                <a:tc>
                  <a:txBody>
                    <a:bodyPr/>
                    <a:lstStyle/>
                    <a:p>
                      <a:pPr algn="ctr" fontAlgn="t">
                        <a:spcAft>
                          <a:spcPts val="0"/>
                        </a:spcAft>
                      </a:pPr>
                      <a:r>
                        <a:rPr lang="en-US" sz="2000" kern="0" dirty="0">
                          <a:effectLst/>
                        </a:rPr>
                        <a:t>C#</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5</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5</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5</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5</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9</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9</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92174260"/>
                  </a:ext>
                </a:extLst>
              </a:tr>
              <a:tr h="406543">
                <a:tc>
                  <a:txBody>
                    <a:bodyPr/>
                    <a:lstStyle/>
                    <a:p>
                      <a:pPr algn="ctr" fontAlgn="t">
                        <a:spcAft>
                          <a:spcPts val="0"/>
                        </a:spcAft>
                      </a:pPr>
                      <a:r>
                        <a:rPr lang="en-US" sz="2000" kern="100" dirty="0">
                          <a:effectLst/>
                        </a:rPr>
                        <a:t>Visual Basic</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6</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10</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dirty="0">
                          <a:effectLst/>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542954417"/>
                  </a:ext>
                </a:extLst>
              </a:tr>
              <a:tr h="406543">
                <a:tc>
                  <a:txBody>
                    <a:bodyPr/>
                    <a:lstStyle/>
                    <a:p>
                      <a:pPr algn="ctr" fontAlgn="t">
                        <a:spcAft>
                          <a:spcPts val="0"/>
                        </a:spcAft>
                      </a:pPr>
                      <a:r>
                        <a:rPr lang="en-US" sz="2000" kern="0" dirty="0">
                          <a:effectLst/>
                        </a:rPr>
                        <a:t>JavaScript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7</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6</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8</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8</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10</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6</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87910105"/>
                  </a:ext>
                </a:extLst>
              </a:tr>
              <a:tr h="406543">
                <a:tc>
                  <a:txBody>
                    <a:bodyPr/>
                    <a:lstStyle/>
                    <a:p>
                      <a:pPr algn="ctr" fontAlgn="t">
                        <a:spcAft>
                          <a:spcPts val="0"/>
                        </a:spcAft>
                      </a:pPr>
                      <a:r>
                        <a:rPr lang="en-US" sz="2000" kern="0" dirty="0">
                          <a:effectLst/>
                        </a:rPr>
                        <a:t>PHP</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8</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7</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6</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3</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5</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22</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1459032"/>
                  </a:ext>
                </a:extLst>
              </a:tr>
              <a:tr h="813087">
                <a:tc>
                  <a:txBody>
                    <a:bodyPr/>
                    <a:lstStyle/>
                    <a:p>
                      <a:pPr algn="ctr" fontAlgn="t">
                        <a:spcAft>
                          <a:spcPts val="0"/>
                        </a:spcAft>
                      </a:pPr>
                      <a:r>
                        <a:rPr lang="en-US" sz="2000" kern="100" dirty="0">
                          <a:effectLst/>
                        </a:rPr>
                        <a:t>Assembly Language</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9</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9</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9</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a:effectLst/>
                        </a:rPr>
                        <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100" dirty="0">
                          <a:effectLst/>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02840016"/>
                  </a:ext>
                </a:extLst>
              </a:tr>
              <a:tr h="406543">
                <a:tc>
                  <a:txBody>
                    <a:bodyPr/>
                    <a:lstStyle/>
                    <a:p>
                      <a:pPr algn="ctr" fontAlgn="t">
                        <a:spcAft>
                          <a:spcPts val="0"/>
                        </a:spcAft>
                      </a:pPr>
                      <a:r>
                        <a:rPr lang="en-US" sz="2000" kern="0" dirty="0">
                          <a:effectLst/>
                        </a:rPr>
                        <a:t>SQL</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10</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8</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a:effectLst/>
                        </a:rPr>
                        <a:t>-</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fontAlgn="t">
                        <a:spcAft>
                          <a:spcPts val="0"/>
                        </a:spcAft>
                      </a:pPr>
                      <a:r>
                        <a:rPr lang="en-US" sz="2000" kern="0" dirty="0">
                          <a:effectLst/>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560742863"/>
                  </a:ext>
                </a:extLst>
              </a:tr>
            </a:tbl>
          </a:graphicData>
        </a:graphic>
      </p:graphicFrame>
      <p:sp>
        <p:nvSpPr>
          <p:cNvPr id="12" name="矩形 11"/>
          <p:cNvSpPr/>
          <p:nvPr/>
        </p:nvSpPr>
        <p:spPr>
          <a:xfrm>
            <a:off x="364067" y="755683"/>
            <a:ext cx="6152646" cy="768800"/>
          </a:xfrm>
          <a:prstGeom prst="rect">
            <a:avLst/>
          </a:prstGeom>
        </p:spPr>
        <p:txBody>
          <a:bodyPr wrap="none">
            <a:spAutoFit/>
          </a:bodyPr>
          <a:lstStyle/>
          <a:p>
            <a:pPr algn="ctr">
              <a:lnSpc>
                <a:spcPct val="157000"/>
              </a:lnSpc>
              <a:spcBef>
                <a:spcPts val="600"/>
              </a:spcBef>
              <a:spcAft>
                <a:spcPts val="0"/>
              </a:spcAft>
            </a:pPr>
            <a:r>
              <a:rPr lang="zh-CN" altLang="zh-CN" sz="2800" b="1" kern="100" dirty="0">
                <a:latin typeface="Calibri" panose="020F0502020204030204" pitchFamily="34" charset="0"/>
                <a:ea typeface="黑体" panose="02010609060101010101" pitchFamily="49" charset="-122"/>
                <a:cs typeface="Times New Roman" panose="02020603050405020304" pitchFamily="18" charset="0"/>
              </a:rPr>
              <a:t>表</a:t>
            </a:r>
            <a:r>
              <a:rPr lang="en-US" altLang="zh-CN" sz="2800" b="1" kern="100" dirty="0">
                <a:latin typeface="Calibri" panose="020F0502020204030204" pitchFamily="34" charset="0"/>
                <a:ea typeface="黑体" panose="02010609060101010101" pitchFamily="49" charset="-122"/>
                <a:cs typeface="Times New Roman" panose="02020603050405020304" pitchFamily="18" charset="0"/>
              </a:rPr>
              <a:t>1-2 </a:t>
            </a:r>
            <a:r>
              <a:rPr lang="zh-CN" altLang="zh-CN" sz="2800" b="1" kern="100" dirty="0">
                <a:latin typeface="Calibri" panose="020F0502020204030204" pitchFamily="34" charset="0"/>
                <a:ea typeface="黑体" panose="02010609060101010101" pitchFamily="49" charset="-122"/>
                <a:cs typeface="Times New Roman" panose="02020603050405020304" pitchFamily="18" charset="0"/>
              </a:rPr>
              <a:t>排名前十编程语言历年位次变化</a:t>
            </a:r>
          </a:p>
        </p:txBody>
      </p:sp>
    </p:spTree>
    <p:extLst>
      <p:ext uri="{BB962C8B-B14F-4D97-AF65-F5344CB8AC3E}">
        <p14:creationId xmlns:p14="http://schemas.microsoft.com/office/powerpoint/2010/main" val="19119928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324459" y="1974103"/>
            <a:ext cx="129041" cy="193086"/>
          </a:xfrm>
          <a:prstGeom prst="rect">
            <a:avLst/>
          </a:prstGeom>
        </p:spPr>
        <p:txBody>
          <a:bodyPr wrap="none">
            <a:spAutoFit/>
            <a:scene3d>
              <a:camera prst="orthographicFront"/>
              <a:lightRig rig="threePt" dir="t"/>
            </a:scene3d>
            <a:sp3d contourW="12700"/>
          </a:bodyPr>
          <a:lstStyle/>
          <a:p>
            <a:pPr algn="ctr"/>
            <a:endParaRPr lang="zh-CN" altLang="en-US" sz="2400" dirty="0">
              <a:solidFill>
                <a:schemeClr val="tx2">
                  <a:lumMod val="50000"/>
                </a:schemeClr>
              </a:solidFill>
            </a:endParaRPr>
          </a:p>
        </p:txBody>
      </p:sp>
      <p:grpSp>
        <p:nvGrpSpPr>
          <p:cNvPr id="21" name="组合 59"/>
          <p:cNvGrpSpPr/>
          <p:nvPr/>
        </p:nvGrpSpPr>
        <p:grpSpPr>
          <a:xfrm>
            <a:off x="3175" y="2540"/>
            <a:ext cx="7167245" cy="619775"/>
            <a:chOff x="1805470" y="2272514"/>
            <a:chExt cx="6438482" cy="619882"/>
          </a:xfrm>
        </p:grpSpPr>
        <p:sp>
          <p:nvSpPr>
            <p:cNvPr id="26"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2" name="椭圆 31"/>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1.1</a:t>
              </a:r>
            </a:p>
          </p:txBody>
        </p:sp>
        <p:sp>
          <p:nvSpPr>
            <p:cNvPr id="34" name="矩形 33"/>
            <p:cNvSpPr/>
            <p:nvPr/>
          </p:nvSpPr>
          <p:spPr>
            <a:xfrm>
              <a:off x="4505902" y="2320782"/>
              <a:ext cx="3738050" cy="564996"/>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初识</a:t>
              </a:r>
              <a:r>
                <a:rPr lang="en-US" altLang="zh-CN" sz="2800" b="1" dirty="0">
                  <a:solidFill>
                    <a:schemeClr val="tx1">
                      <a:lumMod val="65000"/>
                      <a:lumOff val="35000"/>
                    </a:schemeClr>
                  </a:solidFill>
                </a:rPr>
                <a:t>Python</a:t>
              </a:r>
              <a:endParaRPr lang="zh-CN" altLang="en-US" sz="2800" b="1" dirty="0">
                <a:solidFill>
                  <a:schemeClr val="tx1">
                    <a:lumMod val="65000"/>
                    <a:lumOff val="35000"/>
                  </a:schemeClr>
                </a:solidFill>
              </a:endParaRPr>
            </a:p>
          </p:txBody>
        </p:sp>
      </p:grpSp>
      <p:sp>
        <p:nvSpPr>
          <p:cNvPr id="2" name="矩形 1"/>
          <p:cNvSpPr/>
          <p:nvPr/>
        </p:nvSpPr>
        <p:spPr>
          <a:xfrm>
            <a:off x="934800" y="5182894"/>
            <a:ext cx="10642299" cy="830997"/>
          </a:xfrm>
          <a:prstGeom prst="rect">
            <a:avLst/>
          </a:prstGeom>
        </p:spPr>
        <p:txBody>
          <a:bodyPr wrap="square">
            <a:spAutoFit/>
          </a:bodyPr>
          <a:lstStyle/>
          <a:p>
            <a:r>
              <a:rPr lang="zh-CN" altLang="zh-CN" sz="2400" dirty="0"/>
              <a:t>荷兰人</a:t>
            </a:r>
            <a:r>
              <a:rPr lang="en-US" altLang="zh-CN" sz="2400" dirty="0"/>
              <a:t>Guido von Rossum</a:t>
            </a:r>
            <a:r>
              <a:rPr lang="zh-CN" altLang="zh-CN" sz="2400" dirty="0"/>
              <a:t>（吉多•范罗苏姆）于</a:t>
            </a:r>
            <a:r>
              <a:rPr lang="en-US" altLang="zh-CN" sz="2400" dirty="0"/>
              <a:t>1989</a:t>
            </a:r>
            <a:r>
              <a:rPr lang="zh-CN" altLang="zh-CN" sz="2400" dirty="0"/>
              <a:t>年</a:t>
            </a:r>
            <a:r>
              <a:rPr lang="zh-CN" altLang="en-US" sz="2400" dirty="0"/>
              <a:t>创造并完成了</a:t>
            </a:r>
            <a:r>
              <a:rPr lang="en-US" altLang="zh-CN" sz="2400" dirty="0"/>
              <a:t>Python</a:t>
            </a:r>
            <a:endParaRPr lang="zh-CN" altLang="en-US" sz="2400" dirty="0"/>
          </a:p>
          <a:p>
            <a:endParaRPr lang="zh-CN" altLang="en-US" sz="2400" dirty="0"/>
          </a:p>
        </p:txBody>
      </p:sp>
      <p:pic>
        <p:nvPicPr>
          <p:cNvPr id="6146" name="Picture 2" descr="https://gimg2.baidu.com/image_search/src=http%3A%2F%2Fi0.hdslb.com%2Fbfs%2Farticle%2F0b3a4fda8732b80b768808d20373441fbdc72c75.jpg&amp;refer=http%3A%2F%2Fi0.hdslb.com&amp;app=2002&amp;size=f9999,10000&amp;q=a80&amp;n=0&amp;g=0n&amp;fmt=auto?sec=1662357143&amp;t=fae4c8c378254ea034bf2277d9d866f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4464" y="1712942"/>
            <a:ext cx="2214211" cy="332131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gimg2.baidu.com/image_search/src=http%3A%2F%2Fimg.it610.com%2Fimage%2Finfo8%2Ff24d3abf32cf4dd39aead9e46be59a3b.jpg&amp;refer=http%3A%2F%2Fimg.it610.com&amp;app=2002&amp;size=f9999,10000&amp;q=a80&amp;n=0&amp;g=0n&amp;fmt=auto?sec=1662357383&amp;t=f9b1cb538678e57dfbca1b39028e567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8936" y="1755861"/>
            <a:ext cx="5792789" cy="3254649"/>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组合 34"/>
          <p:cNvGrpSpPr/>
          <p:nvPr/>
        </p:nvGrpSpPr>
        <p:grpSpPr>
          <a:xfrm>
            <a:off x="0" y="836494"/>
            <a:ext cx="786604" cy="1146542"/>
            <a:chOff x="3808475" y="2119547"/>
            <a:chExt cx="1914069" cy="2769162"/>
          </a:xfrm>
        </p:grpSpPr>
        <p:sp>
          <p:nvSpPr>
            <p:cNvPr id="36"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37"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8"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9" name="文本框 75"/>
            <p:cNvSpPr txBox="1"/>
            <p:nvPr/>
          </p:nvSpPr>
          <p:spPr>
            <a:xfrm>
              <a:off x="3848649" y="2592526"/>
              <a:ext cx="1834080" cy="966357"/>
            </a:xfrm>
            <a:prstGeom prst="rect">
              <a:avLst/>
            </a:prstGeom>
            <a:noFill/>
          </p:spPr>
          <p:txBody>
            <a:bodyPr wrap="none" rtlCol="0">
              <a:spAutoFit/>
            </a:bodyPr>
            <a:lstStyle/>
            <a:p>
              <a:pPr algn="ctr"/>
              <a:r>
                <a:rPr lang="en-US" altLang="zh-CN" sz="2000" b="1" dirty="0">
                  <a:solidFill>
                    <a:schemeClr val="tx2">
                      <a:lumMod val="50000"/>
                    </a:schemeClr>
                  </a:solidFill>
                </a:rPr>
                <a:t>1.1.2</a:t>
              </a:r>
              <a:endParaRPr lang="zh-CN" altLang="en-US" sz="2000" b="1" dirty="0">
                <a:solidFill>
                  <a:schemeClr val="tx2">
                    <a:lumMod val="50000"/>
                  </a:schemeClr>
                </a:solidFill>
              </a:endParaRPr>
            </a:p>
          </p:txBody>
        </p:sp>
      </p:grpSp>
      <p:sp>
        <p:nvSpPr>
          <p:cNvPr id="40" name="矩形 39"/>
          <p:cNvSpPr/>
          <p:nvPr/>
        </p:nvSpPr>
        <p:spPr>
          <a:xfrm>
            <a:off x="934800" y="904837"/>
            <a:ext cx="4856400"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accent2"/>
                </a:solidFill>
              </a:rPr>
              <a:t>Python</a:t>
            </a:r>
            <a:r>
              <a:rPr lang="zh-CN" altLang="en-US" sz="2800" b="1" dirty="0">
                <a:solidFill>
                  <a:schemeClr val="accent2"/>
                </a:solidFill>
              </a:rPr>
              <a:t>发展简史</a:t>
            </a:r>
          </a:p>
        </p:txBody>
      </p:sp>
    </p:spTree>
    <p:extLst>
      <p:ext uri="{BB962C8B-B14F-4D97-AF65-F5344CB8AC3E}">
        <p14:creationId xmlns:p14="http://schemas.microsoft.com/office/powerpoint/2010/main" val="2509715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37" presetClass="entr" presetSubtype="0" fill="hold" nodeType="withEffect">
                                  <p:stCondLst>
                                    <p:cond delay="25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1000"/>
                                        <p:tgtEl>
                                          <p:spTgt spid="35"/>
                                        </p:tgtEl>
                                      </p:cBhvr>
                                    </p:animEffect>
                                    <p:anim calcmode="lin" valueType="num">
                                      <p:cBhvr>
                                        <p:cTn id="11" dur="1000" fill="hold"/>
                                        <p:tgtEl>
                                          <p:spTgt spid="35"/>
                                        </p:tgtEl>
                                        <p:attrNameLst>
                                          <p:attrName>ppt_x</p:attrName>
                                        </p:attrNameLst>
                                      </p:cBhvr>
                                      <p:tavLst>
                                        <p:tav tm="0">
                                          <p:val>
                                            <p:strVal val="#ppt_x"/>
                                          </p:val>
                                        </p:tav>
                                        <p:tav tm="100000">
                                          <p:val>
                                            <p:strVal val="#ppt_x"/>
                                          </p:val>
                                        </p:tav>
                                      </p:tavLst>
                                    </p:anim>
                                    <p:anim calcmode="lin" valueType="num">
                                      <p:cBhvr>
                                        <p:cTn id="12" dur="900" decel="100000" fill="hold"/>
                                        <p:tgtEl>
                                          <p:spTgt spid="35"/>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364067" y="2106811"/>
            <a:ext cx="11236885" cy="3108543"/>
            <a:chOff x="1068769" y="3726521"/>
            <a:chExt cx="3701366" cy="1250773"/>
          </a:xfrm>
        </p:grpSpPr>
        <p:sp>
          <p:nvSpPr>
            <p:cNvPr id="78" name="矩形 77"/>
            <p:cNvSpPr/>
            <p:nvPr/>
          </p:nvSpPr>
          <p:spPr>
            <a:xfrm>
              <a:off x="1068769" y="4580755"/>
              <a:ext cx="2241974" cy="297723"/>
            </a:xfrm>
            <a:prstGeom prst="rect">
              <a:avLst/>
            </a:prstGeom>
          </p:spPr>
          <p:txBody>
            <a:bodyPr wrap="square">
              <a:spAutoFit/>
              <a:scene3d>
                <a:camera prst="orthographicFront"/>
                <a:lightRig rig="threePt" dir="t"/>
              </a:scene3d>
              <a:sp3d contourW="6350"/>
            </a:bodyPr>
            <a:lstStyle/>
            <a:p>
              <a:pPr>
                <a:lnSpc>
                  <a:spcPct val="120000"/>
                </a:lnSpc>
              </a:pPr>
              <a:endParaRPr lang="zh-CN" altLang="en-US" sz="2800" dirty="0">
                <a:solidFill>
                  <a:schemeClr val="tx1">
                    <a:lumMod val="50000"/>
                    <a:lumOff val="50000"/>
                  </a:schemeClr>
                </a:solidFill>
              </a:endParaRPr>
            </a:p>
          </p:txBody>
        </p:sp>
        <p:sp>
          <p:nvSpPr>
            <p:cNvPr id="79" name="矩形 78"/>
            <p:cNvSpPr/>
            <p:nvPr/>
          </p:nvSpPr>
          <p:spPr>
            <a:xfrm>
              <a:off x="1299251" y="3726521"/>
              <a:ext cx="3470884" cy="1250773"/>
            </a:xfrm>
            <a:prstGeom prst="rect">
              <a:avLst/>
            </a:prstGeom>
          </p:spPr>
          <p:txBody>
            <a:bodyPr wrap="square">
              <a:spAutoFit/>
              <a:scene3d>
                <a:camera prst="orthographicFront"/>
                <a:lightRig rig="threePt" dir="t"/>
              </a:scene3d>
              <a:sp3d contourW="6350"/>
            </a:bodyPr>
            <a:lstStyle/>
            <a:p>
              <a:r>
                <a:rPr lang="en-US" altLang="zh-CN" sz="2800" dirty="0"/>
                <a:t>Python</a:t>
              </a:r>
              <a:r>
                <a:rPr lang="zh-CN" altLang="zh-CN" sz="2800" dirty="0"/>
                <a:t>可以做什么？</a:t>
              </a:r>
              <a:endParaRPr lang="en-US" altLang="zh-CN" sz="2800" dirty="0"/>
            </a:p>
            <a:p>
              <a:endParaRPr lang="zh-CN" altLang="zh-CN" sz="2800" dirty="0"/>
            </a:p>
            <a:p>
              <a:r>
                <a:rPr lang="zh-CN" altLang="zh-CN" sz="2800" dirty="0"/>
                <a:t>几乎可以做任何事情！</a:t>
              </a:r>
              <a:endParaRPr lang="en-US" altLang="zh-CN" sz="2800" dirty="0"/>
            </a:p>
            <a:p>
              <a:endParaRPr lang="en-US" altLang="zh-CN" sz="2800" dirty="0"/>
            </a:p>
            <a:p>
              <a:endParaRPr lang="zh-CN" altLang="zh-CN" sz="2800" dirty="0"/>
            </a:p>
            <a:p>
              <a:r>
                <a:rPr lang="en-US" altLang="zh-CN" sz="2800" dirty="0"/>
                <a:t>Python </a:t>
              </a:r>
              <a:r>
                <a:rPr lang="zh-CN" altLang="zh-CN" sz="2800" dirty="0"/>
                <a:t>类库分为两种</a:t>
              </a:r>
              <a:r>
                <a:rPr lang="en-US" altLang="zh-CN" sz="2800" dirty="0"/>
                <a:t>:</a:t>
              </a:r>
            </a:p>
            <a:p>
              <a:r>
                <a:rPr lang="zh-CN" altLang="zh-CN" sz="2800" dirty="0"/>
                <a:t>一种为</a:t>
              </a:r>
              <a:r>
                <a:rPr lang="en-US" altLang="zh-CN" sz="2800" dirty="0"/>
                <a:t> Python </a:t>
              </a:r>
              <a:r>
                <a:rPr lang="zh-CN" altLang="zh-CN" sz="2800" dirty="0"/>
                <a:t>语言内置类库，也即标准库，另一种为第三方库。</a:t>
              </a:r>
              <a:endParaRPr lang="zh-CN" altLang="en-US" sz="2800" b="1" dirty="0">
                <a:solidFill>
                  <a:schemeClr val="tx1">
                    <a:lumMod val="65000"/>
                    <a:lumOff val="35000"/>
                  </a:schemeClr>
                </a:solidFill>
              </a:endParaRPr>
            </a:p>
          </p:txBody>
        </p:sp>
      </p:grpSp>
      <p:grpSp>
        <p:nvGrpSpPr>
          <p:cNvPr id="82" name="组合 59"/>
          <p:cNvGrpSpPr/>
          <p:nvPr/>
        </p:nvGrpSpPr>
        <p:grpSpPr>
          <a:xfrm>
            <a:off x="3175" y="2540"/>
            <a:ext cx="7167245" cy="619775"/>
            <a:chOff x="1805470" y="2272514"/>
            <a:chExt cx="6438482" cy="619882"/>
          </a:xfrm>
        </p:grpSpPr>
        <p:sp>
          <p:nvSpPr>
            <p:cNvPr id="8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84" name="椭圆 8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1.1</a:t>
              </a:r>
            </a:p>
          </p:txBody>
        </p:sp>
        <p:sp>
          <p:nvSpPr>
            <p:cNvPr id="85" name="矩形 84"/>
            <p:cNvSpPr/>
            <p:nvPr/>
          </p:nvSpPr>
          <p:spPr>
            <a:xfrm>
              <a:off x="4505902" y="2320782"/>
              <a:ext cx="3738050" cy="564996"/>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初识</a:t>
              </a:r>
              <a:r>
                <a:rPr lang="en-US" altLang="zh-CN" sz="2800" b="1" dirty="0">
                  <a:solidFill>
                    <a:schemeClr val="tx1">
                      <a:lumMod val="65000"/>
                      <a:lumOff val="35000"/>
                    </a:schemeClr>
                  </a:solidFill>
                </a:rPr>
                <a:t>Python</a:t>
              </a:r>
              <a:endParaRPr lang="zh-CN" altLang="en-US" sz="2800" b="1" dirty="0">
                <a:solidFill>
                  <a:schemeClr val="tx1">
                    <a:lumMod val="65000"/>
                    <a:lumOff val="35000"/>
                  </a:schemeClr>
                </a:solidFill>
              </a:endParaRPr>
            </a:p>
          </p:txBody>
        </p:sp>
      </p:grpSp>
      <p:grpSp>
        <p:nvGrpSpPr>
          <p:cNvPr id="86" name="组合 85"/>
          <p:cNvGrpSpPr/>
          <p:nvPr/>
        </p:nvGrpSpPr>
        <p:grpSpPr>
          <a:xfrm>
            <a:off x="129614" y="848093"/>
            <a:ext cx="784786" cy="1046807"/>
            <a:chOff x="6469453" y="2119547"/>
            <a:chExt cx="1914069" cy="2769162"/>
          </a:xfrm>
        </p:grpSpPr>
        <p:sp>
          <p:nvSpPr>
            <p:cNvPr id="87"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88"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89"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90" name="文本框 76"/>
            <p:cNvSpPr txBox="1"/>
            <p:nvPr/>
          </p:nvSpPr>
          <p:spPr>
            <a:xfrm>
              <a:off x="6507320" y="2592526"/>
              <a:ext cx="1838329" cy="1058428"/>
            </a:xfrm>
            <a:prstGeom prst="rect">
              <a:avLst/>
            </a:prstGeom>
            <a:noFill/>
          </p:spPr>
          <p:txBody>
            <a:bodyPr wrap="none" rtlCol="0">
              <a:spAutoFit/>
            </a:bodyPr>
            <a:lstStyle/>
            <a:p>
              <a:pPr algn="ctr"/>
              <a:r>
                <a:rPr lang="en-US" altLang="zh-CN" sz="2000" b="1" dirty="0">
                  <a:solidFill>
                    <a:schemeClr val="tx2">
                      <a:lumMod val="50000"/>
                    </a:schemeClr>
                  </a:solidFill>
                </a:rPr>
                <a:t>1.1.3</a:t>
              </a:r>
              <a:endParaRPr lang="zh-CN" altLang="en-US" sz="2000" b="1" dirty="0">
                <a:solidFill>
                  <a:schemeClr val="tx2">
                    <a:lumMod val="50000"/>
                  </a:schemeClr>
                </a:solidFill>
              </a:endParaRPr>
            </a:p>
          </p:txBody>
        </p:sp>
      </p:grpSp>
      <p:sp>
        <p:nvSpPr>
          <p:cNvPr id="91" name="矩形 90"/>
          <p:cNvSpPr/>
          <p:nvPr/>
        </p:nvSpPr>
        <p:spPr>
          <a:xfrm>
            <a:off x="958931" y="890474"/>
            <a:ext cx="3628972" cy="609398"/>
          </a:xfrm>
          <a:prstGeom prst="rect">
            <a:avLst/>
          </a:prstGeom>
        </p:spPr>
        <p:txBody>
          <a:bodyPr wrap="square">
            <a:spAutoFit/>
            <a:scene3d>
              <a:camera prst="orthographicFront"/>
              <a:lightRig rig="threePt" dir="t"/>
            </a:scene3d>
            <a:sp3d contourW="6350"/>
          </a:bodyPr>
          <a:lstStyle/>
          <a:p>
            <a:pPr>
              <a:lnSpc>
                <a:spcPct val="120000"/>
              </a:lnSpc>
            </a:pPr>
            <a:r>
              <a:rPr lang="en-US" altLang="zh-CN" dirty="0"/>
              <a:t> </a:t>
            </a:r>
            <a:r>
              <a:rPr lang="en-US" altLang="zh-CN" sz="2800" b="1" dirty="0">
                <a:solidFill>
                  <a:schemeClr val="accent5"/>
                </a:solidFill>
              </a:rPr>
              <a:t>Python</a:t>
            </a:r>
            <a:r>
              <a:rPr lang="zh-CN" altLang="zh-CN" sz="2800" b="1" dirty="0">
                <a:solidFill>
                  <a:schemeClr val="accent5"/>
                </a:solidFill>
              </a:rPr>
              <a:t>库及应用领域</a:t>
            </a:r>
            <a:endParaRPr lang="zh-CN" altLang="en-US" sz="2800" b="1" dirty="0">
              <a:solidFill>
                <a:schemeClr val="accent5"/>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500"/>
                                        <p:tgtEl>
                                          <p:spTgt spid="82"/>
                                        </p:tgtEl>
                                      </p:cBhvr>
                                    </p:animEffect>
                                  </p:childTnLst>
                                </p:cTn>
                              </p:par>
                              <p:par>
                                <p:cTn id="8" presetID="37" presetClass="entr" presetSubtype="0" fill="hold" nodeType="withEffect">
                                  <p:stCondLst>
                                    <p:cond delay="500"/>
                                  </p:stCondLst>
                                  <p:childTnLst>
                                    <p:set>
                                      <p:cBhvr>
                                        <p:cTn id="9" dur="1" fill="hold">
                                          <p:stCondLst>
                                            <p:cond delay="0"/>
                                          </p:stCondLst>
                                        </p:cTn>
                                        <p:tgtEl>
                                          <p:spTgt spid="86"/>
                                        </p:tgtEl>
                                        <p:attrNameLst>
                                          <p:attrName>style.visibility</p:attrName>
                                        </p:attrNameLst>
                                      </p:cBhvr>
                                      <p:to>
                                        <p:strVal val="visible"/>
                                      </p:to>
                                    </p:set>
                                    <p:animEffect transition="in" filter="fade">
                                      <p:cBhvr>
                                        <p:cTn id="10" dur="1000"/>
                                        <p:tgtEl>
                                          <p:spTgt spid="86"/>
                                        </p:tgtEl>
                                      </p:cBhvr>
                                    </p:animEffect>
                                    <p:anim calcmode="lin" valueType="num">
                                      <p:cBhvr>
                                        <p:cTn id="11" dur="1000" fill="hold"/>
                                        <p:tgtEl>
                                          <p:spTgt spid="86"/>
                                        </p:tgtEl>
                                        <p:attrNameLst>
                                          <p:attrName>ppt_x</p:attrName>
                                        </p:attrNameLst>
                                      </p:cBhvr>
                                      <p:tavLst>
                                        <p:tav tm="0">
                                          <p:val>
                                            <p:strVal val="#ppt_x"/>
                                          </p:val>
                                        </p:tav>
                                        <p:tav tm="100000">
                                          <p:val>
                                            <p:strVal val="#ppt_x"/>
                                          </p:val>
                                        </p:tav>
                                      </p:tavLst>
                                    </p:anim>
                                    <p:anim calcmode="lin" valueType="num">
                                      <p:cBhvr>
                                        <p:cTn id="12" dur="900" decel="100000" fill="hold"/>
                                        <p:tgtEl>
                                          <p:spTgt spid="86"/>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8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59"/>
          <p:cNvGrpSpPr/>
          <p:nvPr/>
        </p:nvGrpSpPr>
        <p:grpSpPr>
          <a:xfrm>
            <a:off x="3175" y="2540"/>
            <a:ext cx="7167245" cy="619775"/>
            <a:chOff x="1805470" y="2272514"/>
            <a:chExt cx="6438482" cy="619882"/>
          </a:xfrm>
        </p:grpSpPr>
        <p:sp>
          <p:nvSpPr>
            <p:cNvPr id="83"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84" name="椭圆 83"/>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1.1</a:t>
              </a:r>
            </a:p>
          </p:txBody>
        </p:sp>
        <p:sp>
          <p:nvSpPr>
            <p:cNvPr id="85" name="矩形 84"/>
            <p:cNvSpPr/>
            <p:nvPr/>
          </p:nvSpPr>
          <p:spPr>
            <a:xfrm>
              <a:off x="4505902" y="2320782"/>
              <a:ext cx="3738050" cy="564996"/>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初识</a:t>
              </a:r>
              <a:r>
                <a:rPr lang="en-US" altLang="zh-CN" sz="2800" b="1" dirty="0">
                  <a:solidFill>
                    <a:schemeClr val="tx1">
                      <a:lumMod val="65000"/>
                      <a:lumOff val="35000"/>
                    </a:schemeClr>
                  </a:solidFill>
                </a:rPr>
                <a:t>Python</a:t>
              </a:r>
              <a:endParaRPr lang="zh-CN" altLang="en-US" sz="2800" b="1" dirty="0">
                <a:solidFill>
                  <a:schemeClr val="tx1">
                    <a:lumMod val="65000"/>
                    <a:lumOff val="35000"/>
                  </a:schemeClr>
                </a:solidFill>
              </a:endParaRPr>
            </a:p>
          </p:txBody>
        </p:sp>
      </p:grpSp>
      <p:pic>
        <p:nvPicPr>
          <p:cNvPr id="15" name="图片 14"/>
          <p:cNvPicPr/>
          <p:nvPr/>
        </p:nvPicPr>
        <p:blipFill>
          <a:blip r:embed="rId3">
            <a:extLst>
              <a:ext uri="{28A0092B-C50C-407E-A947-70E740481C1C}">
                <a14:useLocalDpi xmlns:a14="http://schemas.microsoft.com/office/drawing/2010/main" val="0"/>
              </a:ext>
            </a:extLst>
          </a:blip>
          <a:stretch>
            <a:fillRect/>
          </a:stretch>
        </p:blipFill>
        <p:spPr>
          <a:xfrm>
            <a:off x="7951785" y="-159026"/>
            <a:ext cx="4248967" cy="7217244"/>
          </a:xfrm>
          <a:prstGeom prst="rect">
            <a:avLst/>
          </a:prstGeom>
        </p:spPr>
      </p:pic>
      <p:sp>
        <p:nvSpPr>
          <p:cNvPr id="2" name="矩形 1"/>
          <p:cNvSpPr/>
          <p:nvPr/>
        </p:nvSpPr>
        <p:spPr>
          <a:xfrm>
            <a:off x="309490" y="2200090"/>
            <a:ext cx="6109365" cy="3877985"/>
          </a:xfrm>
          <a:prstGeom prst="rect">
            <a:avLst/>
          </a:prstGeom>
        </p:spPr>
        <p:txBody>
          <a:bodyPr wrap="none">
            <a:spAutoFit/>
          </a:bodyPr>
          <a:lstStyle/>
          <a:p>
            <a:r>
              <a:rPr lang="zh-CN" altLang="zh-CN" sz="2400" dirty="0"/>
              <a:t>⑴网络服务与运维</a:t>
            </a:r>
            <a:endParaRPr lang="en-US" altLang="zh-CN" sz="2400" dirty="0"/>
          </a:p>
          <a:p>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服务器端编程</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系统网络运维</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网络爬</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虫</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dirty="0"/>
              <a:t>⑵数据处理与科学研究</a:t>
            </a:r>
            <a:endParaRPr lang="en-US" altLang="zh-CN" sz="2400" dirty="0"/>
          </a:p>
          <a:p>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数据分析</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数据可视化</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科学研究</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dirty="0"/>
              <a:t>⑶机器学习与人工智能</a:t>
            </a:r>
          </a:p>
          <a:p>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机器学习</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自然语言处理</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深度学习</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dirty="0"/>
              <a:t>⑷人机交互与游戏开发</a:t>
            </a:r>
            <a:endParaRPr lang="en-US" altLang="zh-CN" sz="2400" dirty="0"/>
          </a:p>
          <a:p>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图形用户界面</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虚拟现实</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游戏开发</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endParaRPr lang="zh-CN" altLang="zh-CN" dirty="0"/>
          </a:p>
          <a:p>
            <a:endParaRPr lang="zh-CN" altLang="zh-CN" kern="100" dirty="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7000" y="992640"/>
            <a:ext cx="7306808" cy="523220"/>
          </a:xfrm>
          <a:prstGeom prst="rect">
            <a:avLst/>
          </a:prstGeom>
        </p:spPr>
        <p:txBody>
          <a:bodyPr wrap="none">
            <a:spAutoFit/>
          </a:bodyPr>
          <a:lstStyle/>
          <a:p>
            <a:r>
              <a:rPr lang="en-US" altLang="zh-CN" sz="2800" kern="100" dirty="0">
                <a:latin typeface="Times New Roman" panose="02020603050405020304" pitchFamily="18" charset="0"/>
                <a:ea typeface="宋体" panose="02010600030101010101" pitchFamily="2" charset="-122"/>
              </a:rPr>
              <a:t>Python</a:t>
            </a: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标准库和第三方库提供了大量应用场景</a:t>
            </a:r>
            <a:endParaRPr lang="zh-CN" altLang="en-US" sz="2800" dirty="0"/>
          </a:p>
        </p:txBody>
      </p:sp>
    </p:spTree>
    <p:extLst>
      <p:ext uri="{BB962C8B-B14F-4D97-AF65-F5344CB8AC3E}">
        <p14:creationId xmlns:p14="http://schemas.microsoft.com/office/powerpoint/2010/main" val="26781817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9"/>
          <p:cNvGrpSpPr/>
          <p:nvPr/>
        </p:nvGrpSpPr>
        <p:grpSpPr>
          <a:xfrm>
            <a:off x="3175" y="2538"/>
            <a:ext cx="7921625" cy="680612"/>
            <a:chOff x="1805470" y="2272514"/>
            <a:chExt cx="6438482" cy="680730"/>
          </a:xfrm>
        </p:grpSpPr>
        <p:sp>
          <p:nvSpPr>
            <p:cNvPr id="7"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8" name="椭圆 7"/>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1.1</a:t>
              </a:r>
            </a:p>
          </p:txBody>
        </p:sp>
        <p:sp>
          <p:nvSpPr>
            <p:cNvPr id="43" name="矩形 42"/>
            <p:cNvSpPr/>
            <p:nvPr/>
          </p:nvSpPr>
          <p:spPr>
            <a:xfrm>
              <a:off x="4505902" y="2320782"/>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初识</a:t>
              </a:r>
              <a:r>
                <a:rPr lang="en-US" altLang="zh-CN" sz="3200" b="1" dirty="0">
                  <a:solidFill>
                    <a:schemeClr val="tx1">
                      <a:lumMod val="65000"/>
                      <a:lumOff val="35000"/>
                    </a:schemeClr>
                  </a:solidFill>
                </a:rPr>
                <a:t>Python</a:t>
              </a:r>
              <a:endParaRPr lang="zh-CN" altLang="en-US" sz="3200" b="1" dirty="0">
                <a:solidFill>
                  <a:schemeClr val="tx1">
                    <a:lumMod val="65000"/>
                    <a:lumOff val="35000"/>
                  </a:schemeClr>
                </a:solidFill>
              </a:endParaRPr>
            </a:p>
          </p:txBody>
        </p:sp>
      </p:grpSp>
      <p:grpSp>
        <p:nvGrpSpPr>
          <p:cNvPr id="23" name="组合 22"/>
          <p:cNvGrpSpPr/>
          <p:nvPr/>
        </p:nvGrpSpPr>
        <p:grpSpPr>
          <a:xfrm>
            <a:off x="0" y="740206"/>
            <a:ext cx="753732" cy="934358"/>
            <a:chOff x="9130435" y="2119547"/>
            <a:chExt cx="1954527" cy="2769162"/>
          </a:xfrm>
        </p:grpSpPr>
        <p:sp>
          <p:nvSpPr>
            <p:cNvPr id="24"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5"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6"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7" name="文本框 77"/>
            <p:cNvSpPr txBox="1"/>
            <p:nvPr/>
          </p:nvSpPr>
          <p:spPr>
            <a:xfrm>
              <a:off x="9130435" y="2338366"/>
              <a:ext cx="1954527" cy="1185808"/>
            </a:xfrm>
            <a:prstGeom prst="rect">
              <a:avLst/>
            </a:prstGeom>
            <a:noFill/>
          </p:spPr>
          <p:txBody>
            <a:bodyPr wrap="none" rtlCol="0">
              <a:spAutoFit/>
            </a:bodyPr>
            <a:lstStyle/>
            <a:p>
              <a:pPr algn="ctr"/>
              <a:r>
                <a:rPr lang="en-US" altLang="zh-CN" sz="2000" b="1" dirty="0">
                  <a:solidFill>
                    <a:schemeClr val="tx2">
                      <a:lumMod val="50000"/>
                    </a:schemeClr>
                  </a:solidFill>
                </a:rPr>
                <a:t>1.1.4</a:t>
              </a:r>
              <a:endParaRPr lang="zh-CN" altLang="en-US" sz="2000" b="1" dirty="0">
                <a:solidFill>
                  <a:schemeClr val="tx2">
                    <a:lumMod val="50000"/>
                  </a:schemeClr>
                </a:solidFill>
              </a:endParaRPr>
            </a:p>
          </p:txBody>
        </p:sp>
      </p:grpSp>
      <p:sp>
        <p:nvSpPr>
          <p:cNvPr id="29" name="矩形 28"/>
          <p:cNvSpPr/>
          <p:nvPr/>
        </p:nvSpPr>
        <p:spPr>
          <a:xfrm>
            <a:off x="614517" y="771569"/>
            <a:ext cx="6472083" cy="6093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accent6"/>
                </a:solidFill>
              </a:rPr>
              <a:t>Python</a:t>
            </a:r>
            <a:r>
              <a:rPr lang="zh-CN" altLang="zh-CN" sz="2800" b="1" dirty="0">
                <a:solidFill>
                  <a:schemeClr val="accent6"/>
                </a:solidFill>
              </a:rPr>
              <a:t>程序运行机制与解释器</a:t>
            </a:r>
            <a:endParaRPr lang="zh-CN" altLang="en-US" sz="2800" b="1" dirty="0">
              <a:solidFill>
                <a:schemeClr val="accent6"/>
              </a:solidFill>
            </a:endParaRPr>
          </a:p>
        </p:txBody>
      </p:sp>
      <p:grpSp>
        <p:nvGrpSpPr>
          <p:cNvPr id="30" name="组合 29"/>
          <p:cNvGrpSpPr/>
          <p:nvPr/>
        </p:nvGrpSpPr>
        <p:grpSpPr>
          <a:xfrm>
            <a:off x="123928" y="1572690"/>
            <a:ext cx="497768" cy="503822"/>
            <a:chOff x="1805940" y="1198245"/>
            <a:chExt cx="2011680" cy="2011680"/>
          </a:xfrm>
        </p:grpSpPr>
        <p:sp>
          <p:nvSpPr>
            <p:cNvPr id="31"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34" name="任意多边形: 形状 12"/>
          <p:cNvSpPr/>
          <p:nvPr/>
        </p:nvSpPr>
        <p:spPr bwMode="auto">
          <a:xfrm>
            <a:off x="279167" y="1719794"/>
            <a:ext cx="216929" cy="180465"/>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tx1">
              <a:lumMod val="50000"/>
              <a:lumOff val="50000"/>
            </a:schemeClr>
          </a:solidFill>
          <a:ln>
            <a:noFill/>
          </a:ln>
        </p:spPr>
        <p:txBody>
          <a:bodyPr anchor="ctr"/>
          <a:lstStyle/>
          <a:p>
            <a:pPr algn="ctr"/>
            <a:endParaRPr/>
          </a:p>
        </p:txBody>
      </p:sp>
      <p:sp>
        <p:nvSpPr>
          <p:cNvPr id="3" name="矩形 2"/>
          <p:cNvSpPr/>
          <p:nvPr/>
        </p:nvSpPr>
        <p:spPr>
          <a:xfrm>
            <a:off x="1233462" y="1572690"/>
            <a:ext cx="9214551" cy="646331"/>
          </a:xfrm>
          <a:prstGeom prst="rect">
            <a:avLst/>
          </a:prstGeom>
        </p:spPr>
        <p:txBody>
          <a:bodyPr wrap="square">
            <a:spAutoFit/>
          </a:bodyPr>
          <a:lstStyle/>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计算机并不能够直接识别并运行高级语言，把高级语言转变成计算机能读懂的机器语言通常有两种途径：第一种是编译，第二种是解释。</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Rectangle 2"/>
          <p:cNvSpPr>
            <a:spLocks noChangeArrowheads="1"/>
          </p:cNvSpPr>
          <p:nvPr/>
        </p:nvSpPr>
        <p:spPr bwMode="auto">
          <a:xfrm>
            <a:off x="1892410" y="2528515"/>
            <a:ext cx="17107988" cy="205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p:cNvGraphicFramePr>
          <p:nvPr>
            <p:extLst>
              <p:ext uri="{D42A27DB-BD31-4B8C-83A1-F6EECF244321}">
                <p14:modId xmlns:p14="http://schemas.microsoft.com/office/powerpoint/2010/main" val="2865637085"/>
              </p:ext>
            </p:extLst>
          </p:nvPr>
        </p:nvGraphicFramePr>
        <p:xfrm>
          <a:off x="1562936" y="2528515"/>
          <a:ext cx="8555602" cy="2618021"/>
        </p:xfrm>
        <a:graphic>
          <a:graphicData uri="http://schemas.openxmlformats.org/presentationml/2006/ole">
            <mc:AlternateContent xmlns:mc="http://schemas.openxmlformats.org/markup-compatibility/2006">
              <mc:Choice xmlns:v="urn:schemas-microsoft-com:vml" Requires="v">
                <p:oleObj name="Visio" r:id="rId3" imgW="5776793" imgH="1840689" progId="Visio.Drawing.11">
                  <p:embed/>
                </p:oleObj>
              </mc:Choice>
              <mc:Fallback>
                <p:oleObj name="Visio" r:id="rId3" imgW="5776793" imgH="1840689" progId="Visio.Drawing.11">
                  <p:embed/>
                  <p:pic>
                    <p:nvPicPr>
                      <p:cNvPr id="5" name="对象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2936" y="2528515"/>
                        <a:ext cx="8555602" cy="2618021"/>
                      </a:xfrm>
                      <a:prstGeom prst="rect">
                        <a:avLst/>
                      </a:prstGeom>
                      <a:noFill/>
                    </p:spPr>
                  </p:pic>
                </p:oleObj>
              </mc:Fallback>
            </mc:AlternateContent>
          </a:graphicData>
        </a:graphic>
      </p:graphicFrame>
      <p:sp>
        <p:nvSpPr>
          <p:cNvPr id="6" name="矩形 5"/>
          <p:cNvSpPr/>
          <p:nvPr/>
        </p:nvSpPr>
        <p:spPr>
          <a:xfrm>
            <a:off x="4066257" y="5227056"/>
            <a:ext cx="3969134" cy="579839"/>
          </a:xfrm>
          <a:prstGeom prst="rect">
            <a:avLst/>
          </a:prstGeom>
        </p:spPr>
        <p:txBody>
          <a:bodyPr wrap="square">
            <a:spAutoFit/>
          </a:bodyPr>
          <a:lstStyle/>
          <a:p>
            <a:pPr algn="ctr">
              <a:lnSpc>
                <a:spcPct val="132000"/>
              </a:lnSpc>
              <a:spcAft>
                <a:spcPts val="600"/>
              </a:spcAft>
            </a:pPr>
            <a:r>
              <a:rPr lang="zh-CN" altLang="zh-CN" sz="2400" b="1" kern="100" dirty="0">
                <a:latin typeface="Cambria" panose="02040503050406030204" pitchFamily="18" charset="0"/>
                <a:ea typeface="黑体" panose="02010609060101010101" pitchFamily="49" charset="-122"/>
                <a:cs typeface="Times New Roman" panose="02020603050405020304" pitchFamily="18" charset="0"/>
              </a:rPr>
              <a:t>图</a:t>
            </a:r>
            <a:r>
              <a:rPr lang="en-US" altLang="zh-CN" sz="2400" b="1" kern="100" dirty="0">
                <a:latin typeface="Cambria" panose="02040503050406030204" pitchFamily="18" charset="0"/>
                <a:ea typeface="黑体" panose="02010609060101010101" pitchFamily="49" charset="-122"/>
                <a:cs typeface="Times New Roman" panose="02020603050405020304" pitchFamily="18" charset="0"/>
              </a:rPr>
              <a:t>1-2 Python</a:t>
            </a:r>
            <a:r>
              <a:rPr lang="zh-CN" altLang="zh-CN" sz="2400" b="1" kern="100" dirty="0">
                <a:latin typeface="Cambria" panose="02040503050406030204" pitchFamily="18" charset="0"/>
                <a:ea typeface="黑体" panose="02010609060101010101" pitchFamily="49" charset="-122"/>
                <a:cs typeface="Times New Roman" panose="02020603050405020304" pitchFamily="18" charset="0"/>
              </a:rPr>
              <a:t>运行机制</a:t>
            </a:r>
          </a:p>
        </p:txBody>
      </p:sp>
    </p:spTree>
    <p:extLst>
      <p:ext uri="{BB962C8B-B14F-4D97-AF65-F5344CB8AC3E}">
        <p14:creationId xmlns:p14="http://schemas.microsoft.com/office/powerpoint/2010/main" val="5897386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37" presetClass="entr" presetSubtype="0" fill="hold" nodeType="withEffect">
                                  <p:stCondLst>
                                    <p:cond delay="75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1000"/>
                                        <p:tgtEl>
                                          <p:spTgt spid="23"/>
                                        </p:tgtEl>
                                      </p:cBhvr>
                                    </p:animEffect>
                                    <p:anim calcmode="lin" valueType="num">
                                      <p:cBhvr>
                                        <p:cTn id="11" dur="1000" fill="hold"/>
                                        <p:tgtEl>
                                          <p:spTgt spid="23"/>
                                        </p:tgtEl>
                                        <p:attrNameLst>
                                          <p:attrName>ppt_x</p:attrName>
                                        </p:attrNameLst>
                                      </p:cBhvr>
                                      <p:tavLst>
                                        <p:tav tm="0">
                                          <p:val>
                                            <p:strVal val="#ppt_x"/>
                                          </p:val>
                                        </p:tav>
                                        <p:tav tm="100000">
                                          <p:val>
                                            <p:strVal val="#ppt_x"/>
                                          </p:val>
                                        </p:tav>
                                      </p:tavLst>
                                    </p:anim>
                                    <p:anim calcmode="lin" valueType="num">
                                      <p:cBhvr>
                                        <p:cTn id="12" dur="900" decel="100000" fill="hold"/>
                                        <p:tgtEl>
                                          <p:spTgt spid="23"/>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0" y="10095"/>
            <a:ext cx="10350610" cy="725809"/>
            <a:chOff x="1805470" y="3196301"/>
            <a:chExt cx="8494322" cy="725809"/>
          </a:xfrm>
        </p:grpSpPr>
        <p:sp>
          <p:nvSpPr>
            <p:cNvPr id="4"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9" name="椭圆 8"/>
            <p:cNvSpPr/>
            <p:nvPr/>
          </p:nvSpPr>
          <p:spPr bwMode="auto">
            <a:xfrm>
              <a:off x="4041002" y="3272400"/>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49" name="矩形 48"/>
            <p:cNvSpPr/>
            <p:nvPr/>
          </p:nvSpPr>
          <p:spPr>
            <a:xfrm>
              <a:off x="5064714" y="3238846"/>
              <a:ext cx="5235078"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开发环境配置</a:t>
              </a:r>
            </a:p>
          </p:txBody>
        </p:sp>
      </p:grpSp>
      <p:sp>
        <p:nvSpPr>
          <p:cNvPr id="8" name="任意多边形: 形状 18"/>
          <p:cNvSpPr/>
          <p:nvPr/>
        </p:nvSpPr>
        <p:spPr bwMode="auto">
          <a:xfrm>
            <a:off x="401367" y="4685188"/>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10" name="组合 9"/>
          <p:cNvGrpSpPr/>
          <p:nvPr/>
        </p:nvGrpSpPr>
        <p:grpSpPr>
          <a:xfrm>
            <a:off x="936435" y="1016512"/>
            <a:ext cx="761736" cy="748507"/>
            <a:chOff x="1805940" y="1198245"/>
            <a:chExt cx="2011680" cy="2011680"/>
          </a:xfrm>
        </p:grpSpPr>
        <p:sp>
          <p:nvSpPr>
            <p:cNvPr id="1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14" name="组合 13"/>
          <p:cNvGrpSpPr/>
          <p:nvPr/>
        </p:nvGrpSpPr>
        <p:grpSpPr>
          <a:xfrm>
            <a:off x="903383" y="2029966"/>
            <a:ext cx="794787" cy="773015"/>
            <a:chOff x="1805940" y="1198245"/>
            <a:chExt cx="2011680" cy="2011680"/>
          </a:xfrm>
        </p:grpSpPr>
        <p:sp>
          <p:nvSpPr>
            <p:cNvPr id="15"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18" name="组合 17"/>
          <p:cNvGrpSpPr/>
          <p:nvPr/>
        </p:nvGrpSpPr>
        <p:grpSpPr>
          <a:xfrm>
            <a:off x="882535" y="3054981"/>
            <a:ext cx="825079" cy="766323"/>
            <a:chOff x="1805940" y="1198245"/>
            <a:chExt cx="2011680" cy="2011680"/>
          </a:xfrm>
        </p:grpSpPr>
        <p:sp>
          <p:nvSpPr>
            <p:cNvPr id="19"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22" name="组合 21"/>
          <p:cNvGrpSpPr/>
          <p:nvPr/>
        </p:nvGrpSpPr>
        <p:grpSpPr>
          <a:xfrm>
            <a:off x="893552" y="4118405"/>
            <a:ext cx="803046" cy="793383"/>
            <a:chOff x="1805940" y="1198245"/>
            <a:chExt cx="2011680" cy="2011680"/>
          </a:xfrm>
        </p:grpSpPr>
        <p:sp>
          <p:nvSpPr>
            <p:cNvPr id="23"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0" name="文本框 28"/>
          <p:cNvSpPr txBox="1"/>
          <p:nvPr/>
        </p:nvSpPr>
        <p:spPr>
          <a:xfrm>
            <a:off x="958468" y="1203798"/>
            <a:ext cx="837281" cy="400110"/>
          </a:xfrm>
          <a:prstGeom prst="rect">
            <a:avLst/>
          </a:prstGeom>
          <a:noFill/>
        </p:spPr>
        <p:txBody>
          <a:bodyPr wrap="square" rtlCol="0">
            <a:spAutoFit/>
          </a:bodyPr>
          <a:lstStyle/>
          <a:p>
            <a:r>
              <a:rPr lang="en-US" altLang="zh-CN" sz="2000" b="1" dirty="0">
                <a:solidFill>
                  <a:schemeClr val="tx1">
                    <a:lumMod val="65000"/>
                    <a:lumOff val="35000"/>
                  </a:schemeClr>
                </a:solidFill>
              </a:rPr>
              <a:t>1.2.1</a:t>
            </a:r>
          </a:p>
        </p:txBody>
      </p:sp>
      <p:sp>
        <p:nvSpPr>
          <p:cNvPr id="31" name="文本框 63"/>
          <p:cNvSpPr txBox="1"/>
          <p:nvPr/>
        </p:nvSpPr>
        <p:spPr>
          <a:xfrm>
            <a:off x="959652" y="2214708"/>
            <a:ext cx="814063" cy="400110"/>
          </a:xfrm>
          <a:prstGeom prst="rect">
            <a:avLst/>
          </a:prstGeom>
          <a:noFill/>
        </p:spPr>
        <p:txBody>
          <a:bodyPr wrap="square" rtlCol="0">
            <a:spAutoFit/>
          </a:bodyPr>
          <a:lstStyle/>
          <a:p>
            <a:r>
              <a:rPr lang="en-US" altLang="zh-CN" sz="2000" b="1" dirty="0">
                <a:solidFill>
                  <a:schemeClr val="tx1">
                    <a:lumMod val="65000"/>
                    <a:lumOff val="35000"/>
                  </a:schemeClr>
                </a:solidFill>
              </a:rPr>
              <a:t>1.2.2</a:t>
            </a:r>
          </a:p>
        </p:txBody>
      </p:sp>
      <p:sp>
        <p:nvSpPr>
          <p:cNvPr id="32" name="文本框 29"/>
          <p:cNvSpPr txBox="1"/>
          <p:nvPr/>
        </p:nvSpPr>
        <p:spPr>
          <a:xfrm>
            <a:off x="981687" y="3248107"/>
            <a:ext cx="880164" cy="400110"/>
          </a:xfrm>
          <a:prstGeom prst="rect">
            <a:avLst/>
          </a:prstGeom>
          <a:noFill/>
        </p:spPr>
        <p:txBody>
          <a:bodyPr wrap="square" rtlCol="0">
            <a:spAutoFit/>
          </a:bodyPr>
          <a:lstStyle/>
          <a:p>
            <a:r>
              <a:rPr lang="en-US" altLang="zh-CN" sz="2000" b="1" dirty="0">
                <a:solidFill>
                  <a:schemeClr val="tx1">
                    <a:lumMod val="65000"/>
                    <a:lumOff val="35000"/>
                  </a:schemeClr>
                </a:solidFill>
              </a:rPr>
              <a:t>1.2.3</a:t>
            </a:r>
          </a:p>
        </p:txBody>
      </p:sp>
      <p:sp>
        <p:nvSpPr>
          <p:cNvPr id="33" name="文本框 30"/>
          <p:cNvSpPr txBox="1"/>
          <p:nvPr/>
        </p:nvSpPr>
        <p:spPr>
          <a:xfrm>
            <a:off x="970670" y="4317733"/>
            <a:ext cx="825079" cy="400110"/>
          </a:xfrm>
          <a:prstGeom prst="rect">
            <a:avLst/>
          </a:prstGeom>
          <a:noFill/>
        </p:spPr>
        <p:txBody>
          <a:bodyPr wrap="square" rtlCol="0">
            <a:spAutoFit/>
          </a:bodyPr>
          <a:lstStyle/>
          <a:p>
            <a:r>
              <a:rPr lang="en-US" altLang="zh-CN" sz="2000" b="1" dirty="0">
                <a:solidFill>
                  <a:schemeClr val="tx1">
                    <a:lumMod val="65000"/>
                    <a:lumOff val="35000"/>
                  </a:schemeClr>
                </a:solidFill>
              </a:rPr>
              <a:t>1.2.4</a:t>
            </a:r>
          </a:p>
        </p:txBody>
      </p:sp>
      <p:sp>
        <p:nvSpPr>
          <p:cNvPr id="36" name="矩形 35"/>
          <p:cNvSpPr/>
          <p:nvPr/>
        </p:nvSpPr>
        <p:spPr>
          <a:xfrm>
            <a:off x="1812518" y="1072507"/>
            <a:ext cx="4070350" cy="5648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tx1">
                    <a:lumMod val="65000"/>
                    <a:lumOff val="35000"/>
                  </a:schemeClr>
                </a:solidFill>
              </a:rPr>
              <a:t>Python</a:t>
            </a:r>
            <a:r>
              <a:rPr lang="zh-CN" altLang="en-US" sz="2800" b="1" dirty="0">
                <a:solidFill>
                  <a:schemeClr val="tx1">
                    <a:lumMod val="65000"/>
                    <a:lumOff val="35000"/>
                  </a:schemeClr>
                </a:solidFill>
              </a:rPr>
              <a:t>的安装</a:t>
            </a:r>
          </a:p>
        </p:txBody>
      </p:sp>
      <p:sp>
        <p:nvSpPr>
          <p:cNvPr id="37" name="矩形 36"/>
          <p:cNvSpPr/>
          <p:nvPr/>
        </p:nvSpPr>
        <p:spPr>
          <a:xfrm>
            <a:off x="1845568" y="2073259"/>
            <a:ext cx="5039973" cy="5648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tx1">
                    <a:lumMod val="65000"/>
                    <a:lumOff val="35000"/>
                  </a:schemeClr>
                </a:solidFill>
              </a:rPr>
              <a:t>Shell</a:t>
            </a:r>
            <a:r>
              <a:rPr lang="zh-CN" altLang="en-US" sz="2800" b="1" dirty="0">
                <a:solidFill>
                  <a:schemeClr val="tx1">
                    <a:lumMod val="65000"/>
                    <a:lumOff val="35000"/>
                  </a:schemeClr>
                </a:solidFill>
              </a:rPr>
              <a:t>与</a:t>
            </a:r>
            <a:r>
              <a:rPr lang="en-US" altLang="zh-CN" sz="2800" b="1" dirty="0">
                <a:solidFill>
                  <a:schemeClr val="tx1">
                    <a:lumMod val="65000"/>
                    <a:lumOff val="35000"/>
                  </a:schemeClr>
                </a:solidFill>
              </a:rPr>
              <a:t>IDLE</a:t>
            </a:r>
            <a:endParaRPr lang="zh-CN" altLang="en-US" sz="2800" b="1" dirty="0">
              <a:solidFill>
                <a:schemeClr val="tx1">
                  <a:lumMod val="65000"/>
                  <a:lumOff val="35000"/>
                </a:schemeClr>
              </a:solidFill>
            </a:endParaRPr>
          </a:p>
        </p:txBody>
      </p:sp>
      <p:sp>
        <p:nvSpPr>
          <p:cNvPr id="38" name="矩形 37"/>
          <p:cNvSpPr/>
          <p:nvPr/>
        </p:nvSpPr>
        <p:spPr>
          <a:xfrm>
            <a:off x="1845569" y="3172548"/>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安装包与加载包</a:t>
            </a:r>
          </a:p>
        </p:txBody>
      </p:sp>
      <p:sp>
        <p:nvSpPr>
          <p:cNvPr id="39" name="矩形 38"/>
          <p:cNvSpPr/>
          <p:nvPr/>
        </p:nvSpPr>
        <p:spPr>
          <a:xfrm>
            <a:off x="1867603" y="4254354"/>
            <a:ext cx="4070350"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err="1">
                <a:solidFill>
                  <a:schemeClr val="tx1">
                    <a:lumMod val="65000"/>
                    <a:lumOff val="35000"/>
                  </a:schemeClr>
                </a:solidFill>
              </a:rPr>
              <a:t>Jupyter</a:t>
            </a:r>
            <a:endParaRPr lang="en-US" altLang="zh-CN" sz="2800" b="1" dirty="0">
              <a:solidFill>
                <a:schemeClr val="tx1">
                  <a:lumMod val="65000"/>
                  <a:lumOff val="35000"/>
                </a:schemeClr>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0"/>
          <p:cNvGrpSpPr/>
          <p:nvPr/>
        </p:nvGrpSpPr>
        <p:grpSpPr>
          <a:xfrm>
            <a:off x="5245" y="2251"/>
            <a:ext cx="9898919" cy="674898"/>
            <a:chOff x="1805470" y="3196301"/>
            <a:chExt cx="9898919" cy="674898"/>
          </a:xfrm>
        </p:grpSpPr>
        <p:sp>
          <p:nvSpPr>
            <p:cNvPr id="4"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9" name="椭圆 8"/>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49" name="矩形 48"/>
            <p:cNvSpPr/>
            <p:nvPr/>
          </p:nvSpPr>
          <p:spPr>
            <a:xfrm>
              <a:off x="5064713" y="3238846"/>
              <a:ext cx="6639676" cy="63235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开发环境配置</a:t>
              </a:r>
            </a:p>
          </p:txBody>
        </p:sp>
      </p:grpSp>
      <p:sp>
        <p:nvSpPr>
          <p:cNvPr id="36" name="矩形 35"/>
          <p:cNvSpPr/>
          <p:nvPr/>
        </p:nvSpPr>
        <p:spPr>
          <a:xfrm>
            <a:off x="985520" y="713629"/>
            <a:ext cx="2785291" cy="6093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accent4"/>
                </a:solidFill>
              </a:rPr>
              <a:t>Python</a:t>
            </a:r>
            <a:r>
              <a:rPr lang="zh-CN" altLang="en-US" sz="2800" b="1" dirty="0">
                <a:solidFill>
                  <a:schemeClr val="accent4"/>
                </a:solidFill>
              </a:rPr>
              <a:t>的安装</a:t>
            </a:r>
          </a:p>
        </p:txBody>
      </p:sp>
      <p:grpSp>
        <p:nvGrpSpPr>
          <p:cNvPr id="26" name="组合 66"/>
          <p:cNvGrpSpPr/>
          <p:nvPr/>
        </p:nvGrpSpPr>
        <p:grpSpPr>
          <a:xfrm>
            <a:off x="164710" y="696666"/>
            <a:ext cx="753732" cy="1394407"/>
            <a:chOff x="1051514" y="2119547"/>
            <a:chExt cx="2106060" cy="4015429"/>
          </a:xfrm>
        </p:grpSpPr>
        <p:sp>
          <p:nvSpPr>
            <p:cNvPr id="68"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69"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70" name="圆角矩形 4"/>
            <p:cNvSpPr/>
            <p:nvPr/>
          </p:nvSpPr>
          <p:spPr>
            <a:xfrm>
              <a:off x="150056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71" name="文本框 5"/>
            <p:cNvSpPr txBox="1"/>
            <p:nvPr/>
          </p:nvSpPr>
          <p:spPr>
            <a:xfrm>
              <a:off x="1051514" y="2465631"/>
              <a:ext cx="2106060" cy="1152184"/>
            </a:xfrm>
            <a:prstGeom prst="rect">
              <a:avLst/>
            </a:prstGeom>
            <a:noFill/>
          </p:spPr>
          <p:txBody>
            <a:bodyPr wrap="none" rtlCol="0">
              <a:spAutoFit/>
            </a:bodyPr>
            <a:lstStyle/>
            <a:p>
              <a:pPr algn="ctr"/>
              <a:r>
                <a:rPr lang="en-US" altLang="zh-CN" sz="2000" b="1" dirty="0">
                  <a:solidFill>
                    <a:schemeClr val="tx2">
                      <a:lumMod val="50000"/>
                    </a:schemeClr>
                  </a:solidFill>
                </a:rPr>
                <a:t>1.2.1</a:t>
              </a:r>
              <a:endParaRPr lang="zh-CN" altLang="en-US" sz="2000" b="1" dirty="0">
                <a:solidFill>
                  <a:schemeClr val="tx2">
                    <a:lumMod val="50000"/>
                  </a:schemeClr>
                </a:solidFill>
              </a:endParaRPr>
            </a:p>
          </p:txBody>
        </p:sp>
        <p:sp>
          <p:nvSpPr>
            <p:cNvPr id="72" name="矩形 71"/>
            <p:cNvSpPr/>
            <p:nvPr/>
          </p:nvSpPr>
          <p:spPr>
            <a:xfrm>
              <a:off x="1871440" y="4982792"/>
              <a:ext cx="516171" cy="115218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14" name="矩形 13"/>
          <p:cNvSpPr/>
          <p:nvPr/>
        </p:nvSpPr>
        <p:spPr>
          <a:xfrm>
            <a:off x="309490" y="2200090"/>
            <a:ext cx="3433953" cy="3970318"/>
          </a:xfrm>
          <a:prstGeom prst="rect">
            <a:avLst/>
          </a:prstGeom>
        </p:spPr>
        <p:txBody>
          <a:bodyPr wrap="none">
            <a:spAutoFit/>
          </a:bodyPr>
          <a:lstStyle/>
          <a:p>
            <a:r>
              <a:rPr lang="zh-CN" altLang="en-US" sz="2400" dirty="0"/>
              <a:t>步骤</a:t>
            </a:r>
            <a:r>
              <a:rPr lang="en-US" altLang="zh-CN" sz="2400" dirty="0"/>
              <a:t>1</a:t>
            </a:r>
            <a:r>
              <a:rPr lang="zh-CN" altLang="en-US" sz="2400" dirty="0"/>
              <a:t>：下载程序安装</a:t>
            </a:r>
            <a:endParaRPr lang="en-US" altLang="zh-CN" sz="2400" dirty="0"/>
          </a:p>
          <a:p>
            <a:endParaRPr lang="en-US" altLang="zh-CN" sz="2400" dirty="0"/>
          </a:p>
          <a:p>
            <a:r>
              <a:rPr lang="zh-CN" altLang="en-US" sz="2400" dirty="0"/>
              <a:t>步骤</a:t>
            </a:r>
            <a:r>
              <a:rPr lang="en-US" altLang="zh-CN" sz="2400" dirty="0"/>
              <a:t>2</a:t>
            </a:r>
            <a:r>
              <a:rPr lang="zh-CN" altLang="en-US" sz="2400" dirty="0"/>
              <a:t>：选择安装方式</a:t>
            </a:r>
            <a:endParaRPr lang="en-US" altLang="zh-CN" sz="2400" dirty="0"/>
          </a:p>
          <a:p>
            <a:r>
              <a:rPr lang="en-US" altLang="zh-CN" sz="2400" dirty="0"/>
              <a:t>     </a:t>
            </a:r>
          </a:p>
          <a:p>
            <a:r>
              <a:rPr lang="zh-CN" altLang="en-US" sz="2400" dirty="0"/>
              <a:t>步骤</a:t>
            </a:r>
            <a:r>
              <a:rPr lang="en-US" altLang="zh-CN" sz="2400" dirty="0"/>
              <a:t>3</a:t>
            </a:r>
            <a:r>
              <a:rPr lang="zh-CN" altLang="en-US" sz="2400" dirty="0"/>
              <a:t>：自定义安装设置</a:t>
            </a:r>
            <a:endParaRPr lang="en-US" altLang="zh-CN" sz="2400" dirty="0"/>
          </a:p>
          <a:p>
            <a:endParaRPr lang="zh-CN" altLang="zh-CN" sz="2400" dirty="0"/>
          </a:p>
          <a:p>
            <a:r>
              <a:rPr lang="zh-CN" altLang="en-US" sz="2400" dirty="0"/>
              <a:t>步骤</a:t>
            </a:r>
            <a:r>
              <a:rPr lang="en-US" altLang="zh-CN" sz="2400" dirty="0"/>
              <a:t>4</a:t>
            </a:r>
            <a:r>
              <a:rPr lang="zh-CN" altLang="en-US" sz="2400" dirty="0"/>
              <a:t>：设置安装路径</a:t>
            </a:r>
            <a:endParaRPr lang="en-US" altLang="zh-CN" sz="2400" dirty="0"/>
          </a:p>
          <a:p>
            <a:endParaRPr lang="en-US" altLang="zh-CN" sz="2400" dirty="0"/>
          </a:p>
          <a:p>
            <a:r>
              <a:rPr lang="zh-CN" altLang="en-US" sz="2400" dirty="0"/>
              <a:t>步骤</a:t>
            </a:r>
            <a:r>
              <a:rPr lang="en-US" altLang="zh-CN" sz="2400" dirty="0"/>
              <a:t>5</a:t>
            </a:r>
            <a:r>
              <a:rPr lang="zh-CN" altLang="en-US" sz="2400" dirty="0"/>
              <a:t>：设置环境变量</a:t>
            </a:r>
            <a:endParaRPr lang="zh-CN" altLang="zh-CN" sz="2400" dirty="0"/>
          </a:p>
          <a:p>
            <a:endParaRPr lang="zh-CN" altLang="zh-CN" kern="100" dirty="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kern="1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图片 14"/>
          <p:cNvPicPr/>
          <p:nvPr/>
        </p:nvPicPr>
        <p:blipFill>
          <a:blip r:embed="rId3"/>
          <a:stretch>
            <a:fillRect/>
          </a:stretch>
        </p:blipFill>
        <p:spPr>
          <a:xfrm>
            <a:off x="3844881" y="1308857"/>
            <a:ext cx="8262428" cy="3753160"/>
          </a:xfrm>
          <a:prstGeom prst="rect">
            <a:avLst/>
          </a:prstGeom>
        </p:spPr>
      </p:pic>
      <p:pic>
        <p:nvPicPr>
          <p:cNvPr id="16" name="图片 15"/>
          <p:cNvPicPr/>
          <p:nvPr/>
        </p:nvPicPr>
        <p:blipFill>
          <a:blip r:embed="rId4"/>
          <a:stretch>
            <a:fillRect/>
          </a:stretch>
        </p:blipFill>
        <p:spPr>
          <a:xfrm>
            <a:off x="3846952" y="1092681"/>
            <a:ext cx="8262428" cy="4514210"/>
          </a:xfrm>
          <a:prstGeom prst="rect">
            <a:avLst/>
          </a:prstGeom>
        </p:spPr>
      </p:pic>
      <p:pic>
        <p:nvPicPr>
          <p:cNvPr id="17" name="图片 16"/>
          <p:cNvPicPr/>
          <p:nvPr/>
        </p:nvPicPr>
        <p:blipFill>
          <a:blip r:embed="rId5"/>
          <a:stretch>
            <a:fillRect/>
          </a:stretch>
        </p:blipFill>
        <p:spPr>
          <a:xfrm>
            <a:off x="3837889" y="1092681"/>
            <a:ext cx="8262428" cy="4514210"/>
          </a:xfrm>
          <a:prstGeom prst="rect">
            <a:avLst/>
          </a:prstGeom>
        </p:spPr>
      </p:pic>
      <p:pic>
        <p:nvPicPr>
          <p:cNvPr id="18" name="图片 17"/>
          <p:cNvPicPr/>
          <p:nvPr/>
        </p:nvPicPr>
        <p:blipFill>
          <a:blip r:embed="rId6"/>
          <a:stretch>
            <a:fillRect/>
          </a:stretch>
        </p:blipFill>
        <p:spPr>
          <a:xfrm>
            <a:off x="3837889" y="1092681"/>
            <a:ext cx="8262428" cy="4514210"/>
          </a:xfrm>
          <a:prstGeom prst="rect">
            <a:avLst/>
          </a:prstGeom>
        </p:spPr>
      </p:pic>
      <p:pic>
        <p:nvPicPr>
          <p:cNvPr id="19" name="图片 18"/>
          <p:cNvPicPr/>
          <p:nvPr/>
        </p:nvPicPr>
        <p:blipFill>
          <a:blip r:embed="rId7"/>
          <a:stretch>
            <a:fillRect/>
          </a:stretch>
        </p:blipFill>
        <p:spPr>
          <a:xfrm>
            <a:off x="3842810" y="1092681"/>
            <a:ext cx="8262428" cy="4514210"/>
          </a:xfrm>
          <a:prstGeom prst="rect">
            <a:avLst/>
          </a:prstGeom>
        </p:spPr>
      </p:pic>
      <p:pic>
        <p:nvPicPr>
          <p:cNvPr id="20" name="图片 19"/>
          <p:cNvPicPr/>
          <p:nvPr/>
        </p:nvPicPr>
        <p:blipFill>
          <a:blip r:embed="rId8"/>
          <a:stretch>
            <a:fillRect/>
          </a:stretch>
        </p:blipFill>
        <p:spPr>
          <a:xfrm>
            <a:off x="5490673" y="816848"/>
            <a:ext cx="4956860" cy="5490685"/>
          </a:xfrm>
          <a:prstGeom prst="rect">
            <a:avLst/>
          </a:prstGeom>
        </p:spPr>
      </p:pic>
      <p:pic>
        <p:nvPicPr>
          <p:cNvPr id="21" name="图片 20"/>
          <p:cNvPicPr/>
          <p:nvPr/>
        </p:nvPicPr>
        <p:blipFill>
          <a:blip r:embed="rId9"/>
          <a:stretch>
            <a:fillRect/>
          </a:stretch>
        </p:blipFill>
        <p:spPr>
          <a:xfrm>
            <a:off x="4982633" y="745969"/>
            <a:ext cx="5703920" cy="5397981"/>
          </a:xfrm>
          <a:prstGeom prst="rect">
            <a:avLst/>
          </a:prstGeom>
        </p:spPr>
      </p:pic>
      <p:pic>
        <p:nvPicPr>
          <p:cNvPr id="23" name="图片 22"/>
          <p:cNvPicPr/>
          <p:nvPr/>
        </p:nvPicPr>
        <p:blipFill>
          <a:blip r:embed="rId10"/>
          <a:stretch>
            <a:fillRect/>
          </a:stretch>
        </p:blipFill>
        <p:spPr>
          <a:xfrm>
            <a:off x="5251653" y="995948"/>
            <a:ext cx="5095130" cy="483116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37"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1000"/>
                                        <p:tgtEl>
                                          <p:spTgt spid="26"/>
                                        </p:tgtEl>
                                      </p:cBhvr>
                                    </p:animEffect>
                                    <p:anim calcmode="lin" valueType="num">
                                      <p:cBhvr>
                                        <p:cTn id="11" dur="1000" fill="hold"/>
                                        <p:tgtEl>
                                          <p:spTgt spid="26"/>
                                        </p:tgtEl>
                                        <p:attrNameLst>
                                          <p:attrName>ppt_x</p:attrName>
                                        </p:attrNameLst>
                                      </p:cBhvr>
                                      <p:tavLst>
                                        <p:tav tm="0">
                                          <p:val>
                                            <p:strVal val="#ppt_x"/>
                                          </p:val>
                                        </p:tav>
                                        <p:tav tm="100000">
                                          <p:val>
                                            <p:strVal val="#ppt_x"/>
                                          </p:val>
                                        </p:tav>
                                      </p:tavLst>
                                    </p:anim>
                                    <p:anim calcmode="lin" valueType="num">
                                      <p:cBhvr>
                                        <p:cTn id="12" dur="900" decel="100000" fill="hold"/>
                                        <p:tgtEl>
                                          <p:spTgt spid="26"/>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036836" y="281507"/>
            <a:ext cx="9838266" cy="2401748"/>
          </a:xfrm>
          <a:prstGeom prst="rect">
            <a:avLst/>
          </a:prstGeom>
        </p:spPr>
        <p:txBody>
          <a:bodyPr wrap="square">
            <a:spAutoFit/>
            <a:scene3d>
              <a:camera prst="orthographicFront"/>
              <a:lightRig rig="threePt" dir="t"/>
            </a:scene3d>
            <a:sp3d contourW="6350"/>
          </a:bodyPr>
          <a:lstStyle/>
          <a:p>
            <a:pPr>
              <a:lnSpc>
                <a:spcPct val="150000"/>
              </a:lnSpc>
            </a:pPr>
            <a:r>
              <a:rPr lang="zh-CN" altLang="en-US" sz="4000" b="1" dirty="0">
                <a:solidFill>
                  <a:schemeClr val="tx1">
                    <a:lumMod val="50000"/>
                    <a:lumOff val="50000"/>
                  </a:schemeClr>
                </a:solidFill>
              </a:rPr>
              <a:t>                        教学联系群</a:t>
            </a:r>
            <a:endParaRPr lang="en-US" altLang="zh-CN" sz="4000" b="1" dirty="0">
              <a:solidFill>
                <a:schemeClr val="tx1">
                  <a:lumMod val="50000"/>
                  <a:lumOff val="50000"/>
                </a:schemeClr>
              </a:solidFill>
            </a:endParaRPr>
          </a:p>
          <a:p>
            <a:pPr>
              <a:lnSpc>
                <a:spcPct val="150000"/>
              </a:lnSpc>
            </a:pPr>
            <a:endParaRPr lang="en-US" altLang="zh-CN" sz="3200" dirty="0">
              <a:solidFill>
                <a:schemeClr val="tx1">
                  <a:lumMod val="50000"/>
                  <a:lumOff val="50000"/>
                </a:schemeClr>
              </a:solidFill>
            </a:endParaRPr>
          </a:p>
          <a:p>
            <a:pPr>
              <a:lnSpc>
                <a:spcPct val="150000"/>
              </a:lnSpc>
            </a:pPr>
            <a:endParaRPr lang="zh-CN" altLang="zh-CN" sz="3200" dirty="0"/>
          </a:p>
        </p:txBody>
      </p:sp>
      <p:sp>
        <p:nvSpPr>
          <p:cNvPr id="5" name="矩形 4">
            <a:extLst>
              <a:ext uri="{FF2B5EF4-FFF2-40B4-BE49-F238E27FC236}">
                <a16:creationId xmlns:a16="http://schemas.microsoft.com/office/drawing/2014/main" id="{4732C874-359B-5DB4-344B-E5335DA46963}"/>
              </a:ext>
            </a:extLst>
          </p:cNvPr>
          <p:cNvSpPr/>
          <p:nvPr/>
        </p:nvSpPr>
        <p:spPr>
          <a:xfrm>
            <a:off x="899004" y="6014770"/>
            <a:ext cx="4665512" cy="743152"/>
          </a:xfrm>
          <a:prstGeom prst="rect">
            <a:avLst/>
          </a:prstGeom>
        </p:spPr>
        <p:txBody>
          <a:bodyPr wrap="square">
            <a:spAutoFit/>
            <a:scene3d>
              <a:camera prst="orthographicFront"/>
              <a:lightRig rig="threePt" dir="t"/>
            </a:scene3d>
            <a:sp3d contourW="6350"/>
          </a:bodyPr>
          <a:lstStyle/>
          <a:p>
            <a:pPr>
              <a:lnSpc>
                <a:spcPct val="150000"/>
              </a:lnSpc>
            </a:pPr>
            <a:r>
              <a:rPr lang="zh-CN" altLang="en-US" sz="3200" dirty="0"/>
              <a:t>教学</a:t>
            </a:r>
            <a:r>
              <a:rPr lang="en-US" altLang="zh-CN" sz="3200" dirty="0"/>
              <a:t>1</a:t>
            </a:r>
            <a:r>
              <a:rPr lang="zh-CN" altLang="en-US" sz="3200" dirty="0"/>
              <a:t>群 </a:t>
            </a:r>
            <a:r>
              <a:rPr lang="en-US" altLang="zh-CN" sz="3200" dirty="0"/>
              <a:t>(</a:t>
            </a:r>
            <a:r>
              <a:rPr lang="zh-CN" altLang="en-US" sz="3200" dirty="0"/>
              <a:t>食工</a:t>
            </a:r>
            <a:r>
              <a:rPr lang="en-US" altLang="zh-CN" sz="3200" dirty="0"/>
              <a:t>2301-2304)</a:t>
            </a:r>
          </a:p>
        </p:txBody>
      </p:sp>
      <p:sp>
        <p:nvSpPr>
          <p:cNvPr id="8" name="矩形 7">
            <a:extLst>
              <a:ext uri="{FF2B5EF4-FFF2-40B4-BE49-F238E27FC236}">
                <a16:creationId xmlns:a16="http://schemas.microsoft.com/office/drawing/2014/main" id="{3F3619E3-1AAC-547C-EBA1-36C0160C1BA0}"/>
              </a:ext>
            </a:extLst>
          </p:cNvPr>
          <p:cNvSpPr/>
          <p:nvPr/>
        </p:nvSpPr>
        <p:spPr>
          <a:xfrm>
            <a:off x="6617200" y="6014770"/>
            <a:ext cx="4665512" cy="743152"/>
          </a:xfrm>
          <a:prstGeom prst="rect">
            <a:avLst/>
          </a:prstGeom>
        </p:spPr>
        <p:txBody>
          <a:bodyPr wrap="square">
            <a:spAutoFit/>
            <a:scene3d>
              <a:camera prst="orthographicFront"/>
              <a:lightRig rig="threePt" dir="t"/>
            </a:scene3d>
            <a:sp3d contourW="6350"/>
          </a:bodyPr>
          <a:lstStyle/>
          <a:p>
            <a:pPr>
              <a:lnSpc>
                <a:spcPct val="150000"/>
              </a:lnSpc>
            </a:pPr>
            <a:r>
              <a:rPr lang="zh-CN" altLang="en-US" sz="3200" dirty="0"/>
              <a:t>教学</a:t>
            </a:r>
            <a:r>
              <a:rPr lang="en-US" altLang="zh-CN" sz="3200" dirty="0"/>
              <a:t>2</a:t>
            </a:r>
            <a:r>
              <a:rPr lang="zh-CN" altLang="en-US" sz="3200" dirty="0"/>
              <a:t>群 </a:t>
            </a:r>
            <a:r>
              <a:rPr lang="en-US" altLang="zh-CN" sz="3200" dirty="0"/>
              <a:t>(</a:t>
            </a:r>
            <a:r>
              <a:rPr lang="zh-CN" altLang="en-US" sz="3200" dirty="0"/>
              <a:t>食工</a:t>
            </a:r>
            <a:r>
              <a:rPr lang="en-US" altLang="zh-CN" sz="3200" dirty="0"/>
              <a:t>2305-2308)</a:t>
            </a:r>
          </a:p>
        </p:txBody>
      </p:sp>
      <p:pic>
        <p:nvPicPr>
          <p:cNvPr id="4" name="图片 3" descr="QR 代码&#10;&#10;描述已自动生成">
            <a:extLst>
              <a:ext uri="{FF2B5EF4-FFF2-40B4-BE49-F238E27FC236}">
                <a16:creationId xmlns:a16="http://schemas.microsoft.com/office/drawing/2014/main" id="{54779CF8-2246-27C3-4F6F-3B73526FB7B2}"/>
              </a:ext>
            </a:extLst>
          </p:cNvPr>
          <p:cNvPicPr>
            <a:picLocks noChangeAspect="1"/>
          </p:cNvPicPr>
          <p:nvPr/>
        </p:nvPicPr>
        <p:blipFill rotWithShape="1">
          <a:blip r:embed="rId3">
            <a:extLst>
              <a:ext uri="{28A0092B-C50C-407E-A947-70E740481C1C}">
                <a14:useLocalDpi xmlns:a14="http://schemas.microsoft.com/office/drawing/2010/main" val="0"/>
              </a:ext>
            </a:extLst>
          </a:blip>
          <a:srcRect t="14582" b="19810"/>
          <a:stretch/>
        </p:blipFill>
        <p:spPr>
          <a:xfrm>
            <a:off x="1316898" y="1524002"/>
            <a:ext cx="3858752" cy="4499428"/>
          </a:xfrm>
          <a:prstGeom prst="rect">
            <a:avLst/>
          </a:prstGeom>
        </p:spPr>
      </p:pic>
      <p:pic>
        <p:nvPicPr>
          <p:cNvPr id="9" name="图片 8" descr="QR 代码&#10;&#10;描述已自动生成">
            <a:extLst>
              <a:ext uri="{FF2B5EF4-FFF2-40B4-BE49-F238E27FC236}">
                <a16:creationId xmlns:a16="http://schemas.microsoft.com/office/drawing/2014/main" id="{7E7D825A-642F-E5A9-D48F-ECCE610F387A}"/>
              </a:ext>
            </a:extLst>
          </p:cNvPr>
          <p:cNvPicPr>
            <a:picLocks noChangeAspect="1"/>
          </p:cNvPicPr>
          <p:nvPr/>
        </p:nvPicPr>
        <p:blipFill rotWithShape="1">
          <a:blip r:embed="rId4">
            <a:extLst>
              <a:ext uri="{28A0092B-C50C-407E-A947-70E740481C1C}">
                <a14:useLocalDpi xmlns:a14="http://schemas.microsoft.com/office/drawing/2010/main" val="0"/>
              </a:ext>
            </a:extLst>
          </a:blip>
          <a:srcRect t="14582" b="19810"/>
          <a:stretch/>
        </p:blipFill>
        <p:spPr>
          <a:xfrm>
            <a:off x="7218040" y="1524002"/>
            <a:ext cx="3858752" cy="4499428"/>
          </a:xfrm>
          <a:prstGeom prst="rect">
            <a:avLst/>
          </a:prstGeom>
        </p:spPr>
      </p:pic>
    </p:spTree>
    <p:extLst>
      <p:ext uri="{BB962C8B-B14F-4D97-AF65-F5344CB8AC3E}">
        <p14:creationId xmlns:p14="http://schemas.microsoft.com/office/powerpoint/2010/main" val="3088260036"/>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82880" y="848033"/>
            <a:ext cx="566057" cy="815242"/>
            <a:chOff x="3808475" y="2119547"/>
            <a:chExt cx="1914069" cy="2769162"/>
          </a:xfrm>
        </p:grpSpPr>
        <p:sp>
          <p:nvSpPr>
            <p:cNvPr id="15"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6"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7"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8" name="文本框 75"/>
            <p:cNvSpPr txBox="1"/>
            <p:nvPr/>
          </p:nvSpPr>
          <p:spPr>
            <a:xfrm>
              <a:off x="3976480" y="2592526"/>
              <a:ext cx="1578420" cy="836348"/>
            </a:xfrm>
            <a:prstGeom prst="rect">
              <a:avLst/>
            </a:prstGeom>
            <a:noFill/>
          </p:spPr>
          <p:txBody>
            <a:bodyPr wrap="none" rtlCol="0">
              <a:spAutoFit/>
            </a:bodyPr>
            <a:lstStyle/>
            <a:p>
              <a:pPr algn="ctr"/>
              <a:r>
                <a:rPr lang="en-US" altLang="zh-CN" sz="1000" b="1" dirty="0">
                  <a:solidFill>
                    <a:schemeClr val="tx2">
                      <a:lumMod val="50000"/>
                    </a:schemeClr>
                  </a:solidFill>
                </a:rPr>
                <a:t>1.2.2</a:t>
              </a:r>
              <a:endParaRPr lang="zh-CN" altLang="en-US" sz="1000" b="1" dirty="0">
                <a:solidFill>
                  <a:schemeClr val="tx2">
                    <a:lumMod val="50000"/>
                  </a:schemeClr>
                </a:solidFill>
              </a:endParaRPr>
            </a:p>
          </p:txBody>
        </p:sp>
      </p:grpSp>
      <p:sp>
        <p:nvSpPr>
          <p:cNvPr id="19" name="矩形 18"/>
          <p:cNvSpPr/>
          <p:nvPr/>
        </p:nvSpPr>
        <p:spPr>
          <a:xfrm>
            <a:off x="934800" y="861292"/>
            <a:ext cx="2731508" cy="396134"/>
          </a:xfrm>
          <a:prstGeom prst="rect">
            <a:avLst/>
          </a:prstGeom>
        </p:spPr>
        <p:txBody>
          <a:bodyPr wrap="square">
            <a:spAutoFit/>
            <a:scene3d>
              <a:camera prst="orthographicFront"/>
              <a:lightRig rig="threePt" dir="t"/>
            </a:scene3d>
            <a:sp3d contourW="6350"/>
          </a:bodyPr>
          <a:lstStyle/>
          <a:p>
            <a:pPr>
              <a:lnSpc>
                <a:spcPct val="120000"/>
              </a:lnSpc>
            </a:pPr>
            <a:r>
              <a:rPr lang="en-US" altLang="zh-CN" b="1" dirty="0">
                <a:solidFill>
                  <a:schemeClr val="accent2"/>
                </a:solidFill>
              </a:rPr>
              <a:t>shell</a:t>
            </a:r>
            <a:r>
              <a:rPr lang="zh-CN" altLang="en-US" b="1" dirty="0">
                <a:solidFill>
                  <a:schemeClr val="accent2"/>
                </a:solidFill>
              </a:rPr>
              <a:t>和</a:t>
            </a:r>
            <a:r>
              <a:rPr lang="en-US" altLang="zh-CN" b="1" dirty="0">
                <a:solidFill>
                  <a:schemeClr val="accent2"/>
                </a:solidFill>
              </a:rPr>
              <a:t>IDEL</a:t>
            </a:r>
            <a:endParaRPr lang="zh-CN" altLang="en-US" b="1" dirty="0">
              <a:solidFill>
                <a:schemeClr val="accent2"/>
              </a:solidFill>
            </a:endParaRPr>
          </a:p>
        </p:txBody>
      </p:sp>
      <p:sp>
        <p:nvSpPr>
          <p:cNvPr id="108545" name="Rectangle 1"/>
          <p:cNvSpPr>
            <a:spLocks noChangeArrowheads="1"/>
          </p:cNvSpPr>
          <p:nvPr/>
        </p:nvSpPr>
        <p:spPr bwMode="auto">
          <a:xfrm>
            <a:off x="87465" y="1764057"/>
            <a:ext cx="11949344" cy="4770537"/>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zh-CN" sz="2400" dirty="0"/>
              <a:t>⑴通过控制台进入</a:t>
            </a:r>
            <a:r>
              <a:rPr lang="en-US" altLang="zh-CN" sz="2400" dirty="0"/>
              <a:t>Shell</a:t>
            </a:r>
          </a:p>
          <a:p>
            <a:r>
              <a:rPr lang="zh-CN" altLang="zh-CN" sz="2400" dirty="0"/>
              <a:t>按【</a:t>
            </a:r>
            <a:r>
              <a:rPr lang="en-US" altLang="zh-CN" sz="2400" dirty="0" err="1"/>
              <a:t>Win+R</a:t>
            </a:r>
            <a:r>
              <a:rPr lang="zh-CN" altLang="zh-CN" sz="2400" dirty="0"/>
              <a:t>】，输入</a:t>
            </a:r>
            <a:r>
              <a:rPr lang="en-US" altLang="zh-CN" sz="2400" dirty="0" err="1"/>
              <a:t>cmd</a:t>
            </a:r>
            <a:r>
              <a:rPr lang="zh-CN" altLang="zh-CN" sz="2400" dirty="0"/>
              <a:t>，启动</a:t>
            </a:r>
            <a:r>
              <a:rPr lang="en-US" altLang="zh-CN" sz="2400" dirty="0"/>
              <a:t>windows</a:t>
            </a:r>
            <a:r>
              <a:rPr lang="zh-CN" altLang="zh-CN" sz="2400" dirty="0"/>
              <a:t>控制台，输入</a:t>
            </a:r>
            <a:r>
              <a:rPr lang="en-US" altLang="zh-CN" sz="2400" dirty="0"/>
              <a:t>Python</a:t>
            </a:r>
            <a:r>
              <a:rPr lang="zh-CN" altLang="zh-CN" sz="2400" dirty="0"/>
              <a:t>，显示版本信息。此时控制台交互界面中出现提示符“</a:t>
            </a:r>
            <a:r>
              <a:rPr lang="en-US" altLang="zh-CN" sz="2400" dirty="0"/>
              <a:t>&gt;&gt;&gt;</a:t>
            </a:r>
            <a:r>
              <a:rPr lang="zh-CN" altLang="zh-CN" sz="2400" dirty="0"/>
              <a:t>”，表明系统已经处于输入等待状态。在提示符后输入：</a:t>
            </a:r>
          </a:p>
          <a:p>
            <a:r>
              <a:rPr lang="en-US" altLang="zh-CN" sz="2400" dirty="0"/>
              <a:t>&gt;&gt;&gt; print("</a:t>
            </a:r>
            <a:r>
              <a:rPr lang="en-US" altLang="zh-CN" sz="2400" dirty="0" err="1"/>
              <a:t>Hello,world</a:t>
            </a:r>
            <a:r>
              <a:rPr lang="en-US" altLang="zh-CN" sz="2400" dirty="0"/>
              <a:t>!")</a:t>
            </a:r>
          </a:p>
          <a:p>
            <a:r>
              <a:rPr lang="zh-CN" altLang="zh-CN" sz="2400" dirty="0"/>
              <a:t>⑵</a:t>
            </a:r>
            <a:r>
              <a:rPr lang="en-US" altLang="zh-CN" sz="2400" dirty="0"/>
              <a:t>IDLE</a:t>
            </a:r>
            <a:endParaRPr lang="zh-CN" altLang="zh-CN" sz="2400" dirty="0"/>
          </a:p>
          <a:p>
            <a:r>
              <a:rPr lang="en-US" altLang="zh-CN" sz="2400" dirty="0" err="1"/>
              <a:t>EPython</a:t>
            </a:r>
            <a:r>
              <a:rPr lang="zh-CN" altLang="zh-CN" sz="2400" dirty="0"/>
              <a:t>安装完后，会自带了一个叫</a:t>
            </a:r>
            <a:r>
              <a:rPr lang="en-US" altLang="zh-CN" sz="2400" dirty="0"/>
              <a:t>IDLE</a:t>
            </a:r>
            <a:r>
              <a:rPr lang="zh-CN" altLang="zh-CN" sz="2400" dirty="0"/>
              <a:t>的集成开发环境，它是“蒙提•派森的飞行马戏团”中成员埃里克•艾多尔（</a:t>
            </a:r>
            <a:r>
              <a:rPr lang="en-US" altLang="zh-CN" sz="2400" dirty="0"/>
              <a:t>Eric Idle</a:t>
            </a:r>
            <a:r>
              <a:rPr lang="zh-CN" altLang="zh-CN" sz="2400" dirty="0"/>
              <a:t>）的姓氏。在</a:t>
            </a:r>
            <a:r>
              <a:rPr lang="en-US" altLang="zh-CN" sz="2400" dirty="0"/>
              <a:t>Windows</a:t>
            </a:r>
            <a:r>
              <a:rPr lang="zh-CN" altLang="zh-CN" sz="2400" dirty="0"/>
              <a:t>开始</a:t>
            </a:r>
            <a:r>
              <a:rPr lang="en-US" altLang="zh-CN" sz="2400" dirty="0"/>
              <a:t>Python 3.9</a:t>
            </a:r>
            <a:r>
              <a:rPr lang="zh-CN" altLang="zh-CN" sz="2400" dirty="0"/>
              <a:t>文件夹中点击</a:t>
            </a:r>
            <a:r>
              <a:rPr lang="en-US" altLang="zh-CN" sz="2400" dirty="0"/>
              <a:t>IDLE</a:t>
            </a:r>
            <a:r>
              <a:rPr lang="zh-CN" altLang="zh-CN" sz="2400" dirty="0"/>
              <a:t>图标，</a:t>
            </a:r>
            <a:r>
              <a:rPr lang="en-US" altLang="zh-CN" sz="2400" dirty="0"/>
              <a:t>IDLE</a:t>
            </a:r>
            <a:r>
              <a:rPr lang="zh-CN" altLang="zh-CN" sz="2400" dirty="0"/>
              <a:t>运行开发环境，界面友好性较好，如函数语法提示，如图</a:t>
            </a:r>
            <a:r>
              <a:rPr lang="en-US" altLang="zh-CN" sz="2400" dirty="0"/>
              <a:t>1-12</a:t>
            </a:r>
            <a:r>
              <a:rPr lang="zh-CN" altLang="zh-CN" sz="2400" dirty="0"/>
              <a:t>所示。</a:t>
            </a:r>
            <a:r>
              <a:rPr lang="en-US" altLang="zh-CN" sz="2400" dirty="0"/>
              <a:t>IDEL</a:t>
            </a:r>
            <a:r>
              <a:rPr lang="zh-CN" altLang="zh-CN" sz="2400" dirty="0"/>
              <a:t>有两种运行模式：交互模式和脚本模式。</a:t>
            </a:r>
          </a:p>
          <a:p>
            <a:endParaRPr lang="zh-CN" altLang="zh-CN" dirty="0"/>
          </a:p>
          <a:p>
            <a:endParaRPr lang="zh-CN" altLang="zh-CN" dirty="0"/>
          </a:p>
          <a:p>
            <a:pPr marL="0" marR="0" lvl="0" indent="268605"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pSp>
        <p:nvGrpSpPr>
          <p:cNvPr id="13" name="组合 60"/>
          <p:cNvGrpSpPr/>
          <p:nvPr/>
        </p:nvGrpSpPr>
        <p:grpSpPr>
          <a:xfrm>
            <a:off x="5245" y="2251"/>
            <a:ext cx="9898919" cy="674898"/>
            <a:chOff x="1805470" y="3196301"/>
            <a:chExt cx="9898919" cy="674898"/>
          </a:xfrm>
        </p:grpSpPr>
        <p:sp>
          <p:nvSpPr>
            <p:cNvPr id="20"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21" name="椭圆 20"/>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22" name="矩形 21"/>
            <p:cNvSpPr/>
            <p:nvPr/>
          </p:nvSpPr>
          <p:spPr>
            <a:xfrm>
              <a:off x="5064713" y="3238846"/>
              <a:ext cx="6639676" cy="63235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开发环境配置</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11" fill="hold">
                            <p:stCondLst>
                              <p:cond delay="1250"/>
                            </p:stCondLst>
                            <p:childTnLst>
                              <p:par>
                                <p:cTn id="12" presetID="22" presetClass="entr" presetSubtype="8"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67"/>
          <p:cNvGrpSpPr/>
          <p:nvPr/>
        </p:nvGrpSpPr>
        <p:grpSpPr>
          <a:xfrm>
            <a:off x="129614" y="848093"/>
            <a:ext cx="828853" cy="1046807"/>
            <a:chOff x="6469453" y="2119547"/>
            <a:chExt cx="1914069" cy="2769162"/>
          </a:xfrm>
        </p:grpSpPr>
        <p:sp>
          <p:nvSpPr>
            <p:cNvPr id="14"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0"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1"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2" name="文本框 76"/>
            <p:cNvSpPr txBox="1"/>
            <p:nvPr/>
          </p:nvSpPr>
          <p:spPr>
            <a:xfrm>
              <a:off x="6556190" y="2592526"/>
              <a:ext cx="1740592" cy="1058428"/>
            </a:xfrm>
            <a:prstGeom prst="rect">
              <a:avLst/>
            </a:prstGeom>
            <a:noFill/>
          </p:spPr>
          <p:txBody>
            <a:bodyPr wrap="none" rtlCol="0">
              <a:spAutoFit/>
            </a:bodyPr>
            <a:lstStyle/>
            <a:p>
              <a:pPr algn="ctr"/>
              <a:r>
                <a:rPr lang="en-US" altLang="zh-CN" sz="2000" b="1" dirty="0">
                  <a:solidFill>
                    <a:schemeClr val="tx2">
                      <a:lumMod val="50000"/>
                    </a:schemeClr>
                  </a:solidFill>
                </a:rPr>
                <a:t>1.2.3</a:t>
              </a:r>
              <a:endParaRPr lang="zh-CN" altLang="en-US" sz="2000" b="1" dirty="0">
                <a:solidFill>
                  <a:schemeClr val="tx2">
                    <a:lumMod val="50000"/>
                  </a:schemeClr>
                </a:solidFill>
              </a:endParaRPr>
            </a:p>
          </p:txBody>
        </p:sp>
      </p:grpSp>
      <p:sp>
        <p:nvSpPr>
          <p:cNvPr id="32" name="矩形 31"/>
          <p:cNvSpPr/>
          <p:nvPr/>
        </p:nvSpPr>
        <p:spPr>
          <a:xfrm>
            <a:off x="839004" y="892783"/>
            <a:ext cx="269667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5"/>
                </a:solidFill>
              </a:rPr>
              <a:t>安装包及加载包</a:t>
            </a:r>
          </a:p>
        </p:txBody>
      </p:sp>
      <p:grpSp>
        <p:nvGrpSpPr>
          <p:cNvPr id="23" name="组合 60"/>
          <p:cNvGrpSpPr/>
          <p:nvPr/>
        </p:nvGrpSpPr>
        <p:grpSpPr>
          <a:xfrm>
            <a:off x="5245" y="2251"/>
            <a:ext cx="9898919" cy="674898"/>
            <a:chOff x="1805470" y="3196301"/>
            <a:chExt cx="9898919" cy="674898"/>
          </a:xfrm>
        </p:grpSpPr>
        <p:sp>
          <p:nvSpPr>
            <p:cNvPr id="33"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34" name="椭圆 33"/>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35" name="矩形 34"/>
            <p:cNvSpPr/>
            <p:nvPr/>
          </p:nvSpPr>
          <p:spPr>
            <a:xfrm>
              <a:off x="5064713" y="3238846"/>
              <a:ext cx="6639676" cy="63235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开发环境配置</a:t>
              </a:r>
            </a:p>
          </p:txBody>
        </p:sp>
      </p:grpSp>
      <p:sp>
        <p:nvSpPr>
          <p:cNvPr id="3" name="矩形 2"/>
          <p:cNvSpPr/>
          <p:nvPr/>
        </p:nvSpPr>
        <p:spPr>
          <a:xfrm>
            <a:off x="777978" y="1894900"/>
            <a:ext cx="2757701" cy="2334165"/>
          </a:xfrm>
          <a:prstGeom prst="rect">
            <a:avLst/>
          </a:prstGeom>
        </p:spPr>
        <p:txBody>
          <a:bodyPr wrap="square">
            <a:spAutoFit/>
          </a:bodyPr>
          <a:lstStyle/>
          <a:p>
            <a:pPr>
              <a:lnSpc>
                <a:spcPct val="157000"/>
              </a:lnSpc>
              <a:spcAft>
                <a:spcPts val="0"/>
              </a:spcAft>
            </a:pPr>
            <a:r>
              <a:rPr lang="en-US" altLang="zh-CN" sz="2400" b="1" kern="100" dirty="0">
                <a:latin typeface="Times New Roman" panose="02020603050405020304" pitchFamily="18" charset="0"/>
                <a:ea typeface="黑体" panose="02010609060101010101" pitchFamily="49" charset="-122"/>
                <a:cs typeface="Times New Roman" panose="02020603050405020304" pitchFamily="18" charset="0"/>
              </a:rPr>
              <a:t>1.</a:t>
            </a:r>
            <a:r>
              <a:rPr lang="zh-CN" altLang="zh-CN" sz="2400" b="1" kern="100" dirty="0">
                <a:latin typeface="Times New Roman" panose="02020603050405020304" pitchFamily="18" charset="0"/>
                <a:ea typeface="黑体" panose="02010609060101010101" pitchFamily="49" charset="-122"/>
                <a:cs typeface="Times New Roman" panose="02020603050405020304" pitchFamily="18" charset="0"/>
              </a:rPr>
              <a:t>使用</a:t>
            </a:r>
            <a:r>
              <a:rPr lang="en-US" altLang="zh-CN" sz="2400" b="1" kern="100" dirty="0">
                <a:latin typeface="Times New Roman" panose="02020603050405020304" pitchFamily="18" charset="0"/>
                <a:ea typeface="黑体" panose="02010609060101010101" pitchFamily="49" charset="-122"/>
                <a:cs typeface="Times New Roman" panose="02020603050405020304" pitchFamily="18" charset="0"/>
              </a:rPr>
              <a:t>pip</a:t>
            </a:r>
            <a:r>
              <a:rPr lang="zh-CN" altLang="zh-CN" sz="2400" b="1" kern="100" dirty="0">
                <a:latin typeface="Times New Roman" panose="02020603050405020304" pitchFamily="18" charset="0"/>
                <a:ea typeface="黑体" panose="02010609060101010101" pitchFamily="49" charset="-122"/>
                <a:cs typeface="Times New Roman" panose="02020603050405020304" pitchFamily="18" charset="0"/>
              </a:rPr>
              <a:t>安装包</a:t>
            </a:r>
            <a:endParaRPr lang="en-US" altLang="zh-CN" sz="2400" b="1" kern="100" dirty="0">
              <a:latin typeface="Times New Roman" panose="02020603050405020304" pitchFamily="18" charset="0"/>
              <a:ea typeface="黑体" panose="02010609060101010101" pitchFamily="49" charset="-122"/>
              <a:cs typeface="Times New Roman" panose="02020603050405020304" pitchFamily="18" charset="0"/>
            </a:endParaRPr>
          </a:p>
          <a:p>
            <a:r>
              <a:rPr lang="en-US" altLang="zh-CN" dirty="0"/>
              <a:t>      </a:t>
            </a:r>
            <a:r>
              <a:rPr lang="zh-CN" altLang="zh-CN" dirty="0"/>
              <a:t>常用的</a:t>
            </a:r>
            <a:r>
              <a:rPr lang="en-US" altLang="zh-CN" dirty="0"/>
              <a:t>pip3</a:t>
            </a:r>
            <a:r>
              <a:rPr lang="zh-CN" altLang="zh-CN" dirty="0"/>
              <a:t>命令有</a:t>
            </a:r>
            <a:r>
              <a:rPr lang="en-US" altLang="zh-CN" dirty="0"/>
              <a:t>install</a:t>
            </a:r>
            <a:r>
              <a:rPr lang="zh-CN" altLang="zh-CN" dirty="0"/>
              <a:t>（安装）、</a:t>
            </a:r>
            <a:r>
              <a:rPr lang="en-US" altLang="zh-CN" dirty="0"/>
              <a:t>download</a:t>
            </a:r>
            <a:r>
              <a:rPr lang="zh-CN" altLang="zh-CN" dirty="0"/>
              <a:t>（下载）、</a:t>
            </a:r>
            <a:r>
              <a:rPr lang="en-US" altLang="zh-CN" dirty="0"/>
              <a:t>uninstall</a:t>
            </a:r>
            <a:r>
              <a:rPr lang="zh-CN" altLang="zh-CN" dirty="0"/>
              <a:t>（卸载）、</a:t>
            </a:r>
            <a:r>
              <a:rPr lang="en-US" altLang="zh-CN" dirty="0"/>
              <a:t>list</a:t>
            </a:r>
            <a:r>
              <a:rPr lang="zh-CN" altLang="zh-CN" dirty="0"/>
              <a:t>（列表）、</a:t>
            </a:r>
            <a:r>
              <a:rPr lang="en-US" altLang="zh-CN" dirty="0"/>
              <a:t>show</a:t>
            </a:r>
            <a:r>
              <a:rPr lang="zh-CN" altLang="zh-CN" dirty="0"/>
              <a:t>（显示）、</a:t>
            </a:r>
            <a:r>
              <a:rPr lang="en-US" altLang="zh-CN" dirty="0"/>
              <a:t>search</a:t>
            </a:r>
            <a:r>
              <a:rPr lang="zh-CN" altLang="zh-CN" dirty="0"/>
              <a:t>（查找）等。</a:t>
            </a:r>
          </a:p>
        </p:txBody>
      </p:sp>
      <p:pic>
        <p:nvPicPr>
          <p:cNvPr id="36" name="图片 35"/>
          <p:cNvPicPr/>
          <p:nvPr/>
        </p:nvPicPr>
        <p:blipFill>
          <a:blip r:embed="rId3"/>
          <a:stretch>
            <a:fillRect/>
          </a:stretch>
        </p:blipFill>
        <p:spPr>
          <a:xfrm>
            <a:off x="4465499" y="5146467"/>
            <a:ext cx="6634521" cy="1564434"/>
          </a:xfrm>
          <a:prstGeom prst="rect">
            <a:avLst/>
          </a:prstGeom>
        </p:spPr>
      </p:pic>
      <p:pic>
        <p:nvPicPr>
          <p:cNvPr id="37" name="图片 36"/>
          <p:cNvPicPr/>
          <p:nvPr/>
        </p:nvPicPr>
        <p:blipFill>
          <a:blip r:embed="rId4"/>
          <a:stretch>
            <a:fillRect/>
          </a:stretch>
        </p:blipFill>
        <p:spPr>
          <a:xfrm>
            <a:off x="4452759" y="848093"/>
            <a:ext cx="6647262" cy="405786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60"/>
          <p:cNvGrpSpPr/>
          <p:nvPr/>
        </p:nvGrpSpPr>
        <p:grpSpPr>
          <a:xfrm>
            <a:off x="5245" y="2251"/>
            <a:ext cx="9898919" cy="674898"/>
            <a:chOff x="1805470" y="3196301"/>
            <a:chExt cx="9898919" cy="674898"/>
          </a:xfrm>
        </p:grpSpPr>
        <p:sp>
          <p:nvSpPr>
            <p:cNvPr id="33"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34" name="椭圆 33"/>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35" name="矩形 34"/>
            <p:cNvSpPr/>
            <p:nvPr/>
          </p:nvSpPr>
          <p:spPr>
            <a:xfrm>
              <a:off x="5064713" y="3238846"/>
              <a:ext cx="6639676" cy="63235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开发环境配置</a:t>
              </a:r>
            </a:p>
          </p:txBody>
        </p:sp>
      </p:grpSp>
      <p:sp>
        <p:nvSpPr>
          <p:cNvPr id="2" name="矩形 1"/>
          <p:cNvSpPr/>
          <p:nvPr/>
        </p:nvSpPr>
        <p:spPr>
          <a:xfrm>
            <a:off x="432666" y="546460"/>
            <a:ext cx="11478387" cy="6370975"/>
          </a:xfrm>
          <a:prstGeom prst="rect">
            <a:avLst/>
          </a:prstGeom>
        </p:spPr>
        <p:txBody>
          <a:bodyPr wrap="square">
            <a:spAutoFit/>
          </a:bodyPr>
          <a:lstStyle/>
          <a:p>
            <a:pPr lvl="0" algn="just">
              <a:spcAft>
                <a:spcPts val="0"/>
              </a:spcAft>
            </a:pP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下载包命令</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download &lt;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package_name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下载获得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whl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文件，但不安装，例如：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download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numpy</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lvl="0" algn="just">
              <a:spcAft>
                <a:spcPts val="0"/>
              </a:spcAft>
            </a:pP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安装包命令</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install &lt;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package_name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&gt;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安装指定的包，后面可以跟多个包名，中间用空格进行分割，例如：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install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django</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install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django</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flask</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install &lt;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package_name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==version &gt;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安装特定版本的包，例如：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install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django</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==2.0.5</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lvl="0" algn="just">
              <a:spcAft>
                <a:spcPts val="0"/>
              </a:spcAft>
            </a:pP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更新指定的包</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install –upgrade &lt;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package_name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更新已安装库的版本，例如：</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install –upgrade pip3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也可以使用：</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install –U pip3</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lvl="0" algn="just">
              <a:spcAft>
                <a:spcPts val="0"/>
              </a:spcAft>
            </a:pP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列举已安装包命令</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pip3 list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列出当前环境已经安装的库</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906190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60"/>
          <p:cNvGrpSpPr/>
          <p:nvPr/>
        </p:nvGrpSpPr>
        <p:grpSpPr>
          <a:xfrm>
            <a:off x="5245" y="2251"/>
            <a:ext cx="9898919" cy="674898"/>
            <a:chOff x="1805470" y="3196301"/>
            <a:chExt cx="9898919" cy="674898"/>
          </a:xfrm>
        </p:grpSpPr>
        <p:sp>
          <p:nvSpPr>
            <p:cNvPr id="33"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34" name="椭圆 33"/>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35" name="矩形 34"/>
            <p:cNvSpPr/>
            <p:nvPr/>
          </p:nvSpPr>
          <p:spPr>
            <a:xfrm>
              <a:off x="5064713" y="3238846"/>
              <a:ext cx="6639676" cy="63235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开发环境配置</a:t>
              </a:r>
            </a:p>
          </p:txBody>
        </p:sp>
      </p:grpSp>
      <p:sp>
        <p:nvSpPr>
          <p:cNvPr id="2" name="矩形 1"/>
          <p:cNvSpPr/>
          <p:nvPr/>
        </p:nvSpPr>
        <p:spPr>
          <a:xfrm>
            <a:off x="361105" y="753248"/>
            <a:ext cx="11478387" cy="5632311"/>
          </a:xfrm>
          <a:prstGeom prst="rect">
            <a:avLst/>
          </a:prstGeom>
        </p:spPr>
        <p:txBody>
          <a:bodyPr wrap="square">
            <a:spAutoFit/>
          </a:bodyPr>
          <a:lstStyle/>
          <a:p>
            <a:pPr lvl="0"/>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5</a:t>
            </a:r>
            <a:r>
              <a:rPr lang="zh-CN" altLang="en-US"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查询指定包相关信息</a:t>
            </a:r>
          </a:p>
          <a:p>
            <a:r>
              <a:rPr lang="en-US" altLang="zh-CN" sz="2400" dirty="0">
                <a:latin typeface="宋体" panose="02010600030101010101" pitchFamily="2" charset="-122"/>
                <a:ea typeface="宋体" panose="02010600030101010101" pitchFamily="2" charset="-122"/>
              </a:rPr>
              <a:t>      pip3 show &lt; </a:t>
            </a:r>
            <a:r>
              <a:rPr lang="en-US" altLang="zh-CN" sz="2400" dirty="0" err="1">
                <a:latin typeface="宋体" panose="02010600030101010101" pitchFamily="2" charset="-122"/>
                <a:ea typeface="宋体" panose="02010600030101010101" pitchFamily="2" charset="-122"/>
              </a:rPr>
              <a:t>package_name</a:t>
            </a:r>
            <a:r>
              <a:rPr lang="en-US" altLang="zh-CN" sz="2400" dirty="0">
                <a:latin typeface="宋体" panose="02010600030101010101" pitchFamily="2" charset="-122"/>
                <a:ea typeface="宋体" panose="02010600030101010101" pitchFamily="2" charset="-122"/>
              </a:rPr>
              <a:t> &gt;</a:t>
            </a:r>
            <a:endParaRPr lang="zh-CN" altLang="zh-CN" sz="2400" dirty="0">
              <a:latin typeface="宋体" panose="02010600030101010101" pitchFamily="2" charset="-122"/>
              <a:ea typeface="宋体" panose="02010600030101010101" pitchFamily="2" charset="-122"/>
            </a:endParaRPr>
          </a:p>
          <a:p>
            <a:pPr lvl="0"/>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6</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pip</a:t>
            </a:r>
            <a:r>
              <a:rPr lang="zh-CN" altLang="zh-CN" sz="2400" dirty="0">
                <a:latin typeface="宋体" panose="02010600030101010101" pitchFamily="2" charset="-122"/>
                <a:ea typeface="宋体" panose="02010600030101010101" pitchFamily="2" charset="-122"/>
              </a:rPr>
              <a:t>国内镜像源</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清华：</a:t>
            </a:r>
            <a:r>
              <a:rPr lang="en-US" altLang="zh-CN" sz="2400" dirty="0">
                <a:latin typeface="宋体" panose="02010600030101010101" pitchFamily="2" charset="-122"/>
                <a:ea typeface="宋体" panose="02010600030101010101" pitchFamily="2" charset="-122"/>
              </a:rPr>
              <a:t>https://pypi.tuna.tsinghua.edu.cn/simple</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阿里云：</a:t>
            </a:r>
            <a:r>
              <a:rPr lang="en-US" altLang="zh-CN" sz="2400" dirty="0">
                <a:latin typeface="宋体" panose="02010600030101010101" pitchFamily="2" charset="-122"/>
                <a:ea typeface="宋体" panose="02010600030101010101" pitchFamily="2" charset="-122"/>
              </a:rPr>
              <a:t>http://mirrors.aliyun.com/pypi/simple/</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中国科技大学</a:t>
            </a:r>
            <a:r>
              <a:rPr lang="en-US" altLang="zh-CN" sz="2400" dirty="0">
                <a:latin typeface="宋体" panose="02010600030101010101" pitchFamily="2" charset="-122"/>
                <a:ea typeface="宋体" panose="02010600030101010101" pitchFamily="2" charset="-122"/>
              </a:rPr>
              <a:t> https://pypi.mirrors.ustc.edu.cn/simple/</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华中理工大学：</a:t>
            </a:r>
            <a:r>
              <a:rPr lang="en-US" altLang="zh-CN" sz="2400" dirty="0">
                <a:latin typeface="宋体" panose="02010600030101010101" pitchFamily="2" charset="-122"/>
                <a:ea typeface="宋体" panose="02010600030101010101" pitchFamily="2" charset="-122"/>
              </a:rPr>
              <a:t>http://pypi.hustunique.com/</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山东理工大学：</a:t>
            </a:r>
            <a:r>
              <a:rPr lang="en-US" altLang="zh-CN" sz="2400" dirty="0">
                <a:latin typeface="宋体" panose="02010600030101010101" pitchFamily="2" charset="-122"/>
                <a:ea typeface="宋体" panose="02010600030101010101" pitchFamily="2" charset="-122"/>
              </a:rPr>
              <a:t>http://pypi.sdutlinux.org/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豆瓣：</a:t>
            </a:r>
            <a:r>
              <a:rPr lang="en-US" altLang="zh-CN" sz="2400" dirty="0">
                <a:latin typeface="宋体" panose="02010600030101010101" pitchFamily="2" charset="-122"/>
                <a:ea typeface="宋体" panose="02010600030101010101" pitchFamily="2" charset="-122"/>
              </a:rPr>
              <a:t>http://pypi.douban.com/simple/</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pip</a:t>
            </a:r>
            <a:r>
              <a:rPr lang="zh-CN" altLang="zh-CN" sz="2400" dirty="0">
                <a:latin typeface="宋体" panose="02010600030101010101" pitchFamily="2" charset="-122"/>
                <a:ea typeface="宋体" panose="02010600030101010101" pitchFamily="2" charset="-122"/>
              </a:rPr>
              <a:t>安装</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第三方库时，默认源地址是</a:t>
            </a:r>
            <a:r>
              <a:rPr lang="en-US" altLang="zh-CN" sz="2400" dirty="0">
                <a:latin typeface="宋体" panose="02010600030101010101" pitchFamily="2" charset="-122"/>
                <a:ea typeface="宋体" panose="02010600030101010101" pitchFamily="2" charset="-122"/>
              </a:rPr>
              <a:t>:https://pypi.python.org/simple/ </a:t>
            </a:r>
            <a:r>
              <a:rPr lang="zh-CN" altLang="zh-CN" sz="2400" dirty="0">
                <a:latin typeface="宋体" panose="02010600030101010101" pitchFamily="2" charset="-122"/>
                <a:ea typeface="宋体" panose="02010600030101010101" pitchFamily="2" charset="-122"/>
              </a:rPr>
              <a:t>，这个源存在两个问题</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一是国外的网站访问速度比较慢，甚至发生超时报错；二是使用该源需要遵循</a:t>
            </a:r>
            <a:r>
              <a:rPr lang="en-US" altLang="zh-CN" sz="2400" dirty="0">
                <a:latin typeface="宋体" panose="02010600030101010101" pitchFamily="2" charset="-122"/>
                <a:ea typeface="宋体" panose="02010600030101010101" pitchFamily="2" charset="-122"/>
              </a:rPr>
              <a:t>http</a:t>
            </a:r>
            <a:r>
              <a:rPr lang="zh-CN" altLang="zh-CN" sz="2400" dirty="0">
                <a:latin typeface="宋体" panose="02010600030101010101" pitchFamily="2" charset="-122"/>
                <a:ea typeface="宋体" panose="02010600030101010101" pitchFamily="2" charset="-122"/>
              </a:rPr>
              <a:t>协议，若机器上没有安装</a:t>
            </a:r>
            <a:r>
              <a:rPr lang="en-US" altLang="zh-CN" sz="2400" dirty="0" err="1">
                <a:latin typeface="宋体" panose="02010600030101010101" pitchFamily="2" charset="-122"/>
                <a:ea typeface="宋体" panose="02010600030101010101" pitchFamily="2" charset="-122"/>
              </a:rPr>
              <a:t>openssl</a:t>
            </a:r>
            <a:r>
              <a:rPr lang="zh-CN" altLang="zh-CN" sz="2400" dirty="0">
                <a:latin typeface="宋体" panose="02010600030101010101" pitchFamily="2" charset="-122"/>
                <a:ea typeface="宋体" panose="02010600030101010101" pitchFamily="2" charset="-122"/>
              </a:rPr>
              <a:t>或</a:t>
            </a:r>
            <a:r>
              <a:rPr lang="en-US" altLang="zh-CN" sz="2400" dirty="0" err="1">
                <a:latin typeface="宋体" panose="02010600030101010101" pitchFamily="2" charset="-122"/>
                <a:ea typeface="宋体" panose="02010600030101010101" pitchFamily="2" charset="-122"/>
              </a:rPr>
              <a:t>ssl</a:t>
            </a:r>
            <a:r>
              <a:rPr lang="zh-CN" altLang="zh-CN" sz="2400" dirty="0">
                <a:latin typeface="宋体" panose="02010600030101010101" pitchFamily="2" charset="-122"/>
                <a:ea typeface="宋体" panose="02010600030101010101" pitchFamily="2" charset="-122"/>
              </a:rPr>
              <a:t>配置不对，将导致</a:t>
            </a:r>
            <a:r>
              <a:rPr lang="en-US" altLang="zh-CN" sz="2400" dirty="0" err="1">
                <a:latin typeface="宋体" panose="02010600030101010101" pitchFamily="2" charset="-122"/>
                <a:ea typeface="宋体" panose="02010600030101010101" pitchFamily="2" charset="-122"/>
              </a:rPr>
              <a:t>easy_install</a:t>
            </a:r>
            <a:r>
              <a:rPr lang="zh-CN" altLang="zh-CN" sz="2400" dirty="0">
                <a:latin typeface="宋体" panose="02010600030101010101" pitchFamily="2" charset="-122"/>
                <a:ea typeface="宋体" panose="02010600030101010101" pitchFamily="2" charset="-122"/>
              </a:rPr>
              <a:t>或</a:t>
            </a:r>
            <a:r>
              <a:rPr lang="en-US" altLang="zh-CN" sz="2400" dirty="0">
                <a:latin typeface="宋体" panose="02010600030101010101" pitchFamily="2" charset="-122"/>
                <a:ea typeface="宋体" panose="02010600030101010101" pitchFamily="2" charset="-122"/>
              </a:rPr>
              <a:t>pip</a:t>
            </a:r>
            <a:r>
              <a:rPr lang="zh-CN" altLang="zh-CN" sz="2400" dirty="0">
                <a:latin typeface="宋体" panose="02010600030101010101" pitchFamily="2" charset="-122"/>
                <a:ea typeface="宋体" panose="02010600030101010101" pitchFamily="2" charset="-122"/>
              </a:rPr>
              <a:t>访问该源失败。</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可以利用国内镜像安装，例如：</a:t>
            </a:r>
          </a:p>
          <a:p>
            <a:r>
              <a:rPr lang="en-US" altLang="zh-CN" sz="2400" dirty="0">
                <a:latin typeface="宋体" panose="02010600030101010101" pitchFamily="2" charset="-122"/>
                <a:ea typeface="宋体" panose="02010600030101010101" pitchFamily="2" charset="-122"/>
              </a:rPr>
              <a:t>      pip3 install flask –i https://pypi.tuna.tsinghua.edu.cn/simple</a:t>
            </a:r>
            <a:endParaRPr lang="zh-CN" altLang="zh-CN" sz="24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4940605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60"/>
          <p:cNvGrpSpPr/>
          <p:nvPr/>
        </p:nvGrpSpPr>
        <p:grpSpPr>
          <a:xfrm>
            <a:off x="5245" y="2251"/>
            <a:ext cx="9898919" cy="674898"/>
            <a:chOff x="1805470" y="3196301"/>
            <a:chExt cx="9898919" cy="674898"/>
          </a:xfrm>
        </p:grpSpPr>
        <p:sp>
          <p:nvSpPr>
            <p:cNvPr id="33"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34" name="椭圆 33"/>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35" name="矩形 34"/>
            <p:cNvSpPr/>
            <p:nvPr/>
          </p:nvSpPr>
          <p:spPr>
            <a:xfrm>
              <a:off x="5064713" y="3238846"/>
              <a:ext cx="6639676" cy="63235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开发环境配置</a:t>
              </a:r>
            </a:p>
          </p:txBody>
        </p:sp>
      </p:grpSp>
      <p:sp>
        <p:nvSpPr>
          <p:cNvPr id="3" name="Rectangle 2"/>
          <p:cNvSpPr>
            <a:spLocks noChangeArrowheads="1"/>
          </p:cNvSpPr>
          <p:nvPr/>
        </p:nvSpPr>
        <p:spPr bwMode="auto">
          <a:xfrm>
            <a:off x="54789" y="753248"/>
            <a:ext cx="10054705"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5334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zh-CN" altLang="en-US" sz="2400" dirty="0"/>
              <a:t>（</a:t>
            </a:r>
            <a:r>
              <a:rPr lang="en-US" altLang="zh-CN" sz="2400" dirty="0"/>
              <a:t>7</a:t>
            </a:r>
            <a:r>
              <a:rPr lang="zh-CN" altLang="en-US" sz="2400" dirty="0"/>
              <a:t>）</a:t>
            </a:r>
            <a:r>
              <a:rPr lang="en-US" altLang="zh-CN" sz="2400" dirty="0"/>
              <a:t>pip</a:t>
            </a:r>
            <a:r>
              <a:rPr lang="zh-CN" altLang="zh-CN" sz="2400" dirty="0"/>
              <a:t>批量安装</a:t>
            </a:r>
          </a:p>
          <a:p>
            <a:r>
              <a:rPr lang="en-US" altLang="zh-CN" sz="2400" dirty="0"/>
              <a:t>pip </a:t>
            </a:r>
            <a:r>
              <a:rPr lang="zh-CN" altLang="zh-CN" sz="2400" dirty="0"/>
              <a:t>批量安装有两种方法：</a:t>
            </a:r>
          </a:p>
          <a:p>
            <a:r>
              <a:rPr lang="zh-CN" altLang="zh-CN" sz="2400" dirty="0"/>
              <a:t>一种是通过包含多个第三方库包名称的</a:t>
            </a:r>
            <a:r>
              <a:rPr lang="en-US" altLang="zh-CN" sz="2400" dirty="0"/>
              <a:t>txt</a:t>
            </a:r>
            <a:r>
              <a:rPr lang="zh-CN" altLang="zh-CN" sz="2400" dirty="0"/>
              <a:t>文档来进行批量安装， </a:t>
            </a:r>
          </a:p>
          <a:p>
            <a:r>
              <a:rPr lang="zh-CN" altLang="zh-CN" sz="2400" dirty="0"/>
              <a:t>通常可以在一台已经配置好的机器上，将所需要的包直接导出到</a:t>
            </a:r>
            <a:r>
              <a:rPr lang="en-US" altLang="zh-CN" sz="2400" dirty="0"/>
              <a:t>requirements.txt</a:t>
            </a:r>
            <a:r>
              <a:rPr lang="zh-CN" altLang="zh-CN" sz="2400" dirty="0"/>
              <a:t>，如图</a:t>
            </a:r>
            <a:r>
              <a:rPr lang="en-US" altLang="zh-CN" sz="2400" dirty="0"/>
              <a:t>1-17</a:t>
            </a:r>
            <a:r>
              <a:rPr lang="zh-CN" altLang="zh-CN" sz="2400" dirty="0"/>
              <a:t>所示，命令如下：</a:t>
            </a:r>
          </a:p>
          <a:p>
            <a:r>
              <a:rPr lang="en-US" altLang="zh-CN" sz="2400" dirty="0"/>
              <a:t>pip3 freeze &gt; D:\requirements.txt</a:t>
            </a:r>
            <a:endParaRPr lang="zh-CN" altLang="zh-CN" sz="2400" dirty="0"/>
          </a:p>
          <a:p>
            <a:r>
              <a:rPr lang="zh-CN" altLang="zh-CN" sz="2400" dirty="0"/>
              <a:t>打开</a:t>
            </a:r>
            <a:r>
              <a:rPr lang="en-US" altLang="zh-CN" sz="2400" dirty="0" err="1"/>
              <a:t>cmd</a:t>
            </a:r>
            <a:r>
              <a:rPr lang="zh-CN" altLang="zh-CN" sz="2400" dirty="0"/>
              <a:t>命令行，输入：</a:t>
            </a:r>
          </a:p>
          <a:p>
            <a:r>
              <a:rPr lang="en-US" altLang="zh-CN" sz="2400" dirty="0"/>
              <a:t>Pip3 install -r D:\requirements.txt -i </a:t>
            </a:r>
            <a:r>
              <a:rPr lang="en-US" altLang="zh-CN" sz="2400" dirty="0">
                <a:hlinkClick r:id="rId3"/>
              </a:rPr>
              <a:t>https://mirrors.aliyun.com/pypi/simple/</a:t>
            </a:r>
            <a:endParaRPr lang="en-US" altLang="zh-CN" sz="2400" dirty="0"/>
          </a:p>
          <a:p>
            <a:r>
              <a:rPr lang="zh-CN" altLang="zh-CN" sz="2400" dirty="0">
                <a:latin typeface="宋体" panose="02010600030101010101" pitchFamily="2" charset="-122"/>
                <a:ea typeface="宋体" panose="02010600030101010101" pitchFamily="2" charset="-122"/>
              </a:rPr>
              <a:t>另一种方法是通过</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脚本</a:t>
            </a:r>
            <a:endParaRPr lang="en-US"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批处理</a:t>
            </a:r>
            <a:endParaRPr lang="en-US"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安装多个包，</a:t>
            </a:r>
          </a:p>
          <a:p>
            <a:endParaRPr lang="zh-CN" altLang="zh-CN" sz="2400" dirty="0"/>
          </a:p>
          <a:p>
            <a:pPr marL="0" marR="0" lvl="0" indent="53340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Arial" panose="020B0604020202020204" pitchFamily="34" charset="0"/>
            </a:endParaRPr>
          </a:p>
        </p:txBody>
      </p:sp>
      <p:pic>
        <p:nvPicPr>
          <p:cNvPr id="8193" name="图片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1251" y="2297798"/>
            <a:ext cx="5635661" cy="417456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54789" y="533366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9" name="图片 8"/>
          <p:cNvPicPr/>
          <p:nvPr/>
        </p:nvPicPr>
        <p:blipFill>
          <a:blip r:embed="rId5"/>
          <a:stretch>
            <a:fillRect/>
          </a:stretch>
        </p:blipFill>
        <p:spPr>
          <a:xfrm>
            <a:off x="5333303" y="3660077"/>
            <a:ext cx="6751339" cy="3127728"/>
          </a:xfrm>
          <a:prstGeom prst="rect">
            <a:avLst/>
          </a:prstGeom>
        </p:spPr>
      </p:pic>
    </p:spTree>
    <p:extLst>
      <p:ext uri="{BB962C8B-B14F-4D97-AF65-F5344CB8AC3E}">
        <p14:creationId xmlns:p14="http://schemas.microsoft.com/office/powerpoint/2010/main" val="16357044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60"/>
          <p:cNvGrpSpPr/>
          <p:nvPr/>
        </p:nvGrpSpPr>
        <p:grpSpPr>
          <a:xfrm>
            <a:off x="5245" y="2251"/>
            <a:ext cx="9898919" cy="725809"/>
            <a:chOff x="1805470" y="3196301"/>
            <a:chExt cx="9898919" cy="725809"/>
          </a:xfrm>
        </p:grpSpPr>
        <p:sp>
          <p:nvSpPr>
            <p:cNvPr id="33"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34" name="椭圆 33"/>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35" name="矩形 34"/>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4" name="Rectangle 3"/>
          <p:cNvSpPr>
            <a:spLocks noChangeArrowheads="1"/>
          </p:cNvSpPr>
          <p:nvPr/>
        </p:nvSpPr>
        <p:spPr bwMode="auto">
          <a:xfrm>
            <a:off x="54789" y="533366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388612" y="1078951"/>
            <a:ext cx="11204389" cy="3903826"/>
          </a:xfrm>
          <a:prstGeom prst="rect">
            <a:avLst/>
          </a:prstGeom>
        </p:spPr>
        <p:txBody>
          <a:bodyPr wrap="square">
            <a:spAutoFit/>
          </a:bodyPr>
          <a:lstStyle/>
          <a:p>
            <a:pPr>
              <a:lnSpc>
                <a:spcPct val="157000"/>
              </a:lnSpc>
              <a:spcAft>
                <a:spcPts val="0"/>
              </a:spcAft>
            </a:pPr>
            <a:r>
              <a:rPr lang="en-US" altLang="zh-CN" sz="24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en-US" sz="2400" b="1" kern="100" dirty="0">
                <a:latin typeface="黑体" panose="02010609060101010101" pitchFamily="49" charset="-122"/>
                <a:ea typeface="黑体" panose="02010609060101010101" pitchFamily="49" charset="-122"/>
                <a:cs typeface="Times New Roman" panose="02020603050405020304" pitchFamily="18" charset="0"/>
              </a:rPr>
              <a:t>加载</a:t>
            </a:r>
            <a:r>
              <a:rPr lang="zh-CN" altLang="zh-CN" sz="2400" b="1" kern="100" dirty="0">
                <a:latin typeface="黑体" panose="02010609060101010101" pitchFamily="49" charset="-122"/>
                <a:ea typeface="黑体" panose="02010609060101010101" pitchFamily="49" charset="-122"/>
                <a:cs typeface="Times New Roman" panose="02020603050405020304" pitchFamily="18" charset="0"/>
              </a:rPr>
              <a:t>包</a:t>
            </a:r>
            <a:endParaRPr lang="en-US" altLang="zh-CN" sz="2400" b="1" kern="100" dirty="0">
              <a:latin typeface="黑体" panose="02010609060101010101" pitchFamily="49" charset="-122"/>
              <a:ea typeface="黑体" panose="02010609060101010101" pitchFamily="49" charset="-122"/>
              <a:cs typeface="Times New Roman" panose="02020603050405020304" pitchFamily="18" charset="0"/>
            </a:endParaRPr>
          </a:p>
          <a:p>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模块：是指自我包含并且有组织的代码片段。</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代码的一个</a:t>
            </a:r>
            <a:r>
              <a:rPr lang="en-US" altLang="zh-CN" sz="2400" dirty="0">
                <a:latin typeface="宋体" panose="02010600030101010101" pitchFamily="2" charset="-122"/>
                <a:ea typeface="宋体" panose="02010600030101010101" pitchFamily="2" charset="-122"/>
              </a:rPr>
              <a:t>.</a:t>
            </a:r>
            <a:r>
              <a:rPr lang="en-US" altLang="zh-CN" sz="2400" dirty="0" err="1">
                <a:latin typeface="宋体" panose="02010600030101010101" pitchFamily="2" charset="-122"/>
                <a:ea typeface="宋体" panose="02010600030101010101" pitchFamily="2" charset="-122"/>
              </a:rPr>
              <a:t>py</a:t>
            </a:r>
            <a:r>
              <a:rPr lang="zh-CN" altLang="zh-CN" sz="2400" dirty="0">
                <a:latin typeface="宋体" panose="02010600030101010101" pitchFamily="2" charset="-122"/>
                <a:ea typeface="宋体" panose="02010600030101010101" pitchFamily="2" charset="-122"/>
              </a:rPr>
              <a:t>文件就</a:t>
            </a:r>
            <a:r>
              <a:rPr lang="en-US" altLang="zh-CN" sz="2400" dirty="0">
                <a:latin typeface="宋体" panose="02010600030101010101" pitchFamily="2" charset="-122"/>
                <a:ea typeface="宋体" panose="02010600030101010101" pitchFamily="2" charset="-122"/>
              </a:rPr>
              <a:t>   </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可称为一个模块。</a:t>
            </a:r>
          </a:p>
          <a:p>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包：包是一个有层次的文件目录结构，它定义了由</a:t>
            </a:r>
            <a:r>
              <a:rPr lang="en-US" altLang="zh-CN" sz="2400" dirty="0">
                <a:latin typeface="宋体" panose="02010600030101010101" pitchFamily="2" charset="-122"/>
                <a:ea typeface="宋体" panose="02010600030101010101" pitchFamily="2" charset="-122"/>
              </a:rPr>
              <a:t>n</a:t>
            </a:r>
            <a:r>
              <a:rPr lang="zh-CN" altLang="zh-CN" sz="2400" dirty="0">
                <a:latin typeface="宋体" panose="02010600030101010101" pitchFamily="2" charset="-122"/>
                <a:ea typeface="宋体" panose="02010600030101010101" pitchFamily="2" charset="-122"/>
              </a:rPr>
              <a:t>个模块或</a:t>
            </a:r>
            <a:r>
              <a:rPr lang="en-US" altLang="zh-CN" sz="2400" dirty="0">
                <a:latin typeface="宋体" panose="02010600030101010101" pitchFamily="2" charset="-122"/>
                <a:ea typeface="宋体" panose="02010600030101010101" pitchFamily="2" charset="-122"/>
              </a:rPr>
              <a:t>n</a:t>
            </a:r>
            <a:r>
              <a:rPr lang="zh-CN" altLang="zh-CN" sz="2400" dirty="0">
                <a:latin typeface="宋体" panose="02010600030101010101" pitchFamily="2" charset="-122"/>
                <a:ea typeface="宋体" panose="02010600030101010101" pitchFamily="2" charset="-122"/>
              </a:rPr>
              <a:t>个子包组成的</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应用程序执行环境。通俗的解释是：包是一个包含</a:t>
            </a:r>
            <a:r>
              <a:rPr lang="en-US" altLang="zh-CN" sz="2400" dirty="0">
                <a:latin typeface="宋体" panose="02010600030101010101" pitchFamily="2" charset="-122"/>
                <a:ea typeface="宋体" panose="02010600030101010101" pitchFamily="2" charset="-122"/>
              </a:rPr>
              <a:t>__init__.py </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文件的目录，该目录下一定得有这个</a:t>
            </a:r>
            <a:r>
              <a:rPr lang="en-US" altLang="zh-CN" sz="2400" dirty="0">
                <a:latin typeface="宋体" panose="02010600030101010101" pitchFamily="2" charset="-122"/>
                <a:ea typeface="宋体" panose="02010600030101010101" pitchFamily="2" charset="-122"/>
              </a:rPr>
              <a:t>__init__.py</a:t>
            </a:r>
            <a:r>
              <a:rPr lang="zh-CN" altLang="zh-CN" sz="2400" dirty="0">
                <a:latin typeface="宋体" panose="02010600030101010101" pitchFamily="2" charset="-122"/>
                <a:ea typeface="宋体" panose="02010600030101010101" pitchFamily="2" charset="-122"/>
              </a:rPr>
              <a:t>文件和其它模块或子包。</a:t>
            </a:r>
          </a:p>
          <a:p>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库：借鉴其它编程语言的说法，是指</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中相关功能模块（包）的集合，</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供用户使用的代码组合。在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中是包和模块的形式，也可以是</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的一个项目。</a:t>
            </a:r>
          </a:p>
          <a:p>
            <a:endParaRPr lang="zh-CN" altLang="zh-CN" dirty="0"/>
          </a:p>
        </p:txBody>
      </p:sp>
    </p:spTree>
    <p:extLst>
      <p:ext uri="{BB962C8B-B14F-4D97-AF65-F5344CB8AC3E}">
        <p14:creationId xmlns:p14="http://schemas.microsoft.com/office/powerpoint/2010/main" val="41994529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60"/>
          <p:cNvGrpSpPr/>
          <p:nvPr/>
        </p:nvGrpSpPr>
        <p:grpSpPr>
          <a:xfrm>
            <a:off x="5245" y="2251"/>
            <a:ext cx="9898919" cy="725809"/>
            <a:chOff x="1805470" y="3196301"/>
            <a:chExt cx="9898919" cy="725809"/>
          </a:xfrm>
        </p:grpSpPr>
        <p:sp>
          <p:nvSpPr>
            <p:cNvPr id="33"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34" name="椭圆 33"/>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35" name="矩形 34"/>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4" name="Rectangle 3"/>
          <p:cNvSpPr>
            <a:spLocks noChangeArrowheads="1"/>
          </p:cNvSpPr>
          <p:nvPr/>
        </p:nvSpPr>
        <p:spPr bwMode="auto">
          <a:xfrm>
            <a:off x="54789" y="533366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364758" y="804159"/>
            <a:ext cx="11204389" cy="6396816"/>
          </a:xfrm>
          <a:prstGeom prst="rect">
            <a:avLst/>
          </a:prstGeom>
        </p:spPr>
        <p:txBody>
          <a:bodyPr wrap="square">
            <a:spAutoFit/>
          </a:bodyPr>
          <a:lstStyle/>
          <a:p>
            <a:pPr>
              <a:lnSpc>
                <a:spcPct val="157000"/>
              </a:lnSpc>
              <a:spcAft>
                <a:spcPts val="0"/>
              </a:spcAft>
            </a:pPr>
            <a:r>
              <a:rPr lang="en-US" altLang="zh-CN" sz="2400" b="1" kern="100" dirty="0">
                <a:latin typeface="黑体" panose="02010609060101010101" pitchFamily="49" charset="-122"/>
                <a:ea typeface="黑体" panose="02010609060101010101" pitchFamily="49" charset="-122"/>
                <a:cs typeface="Times New Roman" panose="02020603050405020304" pitchFamily="18" charset="0"/>
              </a:rPr>
              <a:t>2.</a:t>
            </a:r>
            <a:r>
              <a:rPr lang="zh-CN" altLang="en-US" sz="2400" b="1" kern="100" dirty="0">
                <a:latin typeface="黑体" panose="02010609060101010101" pitchFamily="49" charset="-122"/>
                <a:ea typeface="黑体" panose="02010609060101010101" pitchFamily="49" charset="-122"/>
                <a:cs typeface="Times New Roman" panose="02020603050405020304" pitchFamily="18" charset="0"/>
              </a:rPr>
              <a:t>加载</a:t>
            </a:r>
            <a:r>
              <a:rPr lang="zh-CN" altLang="zh-CN" sz="2400" b="1" kern="100" dirty="0">
                <a:latin typeface="黑体" panose="02010609060101010101" pitchFamily="49" charset="-122"/>
                <a:ea typeface="黑体" panose="02010609060101010101" pitchFamily="49" charset="-122"/>
                <a:cs typeface="Times New Roman" panose="02020603050405020304" pitchFamily="18" charset="0"/>
              </a:rPr>
              <a:t>包</a:t>
            </a:r>
            <a:endParaRPr lang="en-US" altLang="zh-CN" sz="2400" b="1" kern="100" dirty="0">
              <a:latin typeface="黑体" panose="02010609060101010101" pitchFamily="49" charset="-122"/>
              <a:ea typeface="黑体" panose="02010609060101010101" pitchFamily="49" charset="-122"/>
              <a:cs typeface="Times New Roman" panose="02020603050405020304" pitchFamily="18" charset="0"/>
            </a:endParaRPr>
          </a:p>
          <a:p>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）使用</a:t>
            </a:r>
            <a:r>
              <a:rPr lang="en-US" altLang="zh-CN" sz="2400" dirty="0">
                <a:latin typeface="宋体" panose="02010600030101010101" pitchFamily="2" charset="-122"/>
                <a:ea typeface="宋体" panose="02010600030101010101" pitchFamily="2" charset="-122"/>
              </a:rPr>
              <a:t>import</a:t>
            </a:r>
            <a:r>
              <a:rPr lang="zh-CN" altLang="zh-CN" sz="2400" dirty="0">
                <a:latin typeface="宋体" panose="02010600030101010101" pitchFamily="2" charset="-122"/>
                <a:ea typeface="宋体" panose="02010600030101010101" pitchFamily="2" charset="-122"/>
              </a:rPr>
              <a:t>命令导入</a:t>
            </a:r>
            <a:r>
              <a:rPr lang="en-US" altLang="zh-CN" sz="2400" dirty="0">
                <a:latin typeface="宋体" panose="02010600030101010101" pitchFamily="2" charset="-122"/>
                <a:ea typeface="宋体" panose="02010600030101010101" pitchFamily="2" charset="-122"/>
              </a:rPr>
              <a:t>Module(</a:t>
            </a:r>
            <a:r>
              <a:rPr lang="zh-CN" altLang="zh-CN" sz="2400" dirty="0">
                <a:latin typeface="宋体" panose="02010600030101010101" pitchFamily="2" charset="-122"/>
                <a:ea typeface="宋体" panose="02010600030101010101" pitchFamily="2" charset="-122"/>
              </a:rPr>
              <a:t>模块</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import</a:t>
            </a:r>
            <a:r>
              <a:rPr lang="zh-CN" altLang="zh-CN" sz="2400" dirty="0">
                <a:latin typeface="宋体" panose="02010600030101010101" pitchFamily="2" charset="-122"/>
                <a:ea typeface="宋体" panose="02010600030101010101" pitchFamily="2" charset="-122"/>
              </a:rPr>
              <a:t>使用格式如下：</a:t>
            </a:r>
          </a:p>
          <a:p>
            <a:r>
              <a:rPr lang="en-US" altLang="zh-CN" sz="2400" dirty="0">
                <a:latin typeface="宋体" panose="02010600030101010101" pitchFamily="2" charset="-122"/>
                <a:ea typeface="宋体" panose="02010600030101010101" pitchFamily="2" charset="-122"/>
              </a:rPr>
              <a:t>import&lt;module1_name&gt;[as alias1_name],[ &lt;module2_name&gt;[as\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2_name]],…,[&lt;</a:t>
            </a:r>
            <a:r>
              <a:rPr lang="en-US" altLang="zh-CN" sz="2400" dirty="0" err="1">
                <a:latin typeface="宋体" panose="02010600030101010101" pitchFamily="2" charset="-122"/>
                <a:ea typeface="宋体" panose="02010600030101010101" pitchFamily="2" charset="-122"/>
              </a:rPr>
              <a:t>moduleN_name</a:t>
            </a:r>
            <a:r>
              <a:rPr lang="en-US" altLang="zh-CN" sz="2400" dirty="0">
                <a:latin typeface="宋体" panose="02010600030101010101" pitchFamily="2" charset="-122"/>
                <a:ea typeface="宋体" panose="02010600030101010101" pitchFamily="2" charset="-122"/>
              </a:rPr>
              <a:t>&gt;[as </a:t>
            </a:r>
            <a:r>
              <a:rPr lang="en-US" altLang="zh-CN" sz="2400" dirty="0" err="1">
                <a:latin typeface="宋体" panose="02010600030101010101" pitchFamily="2" charset="-122"/>
                <a:ea typeface="宋体" panose="02010600030101010101" pitchFamily="2" charset="-122"/>
              </a:rPr>
              <a:t>aliasN_name</a:t>
            </a:r>
            <a:r>
              <a:rPr lang="en-US" altLang="zh-CN" sz="2400" dirty="0">
                <a:latin typeface="宋体" panose="02010600030101010101" pitchFamily="2" charset="-122"/>
                <a:ea typeface="宋体" panose="02010600030101010101" pitchFamily="2" charset="-122"/>
              </a:rPr>
              <a:t>]]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其中</a:t>
            </a:r>
            <a:r>
              <a:rPr lang="en-US" altLang="zh-CN" sz="2400" dirty="0" err="1">
                <a:latin typeface="宋体" panose="02010600030101010101" pitchFamily="2" charset="-122"/>
                <a:ea typeface="宋体" panose="02010600030101010101" pitchFamily="2" charset="-122"/>
              </a:rPr>
              <a:t>module_name</a:t>
            </a:r>
            <a:r>
              <a:rPr lang="zh-CN" altLang="zh-CN" sz="2400" dirty="0">
                <a:latin typeface="宋体" panose="02010600030101010101" pitchFamily="2" charset="-122"/>
                <a:ea typeface="宋体" panose="02010600030101010101" pitchFamily="2" charset="-122"/>
              </a:rPr>
              <a:t>为模块名</a:t>
            </a:r>
            <a:r>
              <a:rPr lang="en-US" altLang="zh-CN" sz="2400" dirty="0" err="1">
                <a:latin typeface="宋体" panose="02010600030101010101" pitchFamily="2" charset="-122"/>
                <a:ea typeface="宋体" panose="02010600030101010101" pitchFamily="2" charset="-122"/>
              </a:rPr>
              <a:t>alias_name</a:t>
            </a:r>
            <a:r>
              <a:rPr lang="zh-CN" altLang="zh-CN" sz="2400" dirty="0">
                <a:latin typeface="宋体" panose="02010600030101010101" pitchFamily="2" charset="-122"/>
                <a:ea typeface="宋体" panose="02010600030101010101" pitchFamily="2" charset="-122"/>
              </a:rPr>
              <a:t>别名，意为将导入模块</a:t>
            </a:r>
            <a:r>
              <a:rPr lang="en-US" altLang="zh-CN" sz="2400" dirty="0" err="1">
                <a:latin typeface="宋体" panose="02010600030101010101" pitchFamily="2" charset="-122"/>
                <a:ea typeface="宋体" panose="02010600030101010101" pitchFamily="2" charset="-122"/>
              </a:rPr>
              <a:t>module_name</a:t>
            </a:r>
            <a:r>
              <a:rPr lang="zh-CN" altLang="zh-CN" sz="2400" dirty="0">
                <a:latin typeface="宋体" panose="02010600030101010101" pitchFamily="2" charset="-122"/>
                <a:ea typeface="宋体" panose="02010600030101010101" pitchFamily="2" charset="-122"/>
              </a:rPr>
              <a:t>重新命名为</a:t>
            </a:r>
            <a:r>
              <a:rPr lang="en-US" altLang="zh-CN" sz="2400" dirty="0" err="1">
                <a:latin typeface="宋体" panose="02010600030101010101" pitchFamily="2" charset="-122"/>
                <a:ea typeface="宋体" panose="02010600030101010101" pitchFamily="2" charset="-122"/>
              </a:rPr>
              <a:t>alias_name</a:t>
            </a:r>
            <a:r>
              <a:rPr lang="zh-CN" altLang="zh-CN" sz="2400" dirty="0">
                <a:latin typeface="宋体" panose="02010600030101010101" pitchFamily="2" charset="-122"/>
                <a:ea typeface="宋体" panose="02010600030101010101" pitchFamily="2" charset="-122"/>
              </a:rPr>
              <a:t>，一条命令可以完成多个模块的导入和重命名。使用格式为：模块名</a:t>
            </a:r>
            <a:r>
              <a:rPr lang="en-US" altLang="zh-CN" sz="2400" dirty="0">
                <a:latin typeface="宋体" panose="02010600030101010101" pitchFamily="2" charset="-122"/>
                <a:ea typeface="宋体" panose="02010600030101010101" pitchFamily="2" charset="-122"/>
              </a:rPr>
              <a:t>.&lt;</a:t>
            </a:r>
            <a:r>
              <a:rPr lang="zh-CN" altLang="zh-CN" sz="2400" dirty="0">
                <a:latin typeface="宋体" panose="02010600030101010101" pitchFamily="2" charset="-122"/>
                <a:ea typeface="宋体" panose="02010600030101010101" pitchFamily="2" charset="-122"/>
              </a:rPr>
              <a:t>函数名</a:t>
            </a:r>
            <a:r>
              <a:rPr lang="en-US" altLang="zh-CN" sz="2400" dirty="0">
                <a:latin typeface="宋体" panose="02010600030101010101" pitchFamily="2" charset="-122"/>
                <a:ea typeface="宋体" panose="02010600030101010101" pitchFamily="2" charset="-122"/>
              </a:rPr>
              <a:t>&gt;(</a:t>
            </a:r>
            <a:r>
              <a:rPr lang="zh-CN" altLang="zh-CN" sz="2400" dirty="0">
                <a:latin typeface="宋体" panose="02010600030101010101" pitchFamily="2" charset="-122"/>
                <a:ea typeface="宋体" panose="02010600030101010101" pitchFamily="2" charset="-122"/>
              </a:rPr>
              <a:t>参数</a:t>
            </a:r>
            <a:r>
              <a:rPr lang="en-US" altLang="zh-CN" sz="2400" dirty="0">
                <a:latin typeface="宋体" panose="02010600030101010101" pitchFamily="2" charset="-122"/>
                <a:ea typeface="宋体" panose="02010600030101010101" pitchFamily="2" charset="-122"/>
              </a:rPr>
              <a:t>)</a:t>
            </a:r>
          </a:p>
          <a:p>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2</a:t>
            </a:r>
            <a:r>
              <a:rPr lang="zh-CN" altLang="zh-CN" sz="2400" dirty="0">
                <a:latin typeface="宋体" panose="02010600030101010101" pitchFamily="2" charset="-122"/>
                <a:ea typeface="宋体" panose="02010600030101010101" pitchFamily="2" charset="-122"/>
              </a:rPr>
              <a:t>）使用</a:t>
            </a:r>
            <a:r>
              <a:rPr lang="en-US" altLang="zh-CN" sz="2400" dirty="0">
                <a:latin typeface="宋体" panose="02010600030101010101" pitchFamily="2" charset="-122"/>
                <a:ea typeface="宋体" panose="02010600030101010101" pitchFamily="2" charset="-122"/>
              </a:rPr>
              <a:t>from… import</a:t>
            </a:r>
            <a:r>
              <a:rPr lang="zh-CN" altLang="zh-CN" sz="2400" dirty="0">
                <a:latin typeface="宋体" panose="02010600030101010101" pitchFamily="2" charset="-122"/>
                <a:ea typeface="宋体" panose="02010600030101010101" pitchFamily="2" charset="-122"/>
              </a:rPr>
              <a:t>命令导入模块的属性</a:t>
            </a:r>
          </a:p>
          <a:p>
            <a:r>
              <a:rPr lang="en-US" altLang="zh-CN" sz="2400" dirty="0">
                <a:latin typeface="宋体" panose="02010600030101010101" pitchFamily="2" charset="-122"/>
                <a:ea typeface="宋体" panose="02010600030101010101" pitchFamily="2" charset="-122"/>
              </a:rPr>
              <a:t>from …import</a:t>
            </a:r>
            <a:r>
              <a:rPr lang="zh-CN" altLang="zh-CN" sz="2400" dirty="0">
                <a:latin typeface="宋体" panose="02010600030101010101" pitchFamily="2" charset="-122"/>
                <a:ea typeface="宋体" panose="02010600030101010101" pitchFamily="2" charset="-122"/>
              </a:rPr>
              <a:t>使用格式如下： </a:t>
            </a:r>
            <a:r>
              <a:rPr lang="en-US" altLang="zh-CN" sz="2400" dirty="0">
                <a:latin typeface="宋体" panose="02010600030101010101" pitchFamily="2" charset="-122"/>
                <a:ea typeface="宋体" panose="02010600030101010101" pitchFamily="2" charset="-122"/>
              </a:rPr>
              <a:t>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from &lt;module1_name&gt; import name1[, name2[, ... </a:t>
            </a:r>
            <a:r>
              <a:rPr lang="en-US" altLang="zh-CN" sz="2400" dirty="0" err="1">
                <a:latin typeface="宋体" panose="02010600030101010101" pitchFamily="2" charset="-122"/>
                <a:ea typeface="宋体" panose="02010600030101010101" pitchFamily="2" charset="-122"/>
              </a:rPr>
              <a:t>nameN</a:t>
            </a:r>
            <a:r>
              <a:rPr lang="en-US" altLang="zh-CN" sz="2400" dirty="0">
                <a:latin typeface="宋体" panose="02010600030101010101" pitchFamily="2" charset="-122"/>
                <a:ea typeface="宋体" panose="02010600030101010101" pitchFamily="2" charset="-122"/>
              </a:rPr>
              <a:t>]]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from &lt;module1_name&gt; import *</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第一种方式导入模块中的部分属性，第二种方式导入模块中的所有属性，这里的属性可以是模块中的变量、函数也可以是对象。此时使用模块函数可以不加模块名作为前缀，直接使用。</a:t>
            </a:r>
          </a:p>
          <a:p>
            <a:endParaRPr lang="zh-CN" altLang="zh-CN" dirty="0"/>
          </a:p>
          <a:p>
            <a:endParaRPr lang="zh-CN" altLang="zh-CN" dirty="0"/>
          </a:p>
        </p:txBody>
      </p:sp>
    </p:spTree>
    <p:extLst>
      <p:ext uri="{BB962C8B-B14F-4D97-AF65-F5344CB8AC3E}">
        <p14:creationId xmlns:p14="http://schemas.microsoft.com/office/powerpoint/2010/main" val="34092221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60"/>
          <p:cNvGrpSpPr/>
          <p:nvPr/>
        </p:nvGrpSpPr>
        <p:grpSpPr>
          <a:xfrm>
            <a:off x="5245" y="2251"/>
            <a:ext cx="9898919" cy="725809"/>
            <a:chOff x="1805470" y="3196301"/>
            <a:chExt cx="9898919" cy="725809"/>
          </a:xfrm>
        </p:grpSpPr>
        <p:sp>
          <p:nvSpPr>
            <p:cNvPr id="33"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34" name="椭圆 33"/>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35" name="矩形 34"/>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4" name="Rectangle 3"/>
          <p:cNvSpPr>
            <a:spLocks noChangeArrowheads="1"/>
          </p:cNvSpPr>
          <p:nvPr/>
        </p:nvSpPr>
        <p:spPr bwMode="auto">
          <a:xfrm>
            <a:off x="54789" y="533366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364758" y="804159"/>
            <a:ext cx="11204389" cy="6186309"/>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3</a:t>
            </a:r>
            <a:r>
              <a:rPr lang="zh-CN" altLang="zh-CN" sz="2400" dirty="0">
                <a:latin typeface="宋体" panose="02010600030101010101" pitchFamily="2" charset="-122"/>
                <a:ea typeface="宋体" panose="02010600030101010101" pitchFamily="2" charset="-122"/>
              </a:rPr>
              <a:t>）修改导入模块的搜索路径</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解决的方法有两种：</a:t>
            </a:r>
          </a:p>
          <a:p>
            <a:r>
              <a:rPr lang="zh-CN" altLang="zh-CN" sz="2400" dirty="0">
                <a:latin typeface="黑体" panose="02010609060101010101" pitchFamily="49" charset="-122"/>
                <a:ea typeface="黑体" panose="02010609060101010101" pitchFamily="49" charset="-122"/>
              </a:rPr>
              <a:t>第一种</a:t>
            </a:r>
            <a:r>
              <a:rPr lang="zh-CN" altLang="en-US" sz="2400" dirty="0">
                <a:latin typeface="黑体" panose="02010609060101010101" pitchFamily="49" charset="-122"/>
                <a:ea typeface="黑体" panose="02010609060101010101" pitchFamily="49" charset="-122"/>
              </a:rPr>
              <a:t>：</a:t>
            </a:r>
            <a:endParaRPr lang="en-US" altLang="zh-CN" sz="2400" dirty="0">
              <a:latin typeface="黑体" panose="02010609060101010101" pitchFamily="49" charset="-122"/>
              <a:ea typeface="黑体" panose="02010609060101010101" pitchFamily="49" charset="-122"/>
            </a:endParaRPr>
          </a:p>
          <a:p>
            <a:r>
              <a:rPr lang="en-US" altLang="zh-CN" sz="2400" dirty="0">
                <a:latin typeface="宋体" panose="02010600030101010101" pitchFamily="2" charset="-122"/>
                <a:ea typeface="宋体" panose="02010600030101010101" pitchFamily="2" charset="-122"/>
              </a:rPr>
              <a:t>       import</a:t>
            </a:r>
            <a:r>
              <a:rPr lang="zh-CN" altLang="zh-CN" sz="2400" dirty="0">
                <a:latin typeface="宋体" panose="02010600030101010101" pitchFamily="2" charset="-122"/>
                <a:ea typeface="宋体" panose="02010600030101010101" pitchFamily="2" charset="-122"/>
              </a:rPr>
              <a:t>命令导入模块的搜索路径存放在</a:t>
            </a:r>
            <a:r>
              <a:rPr lang="en-US" altLang="zh-CN" sz="2400" dirty="0">
                <a:latin typeface="宋体" panose="02010600030101010101" pitchFamily="2" charset="-122"/>
                <a:ea typeface="宋体" panose="02010600030101010101" pitchFamily="2" charset="-122"/>
              </a:rPr>
              <a:t>sys</a:t>
            </a:r>
            <a:r>
              <a:rPr lang="zh-CN" altLang="zh-CN" sz="2400" dirty="0">
                <a:latin typeface="宋体" panose="02010600030101010101" pitchFamily="2" charset="-122"/>
                <a:ea typeface="宋体" panose="02010600030101010101" pitchFamily="2" charset="-122"/>
              </a:rPr>
              <a:t>模块的</a:t>
            </a:r>
            <a:r>
              <a:rPr lang="en-US" altLang="zh-CN" sz="2400" dirty="0">
                <a:latin typeface="宋体" panose="02010600030101010101" pitchFamily="2" charset="-122"/>
                <a:ea typeface="宋体" panose="02010600030101010101" pitchFamily="2" charset="-122"/>
              </a:rPr>
              <a:t>path</a:t>
            </a:r>
            <a:r>
              <a:rPr lang="zh-CN" altLang="zh-CN" sz="2400" dirty="0">
                <a:latin typeface="宋体" panose="02010600030101010101" pitchFamily="2" charset="-122"/>
                <a:ea typeface="宋体" panose="02010600030101010101" pitchFamily="2" charset="-122"/>
              </a:rPr>
              <a:t>变量中，因此可通</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过添加搜索文件夹直接修改</a:t>
            </a:r>
            <a:r>
              <a:rPr lang="en-US" altLang="zh-CN" sz="2400" dirty="0" err="1">
                <a:latin typeface="宋体" panose="02010600030101010101" pitchFamily="2" charset="-122"/>
                <a:ea typeface="宋体" panose="02010600030101010101" pitchFamily="2" charset="-122"/>
              </a:rPr>
              <a:t>sys.Path</a:t>
            </a:r>
            <a:r>
              <a:rPr lang="zh-CN" altLang="zh-CN" sz="2400" dirty="0">
                <a:latin typeface="宋体" panose="02010600030101010101" pitchFamily="2" charset="-122"/>
                <a:ea typeface="宋体" panose="02010600030101010101" pitchFamily="2" charset="-122"/>
              </a:rPr>
              <a:t>来实现，例如：</a:t>
            </a:r>
          </a:p>
          <a:p>
            <a:r>
              <a:rPr lang="en-US" altLang="zh-CN" sz="2400" dirty="0">
                <a:latin typeface="宋体" panose="02010600030101010101" pitchFamily="2" charset="-122"/>
                <a:ea typeface="宋体" panose="02010600030101010101" pitchFamily="2" charset="-122"/>
              </a:rPr>
              <a:t>&gt;&gt;&gt; Import sys</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&gt;&gt;&gt; </a:t>
            </a:r>
            <a:r>
              <a:rPr lang="en-US" altLang="zh-CN" sz="2400" dirty="0" err="1">
                <a:latin typeface="宋体" panose="02010600030101010101" pitchFamily="2" charset="-122"/>
                <a:ea typeface="宋体" panose="02010600030101010101" pitchFamily="2" charset="-122"/>
              </a:rPr>
              <a:t>sys.path.append</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路径</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注意完整路径中的“</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”，需要使用</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进行转义，否则会导致语法错误，例如：</a:t>
            </a:r>
          </a:p>
          <a:p>
            <a:r>
              <a:rPr lang="en-US" altLang="zh-CN" sz="2400" dirty="0" err="1">
                <a:latin typeface="宋体" panose="02010600030101010101" pitchFamily="2" charset="-122"/>
                <a:ea typeface="宋体" panose="02010600030101010101" pitchFamily="2" charset="-122"/>
              </a:rPr>
              <a:t>sys.path.append</a:t>
            </a:r>
            <a:r>
              <a:rPr lang="en-US" altLang="zh-CN" sz="2400" dirty="0">
                <a:latin typeface="宋体" panose="02010600030101010101" pitchFamily="2" charset="-122"/>
                <a:ea typeface="宋体" panose="02010600030101010101" pitchFamily="2" charset="-122"/>
              </a:rPr>
              <a:t>('D:\\</a:t>
            </a:r>
            <a:r>
              <a:rPr lang="en-US" altLang="zh-CN" sz="2400" dirty="0" err="1">
                <a:latin typeface="宋体" panose="02010600030101010101" pitchFamily="2" charset="-122"/>
                <a:ea typeface="宋体" panose="02010600030101010101" pitchFamily="2" charset="-122"/>
              </a:rPr>
              <a:t>python_module</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需要导入的模块需要放置在“</a:t>
            </a:r>
            <a:r>
              <a:rPr lang="en-US" altLang="zh-CN" sz="2400" dirty="0">
                <a:latin typeface="宋体" panose="02010600030101010101" pitchFamily="2" charset="-122"/>
                <a:ea typeface="宋体" panose="02010600030101010101" pitchFamily="2" charset="-122"/>
              </a:rPr>
              <a:t>D:\ </a:t>
            </a:r>
            <a:r>
              <a:rPr lang="en-US" altLang="zh-CN" sz="2400" dirty="0" err="1">
                <a:latin typeface="宋体" panose="02010600030101010101" pitchFamily="2" charset="-122"/>
                <a:ea typeface="宋体" panose="02010600030101010101" pitchFamily="2" charset="-122"/>
              </a:rPr>
              <a:t>python_module</a:t>
            </a:r>
            <a:r>
              <a:rPr lang="zh-CN" altLang="zh-CN" sz="2400" dirty="0">
                <a:latin typeface="宋体" panose="02010600030101010101" pitchFamily="2" charset="-122"/>
                <a:ea typeface="宋体" panose="02010600030101010101" pitchFamily="2" charset="-122"/>
              </a:rPr>
              <a:t>”目录中。</a:t>
            </a:r>
          </a:p>
          <a:p>
            <a:r>
              <a:rPr lang="zh-CN" altLang="zh-CN" sz="2400" dirty="0">
                <a:latin typeface="黑体" panose="02010609060101010101" pitchFamily="49" charset="-122"/>
                <a:ea typeface="黑体" panose="02010609060101010101" pitchFamily="49" charset="-122"/>
              </a:rPr>
              <a:t>第二种</a:t>
            </a:r>
            <a:r>
              <a:rPr lang="zh-CN" altLang="en-US" sz="2400" dirty="0">
                <a:latin typeface="黑体" panose="02010609060101010101" pitchFamily="49" charset="-122"/>
                <a:ea typeface="黑体" panose="02010609060101010101" pitchFamily="49" charset="-122"/>
              </a:rPr>
              <a:t>：</a:t>
            </a:r>
            <a:endParaRPr lang="en-US" altLang="zh-CN" sz="2400" dirty="0">
              <a:latin typeface="黑体" panose="02010609060101010101" pitchFamily="49" charset="-122"/>
              <a:ea typeface="黑体" panose="02010609060101010101" pitchFamily="49"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设置环境变量</a:t>
            </a:r>
            <a:r>
              <a:rPr lang="en-US" altLang="zh-CN" sz="2400" dirty="0">
                <a:latin typeface="宋体" panose="02010600030101010101" pitchFamily="2" charset="-122"/>
                <a:ea typeface="宋体" panose="02010600030101010101" pitchFamily="2" charset="-122"/>
              </a:rPr>
              <a:t>PYTHONPATH</a:t>
            </a:r>
            <a:r>
              <a:rPr lang="zh-CN" altLang="zh-CN" sz="2400" dirty="0">
                <a:latin typeface="宋体" panose="02010600030101010101" pitchFamily="2" charset="-122"/>
                <a:ea typeface="宋体" panose="02010600030101010101" pitchFamily="2" charset="-122"/>
              </a:rPr>
              <a:t>，方法同设置</a:t>
            </a:r>
            <a:r>
              <a:rPr lang="en-US" altLang="zh-CN" sz="2400" dirty="0">
                <a:latin typeface="宋体" panose="02010600030101010101" pitchFamily="2" charset="-122"/>
                <a:ea typeface="宋体" panose="02010600030101010101" pitchFamily="2" charset="-122"/>
              </a:rPr>
              <a:t>Path</a:t>
            </a:r>
            <a:r>
              <a:rPr lang="zh-CN" altLang="zh-CN" sz="2400" dirty="0">
                <a:latin typeface="宋体" panose="02010600030101010101" pitchFamily="2" charset="-122"/>
                <a:ea typeface="宋体" panose="02010600030101010101" pitchFamily="2" charset="-122"/>
              </a:rPr>
              <a:t>环境变量。右击【此电脑】→【属性】→【高级系统设置】→【环境变量】→【新建】，变量名写</a:t>
            </a:r>
            <a:r>
              <a:rPr lang="en-US" altLang="zh-CN" sz="2400" dirty="0">
                <a:latin typeface="宋体" panose="02010600030101010101" pitchFamily="2" charset="-122"/>
                <a:ea typeface="宋体" panose="02010600030101010101" pitchFamily="2" charset="-122"/>
              </a:rPr>
              <a:t>PYTHONPATH</a:t>
            </a:r>
            <a:r>
              <a:rPr lang="zh-CN" altLang="zh-CN" sz="2400" dirty="0">
                <a:latin typeface="宋体" panose="02010600030101010101" pitchFamily="2" charset="-122"/>
                <a:ea typeface="宋体" panose="02010600030101010101" pitchFamily="2" charset="-122"/>
              </a:rPr>
              <a:t>，变量值为要导入模块的路径了，若导入其他模块，只需后面添加对应路径即可，于</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自身搜素路径无关。</a:t>
            </a:r>
          </a:p>
          <a:p>
            <a:endParaRPr lang="zh-CN" altLang="zh-CN" dirty="0"/>
          </a:p>
          <a:p>
            <a:endParaRPr lang="zh-CN" altLang="zh-CN" dirty="0"/>
          </a:p>
        </p:txBody>
      </p:sp>
    </p:spTree>
    <p:extLst>
      <p:ext uri="{BB962C8B-B14F-4D97-AF65-F5344CB8AC3E}">
        <p14:creationId xmlns:p14="http://schemas.microsoft.com/office/powerpoint/2010/main" val="2339664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60"/>
          <p:cNvGrpSpPr/>
          <p:nvPr/>
        </p:nvGrpSpPr>
        <p:grpSpPr>
          <a:xfrm>
            <a:off x="5245" y="2251"/>
            <a:ext cx="9898919" cy="725809"/>
            <a:chOff x="1805470" y="3196301"/>
            <a:chExt cx="9898919" cy="725809"/>
          </a:xfrm>
        </p:grpSpPr>
        <p:sp>
          <p:nvSpPr>
            <p:cNvPr id="33"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34" name="椭圆 33"/>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35" name="矩形 34"/>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4" name="Rectangle 3"/>
          <p:cNvSpPr>
            <a:spLocks noChangeArrowheads="1"/>
          </p:cNvSpPr>
          <p:nvPr/>
        </p:nvSpPr>
        <p:spPr bwMode="auto">
          <a:xfrm>
            <a:off x="54789" y="533366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364758" y="804159"/>
            <a:ext cx="11204389" cy="4339650"/>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4</a:t>
            </a:r>
            <a:r>
              <a:rPr lang="zh-CN" altLang="zh-CN" sz="2400" dirty="0">
                <a:latin typeface="宋体" panose="02010600030101010101" pitchFamily="2" charset="-122"/>
                <a:ea typeface="宋体" panose="02010600030101010101" pitchFamily="2" charset="-122"/>
              </a:rPr>
              <a:t>）动态加载模块</a:t>
            </a:r>
          </a:p>
          <a:p>
            <a:r>
              <a:rPr lang="zh-CN" altLang="zh-CN" sz="2400" dirty="0">
                <a:latin typeface="宋体" panose="02010600030101010101" pitchFamily="2" charset="-122"/>
                <a:ea typeface="宋体" panose="02010600030101010101" pitchFamily="2" charset="-122"/>
              </a:rPr>
              <a:t>动态加载模块的方法有三种：</a:t>
            </a:r>
          </a:p>
          <a:p>
            <a:r>
              <a:rPr lang="zh-CN" altLang="zh-CN" sz="2400" dirty="0">
                <a:latin typeface="宋体" panose="02010600030101010101" pitchFamily="2" charset="-122"/>
                <a:ea typeface="宋体" panose="02010600030101010101" pitchFamily="2" charset="-122"/>
              </a:rPr>
              <a:t>第一种，使用系统函数</a:t>
            </a:r>
            <a:r>
              <a:rPr lang="en-US" altLang="zh-CN" sz="2400" dirty="0">
                <a:latin typeface="宋体" panose="02010600030101010101" pitchFamily="2" charset="-122"/>
                <a:ea typeface="宋体" panose="02010600030101010101" pitchFamily="2" charset="-122"/>
              </a:rPr>
              <a:t>__import__ ()</a:t>
            </a:r>
            <a:r>
              <a:rPr lang="zh-CN" altLang="zh-CN" sz="2400" dirty="0">
                <a:latin typeface="宋体" panose="02010600030101010101" pitchFamily="2" charset="-122"/>
                <a:ea typeface="宋体" panose="02010600030101010101" pitchFamily="2" charset="-122"/>
              </a:rPr>
              <a:t>，例如</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&gt;&gt;&gt; </a:t>
            </a:r>
            <a:r>
              <a:rPr lang="en-US" altLang="zh-CN" sz="2400" dirty="0" err="1">
                <a:latin typeface="宋体" panose="02010600030101010101" pitchFamily="2" charset="-122"/>
                <a:ea typeface="宋体" panose="02010600030101010101" pitchFamily="2" charset="-122"/>
              </a:rPr>
              <a:t>stringmodule</a:t>
            </a:r>
            <a:r>
              <a:rPr lang="en-US" altLang="zh-CN" sz="2400" dirty="0">
                <a:latin typeface="宋体" panose="02010600030101010101" pitchFamily="2" charset="-122"/>
                <a:ea typeface="宋体" panose="02010600030101010101" pitchFamily="2" charset="-122"/>
              </a:rPr>
              <a:t> = __import__('string')	</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第二种，使用</a:t>
            </a:r>
            <a:r>
              <a:rPr lang="en-US" altLang="zh-CN" sz="2400" dirty="0">
                <a:latin typeface="宋体" panose="02010600030101010101" pitchFamily="2" charset="-122"/>
                <a:ea typeface="宋体" panose="02010600030101010101" pitchFamily="2" charset="-122"/>
              </a:rPr>
              <a:t>imp</a:t>
            </a:r>
            <a:r>
              <a:rPr lang="zh-CN" altLang="zh-CN" sz="2400" dirty="0">
                <a:latin typeface="宋体" panose="02010600030101010101" pitchFamily="2" charset="-122"/>
                <a:ea typeface="宋体" panose="02010600030101010101" pitchFamily="2" charset="-122"/>
              </a:rPr>
              <a:t>模块</a:t>
            </a:r>
          </a:p>
          <a:p>
            <a:r>
              <a:rPr lang="en-US" altLang="zh-CN" sz="2400" dirty="0">
                <a:latin typeface="宋体" panose="02010600030101010101" pitchFamily="2" charset="-122"/>
                <a:ea typeface="宋体" panose="02010600030101010101" pitchFamily="2" charset="-122"/>
              </a:rPr>
              <a:t>&gt;&gt;&gt; import imp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&gt;&gt;&gt; </a:t>
            </a:r>
            <a:r>
              <a:rPr lang="en-US" altLang="zh-CN" sz="2400" dirty="0" err="1">
                <a:latin typeface="宋体" panose="02010600030101010101" pitchFamily="2" charset="-122"/>
                <a:ea typeface="宋体" panose="02010600030101010101" pitchFamily="2" charset="-122"/>
              </a:rPr>
              <a:t>stringmodule</a:t>
            </a:r>
            <a:r>
              <a:rPr lang="en-US" altLang="zh-CN" sz="2400" dirty="0">
                <a:latin typeface="宋体" panose="02010600030101010101" pitchFamily="2" charset="-122"/>
                <a:ea typeface="宋体" panose="02010600030101010101" pitchFamily="2" charset="-122"/>
              </a:rPr>
              <a:t> = </a:t>
            </a:r>
            <a:r>
              <a:rPr lang="en-US" altLang="zh-CN" sz="2400" dirty="0" err="1">
                <a:latin typeface="宋体" panose="02010600030101010101" pitchFamily="2" charset="-122"/>
                <a:ea typeface="宋体" panose="02010600030101010101" pitchFamily="2" charset="-122"/>
              </a:rPr>
              <a:t>imp.load_module</a:t>
            </a:r>
            <a:r>
              <a:rPr lang="en-US" altLang="zh-CN" sz="2400" dirty="0">
                <a:latin typeface="宋体" panose="02010600030101010101" pitchFamily="2" charset="-122"/>
                <a:ea typeface="宋体" panose="02010600030101010101" pitchFamily="2" charset="-122"/>
              </a:rPr>
              <a:t>('string',*</a:t>
            </a:r>
            <a:r>
              <a:rPr lang="en-US" altLang="zh-CN" sz="2400" dirty="0" err="1">
                <a:latin typeface="宋体" panose="02010600030101010101" pitchFamily="2" charset="-122"/>
                <a:ea typeface="宋体" panose="02010600030101010101" pitchFamily="2" charset="-122"/>
              </a:rPr>
              <a:t>imp.find_module</a:t>
            </a:r>
            <a:r>
              <a:rPr lang="en-US" altLang="zh-CN" sz="2400" dirty="0">
                <a:latin typeface="宋体" panose="02010600030101010101" pitchFamily="2" charset="-122"/>
                <a:ea typeface="宋体" panose="02010600030101010101" pitchFamily="2" charset="-122"/>
              </a:rPr>
              <a:t>('string'))</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第三种方法，使用</a:t>
            </a:r>
            <a:r>
              <a:rPr lang="en-US" altLang="zh-CN" sz="2400" dirty="0">
                <a:latin typeface="宋体" panose="02010600030101010101" pitchFamily="2" charset="-122"/>
                <a:ea typeface="宋体" panose="02010600030101010101" pitchFamily="2" charset="-122"/>
              </a:rPr>
              <a:t>exec</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&gt;&gt;&gt; </a:t>
            </a:r>
            <a:r>
              <a:rPr lang="en-US" altLang="zh-CN" sz="2400" dirty="0" err="1">
                <a:latin typeface="宋体" panose="02010600030101010101" pitchFamily="2" charset="-122"/>
                <a:ea typeface="宋体" panose="02010600030101010101" pitchFamily="2" charset="-122"/>
              </a:rPr>
              <a:t>import_string</a:t>
            </a:r>
            <a:r>
              <a:rPr lang="en-US" altLang="zh-CN" sz="2400" dirty="0">
                <a:latin typeface="宋体" panose="02010600030101010101" pitchFamily="2" charset="-122"/>
                <a:ea typeface="宋体" panose="02010600030101010101" pitchFamily="2" charset="-122"/>
              </a:rPr>
              <a:t> = "import string as </a:t>
            </a:r>
            <a:r>
              <a:rPr lang="en-US" altLang="zh-CN" sz="2400" dirty="0" err="1">
                <a:latin typeface="宋体" panose="02010600030101010101" pitchFamily="2" charset="-122"/>
                <a:ea typeface="宋体" panose="02010600030101010101" pitchFamily="2" charset="-122"/>
              </a:rPr>
              <a:t>stringmodule</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&gt;&gt;&gt; exec </a:t>
            </a:r>
            <a:r>
              <a:rPr lang="en-US" altLang="zh-CN" sz="2400" dirty="0" err="1">
                <a:latin typeface="宋体" panose="02010600030101010101" pitchFamily="2" charset="-122"/>
                <a:ea typeface="宋体" panose="02010600030101010101" pitchFamily="2" charset="-122"/>
              </a:rPr>
              <a:t>import_string</a:t>
            </a:r>
            <a:endParaRPr lang="zh-CN" altLang="zh-CN" sz="2400" dirty="0">
              <a:latin typeface="宋体" panose="02010600030101010101" pitchFamily="2" charset="-122"/>
              <a:ea typeface="宋体" panose="02010600030101010101" pitchFamily="2" charset="-122"/>
            </a:endParaRPr>
          </a:p>
          <a:p>
            <a:endParaRPr lang="zh-CN" altLang="zh-CN" dirty="0"/>
          </a:p>
          <a:p>
            <a:endParaRPr lang="zh-CN" altLang="zh-CN" dirty="0"/>
          </a:p>
        </p:txBody>
      </p:sp>
    </p:spTree>
    <p:extLst>
      <p:ext uri="{BB962C8B-B14F-4D97-AF65-F5344CB8AC3E}">
        <p14:creationId xmlns:p14="http://schemas.microsoft.com/office/powerpoint/2010/main" val="41489535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60"/>
          <p:cNvGrpSpPr/>
          <p:nvPr/>
        </p:nvGrpSpPr>
        <p:grpSpPr>
          <a:xfrm>
            <a:off x="5245" y="2251"/>
            <a:ext cx="9898919" cy="725809"/>
            <a:chOff x="1805470" y="3196301"/>
            <a:chExt cx="9898919" cy="725809"/>
          </a:xfrm>
        </p:grpSpPr>
        <p:sp>
          <p:nvSpPr>
            <p:cNvPr id="33"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34" name="椭圆 33"/>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35" name="矩形 34"/>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4" name="Rectangle 3"/>
          <p:cNvSpPr>
            <a:spLocks noChangeArrowheads="1"/>
          </p:cNvSpPr>
          <p:nvPr/>
        </p:nvSpPr>
        <p:spPr bwMode="auto">
          <a:xfrm>
            <a:off x="54789" y="533366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246945" y="752991"/>
            <a:ext cx="11807687" cy="6766148"/>
          </a:xfrm>
          <a:prstGeom prst="rect">
            <a:avLst/>
          </a:prstGeom>
        </p:spPr>
        <p:txBody>
          <a:bodyPr wrap="square">
            <a:spAutoFit/>
          </a:bodyPr>
          <a:lstStyle/>
          <a:p>
            <a:pPr>
              <a:lnSpc>
                <a:spcPct val="157000"/>
              </a:lnSpc>
              <a:spcAft>
                <a:spcPts val="0"/>
              </a:spcAft>
            </a:pPr>
            <a:r>
              <a:rPr lang="en-US" altLang="zh-CN" sz="2400" b="1" kern="100" dirty="0">
                <a:latin typeface="黑体" panose="02010609060101010101" pitchFamily="49" charset="-122"/>
                <a:ea typeface="黑体" panose="02010609060101010101" pitchFamily="49" charset="-122"/>
                <a:cs typeface="Times New Roman" panose="02020603050405020304" pitchFamily="18" charset="0"/>
              </a:rPr>
              <a:t>3.</a:t>
            </a:r>
            <a:r>
              <a:rPr lang="zh-CN" altLang="en-US" sz="2400" b="1" kern="100" dirty="0">
                <a:latin typeface="黑体" panose="02010609060101010101" pitchFamily="49" charset="-122"/>
                <a:ea typeface="黑体" panose="02010609060101010101" pitchFamily="49" charset="-122"/>
                <a:cs typeface="Times New Roman" panose="02020603050405020304" pitchFamily="18" charset="0"/>
              </a:rPr>
              <a:t>查看模块的属性</a:t>
            </a:r>
            <a:endParaRPr lang="en-US" altLang="zh-CN" sz="2400" b="1" kern="100" dirty="0">
              <a:latin typeface="黑体" panose="02010609060101010101" pitchFamily="49" charset="-122"/>
              <a:ea typeface="黑体" panose="02010609060101010101" pitchFamily="49" charset="-122"/>
              <a:cs typeface="Times New Roman" panose="02020603050405020304" pitchFamily="18" charset="0"/>
            </a:endParaRPr>
          </a:p>
          <a:p>
            <a:r>
              <a:rPr lang="zh-CN" altLang="zh-CN" sz="2400" dirty="0">
                <a:latin typeface="宋体" panose="02010600030101010101" pitchFamily="2" charset="-122"/>
                <a:ea typeface="宋体" panose="02010600030101010101" pitchFamily="2" charset="-122"/>
              </a:rPr>
              <a:t>加载模块或包后，是为了使用其组件，使用内置函数</a:t>
            </a:r>
            <a:r>
              <a:rPr lang="en-US" altLang="zh-CN" sz="2400" dirty="0" err="1">
                <a:latin typeface="宋体" panose="02010600030101010101" pitchFamily="2" charset="-122"/>
                <a:ea typeface="宋体" panose="02010600030101010101" pitchFamily="2" charset="-122"/>
              </a:rPr>
              <a:t>dir</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可以查看模块或包的属性。</a:t>
            </a:r>
          </a:p>
          <a:p>
            <a:r>
              <a:rPr lang="zh-CN" altLang="zh-CN" sz="2400" dirty="0">
                <a:latin typeface="宋体" panose="02010600030101010101" pitchFamily="2" charset="-122"/>
                <a:ea typeface="宋体" panose="02010600030101010101" pitchFamily="2" charset="-122"/>
              </a:rPr>
              <a:t>例如：</a:t>
            </a:r>
          </a:p>
          <a:p>
            <a:r>
              <a:rPr lang="en-US" altLang="zh-CN" sz="2400" dirty="0">
                <a:latin typeface="宋体" panose="02010600030101010101" pitchFamily="2" charset="-122"/>
                <a:ea typeface="宋体" panose="02010600030101010101" pitchFamily="2" charset="-122"/>
              </a:rPr>
              <a:t>&gt;&gt;&gt; import math</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&gt;&gt;&gt; print(</a:t>
            </a:r>
            <a:r>
              <a:rPr lang="en-US" altLang="zh-CN" sz="2400" dirty="0" err="1">
                <a:latin typeface="宋体" panose="02010600030101010101" pitchFamily="2" charset="-122"/>
                <a:ea typeface="宋体" panose="02010600030101010101" pitchFamily="2" charset="-122"/>
              </a:rPr>
              <a:t>dir</a:t>
            </a:r>
            <a:r>
              <a:rPr lang="en-US" altLang="zh-CN" sz="2400" dirty="0">
                <a:latin typeface="宋体" panose="02010600030101010101" pitchFamily="2" charset="-122"/>
                <a:ea typeface="宋体" panose="02010600030101010101" pitchFamily="2" charset="-122"/>
              </a:rPr>
              <a:t>(math))</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['__doc__', '__loader__', '__name__', '__package__', '__spec__', '</a:t>
            </a:r>
            <a:r>
              <a:rPr lang="en-US" altLang="zh-CN" sz="2400" dirty="0" err="1">
                <a:latin typeface="宋体" panose="02010600030101010101" pitchFamily="2" charset="-122"/>
                <a:ea typeface="宋体" panose="02010600030101010101" pitchFamily="2" charset="-122"/>
              </a:rPr>
              <a:t>acos</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acosh</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asin</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asinh</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atan</a:t>
            </a:r>
            <a:r>
              <a:rPr lang="en-US" altLang="zh-CN" sz="2400" dirty="0">
                <a:latin typeface="宋体" panose="02010600030101010101" pitchFamily="2" charset="-122"/>
                <a:ea typeface="宋体" panose="02010600030101010101" pitchFamily="2" charset="-122"/>
              </a:rPr>
              <a:t>', 'atan2', '</a:t>
            </a:r>
            <a:r>
              <a:rPr lang="en-US" altLang="zh-CN" sz="2400" dirty="0" err="1">
                <a:latin typeface="宋体" panose="02010600030101010101" pitchFamily="2" charset="-122"/>
                <a:ea typeface="宋体" panose="02010600030101010101" pitchFamily="2" charset="-122"/>
              </a:rPr>
              <a:t>atanh</a:t>
            </a:r>
            <a:r>
              <a:rPr lang="en-US" altLang="zh-CN" sz="2400" dirty="0">
                <a:latin typeface="宋体" panose="02010600030101010101" pitchFamily="2" charset="-122"/>
                <a:ea typeface="宋体" panose="02010600030101010101" pitchFamily="2" charset="-122"/>
              </a:rPr>
              <a:t>', 'ceil', 'comb', '</a:t>
            </a:r>
            <a:r>
              <a:rPr lang="en-US" altLang="zh-CN" sz="2400" dirty="0" err="1">
                <a:latin typeface="宋体" panose="02010600030101010101" pitchFamily="2" charset="-122"/>
                <a:ea typeface="宋体" panose="02010600030101010101" pitchFamily="2" charset="-122"/>
              </a:rPr>
              <a:t>copysign</a:t>
            </a:r>
            <a:r>
              <a:rPr lang="en-US" altLang="zh-CN" sz="2400" dirty="0">
                <a:latin typeface="宋体" panose="02010600030101010101" pitchFamily="2" charset="-122"/>
                <a:ea typeface="宋体" panose="02010600030101010101" pitchFamily="2" charset="-122"/>
              </a:rPr>
              <a:t>', 'cos', '</a:t>
            </a:r>
            <a:r>
              <a:rPr lang="en-US" altLang="zh-CN" sz="2400" dirty="0" err="1">
                <a:latin typeface="宋体" panose="02010600030101010101" pitchFamily="2" charset="-122"/>
                <a:ea typeface="宋体" panose="02010600030101010101" pitchFamily="2" charset="-122"/>
              </a:rPr>
              <a:t>cosh</a:t>
            </a:r>
            <a:r>
              <a:rPr lang="en-US" altLang="zh-CN" sz="2400" dirty="0">
                <a:latin typeface="宋体" panose="02010600030101010101" pitchFamily="2" charset="-122"/>
                <a:ea typeface="宋体" panose="02010600030101010101" pitchFamily="2" charset="-122"/>
              </a:rPr>
              <a:t>', 'degrees', '</a:t>
            </a:r>
            <a:r>
              <a:rPr lang="en-US" altLang="zh-CN" sz="2400" dirty="0" err="1">
                <a:latin typeface="宋体" panose="02010600030101010101" pitchFamily="2" charset="-122"/>
                <a:ea typeface="宋体" panose="02010600030101010101" pitchFamily="2" charset="-122"/>
              </a:rPr>
              <a:t>dist</a:t>
            </a:r>
            <a:r>
              <a:rPr lang="en-US" altLang="zh-CN" sz="2400" dirty="0">
                <a:latin typeface="宋体" panose="02010600030101010101" pitchFamily="2" charset="-122"/>
                <a:ea typeface="宋体" panose="02010600030101010101" pitchFamily="2" charset="-122"/>
              </a:rPr>
              <a:t>', 'e', 'erf',</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erfc</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exp</a:t>
            </a:r>
            <a:r>
              <a:rPr lang="en-US" altLang="zh-CN" sz="2400" dirty="0">
                <a:latin typeface="宋体" panose="02010600030101010101" pitchFamily="2" charset="-122"/>
                <a:ea typeface="宋体" panose="02010600030101010101" pitchFamily="2" charset="-122"/>
              </a:rPr>
              <a:t>', 'expm1', '</a:t>
            </a:r>
            <a:r>
              <a:rPr lang="en-US" altLang="zh-CN" sz="2400" dirty="0" err="1">
                <a:latin typeface="宋体" panose="02010600030101010101" pitchFamily="2" charset="-122"/>
                <a:ea typeface="宋体" panose="02010600030101010101" pitchFamily="2" charset="-122"/>
              </a:rPr>
              <a:t>fabs</a:t>
            </a:r>
            <a:r>
              <a:rPr lang="en-US" altLang="zh-CN" sz="2400" dirty="0">
                <a:latin typeface="宋体" panose="02010600030101010101" pitchFamily="2" charset="-122"/>
                <a:ea typeface="宋体" panose="02010600030101010101" pitchFamily="2" charset="-122"/>
              </a:rPr>
              <a:t>', 'factorial', 'floor', '</a:t>
            </a:r>
            <a:r>
              <a:rPr lang="en-US" altLang="zh-CN" sz="2400" dirty="0" err="1">
                <a:latin typeface="宋体" panose="02010600030101010101" pitchFamily="2" charset="-122"/>
                <a:ea typeface="宋体" panose="02010600030101010101" pitchFamily="2" charset="-122"/>
              </a:rPr>
              <a:t>fmod</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frexp</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fsum</a:t>
            </a:r>
            <a:r>
              <a:rPr lang="en-US" altLang="zh-CN" sz="2400" dirty="0">
                <a:latin typeface="宋体" panose="02010600030101010101" pitchFamily="2" charset="-122"/>
                <a:ea typeface="宋体" panose="02010600030101010101" pitchFamily="2" charset="-122"/>
              </a:rPr>
              <a:t>', 'gamma', '</a:t>
            </a:r>
            <a:r>
              <a:rPr lang="en-US" altLang="zh-CN" sz="2400" dirty="0" err="1">
                <a:latin typeface="宋体" panose="02010600030101010101" pitchFamily="2" charset="-122"/>
                <a:ea typeface="宋体" panose="02010600030101010101" pitchFamily="2" charset="-122"/>
              </a:rPr>
              <a:t>gcd</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hypot</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inf</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isclose</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isfinite</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isinf</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isnan</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isqrt</a:t>
            </a:r>
            <a:r>
              <a:rPr lang="en-US" altLang="zh-CN" sz="2400" dirty="0">
                <a:latin typeface="宋体" panose="02010600030101010101" pitchFamily="2" charset="-122"/>
                <a:ea typeface="宋体" panose="02010600030101010101" pitchFamily="2" charset="-122"/>
              </a:rPr>
              <a:t>', 'lcm', '</a:t>
            </a:r>
            <a:r>
              <a:rPr lang="en-US" altLang="zh-CN" sz="2400" dirty="0" err="1">
                <a:latin typeface="宋体" panose="02010600030101010101" pitchFamily="2" charset="-122"/>
                <a:ea typeface="宋体" panose="02010600030101010101" pitchFamily="2" charset="-122"/>
              </a:rPr>
              <a:t>ldexp</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lgamma</a:t>
            </a:r>
            <a:r>
              <a:rPr lang="en-US" altLang="zh-CN" sz="2400" dirty="0">
                <a:latin typeface="宋体" panose="02010600030101010101" pitchFamily="2" charset="-122"/>
                <a:ea typeface="宋体" panose="02010600030101010101" pitchFamily="2" charset="-122"/>
              </a:rPr>
              <a:t>', 'log', 'log10', 'log1p',</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'log2', '</a:t>
            </a:r>
            <a:r>
              <a:rPr lang="en-US" altLang="zh-CN" sz="2400" dirty="0" err="1">
                <a:latin typeface="宋体" panose="02010600030101010101" pitchFamily="2" charset="-122"/>
                <a:ea typeface="宋体" panose="02010600030101010101" pitchFamily="2" charset="-122"/>
              </a:rPr>
              <a:t>modf</a:t>
            </a:r>
            <a:r>
              <a:rPr lang="en-US" altLang="zh-CN" sz="2400" dirty="0">
                <a:latin typeface="宋体" panose="02010600030101010101" pitchFamily="2" charset="-122"/>
                <a:ea typeface="宋体" panose="02010600030101010101" pitchFamily="2" charset="-122"/>
              </a:rPr>
              <a:t>', 'nan', '</a:t>
            </a:r>
            <a:r>
              <a:rPr lang="en-US" altLang="zh-CN" sz="2400" dirty="0" err="1">
                <a:latin typeface="宋体" panose="02010600030101010101" pitchFamily="2" charset="-122"/>
                <a:ea typeface="宋体" panose="02010600030101010101" pitchFamily="2" charset="-122"/>
              </a:rPr>
              <a:t>nextafter</a:t>
            </a:r>
            <a:r>
              <a:rPr lang="en-US" altLang="zh-CN" sz="2400" dirty="0">
                <a:latin typeface="宋体" panose="02010600030101010101" pitchFamily="2" charset="-122"/>
                <a:ea typeface="宋体" panose="02010600030101010101" pitchFamily="2" charset="-122"/>
              </a:rPr>
              <a:t>', 'perm', 'pi', 'pow', 'prod', 'radians', 'remainder', 'sin', '</a:t>
            </a:r>
            <a:r>
              <a:rPr lang="en-US" altLang="zh-CN" sz="2400" dirty="0" err="1">
                <a:latin typeface="宋体" panose="02010600030101010101" pitchFamily="2" charset="-122"/>
                <a:ea typeface="宋体" panose="02010600030101010101" pitchFamily="2" charset="-122"/>
              </a:rPr>
              <a:t>sinh</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sqrt</a:t>
            </a:r>
            <a:r>
              <a:rPr lang="en-US" altLang="zh-CN" sz="2400" dirty="0">
                <a:latin typeface="宋体" panose="02010600030101010101" pitchFamily="2" charset="-122"/>
                <a:ea typeface="宋体" panose="02010600030101010101" pitchFamily="2" charset="-122"/>
              </a:rPr>
              <a:t>', 'tan', '</a:t>
            </a:r>
            <a:r>
              <a:rPr lang="en-US" altLang="zh-CN" sz="2400" dirty="0" err="1">
                <a:latin typeface="宋体" panose="02010600030101010101" pitchFamily="2" charset="-122"/>
                <a:ea typeface="宋体" panose="02010600030101010101" pitchFamily="2" charset="-122"/>
              </a:rPr>
              <a:t>tanh</a:t>
            </a:r>
            <a:r>
              <a:rPr lang="en-US" altLang="zh-CN" sz="2400" dirty="0">
                <a:latin typeface="宋体" panose="02010600030101010101" pitchFamily="2" charset="-122"/>
                <a:ea typeface="宋体" panose="02010600030101010101" pitchFamily="2" charset="-122"/>
              </a:rPr>
              <a:t>', 'tau', '</a:t>
            </a:r>
            <a:r>
              <a:rPr lang="en-US" altLang="zh-CN" sz="2400" dirty="0" err="1">
                <a:latin typeface="宋体" panose="02010600030101010101" pitchFamily="2" charset="-122"/>
                <a:ea typeface="宋体" panose="02010600030101010101" pitchFamily="2" charset="-122"/>
              </a:rPr>
              <a:t>trunc</a:t>
            </a:r>
            <a:r>
              <a:rPr lang="en-US" altLang="zh-CN" sz="2400" dirty="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ulp</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endParaRPr lang="zh-CN" altLang="zh-CN" dirty="0"/>
          </a:p>
          <a:p>
            <a:endParaRPr lang="zh-CN" altLang="zh-CN" dirty="0"/>
          </a:p>
        </p:txBody>
      </p:sp>
    </p:spTree>
    <p:extLst>
      <p:ext uri="{BB962C8B-B14F-4D97-AF65-F5344CB8AC3E}">
        <p14:creationId xmlns:p14="http://schemas.microsoft.com/office/powerpoint/2010/main" val="42050909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140203" y="448484"/>
            <a:ext cx="9838266" cy="5447645"/>
          </a:xfrm>
          <a:prstGeom prst="rect">
            <a:avLst/>
          </a:prstGeom>
        </p:spPr>
        <p:txBody>
          <a:bodyPr wrap="square">
            <a:spAutoFit/>
            <a:scene3d>
              <a:camera prst="orthographicFront"/>
              <a:lightRig rig="threePt" dir="t"/>
            </a:scene3d>
            <a:sp3d contourW="6350"/>
          </a:bodyPr>
          <a:lstStyle/>
          <a:p>
            <a:pPr>
              <a:lnSpc>
                <a:spcPct val="150000"/>
              </a:lnSpc>
            </a:pPr>
            <a:r>
              <a:rPr lang="zh-CN" altLang="en-US" sz="4000" b="1" dirty="0">
                <a:solidFill>
                  <a:schemeClr val="tx1">
                    <a:lumMod val="50000"/>
                    <a:lumOff val="50000"/>
                  </a:schemeClr>
                </a:solidFill>
              </a:rPr>
              <a:t>                        教学内容</a:t>
            </a:r>
            <a:endParaRPr lang="en-US" altLang="zh-CN" sz="4000" b="1" dirty="0">
              <a:solidFill>
                <a:schemeClr val="tx1">
                  <a:lumMod val="50000"/>
                  <a:lumOff val="50000"/>
                </a:schemeClr>
              </a:solidFill>
            </a:endParaRPr>
          </a:p>
          <a:p>
            <a:pPr>
              <a:lnSpc>
                <a:spcPct val="150000"/>
              </a:lnSpc>
            </a:pPr>
            <a:r>
              <a:rPr lang="zh-CN" altLang="zh-CN" sz="3200" dirty="0"/>
              <a:t>第一章</a:t>
            </a:r>
            <a:r>
              <a:rPr lang="en-US" altLang="zh-CN" sz="3200" dirty="0"/>
              <a:t>  Python</a:t>
            </a:r>
            <a:r>
              <a:rPr lang="zh-CN" altLang="zh-CN" sz="3200" dirty="0"/>
              <a:t>入门导引</a:t>
            </a:r>
            <a:endParaRPr lang="en-US" altLang="zh-CN" sz="3200" dirty="0"/>
          </a:p>
          <a:p>
            <a:pPr>
              <a:lnSpc>
                <a:spcPct val="150000"/>
              </a:lnSpc>
            </a:pPr>
            <a:r>
              <a:rPr lang="zh-CN" altLang="zh-CN" sz="3200" dirty="0"/>
              <a:t>第二章</a:t>
            </a:r>
            <a:r>
              <a:rPr lang="en-US" altLang="zh-CN" sz="3200" dirty="0"/>
              <a:t>  Python</a:t>
            </a:r>
            <a:r>
              <a:rPr lang="zh-CN" altLang="zh-CN" sz="3200" dirty="0"/>
              <a:t>编程基础</a:t>
            </a:r>
            <a:endParaRPr lang="en-US" altLang="zh-CN" sz="3200" dirty="0"/>
          </a:p>
          <a:p>
            <a:pPr>
              <a:lnSpc>
                <a:spcPct val="150000"/>
              </a:lnSpc>
            </a:pPr>
            <a:r>
              <a:rPr lang="zh-CN" altLang="zh-CN" sz="3200" dirty="0"/>
              <a:t>第三章</a:t>
            </a:r>
            <a:r>
              <a:rPr lang="en-US" altLang="zh-CN" sz="3200" dirty="0"/>
              <a:t>  </a:t>
            </a:r>
            <a:r>
              <a:rPr lang="zh-CN" altLang="zh-CN" sz="3200" dirty="0"/>
              <a:t>流程控制与程序错误处理</a:t>
            </a:r>
            <a:endParaRPr lang="en-US" altLang="zh-CN" sz="3200" dirty="0"/>
          </a:p>
          <a:p>
            <a:pPr>
              <a:lnSpc>
                <a:spcPct val="150000"/>
              </a:lnSpc>
            </a:pPr>
            <a:r>
              <a:rPr lang="zh-CN" altLang="en-US" sz="3200" dirty="0"/>
              <a:t>第四章 数据结构与操作</a:t>
            </a:r>
            <a:endParaRPr lang="en-US" altLang="zh-CN" sz="3200" dirty="0"/>
          </a:p>
          <a:p>
            <a:pPr>
              <a:lnSpc>
                <a:spcPct val="150000"/>
              </a:lnSpc>
            </a:pPr>
            <a:r>
              <a:rPr lang="zh-CN" altLang="en-US" sz="3200" dirty="0"/>
              <a:t>第五章 面向过程的结构化编程</a:t>
            </a:r>
            <a:endParaRPr lang="en-US" altLang="zh-CN" sz="3200" dirty="0"/>
          </a:p>
          <a:p>
            <a:pPr>
              <a:lnSpc>
                <a:spcPct val="150000"/>
              </a:lnSpc>
            </a:pPr>
            <a:r>
              <a:rPr lang="zh-CN" altLang="en-US" sz="3200" dirty="0"/>
              <a:t>第六章 面向对象编程</a:t>
            </a:r>
            <a:endParaRPr lang="zh-CN" altLang="zh-CN" sz="3200" dirty="0"/>
          </a:p>
        </p:txBody>
      </p:sp>
    </p:spTree>
    <p:extLst>
      <p:ext uri="{BB962C8B-B14F-4D97-AF65-F5344CB8AC3E}">
        <p14:creationId xmlns:p14="http://schemas.microsoft.com/office/powerpoint/2010/main" val="2424175596"/>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0" y="825536"/>
            <a:ext cx="753732" cy="1014281"/>
            <a:chOff x="9122954" y="2119547"/>
            <a:chExt cx="1929036" cy="2769162"/>
          </a:xfrm>
        </p:grpSpPr>
        <p:sp>
          <p:nvSpPr>
            <p:cNvPr id="14"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0"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1"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2" name="文本框 77"/>
            <p:cNvSpPr txBox="1"/>
            <p:nvPr/>
          </p:nvSpPr>
          <p:spPr>
            <a:xfrm>
              <a:off x="9122954" y="2592530"/>
              <a:ext cx="1929036" cy="1092369"/>
            </a:xfrm>
            <a:prstGeom prst="rect">
              <a:avLst/>
            </a:prstGeom>
            <a:noFill/>
          </p:spPr>
          <p:txBody>
            <a:bodyPr wrap="none" rtlCol="0">
              <a:spAutoFit/>
            </a:bodyPr>
            <a:lstStyle/>
            <a:p>
              <a:pPr algn="ctr"/>
              <a:r>
                <a:rPr lang="en-US" altLang="zh-CN" sz="2000" b="1" dirty="0">
                  <a:solidFill>
                    <a:schemeClr val="tx2">
                      <a:lumMod val="50000"/>
                    </a:schemeClr>
                  </a:solidFill>
                </a:rPr>
                <a:t>1.2.4</a:t>
              </a:r>
              <a:endParaRPr lang="zh-CN" altLang="en-US" sz="2000" b="1" dirty="0">
                <a:solidFill>
                  <a:schemeClr val="tx2">
                    <a:lumMod val="50000"/>
                  </a:schemeClr>
                </a:solidFill>
              </a:endParaRPr>
            </a:p>
          </p:txBody>
        </p:sp>
      </p:grpSp>
      <p:sp>
        <p:nvSpPr>
          <p:cNvPr id="23" name="矩形 22"/>
          <p:cNvSpPr/>
          <p:nvPr/>
        </p:nvSpPr>
        <p:spPr>
          <a:xfrm>
            <a:off x="726318" y="871436"/>
            <a:ext cx="3828789"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err="1">
                <a:solidFill>
                  <a:schemeClr val="accent6"/>
                </a:solidFill>
              </a:rPr>
              <a:t>Jupyter</a:t>
            </a:r>
            <a:endParaRPr lang="zh-CN" altLang="en-US" sz="2800" b="1" dirty="0">
              <a:solidFill>
                <a:schemeClr val="accent6"/>
              </a:solidFill>
            </a:endParaRPr>
          </a:p>
        </p:txBody>
      </p:sp>
      <p:grpSp>
        <p:nvGrpSpPr>
          <p:cNvPr id="16" name="组合 60"/>
          <p:cNvGrpSpPr/>
          <p:nvPr/>
        </p:nvGrpSpPr>
        <p:grpSpPr>
          <a:xfrm>
            <a:off x="5245" y="2251"/>
            <a:ext cx="9898919" cy="725809"/>
            <a:chOff x="1805470" y="3196301"/>
            <a:chExt cx="9898919" cy="725809"/>
          </a:xfrm>
        </p:grpSpPr>
        <p:sp>
          <p:nvSpPr>
            <p:cNvPr id="17"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18" name="椭圆 17"/>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19" name="矩形 18"/>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3" name="矩形 2"/>
          <p:cNvSpPr/>
          <p:nvPr/>
        </p:nvSpPr>
        <p:spPr>
          <a:xfrm>
            <a:off x="750806" y="1775657"/>
            <a:ext cx="10722925" cy="5473486"/>
          </a:xfrm>
          <a:prstGeom prst="rect">
            <a:avLst/>
          </a:prstGeom>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Jupyter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项目是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2014</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年从</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项目中诞生的一个非盈利开放源代码项目，旨在为了开发开放源代码软件、开放标准和跨几十种编程语言的交互式计算服务。</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7000"/>
              </a:lnSpc>
              <a:spcAft>
                <a:spcPts val="0"/>
              </a:spcAft>
            </a:pPr>
            <a:r>
              <a:rPr lang="en-US" altLang="zh-CN" sz="2400" b="1" kern="100" dirty="0">
                <a:latin typeface="Cambria" panose="02040503050406030204" pitchFamily="18" charset="0"/>
                <a:ea typeface="黑体" panose="02010609060101010101" pitchFamily="49" charset="-122"/>
                <a:cs typeface="Times New Roman" panose="02020603050405020304" pitchFamily="18" charset="0"/>
              </a:rPr>
              <a:t>1.</a:t>
            </a:r>
            <a:r>
              <a:rPr lang="zh-CN" altLang="zh-CN" sz="2400" b="1" kern="100" dirty="0">
                <a:latin typeface="Cambria" panose="02040503050406030204" pitchFamily="18" charset="0"/>
                <a:ea typeface="黑体" panose="02010609060101010101" pitchFamily="49" charset="-122"/>
                <a:cs typeface="Times New Roman" panose="02020603050405020304" pitchFamily="18" charset="0"/>
              </a:rPr>
              <a:t>交互式解释器</a:t>
            </a:r>
            <a:r>
              <a:rPr lang="en-US" altLang="zh-CN" sz="2400" b="1" kern="100" dirty="0" err="1">
                <a:latin typeface="Cambria" panose="02040503050406030204" pitchFamily="18" charset="0"/>
                <a:ea typeface="黑体" panose="02010609060101010101" pitchFamily="49" charset="-122"/>
                <a:cs typeface="Times New Roman" panose="02020603050405020304" pitchFamily="18" charset="0"/>
              </a:rPr>
              <a:t>IPython</a:t>
            </a:r>
            <a:endParaRPr lang="zh-CN" altLang="zh-CN" sz="2400" b="1" kern="100" dirty="0">
              <a:latin typeface="Cambria" panose="02040503050406030204" pitchFamily="18" charset="0"/>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的开发者吸收了标准解释器的诸多优点，并在此基础上进行了大量的改进，创造出一个性能更为优越的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 shell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是一个增强的交互式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 shell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，拥有火爆数据科学社区的</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Jupyter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内核，实现对交互式数据可视化和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GUI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工具的完美支持，是简单易用的高性能并行计算工具，可以将交互式</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包含在各种</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应用中。主要功能有：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tab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补全、对象自省、强大的历史机制、内嵌的源代码编辑、集成</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调试器、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%run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机制、使用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timeit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命令快速测量时间使用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pdb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命令快速</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debug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pylab</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进行交互计算、使用</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IPython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Notebook</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、宏和创建多个环境以及调用系统</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shell</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的能力。</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2400" dirty="0"/>
              <a:t>   </a:t>
            </a:r>
          </a:p>
          <a:p>
            <a:pPr indent="266700" algn="just"/>
            <a:r>
              <a:rPr lang="en-US" altLang="zh-CN" sz="2400" dirty="0"/>
              <a:t>pip3 install </a:t>
            </a:r>
            <a:r>
              <a:rPr lang="en-US" altLang="zh-CN" sz="2400" dirty="0" err="1"/>
              <a:t>ipython</a:t>
            </a:r>
            <a:r>
              <a:rPr lang="en-US" altLang="zh-CN" sz="2400" dirty="0"/>
              <a:t> –i </a:t>
            </a:r>
            <a:r>
              <a:rPr lang="en-US" altLang="zh-CN" sz="2400" dirty="0">
                <a:hlinkClick r:id="rId3"/>
              </a:rPr>
              <a:t>https://pypi.tuna.tsinghua.edu.cn/simple</a:t>
            </a:r>
            <a:endParaRPr lang="zh-CN" altLang="zh-CN" sz="2400" dirty="0"/>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25" name="图片 24"/>
          <p:cNvPicPr/>
          <p:nvPr/>
        </p:nvPicPr>
        <p:blipFill>
          <a:blip r:embed="rId4"/>
          <a:stretch>
            <a:fillRect/>
          </a:stretch>
        </p:blipFill>
        <p:spPr>
          <a:xfrm>
            <a:off x="1563851" y="1479221"/>
            <a:ext cx="8963675" cy="4762553"/>
          </a:xfrm>
          <a:prstGeom prst="rect">
            <a:avLst/>
          </a:prstGeom>
        </p:spPr>
      </p:pic>
      <p:pic>
        <p:nvPicPr>
          <p:cNvPr id="26" name="图片 25"/>
          <p:cNvPicPr/>
          <p:nvPr/>
        </p:nvPicPr>
        <p:blipFill>
          <a:blip r:embed="rId5">
            <a:extLst>
              <a:ext uri="{28A0092B-C50C-407E-A947-70E740481C1C}">
                <a14:useLocalDpi xmlns:a14="http://schemas.microsoft.com/office/drawing/2010/main" val="0"/>
              </a:ext>
            </a:extLst>
          </a:blip>
          <a:stretch>
            <a:fillRect/>
          </a:stretch>
        </p:blipFill>
        <p:spPr>
          <a:xfrm>
            <a:off x="750806" y="1483330"/>
            <a:ext cx="10856085" cy="475844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7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750"/>
                            </p:stCondLst>
                            <p:childTnLst>
                              <p:par>
                                <p:cTn id="12" presetID="22" presetClass="entr" presetSubtype="8"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0" y="825536"/>
            <a:ext cx="753732" cy="1014281"/>
            <a:chOff x="9122954" y="2119547"/>
            <a:chExt cx="1929036" cy="2769162"/>
          </a:xfrm>
        </p:grpSpPr>
        <p:sp>
          <p:nvSpPr>
            <p:cNvPr id="14"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0"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1"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2" name="文本框 77"/>
            <p:cNvSpPr txBox="1"/>
            <p:nvPr/>
          </p:nvSpPr>
          <p:spPr>
            <a:xfrm>
              <a:off x="9122954" y="2592530"/>
              <a:ext cx="1929036" cy="1092369"/>
            </a:xfrm>
            <a:prstGeom prst="rect">
              <a:avLst/>
            </a:prstGeom>
            <a:noFill/>
          </p:spPr>
          <p:txBody>
            <a:bodyPr wrap="none" rtlCol="0">
              <a:spAutoFit/>
            </a:bodyPr>
            <a:lstStyle/>
            <a:p>
              <a:pPr algn="ctr"/>
              <a:r>
                <a:rPr lang="en-US" altLang="zh-CN" sz="2000" b="1" dirty="0">
                  <a:solidFill>
                    <a:schemeClr val="tx2">
                      <a:lumMod val="50000"/>
                    </a:schemeClr>
                  </a:solidFill>
                </a:rPr>
                <a:t>1.2.4</a:t>
              </a:r>
              <a:endParaRPr lang="zh-CN" altLang="en-US" sz="2000" b="1" dirty="0">
                <a:solidFill>
                  <a:schemeClr val="tx2">
                    <a:lumMod val="50000"/>
                  </a:schemeClr>
                </a:solidFill>
              </a:endParaRPr>
            </a:p>
          </p:txBody>
        </p:sp>
      </p:grpSp>
      <p:sp>
        <p:nvSpPr>
          <p:cNvPr id="23" name="矩形 22"/>
          <p:cNvSpPr/>
          <p:nvPr/>
        </p:nvSpPr>
        <p:spPr>
          <a:xfrm>
            <a:off x="726318" y="871436"/>
            <a:ext cx="3828789"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err="1">
                <a:solidFill>
                  <a:schemeClr val="accent6"/>
                </a:solidFill>
              </a:rPr>
              <a:t>Jupyter</a:t>
            </a:r>
            <a:endParaRPr lang="zh-CN" altLang="en-US" sz="2800" b="1" dirty="0">
              <a:solidFill>
                <a:schemeClr val="accent6"/>
              </a:solidFill>
            </a:endParaRPr>
          </a:p>
        </p:txBody>
      </p:sp>
      <p:grpSp>
        <p:nvGrpSpPr>
          <p:cNvPr id="16" name="组合 60"/>
          <p:cNvGrpSpPr/>
          <p:nvPr/>
        </p:nvGrpSpPr>
        <p:grpSpPr>
          <a:xfrm>
            <a:off x="5245" y="2251"/>
            <a:ext cx="9898919" cy="725809"/>
            <a:chOff x="1805470" y="3196301"/>
            <a:chExt cx="9898919" cy="725809"/>
          </a:xfrm>
        </p:grpSpPr>
        <p:sp>
          <p:nvSpPr>
            <p:cNvPr id="17"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18" name="椭圆 17"/>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19" name="矩形 18"/>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3" name="矩形 2"/>
          <p:cNvSpPr/>
          <p:nvPr/>
        </p:nvSpPr>
        <p:spPr>
          <a:xfrm>
            <a:off x="273728" y="1748350"/>
            <a:ext cx="10722925" cy="4062651"/>
          </a:xfrm>
          <a:prstGeom prst="rect">
            <a:avLst/>
          </a:prstGeom>
        </p:spPr>
        <p:txBody>
          <a:bodyPr wrap="square">
            <a:spAutoFit/>
          </a:bodyPr>
          <a:lstStyle/>
          <a:p>
            <a:pPr indent="266700" algn="just"/>
            <a:r>
              <a:rPr lang="zh-CN" altLang="zh-CN" sz="2400" dirty="0"/>
              <a:t>（</a:t>
            </a:r>
            <a:r>
              <a:rPr lang="en-US" altLang="zh-CN" sz="2400" dirty="0"/>
              <a:t>1</a:t>
            </a:r>
            <a:r>
              <a:rPr lang="zh-CN" altLang="zh-CN" sz="2400" dirty="0"/>
              <a:t>）</a:t>
            </a:r>
            <a:r>
              <a:rPr lang="en-US" altLang="zh-CN" sz="2400" dirty="0"/>
              <a:t>Tab</a:t>
            </a:r>
            <a:r>
              <a:rPr lang="zh-CN" altLang="zh-CN" sz="2400" dirty="0"/>
              <a:t>键自动补全功能</a:t>
            </a:r>
            <a:endParaRPr lang="en-US" altLang="zh-CN" sz="2400" dirty="0"/>
          </a:p>
          <a:p>
            <a:pPr indent="266700" algn="just"/>
            <a:r>
              <a:rPr lang="zh-CN" altLang="zh-CN" sz="2400" dirty="0"/>
              <a:t>（</a:t>
            </a:r>
            <a:r>
              <a:rPr lang="en-US" altLang="zh-CN" sz="2400" dirty="0"/>
              <a:t>2</a:t>
            </a:r>
            <a:r>
              <a:rPr lang="zh-CN" altLang="zh-CN" sz="2400" dirty="0"/>
              <a:t>）内省</a:t>
            </a:r>
            <a:endParaRPr lang="en-US" altLang="zh-CN" sz="2400" dirty="0"/>
          </a:p>
          <a:p>
            <a:pPr indent="266700" algn="just"/>
            <a:r>
              <a:rPr lang="zh-CN" altLang="zh-CN" sz="2400" dirty="0"/>
              <a:t>（</a:t>
            </a:r>
            <a:r>
              <a:rPr lang="en-US" altLang="zh-CN" sz="2400" dirty="0"/>
              <a:t>3</a:t>
            </a:r>
            <a:r>
              <a:rPr lang="zh-CN" altLang="zh-CN" sz="2400" dirty="0"/>
              <a:t>）使用历史命令</a:t>
            </a:r>
            <a:r>
              <a:rPr lang="en-US" altLang="zh-CN" sz="2400" dirty="0" err="1"/>
              <a:t>hist</a:t>
            </a:r>
            <a:endParaRPr lang="en-US" altLang="zh-CN" sz="2400" dirty="0"/>
          </a:p>
          <a:p>
            <a:pPr indent="266700" algn="just"/>
            <a:r>
              <a:rPr lang="zh-CN" altLang="zh-CN" sz="2400" dirty="0"/>
              <a:t>（</a:t>
            </a:r>
            <a:r>
              <a:rPr lang="en-US" altLang="zh-CN" sz="2400" dirty="0"/>
              <a:t>4</a:t>
            </a:r>
            <a:r>
              <a:rPr lang="zh-CN" altLang="zh-CN" sz="2400" dirty="0"/>
              <a:t>）运行脚本</a:t>
            </a:r>
            <a:r>
              <a:rPr lang="en-US" altLang="zh-CN" sz="2400" dirty="0"/>
              <a:t>%run</a:t>
            </a:r>
            <a:r>
              <a:rPr lang="zh-CN" altLang="zh-CN" sz="2400" dirty="0"/>
              <a:t>命令</a:t>
            </a:r>
            <a:endParaRPr lang="en-US" altLang="zh-CN" sz="2400" dirty="0"/>
          </a:p>
          <a:p>
            <a:pPr indent="266700" algn="just"/>
            <a:r>
              <a:rPr lang="zh-CN" altLang="zh-CN" sz="2400" dirty="0"/>
              <a:t>（</a:t>
            </a:r>
            <a:r>
              <a:rPr lang="en-US" altLang="zh-CN" sz="2400" dirty="0"/>
              <a:t>5</a:t>
            </a:r>
            <a:r>
              <a:rPr lang="zh-CN" altLang="zh-CN" sz="2400" dirty="0"/>
              <a:t>）使用</a:t>
            </a:r>
            <a:r>
              <a:rPr lang="en-US" altLang="zh-CN" sz="2400" dirty="0"/>
              <a:t>%debug</a:t>
            </a:r>
            <a:r>
              <a:rPr lang="zh-CN" altLang="zh-CN" sz="2400" dirty="0"/>
              <a:t>命令进行快速</a:t>
            </a:r>
            <a:r>
              <a:rPr lang="en-US" altLang="zh-CN" sz="2400" dirty="0"/>
              <a:t>debug</a:t>
            </a:r>
          </a:p>
          <a:p>
            <a:pPr indent="266700" algn="just"/>
            <a:r>
              <a:rPr lang="zh-CN" altLang="zh-CN" sz="2400" dirty="0"/>
              <a:t>（</a:t>
            </a:r>
            <a:r>
              <a:rPr lang="en-US" altLang="zh-CN" sz="2400" dirty="0"/>
              <a:t>6</a:t>
            </a:r>
            <a:r>
              <a:rPr lang="zh-CN" altLang="zh-CN" sz="2400" dirty="0"/>
              <a:t>）在</a:t>
            </a:r>
            <a:r>
              <a:rPr lang="en-US" altLang="zh-CN" sz="2400" dirty="0" err="1"/>
              <a:t>IPython</a:t>
            </a:r>
            <a:r>
              <a:rPr lang="zh-CN" altLang="zh-CN" sz="2400" dirty="0"/>
              <a:t>中使用系统</a:t>
            </a:r>
            <a:r>
              <a:rPr lang="en-US" altLang="zh-CN" sz="2400" dirty="0"/>
              <a:t>shell</a:t>
            </a:r>
            <a:endParaRPr lang="zh-CN" altLang="zh-CN" sz="2400" dirty="0"/>
          </a:p>
          <a:p>
            <a:pPr indent="266700" algn="just"/>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5" name="图片 14"/>
          <p:cNvPicPr/>
          <p:nvPr/>
        </p:nvPicPr>
        <p:blipFill>
          <a:blip r:embed="rId3"/>
          <a:stretch>
            <a:fillRect/>
          </a:stretch>
        </p:blipFill>
        <p:spPr>
          <a:xfrm>
            <a:off x="521194" y="1782781"/>
            <a:ext cx="11214931" cy="4244307"/>
          </a:xfrm>
          <a:prstGeom prst="rect">
            <a:avLst/>
          </a:prstGeom>
        </p:spPr>
      </p:pic>
      <p:pic>
        <p:nvPicPr>
          <p:cNvPr id="24" name="图片 23"/>
          <p:cNvPicPr/>
          <p:nvPr/>
        </p:nvPicPr>
        <p:blipFill>
          <a:blip r:embed="rId4"/>
          <a:stretch>
            <a:fillRect/>
          </a:stretch>
        </p:blipFill>
        <p:spPr>
          <a:xfrm>
            <a:off x="521193" y="1782781"/>
            <a:ext cx="11214931" cy="4156843"/>
          </a:xfrm>
          <a:prstGeom prst="rect">
            <a:avLst/>
          </a:prstGeom>
        </p:spPr>
      </p:pic>
      <p:pic>
        <p:nvPicPr>
          <p:cNvPr id="27" name="图片 26" descr="图1-20历史记录查询"/>
          <p:cNvPicPr/>
          <p:nvPr/>
        </p:nvPicPr>
        <p:blipFill>
          <a:blip r:embed="rId5" cstate="print"/>
          <a:stretch>
            <a:fillRect/>
          </a:stretch>
        </p:blipFill>
        <p:spPr>
          <a:xfrm>
            <a:off x="521192" y="1713918"/>
            <a:ext cx="11214932" cy="4313170"/>
          </a:xfrm>
          <a:prstGeom prst="rect">
            <a:avLst/>
          </a:prstGeom>
        </p:spPr>
      </p:pic>
      <p:pic>
        <p:nvPicPr>
          <p:cNvPr id="28" name="图片 27"/>
          <p:cNvPicPr/>
          <p:nvPr/>
        </p:nvPicPr>
        <p:blipFill>
          <a:blip r:embed="rId6"/>
          <a:stretch>
            <a:fillRect/>
          </a:stretch>
        </p:blipFill>
        <p:spPr>
          <a:xfrm>
            <a:off x="521190" y="1775656"/>
            <a:ext cx="11214933" cy="3527863"/>
          </a:xfrm>
          <a:prstGeom prst="rect">
            <a:avLst/>
          </a:prstGeom>
        </p:spPr>
      </p:pic>
      <p:pic>
        <p:nvPicPr>
          <p:cNvPr id="29" name="图片 28" descr="图1-22 使用系统shell"/>
          <p:cNvPicPr/>
          <p:nvPr/>
        </p:nvPicPr>
        <p:blipFill>
          <a:blip r:embed="rId7" cstate="print"/>
          <a:stretch>
            <a:fillRect/>
          </a:stretch>
        </p:blipFill>
        <p:spPr>
          <a:xfrm>
            <a:off x="486257" y="1775656"/>
            <a:ext cx="11186258" cy="4378820"/>
          </a:xfrm>
          <a:prstGeom prst="rect">
            <a:avLst/>
          </a:prstGeom>
        </p:spPr>
      </p:pic>
    </p:spTree>
    <p:extLst>
      <p:ext uri="{BB962C8B-B14F-4D97-AF65-F5344CB8AC3E}">
        <p14:creationId xmlns:p14="http://schemas.microsoft.com/office/powerpoint/2010/main" val="14137097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7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750"/>
                            </p:stCondLst>
                            <p:childTnLst>
                              <p:par>
                                <p:cTn id="12" presetID="22" presetClass="entr" presetSubtype="8"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2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2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2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nodeType="clickEffect">
                                  <p:stCondLst>
                                    <p:cond delay="0"/>
                                  </p:stCondLst>
                                  <p:childTnLst>
                                    <p:set>
                                      <p:cBhvr>
                                        <p:cTn id="54" dur="1" fill="hold">
                                          <p:stCondLst>
                                            <p:cond delay="0"/>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0" y="825536"/>
            <a:ext cx="753732" cy="1014281"/>
            <a:chOff x="9122954" y="2119547"/>
            <a:chExt cx="1929036" cy="2769162"/>
          </a:xfrm>
        </p:grpSpPr>
        <p:sp>
          <p:nvSpPr>
            <p:cNvPr id="14"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0"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1"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2" name="文本框 77"/>
            <p:cNvSpPr txBox="1"/>
            <p:nvPr/>
          </p:nvSpPr>
          <p:spPr>
            <a:xfrm>
              <a:off x="9122954" y="2592530"/>
              <a:ext cx="1929036" cy="1092369"/>
            </a:xfrm>
            <a:prstGeom prst="rect">
              <a:avLst/>
            </a:prstGeom>
            <a:noFill/>
          </p:spPr>
          <p:txBody>
            <a:bodyPr wrap="none" rtlCol="0">
              <a:spAutoFit/>
            </a:bodyPr>
            <a:lstStyle/>
            <a:p>
              <a:pPr algn="ctr"/>
              <a:r>
                <a:rPr lang="en-US" altLang="zh-CN" sz="2000" b="1" dirty="0">
                  <a:solidFill>
                    <a:schemeClr val="tx2">
                      <a:lumMod val="50000"/>
                    </a:schemeClr>
                  </a:solidFill>
                </a:rPr>
                <a:t>1.2.4</a:t>
              </a:r>
              <a:endParaRPr lang="zh-CN" altLang="en-US" sz="2000" b="1" dirty="0">
                <a:solidFill>
                  <a:schemeClr val="tx2">
                    <a:lumMod val="50000"/>
                  </a:schemeClr>
                </a:solidFill>
              </a:endParaRPr>
            </a:p>
          </p:txBody>
        </p:sp>
      </p:grpSp>
      <p:sp>
        <p:nvSpPr>
          <p:cNvPr id="23" name="矩形 22"/>
          <p:cNvSpPr/>
          <p:nvPr/>
        </p:nvSpPr>
        <p:spPr>
          <a:xfrm>
            <a:off x="726318" y="871436"/>
            <a:ext cx="3828789"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err="1">
                <a:solidFill>
                  <a:schemeClr val="accent6"/>
                </a:solidFill>
              </a:rPr>
              <a:t>Jupyter</a:t>
            </a:r>
            <a:endParaRPr lang="zh-CN" altLang="en-US" sz="2800" b="1" dirty="0">
              <a:solidFill>
                <a:schemeClr val="accent6"/>
              </a:solidFill>
            </a:endParaRPr>
          </a:p>
        </p:txBody>
      </p:sp>
      <p:grpSp>
        <p:nvGrpSpPr>
          <p:cNvPr id="16" name="组合 60"/>
          <p:cNvGrpSpPr/>
          <p:nvPr/>
        </p:nvGrpSpPr>
        <p:grpSpPr>
          <a:xfrm>
            <a:off x="5245" y="2251"/>
            <a:ext cx="9898919" cy="725809"/>
            <a:chOff x="1805470" y="3196301"/>
            <a:chExt cx="9898919" cy="725809"/>
          </a:xfrm>
        </p:grpSpPr>
        <p:sp>
          <p:nvSpPr>
            <p:cNvPr id="17"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18" name="椭圆 17"/>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19" name="矩形 18"/>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3" name="矩形 2"/>
          <p:cNvSpPr/>
          <p:nvPr/>
        </p:nvSpPr>
        <p:spPr>
          <a:xfrm>
            <a:off x="273728" y="1748350"/>
            <a:ext cx="11056881" cy="5539978"/>
          </a:xfrm>
          <a:prstGeom prst="rect">
            <a:avLst/>
          </a:prstGeom>
        </p:spPr>
        <p:txBody>
          <a:bodyPr wrap="square">
            <a:spAutoFit/>
          </a:bodyPr>
          <a:lstStyle/>
          <a:p>
            <a:r>
              <a:rPr lang="en-US" altLang="zh-CN" sz="2400" b="1" dirty="0">
                <a:latin typeface="黑体" panose="02010609060101010101" pitchFamily="49" charset="-122"/>
                <a:ea typeface="黑体" panose="02010609060101010101" pitchFamily="49" charset="-122"/>
              </a:rPr>
              <a:t>2.Jupyter Notebook</a:t>
            </a:r>
            <a:endParaRPr lang="zh-CN" altLang="zh-CN" sz="2400" b="1" dirty="0">
              <a:latin typeface="黑体" panose="02010609060101010101" pitchFamily="49" charset="-122"/>
              <a:ea typeface="黑体" panose="02010609060101010101" pitchFamily="49" charset="-122"/>
            </a:endParaRPr>
          </a:p>
          <a:p>
            <a:r>
              <a:rPr lang="en-US" altLang="zh-CN" sz="2400" dirty="0" err="1">
                <a:latin typeface="宋体" panose="02010600030101010101" pitchFamily="2" charset="-122"/>
                <a:ea typeface="宋体" panose="02010600030101010101" pitchFamily="2" charset="-122"/>
              </a:rPr>
              <a:t>Jupyter</a:t>
            </a:r>
            <a:r>
              <a:rPr lang="en-US" altLang="zh-CN" sz="2400" dirty="0">
                <a:latin typeface="宋体" panose="02010600030101010101" pitchFamily="2" charset="-122"/>
                <a:ea typeface="宋体" panose="02010600030101010101" pitchFamily="2" charset="-122"/>
              </a:rPr>
              <a:t> Notebook</a:t>
            </a:r>
            <a:r>
              <a:rPr lang="zh-CN" altLang="zh-CN" sz="2400" dirty="0">
                <a:latin typeface="宋体" panose="02010600030101010101" pitchFamily="2" charset="-122"/>
                <a:ea typeface="宋体" panose="02010600030101010101" pitchFamily="2" charset="-122"/>
              </a:rPr>
              <a:t>是基于网页形式的，可以创建和共享包含实时代码、公式、可视化和叙述性文本文档的开源</a:t>
            </a:r>
            <a:r>
              <a:rPr lang="en-US" altLang="zh-CN" sz="2400" dirty="0">
                <a:latin typeface="宋体" panose="02010600030101010101" pitchFamily="2" charset="-122"/>
                <a:ea typeface="宋体" panose="02010600030101010101" pitchFamily="2" charset="-122"/>
              </a:rPr>
              <a:t>Web</a:t>
            </a:r>
            <a:r>
              <a:rPr lang="zh-CN" altLang="zh-CN" sz="2400" dirty="0">
                <a:latin typeface="宋体" panose="02010600030101010101" pitchFamily="2" charset="-122"/>
                <a:ea typeface="宋体" panose="02010600030101010101" pitchFamily="2" charset="-122"/>
              </a:rPr>
              <a:t>应用程序。可用于：数值模拟、数据清洗和转换、统计建模、数据可视化、机器学习等。</a:t>
            </a:r>
          </a:p>
          <a:p>
            <a:r>
              <a:rPr lang="zh-CN" altLang="zh-CN" sz="2400" dirty="0">
                <a:latin typeface="宋体" panose="02010600030101010101" pitchFamily="2" charset="-122"/>
                <a:ea typeface="宋体" panose="02010600030101010101" pitchFamily="2" charset="-122"/>
              </a:rPr>
              <a:t>主要特点包括：</a:t>
            </a:r>
          </a:p>
          <a:p>
            <a:r>
              <a:rPr lang="zh-CN" altLang="zh-CN" sz="2400" dirty="0">
                <a:latin typeface="宋体" panose="02010600030101010101" pitchFamily="2" charset="-122"/>
                <a:ea typeface="宋体" panose="02010600030101010101" pitchFamily="2" charset="-122"/>
              </a:rPr>
              <a:t>①编程时具有语法高亮、缩进、</a:t>
            </a:r>
            <a:r>
              <a:rPr lang="en-US" altLang="zh-CN" sz="2400" dirty="0">
                <a:latin typeface="宋体" panose="02010600030101010101" pitchFamily="2" charset="-122"/>
                <a:ea typeface="宋体" panose="02010600030101010101" pitchFamily="2" charset="-122"/>
              </a:rPr>
              <a:t>tab</a:t>
            </a:r>
            <a:r>
              <a:rPr lang="zh-CN" altLang="zh-CN" sz="2400" dirty="0">
                <a:latin typeface="宋体" panose="02010600030101010101" pitchFamily="2" charset="-122"/>
                <a:ea typeface="宋体" panose="02010600030101010101" pitchFamily="2" charset="-122"/>
              </a:rPr>
              <a:t>补全的功能以及各种快捷键可供使用。</a:t>
            </a:r>
          </a:p>
          <a:p>
            <a:r>
              <a:rPr lang="zh-CN" altLang="zh-CN" sz="2400" dirty="0">
                <a:latin typeface="宋体" panose="02010600030101010101" pitchFamily="2" charset="-122"/>
                <a:ea typeface="宋体" panose="02010600030101010101" pitchFamily="2" charset="-122"/>
              </a:rPr>
              <a:t>②可直接通过浏览器运行代码，同时在代码块下方展示运行结果。</a:t>
            </a:r>
          </a:p>
          <a:p>
            <a:r>
              <a:rPr lang="zh-CN" altLang="zh-CN" sz="2400" dirty="0">
                <a:latin typeface="宋体" panose="02010600030101010101" pitchFamily="2" charset="-122"/>
                <a:ea typeface="宋体" panose="02010600030101010101" pitchFamily="2" charset="-122"/>
              </a:rPr>
              <a:t>③以富媒体格式展示计算结果。富媒体格式包括：</a:t>
            </a:r>
            <a:r>
              <a:rPr lang="en-US" altLang="zh-CN" sz="2400" dirty="0">
                <a:latin typeface="宋体" panose="02010600030101010101" pitchFamily="2" charset="-122"/>
                <a:ea typeface="宋体" panose="02010600030101010101" pitchFamily="2" charset="-122"/>
              </a:rPr>
              <a:t>HTML</a:t>
            </a:r>
            <a:r>
              <a:rPr lang="zh-CN" altLang="zh-CN" sz="2400" dirty="0">
                <a:latin typeface="宋体" panose="02010600030101010101" pitchFamily="2" charset="-122"/>
                <a:ea typeface="宋体" panose="02010600030101010101" pitchFamily="2" charset="-122"/>
              </a:rPr>
              <a:t>，</a:t>
            </a:r>
            <a:r>
              <a:rPr lang="en-US" altLang="zh-CN" sz="2400" dirty="0" err="1">
                <a:latin typeface="宋体" panose="02010600030101010101" pitchFamily="2" charset="-122"/>
                <a:ea typeface="宋体" panose="02010600030101010101" pitchFamily="2" charset="-122"/>
              </a:rPr>
              <a:t>LaTeX</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PNG</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SVG</a:t>
            </a:r>
            <a:r>
              <a:rPr lang="zh-CN" altLang="zh-CN" sz="2400" dirty="0">
                <a:latin typeface="宋体" panose="02010600030101010101" pitchFamily="2" charset="-122"/>
                <a:ea typeface="宋体" panose="02010600030101010101" pitchFamily="2" charset="-122"/>
              </a:rPr>
              <a:t>等。</a:t>
            </a:r>
          </a:p>
          <a:p>
            <a:r>
              <a:rPr lang="zh-CN" altLang="zh-CN" sz="2400" dirty="0">
                <a:latin typeface="宋体" panose="02010600030101010101" pitchFamily="2" charset="-122"/>
                <a:ea typeface="宋体" panose="02010600030101010101" pitchFamily="2" charset="-122"/>
              </a:rPr>
              <a:t>④对代码编写说明文档或语句时，支持</a:t>
            </a:r>
            <a:r>
              <a:rPr lang="en-US" altLang="zh-CN" sz="2400" dirty="0">
                <a:latin typeface="宋体" panose="02010600030101010101" pitchFamily="2" charset="-122"/>
                <a:ea typeface="宋体" panose="02010600030101010101" pitchFamily="2" charset="-122"/>
              </a:rPr>
              <a:t>Markdown</a:t>
            </a:r>
            <a:r>
              <a:rPr lang="zh-CN" altLang="zh-CN" sz="2400" dirty="0">
                <a:latin typeface="宋体" panose="02010600030101010101" pitchFamily="2" charset="-122"/>
                <a:ea typeface="宋体" panose="02010600030101010101" pitchFamily="2" charset="-122"/>
              </a:rPr>
              <a:t>语法。</a:t>
            </a:r>
          </a:p>
          <a:p>
            <a:r>
              <a:rPr lang="zh-CN" altLang="zh-CN" sz="2400" dirty="0">
                <a:latin typeface="宋体" panose="02010600030101010101" pitchFamily="2" charset="-122"/>
                <a:ea typeface="宋体" panose="02010600030101010101" pitchFamily="2" charset="-122"/>
              </a:rPr>
              <a:t>⑤支持使用</a:t>
            </a:r>
            <a:r>
              <a:rPr lang="en-US" altLang="zh-CN" sz="2400" dirty="0" err="1">
                <a:latin typeface="宋体" panose="02010600030101010101" pitchFamily="2" charset="-122"/>
                <a:ea typeface="宋体" panose="02010600030101010101" pitchFamily="2" charset="-122"/>
              </a:rPr>
              <a:t>LaTeX</a:t>
            </a:r>
            <a:r>
              <a:rPr lang="zh-CN" altLang="zh-CN" sz="2400" dirty="0">
                <a:latin typeface="宋体" panose="02010600030101010101" pitchFamily="2" charset="-122"/>
                <a:ea typeface="宋体" panose="02010600030101010101" pitchFamily="2" charset="-122"/>
              </a:rPr>
              <a:t>编写数学性说明。</a:t>
            </a:r>
          </a:p>
          <a:p>
            <a:pPr indent="266700" algn="just"/>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7451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7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750"/>
                            </p:stCondLst>
                            <p:childTnLst>
                              <p:par>
                                <p:cTn id="12" presetID="22" presetClass="entr" presetSubtype="8"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0" y="825536"/>
            <a:ext cx="753732" cy="1014281"/>
            <a:chOff x="9122954" y="2119547"/>
            <a:chExt cx="1929036" cy="2769162"/>
          </a:xfrm>
        </p:grpSpPr>
        <p:sp>
          <p:nvSpPr>
            <p:cNvPr id="14"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0"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1"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2" name="文本框 77"/>
            <p:cNvSpPr txBox="1"/>
            <p:nvPr/>
          </p:nvSpPr>
          <p:spPr>
            <a:xfrm>
              <a:off x="9122954" y="2592530"/>
              <a:ext cx="1929036" cy="1092369"/>
            </a:xfrm>
            <a:prstGeom prst="rect">
              <a:avLst/>
            </a:prstGeom>
            <a:noFill/>
          </p:spPr>
          <p:txBody>
            <a:bodyPr wrap="none" rtlCol="0">
              <a:spAutoFit/>
            </a:bodyPr>
            <a:lstStyle/>
            <a:p>
              <a:pPr algn="ctr"/>
              <a:r>
                <a:rPr lang="en-US" altLang="zh-CN" sz="2000" b="1" dirty="0">
                  <a:solidFill>
                    <a:schemeClr val="tx2">
                      <a:lumMod val="50000"/>
                    </a:schemeClr>
                  </a:solidFill>
                </a:rPr>
                <a:t>1.2.4</a:t>
              </a:r>
              <a:endParaRPr lang="zh-CN" altLang="en-US" sz="2000" b="1" dirty="0">
                <a:solidFill>
                  <a:schemeClr val="tx2">
                    <a:lumMod val="50000"/>
                  </a:schemeClr>
                </a:solidFill>
              </a:endParaRPr>
            </a:p>
          </p:txBody>
        </p:sp>
      </p:grpSp>
      <p:sp>
        <p:nvSpPr>
          <p:cNvPr id="23" name="矩形 22"/>
          <p:cNvSpPr/>
          <p:nvPr/>
        </p:nvSpPr>
        <p:spPr>
          <a:xfrm>
            <a:off x="726318" y="871436"/>
            <a:ext cx="3828789"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err="1">
                <a:solidFill>
                  <a:schemeClr val="accent6"/>
                </a:solidFill>
              </a:rPr>
              <a:t>Jupyter</a:t>
            </a:r>
            <a:endParaRPr lang="zh-CN" altLang="en-US" sz="2800" b="1" dirty="0">
              <a:solidFill>
                <a:schemeClr val="accent6"/>
              </a:solidFill>
            </a:endParaRPr>
          </a:p>
        </p:txBody>
      </p:sp>
      <p:grpSp>
        <p:nvGrpSpPr>
          <p:cNvPr id="16" name="组合 60"/>
          <p:cNvGrpSpPr/>
          <p:nvPr/>
        </p:nvGrpSpPr>
        <p:grpSpPr>
          <a:xfrm>
            <a:off x="5245" y="2251"/>
            <a:ext cx="9898919" cy="725809"/>
            <a:chOff x="1805470" y="3196301"/>
            <a:chExt cx="9898919" cy="725809"/>
          </a:xfrm>
        </p:grpSpPr>
        <p:sp>
          <p:nvSpPr>
            <p:cNvPr id="17"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18" name="椭圆 17"/>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19" name="矩形 18"/>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3" name="矩形 2"/>
          <p:cNvSpPr/>
          <p:nvPr/>
        </p:nvSpPr>
        <p:spPr>
          <a:xfrm>
            <a:off x="273728" y="1748350"/>
            <a:ext cx="11056881" cy="4339650"/>
          </a:xfrm>
          <a:prstGeom prst="rect">
            <a:avLst/>
          </a:prstGeom>
        </p:spPr>
        <p:txBody>
          <a:bodyPr wrap="square">
            <a:spAutoFit/>
          </a:bodyPr>
          <a:lstStyle/>
          <a:p>
            <a:r>
              <a:rPr lang="zh-CN" altLang="zh-CN" dirty="0"/>
              <a:t>（</a:t>
            </a:r>
            <a:r>
              <a:rPr lang="en-US" altLang="zh-CN" dirty="0"/>
              <a:t>1</a:t>
            </a:r>
            <a:r>
              <a:rPr lang="zh-CN" altLang="zh-CN" dirty="0"/>
              <a:t>）安装启动</a:t>
            </a:r>
            <a:r>
              <a:rPr lang="en-US" altLang="zh-CN" dirty="0" err="1"/>
              <a:t>Jupyter</a:t>
            </a:r>
            <a:r>
              <a:rPr lang="en-US" altLang="zh-CN" dirty="0"/>
              <a:t> Notebook</a:t>
            </a:r>
            <a:endParaRPr lang="zh-CN" altLang="zh-CN" dirty="0"/>
          </a:p>
          <a:p>
            <a:r>
              <a:rPr lang="zh-CN" altLang="zh-CN" dirty="0"/>
              <a:t>使用</a:t>
            </a:r>
            <a:r>
              <a:rPr lang="en-US" altLang="zh-CN" dirty="0"/>
              <a:t> pip</a:t>
            </a:r>
            <a:r>
              <a:rPr lang="zh-CN" altLang="zh-CN" dirty="0"/>
              <a:t>安装</a:t>
            </a:r>
            <a:r>
              <a:rPr lang="en-US" altLang="zh-CN" dirty="0" err="1"/>
              <a:t>Jupyter</a:t>
            </a:r>
            <a:r>
              <a:rPr lang="en-US" altLang="zh-CN" dirty="0"/>
              <a:t> Notebook</a:t>
            </a:r>
            <a:r>
              <a:rPr lang="zh-CN" altLang="zh-CN" dirty="0"/>
              <a:t>，命令如下：</a:t>
            </a:r>
          </a:p>
          <a:p>
            <a:r>
              <a:rPr lang="en-US" altLang="zh-CN" dirty="0"/>
              <a:t>pip3 install </a:t>
            </a:r>
            <a:r>
              <a:rPr lang="en-US" altLang="zh-CN" dirty="0" err="1"/>
              <a:t>jupyter</a:t>
            </a:r>
            <a:r>
              <a:rPr lang="en-US" altLang="zh-CN" dirty="0"/>
              <a:t> –i https://pypi.tuna.tsinghua.edu.cn/simple</a:t>
            </a:r>
            <a:endParaRPr lang="zh-CN" altLang="zh-CN" dirty="0"/>
          </a:p>
          <a:p>
            <a:r>
              <a:rPr lang="zh-CN" altLang="zh-CN" dirty="0"/>
              <a:t>启动</a:t>
            </a:r>
            <a:r>
              <a:rPr lang="en-US" altLang="zh-CN" dirty="0" err="1"/>
              <a:t>Jupyter</a:t>
            </a:r>
            <a:r>
              <a:rPr lang="en-US" altLang="zh-CN" dirty="0"/>
              <a:t> Notebook</a:t>
            </a:r>
            <a:r>
              <a:rPr lang="zh-CN" altLang="zh-CN" dirty="0"/>
              <a:t>，只需在</a:t>
            </a:r>
            <a:r>
              <a:rPr lang="en-US" altLang="zh-CN" dirty="0" err="1"/>
              <a:t>cmd</a:t>
            </a:r>
            <a:r>
              <a:rPr lang="zh-CN" altLang="zh-CN" dirty="0"/>
              <a:t>控制台中输入：</a:t>
            </a:r>
          </a:p>
          <a:p>
            <a:r>
              <a:rPr lang="en-US" altLang="zh-CN" dirty="0" err="1"/>
              <a:t>jupyter</a:t>
            </a:r>
            <a:r>
              <a:rPr lang="en-US" altLang="zh-CN" dirty="0"/>
              <a:t> notebook</a:t>
            </a:r>
            <a:endParaRPr lang="zh-CN" altLang="zh-CN" dirty="0"/>
          </a:p>
          <a:p>
            <a:r>
              <a:rPr lang="en-US" altLang="zh-CN" dirty="0" err="1"/>
              <a:t>Jupyter</a:t>
            </a:r>
            <a:r>
              <a:rPr lang="en-US" altLang="zh-CN" dirty="0"/>
              <a:t> Notebook</a:t>
            </a:r>
            <a:r>
              <a:rPr lang="zh-CN" altLang="zh-CN" dirty="0"/>
              <a:t>将在默认浏览器中自动打开，如图</a:t>
            </a:r>
            <a:r>
              <a:rPr lang="en-US" altLang="zh-CN" dirty="0"/>
              <a:t>1-28</a:t>
            </a:r>
            <a:r>
              <a:rPr lang="zh-CN" altLang="zh-CN" dirty="0"/>
              <a:t>所示。需要确保本机</a:t>
            </a:r>
            <a:r>
              <a:rPr lang="en-US" altLang="zh-CN" dirty="0"/>
              <a:t>IIS</a:t>
            </a:r>
            <a:r>
              <a:rPr lang="zh-CN" altLang="zh-CN" dirty="0"/>
              <a:t>服务开启。</a:t>
            </a:r>
            <a:endParaRPr lang="en-US" altLang="zh-CN" dirty="0"/>
          </a:p>
          <a:p>
            <a:r>
              <a:rPr lang="zh-CN" altLang="zh-CN" dirty="0"/>
              <a:t>（</a:t>
            </a:r>
            <a:r>
              <a:rPr lang="en-US" altLang="zh-CN" dirty="0"/>
              <a:t>2</a:t>
            </a:r>
            <a:r>
              <a:rPr lang="zh-CN" altLang="zh-CN" dirty="0"/>
              <a:t>）配置</a:t>
            </a:r>
            <a:r>
              <a:rPr lang="en-US" altLang="zh-CN" dirty="0" err="1"/>
              <a:t>Jupyter</a:t>
            </a:r>
            <a:r>
              <a:rPr lang="zh-CN" altLang="zh-CN" dirty="0"/>
              <a:t>远程服务</a:t>
            </a:r>
          </a:p>
          <a:p>
            <a:r>
              <a:rPr lang="en-US" altLang="zh-CN" dirty="0" err="1"/>
              <a:t>Jupyter</a:t>
            </a:r>
            <a:r>
              <a:rPr lang="en-US" altLang="zh-CN" dirty="0"/>
              <a:t> Notebook</a:t>
            </a:r>
            <a:r>
              <a:rPr lang="zh-CN" altLang="zh-CN" dirty="0"/>
              <a:t>除作为本地计算环境，还可以部署在服务器上提供远程访问服务。</a:t>
            </a:r>
          </a:p>
          <a:p>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03593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7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750"/>
                            </p:stCondLst>
                            <p:childTnLst>
                              <p:par>
                                <p:cTn id="12" presetID="22" presetClass="entr" presetSubtype="8"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0" y="825536"/>
            <a:ext cx="753732" cy="1014281"/>
            <a:chOff x="9122954" y="2119547"/>
            <a:chExt cx="1929036" cy="2769162"/>
          </a:xfrm>
        </p:grpSpPr>
        <p:sp>
          <p:nvSpPr>
            <p:cNvPr id="14"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0"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1"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2" name="文本框 77"/>
            <p:cNvSpPr txBox="1"/>
            <p:nvPr/>
          </p:nvSpPr>
          <p:spPr>
            <a:xfrm>
              <a:off x="9122954" y="2592530"/>
              <a:ext cx="1929036" cy="1092369"/>
            </a:xfrm>
            <a:prstGeom prst="rect">
              <a:avLst/>
            </a:prstGeom>
            <a:noFill/>
          </p:spPr>
          <p:txBody>
            <a:bodyPr wrap="none" rtlCol="0">
              <a:spAutoFit/>
            </a:bodyPr>
            <a:lstStyle/>
            <a:p>
              <a:pPr algn="ctr"/>
              <a:r>
                <a:rPr lang="en-US" altLang="zh-CN" sz="2000" b="1" dirty="0">
                  <a:solidFill>
                    <a:schemeClr val="tx2">
                      <a:lumMod val="50000"/>
                    </a:schemeClr>
                  </a:solidFill>
                </a:rPr>
                <a:t>1.2.4</a:t>
              </a:r>
              <a:endParaRPr lang="zh-CN" altLang="en-US" sz="2000" b="1" dirty="0">
                <a:solidFill>
                  <a:schemeClr val="tx2">
                    <a:lumMod val="50000"/>
                  </a:schemeClr>
                </a:solidFill>
              </a:endParaRPr>
            </a:p>
          </p:txBody>
        </p:sp>
      </p:grpSp>
      <p:sp>
        <p:nvSpPr>
          <p:cNvPr id="23" name="矩形 22"/>
          <p:cNvSpPr/>
          <p:nvPr/>
        </p:nvSpPr>
        <p:spPr>
          <a:xfrm>
            <a:off x="726318" y="871436"/>
            <a:ext cx="3828789"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err="1">
                <a:solidFill>
                  <a:schemeClr val="accent6"/>
                </a:solidFill>
              </a:rPr>
              <a:t>Jupyter</a:t>
            </a:r>
            <a:endParaRPr lang="zh-CN" altLang="en-US" sz="2800" b="1" dirty="0">
              <a:solidFill>
                <a:schemeClr val="accent6"/>
              </a:solidFill>
            </a:endParaRPr>
          </a:p>
        </p:txBody>
      </p:sp>
      <p:grpSp>
        <p:nvGrpSpPr>
          <p:cNvPr id="16" name="组合 60"/>
          <p:cNvGrpSpPr/>
          <p:nvPr/>
        </p:nvGrpSpPr>
        <p:grpSpPr>
          <a:xfrm>
            <a:off x="5245" y="2251"/>
            <a:ext cx="9898919" cy="725809"/>
            <a:chOff x="1805470" y="3196301"/>
            <a:chExt cx="9898919" cy="725809"/>
          </a:xfrm>
        </p:grpSpPr>
        <p:sp>
          <p:nvSpPr>
            <p:cNvPr id="17" name="箭头: 五边形 3"/>
            <p:cNvSpPr/>
            <p:nvPr/>
          </p:nvSpPr>
          <p:spPr bwMode="auto">
            <a:xfrm>
              <a:off x="1805470" y="3196301"/>
              <a:ext cx="3117215"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endParaRPr>
            </a:p>
          </p:txBody>
        </p:sp>
        <p:sp>
          <p:nvSpPr>
            <p:cNvPr id="18" name="椭圆 17"/>
            <p:cNvSpPr/>
            <p:nvPr/>
          </p:nvSpPr>
          <p:spPr bwMode="auto">
            <a:xfrm>
              <a:off x="4041002" y="3272400"/>
              <a:ext cx="593706"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2"/>
                  </a:solidFill>
                  <a:latin typeface="Impact" panose="020B0806030902050204" pitchFamily="34" charset="0"/>
                </a:rPr>
                <a:t>1.2</a:t>
              </a:r>
            </a:p>
          </p:txBody>
        </p:sp>
        <p:sp>
          <p:nvSpPr>
            <p:cNvPr id="19" name="矩形 18"/>
            <p:cNvSpPr/>
            <p:nvPr/>
          </p:nvSpPr>
          <p:spPr>
            <a:xfrm>
              <a:off x="5064713" y="3238846"/>
              <a:ext cx="6639676" cy="68326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开环境配置</a:t>
              </a:r>
            </a:p>
          </p:txBody>
        </p:sp>
      </p:grpSp>
      <p:sp>
        <p:nvSpPr>
          <p:cNvPr id="3" name="矩形 2"/>
          <p:cNvSpPr/>
          <p:nvPr/>
        </p:nvSpPr>
        <p:spPr>
          <a:xfrm>
            <a:off x="202166" y="1520129"/>
            <a:ext cx="11918272" cy="6924973"/>
          </a:xfrm>
          <a:prstGeom prst="rect">
            <a:avLst/>
          </a:prstGeom>
        </p:spPr>
        <p:txBody>
          <a:bodyPr wrap="square">
            <a:spAutoFit/>
          </a:bodyPr>
          <a:lstStyle/>
          <a:p>
            <a:r>
              <a:rPr lang="en-US" altLang="zh-CN" sz="2400" b="1" dirty="0">
                <a:latin typeface="黑体" panose="02010609060101010101" pitchFamily="49" charset="-122"/>
                <a:ea typeface="黑体" panose="02010609060101010101" pitchFamily="49" charset="-122"/>
              </a:rPr>
              <a:t>3.Jupyter Lab</a:t>
            </a:r>
            <a:endParaRPr lang="zh-CN" altLang="zh-CN" sz="2400" b="1" dirty="0">
              <a:latin typeface="黑体" panose="02010609060101010101" pitchFamily="49" charset="-122"/>
              <a:ea typeface="黑体" panose="02010609060101010101" pitchFamily="49" charset="-122"/>
            </a:endParaRPr>
          </a:p>
          <a:p>
            <a:r>
              <a:rPr lang="en-US" altLang="zh-CN" sz="2400" dirty="0" err="1">
                <a:latin typeface="宋体" panose="02010600030101010101" pitchFamily="2" charset="-122"/>
                <a:ea typeface="宋体" panose="02010600030101010101" pitchFamily="2" charset="-122"/>
              </a:rPr>
              <a:t>JupyterLab</a:t>
            </a:r>
            <a:r>
              <a:rPr lang="zh-CN" altLang="zh-CN" sz="2400" dirty="0">
                <a:latin typeface="宋体" panose="02010600030101010101" pitchFamily="2" charset="-122"/>
                <a:ea typeface="宋体" panose="02010600030101010101" pitchFamily="2" charset="-122"/>
              </a:rPr>
              <a:t>有以下特点：</a:t>
            </a:r>
          </a:p>
          <a:p>
            <a:r>
              <a:rPr lang="zh-CN" altLang="zh-CN" sz="2400" dirty="0">
                <a:latin typeface="宋体" panose="02010600030101010101" pitchFamily="2" charset="-122"/>
                <a:ea typeface="宋体" panose="02010600030101010101" pitchFamily="2" charset="-122"/>
              </a:rPr>
              <a:t>①交互模式：</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交互式模式可以直接输入代码，然后执行，并立刻得到结果，因此</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交互模式主要是为了调试</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代码用的</a:t>
            </a:r>
          </a:p>
          <a:p>
            <a:r>
              <a:rPr lang="zh-CN" altLang="zh-CN" sz="2400" dirty="0">
                <a:latin typeface="宋体" panose="02010600030101010101" pitchFamily="2" charset="-122"/>
                <a:ea typeface="宋体" panose="02010600030101010101" pitchFamily="2" charset="-122"/>
              </a:rPr>
              <a:t>②内核支持的文档：使你可以在可以在</a:t>
            </a:r>
            <a:r>
              <a:rPr lang="en-US" altLang="zh-CN" sz="2400" dirty="0" err="1">
                <a:latin typeface="宋体" panose="02010600030101010101" pitchFamily="2" charset="-122"/>
                <a:ea typeface="宋体" panose="02010600030101010101" pitchFamily="2" charset="-122"/>
              </a:rPr>
              <a:t>Jupyter</a:t>
            </a:r>
            <a:r>
              <a:rPr lang="zh-CN" altLang="zh-CN" sz="2400" dirty="0">
                <a:latin typeface="宋体" panose="02010600030101010101" pitchFamily="2" charset="-122"/>
                <a:ea typeface="宋体" panose="02010600030101010101" pitchFamily="2" charset="-122"/>
              </a:rPr>
              <a:t>内核中运行的任何文本文件（</a:t>
            </a:r>
            <a:r>
              <a:rPr lang="en-US" altLang="zh-CN" sz="2400" dirty="0">
                <a:latin typeface="宋体" panose="02010600030101010101" pitchFamily="2" charset="-122"/>
                <a:ea typeface="宋体" panose="02010600030101010101" pitchFamily="2" charset="-122"/>
              </a:rPr>
              <a:t>Markdown</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R</a:t>
            </a:r>
            <a:r>
              <a:rPr lang="zh-CN" altLang="zh-CN" sz="2400" dirty="0">
                <a:latin typeface="宋体" panose="02010600030101010101" pitchFamily="2" charset="-122"/>
                <a:ea typeface="宋体" panose="02010600030101010101" pitchFamily="2" charset="-122"/>
              </a:rPr>
              <a:t>等）中启用代码</a:t>
            </a:r>
          </a:p>
          <a:p>
            <a:r>
              <a:rPr lang="zh-CN" altLang="zh-CN" sz="2400" dirty="0">
                <a:latin typeface="宋体" panose="02010600030101010101" pitchFamily="2" charset="-122"/>
                <a:ea typeface="宋体" panose="02010600030101010101" pitchFamily="2" charset="-122"/>
              </a:rPr>
              <a:t>③模块化界面：可以在同一个窗口同时打开好几个</a:t>
            </a:r>
            <a:r>
              <a:rPr lang="en-US" altLang="zh-CN" sz="2400" dirty="0">
                <a:latin typeface="宋体" panose="02010600030101010101" pitchFamily="2" charset="-122"/>
                <a:ea typeface="宋体" panose="02010600030101010101" pitchFamily="2" charset="-122"/>
              </a:rPr>
              <a:t>notebook</a:t>
            </a:r>
            <a:r>
              <a:rPr lang="zh-CN" altLang="zh-CN" sz="2400" dirty="0">
                <a:latin typeface="宋体" panose="02010600030101010101" pitchFamily="2" charset="-122"/>
                <a:ea typeface="宋体" panose="02010600030101010101" pitchFamily="2" charset="-122"/>
              </a:rPr>
              <a:t>或文件（</a:t>
            </a:r>
            <a:r>
              <a:rPr lang="en-US" altLang="zh-CN" sz="2400" dirty="0">
                <a:latin typeface="宋体" panose="02010600030101010101" pitchFamily="2" charset="-122"/>
                <a:ea typeface="宋体" panose="02010600030101010101" pitchFamily="2" charset="-122"/>
              </a:rPr>
              <a:t>HTML, TXT, Markdown</a:t>
            </a:r>
            <a:r>
              <a:rPr lang="zh-CN" altLang="zh-CN" sz="2400" dirty="0">
                <a:latin typeface="宋体" panose="02010600030101010101" pitchFamily="2" charset="-122"/>
                <a:ea typeface="宋体" panose="02010600030101010101" pitchFamily="2" charset="-122"/>
              </a:rPr>
              <a:t>等等），都以标签的形式展示，更像是一个</a:t>
            </a:r>
            <a:r>
              <a:rPr lang="en-US" altLang="zh-CN" sz="2400" dirty="0">
                <a:latin typeface="宋体" panose="02010600030101010101" pitchFamily="2" charset="-122"/>
                <a:ea typeface="宋体" panose="02010600030101010101" pitchFamily="2" charset="-122"/>
              </a:rPr>
              <a:t>IDE</a:t>
            </a:r>
            <a:endParaRPr lang="zh-CN"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④镜像</a:t>
            </a:r>
            <a:r>
              <a:rPr lang="en-US" altLang="zh-CN" sz="2400" dirty="0">
                <a:latin typeface="宋体" panose="02010600030101010101" pitchFamily="2" charset="-122"/>
                <a:ea typeface="宋体" panose="02010600030101010101" pitchFamily="2" charset="-122"/>
              </a:rPr>
              <a:t>notebook</a:t>
            </a:r>
            <a:r>
              <a:rPr lang="zh-CN" altLang="zh-CN" sz="2400" dirty="0">
                <a:latin typeface="宋体" panose="02010600030101010101" pitchFamily="2" charset="-122"/>
                <a:ea typeface="宋体" panose="02010600030101010101" pitchFamily="2" charset="-122"/>
              </a:rPr>
              <a:t>输出：让你可以轻易地创建仪表板</a:t>
            </a:r>
          </a:p>
          <a:p>
            <a:r>
              <a:rPr lang="zh-CN" altLang="zh-CN" sz="2400" dirty="0">
                <a:latin typeface="宋体" panose="02010600030101010101" pitchFamily="2" charset="-122"/>
                <a:ea typeface="宋体" panose="02010600030101010101" pitchFamily="2" charset="-122"/>
              </a:rPr>
              <a:t>⑤同一文档多视图：使你能够实时同步编辑文档并查看结果</a:t>
            </a:r>
          </a:p>
          <a:p>
            <a:r>
              <a:rPr lang="zh-CN" altLang="zh-CN" sz="2400" dirty="0">
                <a:latin typeface="宋体" panose="02010600030101010101" pitchFamily="2" charset="-122"/>
                <a:ea typeface="宋体" panose="02010600030101010101" pitchFamily="2" charset="-122"/>
              </a:rPr>
              <a:t>⑥支持多种数据格式：你可以查看并处理多种数据格式，也能进行丰富的可视化输出或者</a:t>
            </a:r>
            <a:r>
              <a:rPr lang="en-US" altLang="zh-CN" sz="2400" dirty="0">
                <a:latin typeface="宋体" panose="02010600030101010101" pitchFamily="2" charset="-122"/>
                <a:ea typeface="宋体" panose="02010600030101010101" pitchFamily="2" charset="-122"/>
              </a:rPr>
              <a:t>Markdown</a:t>
            </a:r>
            <a:r>
              <a:rPr lang="zh-CN" altLang="zh-CN" sz="2400" dirty="0">
                <a:latin typeface="宋体" panose="02010600030101010101" pitchFamily="2" charset="-122"/>
                <a:ea typeface="宋体" panose="02010600030101010101" pitchFamily="2" charset="-122"/>
              </a:rPr>
              <a:t>形式输出</a:t>
            </a:r>
          </a:p>
          <a:p>
            <a:r>
              <a:rPr lang="zh-CN" altLang="zh-CN" sz="2400" dirty="0">
                <a:latin typeface="宋体" panose="02010600030101010101" pitchFamily="2" charset="-122"/>
                <a:ea typeface="宋体" panose="02010600030101010101" pitchFamily="2" charset="-122"/>
              </a:rPr>
              <a:t>⑦云服务：使用</a:t>
            </a:r>
            <a:r>
              <a:rPr lang="en-US" altLang="zh-CN" sz="2400" dirty="0" err="1">
                <a:latin typeface="宋体" panose="02010600030101010101" pitchFamily="2" charset="-122"/>
                <a:ea typeface="宋体" panose="02010600030101010101" pitchFamily="2" charset="-122"/>
              </a:rPr>
              <a:t>Jupyter</a:t>
            </a:r>
            <a:r>
              <a:rPr lang="en-US" altLang="zh-CN" sz="2400" dirty="0">
                <a:latin typeface="宋体" panose="02010600030101010101" pitchFamily="2" charset="-122"/>
                <a:ea typeface="宋体" panose="02010600030101010101" pitchFamily="2" charset="-122"/>
              </a:rPr>
              <a:t> Lab</a:t>
            </a:r>
            <a:r>
              <a:rPr lang="zh-CN" altLang="zh-CN" sz="2400" dirty="0">
                <a:latin typeface="宋体" panose="02010600030101010101" pitchFamily="2" charset="-122"/>
                <a:ea typeface="宋体" panose="02010600030101010101" pitchFamily="2" charset="-122"/>
              </a:rPr>
              <a:t>连接</a:t>
            </a:r>
            <a:r>
              <a:rPr lang="en-US" altLang="zh-CN" sz="2400" dirty="0" err="1">
                <a:latin typeface="宋体" panose="02010600030101010101" pitchFamily="2" charset="-122"/>
                <a:ea typeface="宋体" panose="02010600030101010101" pitchFamily="2" charset="-122"/>
              </a:rPr>
              <a:t>Onedrive</a:t>
            </a:r>
            <a:r>
              <a:rPr lang="zh-CN" altLang="zh-CN" sz="2400" dirty="0">
                <a:latin typeface="宋体" panose="02010600030101010101" pitchFamily="2" charset="-122"/>
                <a:ea typeface="宋体" panose="02010600030101010101" pitchFamily="2" charset="-122"/>
              </a:rPr>
              <a:t>等服务，极大得提升生产力</a:t>
            </a:r>
          </a:p>
          <a:p>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endParaRPr lang="zh-CN" altLang="zh-CN" dirty="0"/>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85395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7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750"/>
                            </p:stCondLst>
                            <p:childTnLst>
                              <p:par>
                                <p:cTn id="12" presetID="22" presetClass="entr" presetSubtype="8"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0" name="椭圆 9"/>
          <p:cNvSpPr/>
          <p:nvPr/>
        </p:nvSpPr>
        <p:spPr bwMode="auto">
          <a:xfrm>
            <a:off x="2320105" y="70261"/>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1.3</a:t>
            </a:r>
          </a:p>
        </p:txBody>
      </p:sp>
      <p:sp>
        <p:nvSpPr>
          <p:cNvPr id="52" name="矩形 51"/>
          <p:cNvSpPr/>
          <p:nvPr/>
        </p:nvSpPr>
        <p:spPr>
          <a:xfrm>
            <a:off x="3345600" y="0"/>
            <a:ext cx="3921891"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怎样学好</a:t>
            </a: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a:t>
            </a:r>
          </a:p>
        </p:txBody>
      </p:sp>
      <p:grpSp>
        <p:nvGrpSpPr>
          <p:cNvPr id="22" name="组合 21"/>
          <p:cNvGrpSpPr/>
          <p:nvPr/>
        </p:nvGrpSpPr>
        <p:grpSpPr>
          <a:xfrm>
            <a:off x="1844571" y="1423371"/>
            <a:ext cx="700325" cy="705496"/>
            <a:chOff x="1805940" y="1198245"/>
            <a:chExt cx="2011680" cy="2011680"/>
          </a:xfrm>
        </p:grpSpPr>
        <p:sp>
          <p:nvSpPr>
            <p:cNvPr id="23"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26" name="组合 25"/>
          <p:cNvGrpSpPr/>
          <p:nvPr/>
        </p:nvGrpSpPr>
        <p:grpSpPr>
          <a:xfrm>
            <a:off x="1877621" y="2186009"/>
            <a:ext cx="700325" cy="705496"/>
            <a:chOff x="1805940" y="1198245"/>
            <a:chExt cx="2011680" cy="2011680"/>
          </a:xfrm>
        </p:grpSpPr>
        <p:sp>
          <p:nvSpPr>
            <p:cNvPr id="27"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8"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30" name="组合 29"/>
          <p:cNvGrpSpPr/>
          <p:nvPr/>
        </p:nvGrpSpPr>
        <p:grpSpPr>
          <a:xfrm>
            <a:off x="1844571" y="2956225"/>
            <a:ext cx="700325" cy="705496"/>
            <a:chOff x="1805940" y="1198245"/>
            <a:chExt cx="2011680" cy="2011680"/>
          </a:xfrm>
        </p:grpSpPr>
        <p:sp>
          <p:nvSpPr>
            <p:cNvPr id="31"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grpSp>
        <p:nvGrpSpPr>
          <p:cNvPr id="34" name="组合 33"/>
          <p:cNvGrpSpPr/>
          <p:nvPr/>
        </p:nvGrpSpPr>
        <p:grpSpPr>
          <a:xfrm>
            <a:off x="1844570" y="3711362"/>
            <a:ext cx="700325" cy="705496"/>
            <a:chOff x="1805940" y="1198245"/>
            <a:chExt cx="2011680" cy="2011680"/>
          </a:xfrm>
        </p:grpSpPr>
        <p:sp>
          <p:nvSpPr>
            <p:cNvPr id="35"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2" name="文本框 28"/>
          <p:cNvSpPr txBox="1"/>
          <p:nvPr/>
        </p:nvSpPr>
        <p:spPr>
          <a:xfrm>
            <a:off x="1806768" y="1596293"/>
            <a:ext cx="881348" cy="400110"/>
          </a:xfrm>
          <a:prstGeom prst="rect">
            <a:avLst/>
          </a:prstGeom>
          <a:noFill/>
        </p:spPr>
        <p:txBody>
          <a:bodyPr wrap="square" rtlCol="0">
            <a:spAutoFit/>
          </a:bodyPr>
          <a:lstStyle/>
          <a:p>
            <a:r>
              <a:rPr lang="en-US" altLang="zh-CN" sz="2000" b="1" dirty="0">
                <a:solidFill>
                  <a:schemeClr val="tx1">
                    <a:lumMod val="65000"/>
                    <a:lumOff val="35000"/>
                  </a:schemeClr>
                </a:solidFill>
              </a:rPr>
              <a:t>1.3.1</a:t>
            </a:r>
          </a:p>
        </p:txBody>
      </p:sp>
      <p:sp>
        <p:nvSpPr>
          <p:cNvPr id="43" name="文本框 63"/>
          <p:cNvSpPr txBox="1"/>
          <p:nvPr/>
        </p:nvSpPr>
        <p:spPr>
          <a:xfrm>
            <a:off x="1850836" y="2364929"/>
            <a:ext cx="881348" cy="400110"/>
          </a:xfrm>
          <a:prstGeom prst="rect">
            <a:avLst/>
          </a:prstGeom>
          <a:noFill/>
        </p:spPr>
        <p:txBody>
          <a:bodyPr wrap="square" rtlCol="0">
            <a:spAutoFit/>
          </a:bodyPr>
          <a:lstStyle/>
          <a:p>
            <a:r>
              <a:rPr lang="en-US" altLang="zh-CN" sz="2000" b="1" dirty="0">
                <a:solidFill>
                  <a:schemeClr val="tx1">
                    <a:lumMod val="65000"/>
                    <a:lumOff val="35000"/>
                  </a:schemeClr>
                </a:solidFill>
              </a:rPr>
              <a:t>1.3.2</a:t>
            </a:r>
          </a:p>
        </p:txBody>
      </p:sp>
      <p:sp>
        <p:nvSpPr>
          <p:cNvPr id="44" name="文本框 29"/>
          <p:cNvSpPr txBox="1"/>
          <p:nvPr/>
        </p:nvSpPr>
        <p:spPr>
          <a:xfrm>
            <a:off x="1795752" y="3138335"/>
            <a:ext cx="881348" cy="400110"/>
          </a:xfrm>
          <a:prstGeom prst="rect">
            <a:avLst/>
          </a:prstGeom>
          <a:noFill/>
        </p:spPr>
        <p:txBody>
          <a:bodyPr wrap="square" rtlCol="0">
            <a:spAutoFit/>
          </a:bodyPr>
          <a:lstStyle/>
          <a:p>
            <a:r>
              <a:rPr lang="en-US" altLang="zh-CN" sz="2000" b="1" dirty="0">
                <a:solidFill>
                  <a:schemeClr val="tx1">
                    <a:lumMod val="65000"/>
                    <a:lumOff val="35000"/>
                  </a:schemeClr>
                </a:solidFill>
              </a:rPr>
              <a:t>1.3.3</a:t>
            </a:r>
          </a:p>
        </p:txBody>
      </p:sp>
      <p:sp>
        <p:nvSpPr>
          <p:cNvPr id="45" name="文本框 30"/>
          <p:cNvSpPr txBox="1"/>
          <p:nvPr/>
        </p:nvSpPr>
        <p:spPr>
          <a:xfrm>
            <a:off x="1806768" y="3866045"/>
            <a:ext cx="881348" cy="400110"/>
          </a:xfrm>
          <a:prstGeom prst="rect">
            <a:avLst/>
          </a:prstGeom>
          <a:noFill/>
        </p:spPr>
        <p:txBody>
          <a:bodyPr wrap="square" rtlCol="0">
            <a:spAutoFit/>
          </a:bodyPr>
          <a:lstStyle/>
          <a:p>
            <a:r>
              <a:rPr lang="en-US" altLang="zh-CN" sz="2000" b="1" dirty="0">
                <a:solidFill>
                  <a:schemeClr val="tx1">
                    <a:lumMod val="65000"/>
                    <a:lumOff val="35000"/>
                  </a:schemeClr>
                </a:solidFill>
              </a:rPr>
              <a:t>1.3.4</a:t>
            </a:r>
          </a:p>
        </p:txBody>
      </p:sp>
      <p:sp>
        <p:nvSpPr>
          <p:cNvPr id="48" name="矩形 47"/>
          <p:cNvSpPr/>
          <p:nvPr/>
        </p:nvSpPr>
        <p:spPr>
          <a:xfrm>
            <a:off x="2829638" y="1487034"/>
            <a:ext cx="5807164"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规划学习路径</a:t>
            </a:r>
          </a:p>
        </p:txBody>
      </p:sp>
      <p:sp>
        <p:nvSpPr>
          <p:cNvPr id="49" name="矩形 48"/>
          <p:cNvSpPr/>
          <p:nvPr/>
        </p:nvSpPr>
        <p:spPr>
          <a:xfrm>
            <a:off x="2796588" y="2234149"/>
            <a:ext cx="6832154"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学习编程需要注意的问题</a:t>
            </a:r>
          </a:p>
        </p:txBody>
      </p:sp>
      <p:sp>
        <p:nvSpPr>
          <p:cNvPr id="50" name="矩形 49"/>
          <p:cNvSpPr/>
          <p:nvPr/>
        </p:nvSpPr>
        <p:spPr>
          <a:xfrm>
            <a:off x="2840655" y="3051819"/>
            <a:ext cx="5807164"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程序设计学习策略</a:t>
            </a:r>
          </a:p>
        </p:txBody>
      </p:sp>
      <p:sp>
        <p:nvSpPr>
          <p:cNvPr id="53" name="矩形 52"/>
          <p:cNvSpPr/>
          <p:nvPr/>
        </p:nvSpPr>
        <p:spPr>
          <a:xfrm>
            <a:off x="2862689" y="3809950"/>
            <a:ext cx="5807164"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tx1">
                    <a:lumMod val="65000"/>
                    <a:lumOff val="35000"/>
                  </a:schemeClr>
                </a:solidFill>
              </a:rPr>
              <a:t>Python</a:t>
            </a:r>
            <a:r>
              <a:rPr lang="zh-CN" altLang="en-US" sz="2800" b="1" dirty="0">
                <a:solidFill>
                  <a:schemeClr val="tx1">
                    <a:lumMod val="65000"/>
                    <a:lumOff val="35000"/>
                  </a:schemeClr>
                </a:solidFill>
              </a:rPr>
              <a:t>之禅</a:t>
            </a:r>
            <a:endParaRPr lang="en-US" altLang="zh-CN" sz="2800" b="1" dirty="0">
              <a:solidFill>
                <a:schemeClr val="tx1">
                  <a:lumMod val="65000"/>
                  <a:lumOff val="35000"/>
                </a:schemeClr>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0" name="椭圆 9"/>
          <p:cNvSpPr/>
          <p:nvPr/>
        </p:nvSpPr>
        <p:spPr bwMode="auto">
          <a:xfrm>
            <a:off x="2320105" y="70261"/>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1.3</a:t>
            </a:r>
          </a:p>
        </p:txBody>
      </p:sp>
      <p:sp>
        <p:nvSpPr>
          <p:cNvPr id="52" name="矩形 51"/>
          <p:cNvSpPr/>
          <p:nvPr/>
        </p:nvSpPr>
        <p:spPr>
          <a:xfrm>
            <a:off x="3345601" y="0"/>
            <a:ext cx="3044182"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程序设计初步</a:t>
            </a:r>
          </a:p>
        </p:txBody>
      </p:sp>
      <p:sp>
        <p:nvSpPr>
          <p:cNvPr id="51" name="矩形 50"/>
          <p:cNvSpPr/>
          <p:nvPr/>
        </p:nvSpPr>
        <p:spPr>
          <a:xfrm>
            <a:off x="837474" y="774589"/>
            <a:ext cx="5398073"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规划学习路径</a:t>
            </a:r>
          </a:p>
        </p:txBody>
      </p:sp>
      <p:grpSp>
        <p:nvGrpSpPr>
          <p:cNvPr id="54" name="组合 66"/>
          <p:cNvGrpSpPr/>
          <p:nvPr/>
        </p:nvGrpSpPr>
        <p:grpSpPr>
          <a:xfrm>
            <a:off x="150086" y="757625"/>
            <a:ext cx="753732" cy="1351382"/>
            <a:chOff x="1054189" y="2119547"/>
            <a:chExt cx="2100705" cy="4067541"/>
          </a:xfrm>
        </p:grpSpPr>
        <p:sp>
          <p:nvSpPr>
            <p:cNvPr id="58"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59"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60" name="圆角矩形 4"/>
            <p:cNvSpPr/>
            <p:nvPr/>
          </p:nvSpPr>
          <p:spPr>
            <a:xfrm>
              <a:off x="150056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61" name="文本框 5"/>
            <p:cNvSpPr txBox="1"/>
            <p:nvPr/>
          </p:nvSpPr>
          <p:spPr>
            <a:xfrm>
              <a:off x="1054189" y="2592528"/>
              <a:ext cx="2100705" cy="1204296"/>
            </a:xfrm>
            <a:prstGeom prst="rect">
              <a:avLst/>
            </a:prstGeom>
            <a:noFill/>
          </p:spPr>
          <p:txBody>
            <a:bodyPr wrap="none" rtlCol="0">
              <a:spAutoFit/>
            </a:bodyPr>
            <a:lstStyle/>
            <a:p>
              <a:pPr algn="ctr"/>
              <a:r>
                <a:rPr lang="en-US" altLang="zh-CN" sz="2000" b="1" dirty="0">
                  <a:solidFill>
                    <a:schemeClr val="tx2">
                      <a:lumMod val="50000"/>
                    </a:schemeClr>
                  </a:solidFill>
                </a:rPr>
                <a:t>1.3.1</a:t>
              </a:r>
              <a:endParaRPr lang="zh-CN" altLang="en-US" sz="2000" b="1" dirty="0">
                <a:solidFill>
                  <a:schemeClr val="tx2">
                    <a:lumMod val="50000"/>
                  </a:schemeClr>
                </a:solidFill>
              </a:endParaRPr>
            </a:p>
          </p:txBody>
        </p:sp>
        <p:sp>
          <p:nvSpPr>
            <p:cNvPr id="63" name="矩形 62"/>
            <p:cNvSpPr/>
            <p:nvPr/>
          </p:nvSpPr>
          <p:spPr>
            <a:xfrm>
              <a:off x="1872097" y="4982792"/>
              <a:ext cx="514859" cy="1204296"/>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129025" name="Rectangle 1"/>
          <p:cNvSpPr>
            <a:spLocks noChangeArrowheads="1"/>
          </p:cNvSpPr>
          <p:nvPr/>
        </p:nvSpPr>
        <p:spPr bwMode="auto">
          <a:xfrm>
            <a:off x="277631" y="1702802"/>
            <a:ext cx="11825056" cy="4154984"/>
          </a:xfrm>
          <a:prstGeom prst="rect">
            <a:avLst/>
          </a:prstGeom>
          <a:noFill/>
          <a:ln w="9525">
            <a:noFill/>
            <a:miter lim="800000"/>
          </a:ln>
          <a:effectLst/>
        </p:spPr>
        <p:txBody>
          <a:bodyPr vert="horz" wrap="square" lIns="91440" tIns="45720" rIns="91440" bIns="45720" numCol="1" anchor="ctr" anchorCtr="0" compatLnSpc="1">
            <a:spAutoFit/>
          </a:bodyPr>
          <a:lstStyle/>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学习</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较为高层次的目的，不是为了获得别人的赞许，亦非大家长期以来一直误解的是为了解这门语言，而是为了要学会一种分析问题，解决问题的思维方式，这种思维我们称为程序思维，进而掌握依托这一思维通来解决问题的能力与方法。学习</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较为底层次的目的，是掌握这门语言，并学会将这门语言转化为一种工具，也即能成为帮助您解决专业问题的有力计算助手和助推器。这个时代是一个数据驱动的时代，您需要一个驾驭它的工具。</a:t>
            </a:r>
          </a:p>
          <a:p>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的计算生态无比庞大，应用方向几乎涉及所有领域，浩瀚而没有边界，因此没有一个人敢声称了解</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的一切。在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基础知识学完之后，应当结合自身兴趣与专业选择学习的方向。如果想学习</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数据分析，则应该从</a:t>
            </a:r>
            <a:r>
              <a:rPr lang="en-US" altLang="zh-CN" sz="2400" dirty="0" err="1">
                <a:latin typeface="宋体" panose="02010600030101010101" pitchFamily="2" charset="-122"/>
                <a:ea typeface="宋体" panose="02010600030101010101" pitchFamily="2" charset="-122"/>
              </a:rPr>
              <a:t>numpy</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pandas</a:t>
            </a:r>
            <a:r>
              <a:rPr lang="zh-CN" altLang="zh-CN" sz="2400" dirty="0">
                <a:latin typeface="宋体" panose="02010600030101010101" pitchFamily="2" charset="-122"/>
                <a:ea typeface="宋体" panose="02010600030101010101" pitchFamily="2" charset="-122"/>
              </a:rPr>
              <a:t>等知识入手，按照数据分析的流程：数据获取→数据处理→数据分析→数据可视化”这个路径，为自己建立学习地图。</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anim calcmode="lin" valueType="num">
                                      <p:cBhvr>
                                        <p:cTn id="8" dur="1000" fill="hold"/>
                                        <p:tgtEl>
                                          <p:spTgt spid="54"/>
                                        </p:tgtEl>
                                        <p:attrNameLst>
                                          <p:attrName>ppt_x</p:attrName>
                                        </p:attrNameLst>
                                      </p:cBhvr>
                                      <p:tavLst>
                                        <p:tav tm="0">
                                          <p:val>
                                            <p:strVal val="#ppt_x"/>
                                          </p:val>
                                        </p:tav>
                                        <p:tav tm="100000">
                                          <p:val>
                                            <p:strVal val="#ppt_x"/>
                                          </p:val>
                                        </p:tav>
                                      </p:tavLst>
                                    </p:anim>
                                    <p:anim calcmode="lin" valueType="num">
                                      <p:cBhvr>
                                        <p:cTn id="9" dur="900" decel="100000" fill="hold"/>
                                        <p:tgtEl>
                                          <p:spTgt spid="5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0" name="椭圆 9"/>
          <p:cNvSpPr/>
          <p:nvPr/>
        </p:nvSpPr>
        <p:spPr bwMode="auto">
          <a:xfrm>
            <a:off x="2320105" y="70261"/>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1.3</a:t>
            </a:r>
          </a:p>
        </p:txBody>
      </p:sp>
      <p:sp>
        <p:nvSpPr>
          <p:cNvPr id="52" name="矩形 51"/>
          <p:cNvSpPr/>
          <p:nvPr/>
        </p:nvSpPr>
        <p:spPr>
          <a:xfrm>
            <a:off x="3345600" y="0"/>
            <a:ext cx="3892481"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程序设计初步</a:t>
            </a:r>
          </a:p>
        </p:txBody>
      </p:sp>
      <p:grpSp>
        <p:nvGrpSpPr>
          <p:cNvPr id="13" name="组合 13"/>
          <p:cNvGrpSpPr/>
          <p:nvPr/>
        </p:nvGrpSpPr>
        <p:grpSpPr>
          <a:xfrm>
            <a:off x="104126" y="849314"/>
            <a:ext cx="830672" cy="1002801"/>
            <a:chOff x="3808475" y="2119547"/>
            <a:chExt cx="1914069" cy="2769162"/>
          </a:xfrm>
        </p:grpSpPr>
        <p:sp>
          <p:nvSpPr>
            <p:cNvPr id="14"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5"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6"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7" name="文本框 75"/>
            <p:cNvSpPr txBox="1"/>
            <p:nvPr/>
          </p:nvSpPr>
          <p:spPr>
            <a:xfrm>
              <a:off x="3897299" y="2592527"/>
              <a:ext cx="1736781" cy="1104875"/>
            </a:xfrm>
            <a:prstGeom prst="rect">
              <a:avLst/>
            </a:prstGeom>
            <a:noFill/>
          </p:spPr>
          <p:txBody>
            <a:bodyPr wrap="none" rtlCol="0">
              <a:spAutoFit/>
            </a:bodyPr>
            <a:lstStyle/>
            <a:p>
              <a:pPr algn="ctr"/>
              <a:r>
                <a:rPr lang="en-US" altLang="zh-CN" sz="2000" b="1" dirty="0">
                  <a:solidFill>
                    <a:schemeClr val="tx2">
                      <a:lumMod val="50000"/>
                    </a:schemeClr>
                  </a:solidFill>
                </a:rPr>
                <a:t>1.3.2</a:t>
              </a:r>
              <a:endParaRPr lang="zh-CN" altLang="en-US" sz="2000" b="1" dirty="0">
                <a:solidFill>
                  <a:schemeClr val="tx2">
                    <a:lumMod val="50000"/>
                  </a:schemeClr>
                </a:solidFill>
              </a:endParaRPr>
            </a:p>
          </p:txBody>
        </p:sp>
      </p:grpSp>
      <p:sp>
        <p:nvSpPr>
          <p:cNvPr id="18" name="矩形 17"/>
          <p:cNvSpPr/>
          <p:nvPr/>
        </p:nvSpPr>
        <p:spPr>
          <a:xfrm>
            <a:off x="934798" y="861292"/>
            <a:ext cx="881512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2"/>
                </a:solidFill>
              </a:rPr>
              <a:t>学习编程需要注意的问题</a:t>
            </a:r>
          </a:p>
        </p:txBody>
      </p:sp>
      <p:sp>
        <p:nvSpPr>
          <p:cNvPr id="141314" name="Rectangle 2"/>
          <p:cNvSpPr>
            <a:spLocks noChangeArrowheads="1"/>
          </p:cNvSpPr>
          <p:nvPr/>
        </p:nvSpPr>
        <p:spPr bwMode="auto">
          <a:xfrm>
            <a:off x="519461" y="2215052"/>
            <a:ext cx="11301273" cy="2215991"/>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zh-CN" sz="2400" dirty="0"/>
              <a:t>⑴系统性学习</a:t>
            </a:r>
            <a:endParaRPr lang="en-US" altLang="zh-CN" sz="2400" dirty="0"/>
          </a:p>
          <a:p>
            <a:r>
              <a:rPr lang="zh-CN" altLang="zh-CN" sz="2400" dirty="0"/>
              <a:t>⑵建立基本概念认知</a:t>
            </a:r>
            <a:endParaRPr lang="en-US" altLang="zh-CN" sz="2400" dirty="0"/>
          </a:p>
          <a:p>
            <a:r>
              <a:rPr lang="zh-CN" altLang="zh-CN" sz="2400" dirty="0"/>
              <a:t>⑶分清主次</a:t>
            </a:r>
            <a:endParaRPr lang="en-US" altLang="zh-CN" sz="2400" dirty="0"/>
          </a:p>
          <a:p>
            <a:r>
              <a:rPr lang="zh-CN" altLang="zh-CN" sz="2400" dirty="0"/>
              <a:t>⑷阅读代码，运行代码</a:t>
            </a:r>
            <a:endParaRPr lang="en-US" altLang="zh-CN" sz="2400" dirty="0"/>
          </a:p>
          <a:p>
            <a:r>
              <a:rPr lang="zh-CN" altLang="zh-CN" sz="2400" dirty="0"/>
              <a:t>⑸学会使用调试</a:t>
            </a:r>
            <a:endParaRPr lang="zh-CN" altLang="zh-CN" dirty="0"/>
          </a:p>
          <a:p>
            <a:endParaRPr lang="zh-CN" altLang="zh-CN" dirty="0"/>
          </a:p>
        </p:txBody>
      </p:sp>
      <p:sp>
        <p:nvSpPr>
          <p:cNvPr id="2" name="矩形 1"/>
          <p:cNvSpPr/>
          <p:nvPr/>
        </p:nvSpPr>
        <p:spPr>
          <a:xfrm>
            <a:off x="315335" y="4990739"/>
            <a:ext cx="7378943" cy="646331"/>
          </a:xfrm>
          <a:prstGeom prst="rect">
            <a:avLst/>
          </a:prstGeom>
        </p:spPr>
        <p:txBody>
          <a:bodyPr wrap="none">
            <a:spAutoFit/>
          </a:bodyPr>
          <a:lstStyle/>
          <a:p>
            <a:pPr indent="266700" algn="just">
              <a:spcAft>
                <a:spcPts val="0"/>
              </a:spcAft>
            </a:pPr>
            <a:r>
              <a:rPr lang="zh-CN" altLang="zh-CN" sz="3600" kern="100" dirty="0">
                <a:latin typeface="Times New Roman" panose="02020603050405020304" pitchFamily="18" charset="0"/>
                <a:ea typeface="宋体" panose="02010600030101010101" pitchFamily="2" charset="-122"/>
                <a:cs typeface="Times New Roman" panose="02020603050405020304" pitchFamily="18" charset="0"/>
              </a:rPr>
              <a:t>大道甚夷，而人好径，终为所误。</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0" name="椭圆 9"/>
          <p:cNvSpPr/>
          <p:nvPr/>
        </p:nvSpPr>
        <p:spPr bwMode="auto">
          <a:xfrm>
            <a:off x="2320105" y="70261"/>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1.3</a:t>
            </a:r>
          </a:p>
        </p:txBody>
      </p:sp>
      <p:sp>
        <p:nvSpPr>
          <p:cNvPr id="52" name="矩形 51"/>
          <p:cNvSpPr/>
          <p:nvPr/>
        </p:nvSpPr>
        <p:spPr>
          <a:xfrm>
            <a:off x="3345601" y="0"/>
            <a:ext cx="5324674"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程序设计初步</a:t>
            </a:r>
          </a:p>
        </p:txBody>
      </p:sp>
      <p:grpSp>
        <p:nvGrpSpPr>
          <p:cNvPr id="19" name="组合 67"/>
          <p:cNvGrpSpPr/>
          <p:nvPr/>
        </p:nvGrpSpPr>
        <p:grpSpPr>
          <a:xfrm>
            <a:off x="0" y="781993"/>
            <a:ext cx="753732" cy="1013758"/>
            <a:chOff x="6407157" y="2119547"/>
            <a:chExt cx="2038661" cy="2769162"/>
          </a:xfrm>
        </p:grpSpPr>
        <p:sp>
          <p:nvSpPr>
            <p:cNvPr id="24"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5"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6"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7" name="文本框 76"/>
            <p:cNvSpPr txBox="1"/>
            <p:nvPr/>
          </p:nvSpPr>
          <p:spPr>
            <a:xfrm>
              <a:off x="6407157" y="2592526"/>
              <a:ext cx="2038661" cy="1092933"/>
            </a:xfrm>
            <a:prstGeom prst="rect">
              <a:avLst/>
            </a:prstGeom>
            <a:noFill/>
          </p:spPr>
          <p:txBody>
            <a:bodyPr wrap="none" rtlCol="0">
              <a:spAutoFit/>
            </a:bodyPr>
            <a:lstStyle/>
            <a:p>
              <a:pPr algn="ctr"/>
              <a:r>
                <a:rPr lang="en-US" altLang="zh-CN" sz="2000" b="1" dirty="0">
                  <a:solidFill>
                    <a:schemeClr val="tx2">
                      <a:lumMod val="50000"/>
                    </a:schemeClr>
                  </a:solidFill>
                </a:rPr>
                <a:t>1.3.3</a:t>
              </a:r>
              <a:endParaRPr lang="zh-CN" altLang="en-US" sz="2000" b="1" dirty="0">
                <a:solidFill>
                  <a:schemeClr val="tx2">
                    <a:lumMod val="50000"/>
                  </a:schemeClr>
                </a:solidFill>
              </a:endParaRPr>
            </a:p>
          </p:txBody>
        </p:sp>
      </p:grpSp>
      <p:sp>
        <p:nvSpPr>
          <p:cNvPr id="28" name="矩形 27"/>
          <p:cNvSpPr/>
          <p:nvPr/>
        </p:nvSpPr>
        <p:spPr>
          <a:xfrm>
            <a:off x="783919" y="760581"/>
            <a:ext cx="5627897" cy="5648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a:solidFill>
                  <a:schemeClr val="accent5"/>
                </a:solidFill>
              </a:rPr>
              <a:t>程序</a:t>
            </a:r>
            <a:r>
              <a:rPr lang="zh-CN" altLang="en-US" sz="2800" b="1" dirty="0">
                <a:solidFill>
                  <a:schemeClr val="accent5"/>
                </a:solidFill>
              </a:rPr>
              <a:t>设计学习策略</a:t>
            </a:r>
          </a:p>
        </p:txBody>
      </p:sp>
      <p:sp>
        <p:nvSpPr>
          <p:cNvPr id="145409" name="Rectangle 1"/>
          <p:cNvSpPr>
            <a:spLocks noChangeArrowheads="1"/>
          </p:cNvSpPr>
          <p:nvPr/>
        </p:nvSpPr>
        <p:spPr bwMode="auto">
          <a:xfrm>
            <a:off x="113625" y="1647774"/>
            <a:ext cx="11788626" cy="5447645"/>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zh-CN" sz="2400" dirty="0">
                <a:latin typeface="宋体" panose="02010600030101010101" pitchFamily="2" charset="-122"/>
                <a:ea typeface="宋体" panose="02010600030101010101" pitchFamily="2" charset="-122"/>
              </a:rPr>
              <a:t>⑴立刻开始并付诸实施</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①不要担心错误，错误绝对不是第一步所要考虑的事情，错误产生是必然的，这是进步的必然途径。</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②不要被干扰，进入一个思维的状态很不容易，需要您做几次深呼吸，这种状态如果被微信消息推送之类的事情打破，重新建立是困难的，行动本身并不难，但是把自己从另一种思维活动中拉回来是困难的，可能需要花费很长的时间。</a:t>
            </a:r>
            <a:endParaRPr lang="en-US"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⑵观察与思考，得到问题</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已知条件是什么，已知条件如何转化为输入？</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输入的方式是什么，如何测试输入是否满足条件，输入后以什么方式存储？</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预期的输出是什么，输出的方式如何？</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针对输出，是否有中间过程，中间结果如何保存与传递？</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如何证明程序运行过程与输出结果的正确性？</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是否存在其他类似问题？</a:t>
            </a:r>
          </a:p>
          <a:p>
            <a:endParaRPr lang="zh-CN" altLang="zh-CN" dirty="0"/>
          </a:p>
          <a:p>
            <a:endParaRPr lang="zh-CN" altLang="zh-CN"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900" decel="100000" fill="hold"/>
                                        <p:tgtEl>
                                          <p:spTgt spid="1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0" name="椭圆 9"/>
          <p:cNvSpPr/>
          <p:nvPr/>
        </p:nvSpPr>
        <p:spPr bwMode="auto">
          <a:xfrm>
            <a:off x="2320105" y="70261"/>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1.3</a:t>
            </a:r>
          </a:p>
        </p:txBody>
      </p:sp>
      <p:sp>
        <p:nvSpPr>
          <p:cNvPr id="52" name="矩形 51"/>
          <p:cNvSpPr/>
          <p:nvPr/>
        </p:nvSpPr>
        <p:spPr>
          <a:xfrm>
            <a:off x="3345601" y="0"/>
            <a:ext cx="5324674"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程序设计初步</a:t>
            </a:r>
          </a:p>
        </p:txBody>
      </p:sp>
      <p:grpSp>
        <p:nvGrpSpPr>
          <p:cNvPr id="19" name="组合 67"/>
          <p:cNvGrpSpPr/>
          <p:nvPr/>
        </p:nvGrpSpPr>
        <p:grpSpPr>
          <a:xfrm>
            <a:off x="0" y="781993"/>
            <a:ext cx="753732" cy="1013758"/>
            <a:chOff x="6407157" y="2119547"/>
            <a:chExt cx="2038661" cy="2769162"/>
          </a:xfrm>
        </p:grpSpPr>
        <p:sp>
          <p:nvSpPr>
            <p:cNvPr id="24"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5"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6"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7" name="文本框 76"/>
            <p:cNvSpPr txBox="1"/>
            <p:nvPr/>
          </p:nvSpPr>
          <p:spPr>
            <a:xfrm>
              <a:off x="6407157" y="2592526"/>
              <a:ext cx="2038661" cy="1092933"/>
            </a:xfrm>
            <a:prstGeom prst="rect">
              <a:avLst/>
            </a:prstGeom>
            <a:noFill/>
          </p:spPr>
          <p:txBody>
            <a:bodyPr wrap="none" rtlCol="0">
              <a:spAutoFit/>
            </a:bodyPr>
            <a:lstStyle/>
            <a:p>
              <a:pPr algn="ctr"/>
              <a:r>
                <a:rPr lang="en-US" altLang="zh-CN" sz="2000" b="1" dirty="0">
                  <a:solidFill>
                    <a:schemeClr val="tx2">
                      <a:lumMod val="50000"/>
                    </a:schemeClr>
                  </a:solidFill>
                </a:rPr>
                <a:t>1.3.3</a:t>
              </a:r>
              <a:endParaRPr lang="zh-CN" altLang="en-US" sz="2000" b="1" dirty="0">
                <a:solidFill>
                  <a:schemeClr val="tx2">
                    <a:lumMod val="50000"/>
                  </a:schemeClr>
                </a:solidFill>
              </a:endParaRPr>
            </a:p>
          </p:txBody>
        </p:sp>
      </p:grpSp>
      <p:sp>
        <p:nvSpPr>
          <p:cNvPr id="28" name="矩形 27"/>
          <p:cNvSpPr/>
          <p:nvPr/>
        </p:nvSpPr>
        <p:spPr>
          <a:xfrm>
            <a:off x="783919" y="760581"/>
            <a:ext cx="5627897" cy="5648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a:solidFill>
                  <a:schemeClr val="accent5"/>
                </a:solidFill>
              </a:rPr>
              <a:t>程序</a:t>
            </a:r>
            <a:r>
              <a:rPr lang="zh-CN" altLang="en-US" sz="2800" b="1" dirty="0">
                <a:solidFill>
                  <a:schemeClr val="accent5"/>
                </a:solidFill>
              </a:rPr>
              <a:t>设计学习策略</a:t>
            </a:r>
          </a:p>
        </p:txBody>
      </p:sp>
      <p:sp>
        <p:nvSpPr>
          <p:cNvPr id="145409" name="Rectangle 1"/>
          <p:cNvSpPr>
            <a:spLocks noChangeArrowheads="1"/>
          </p:cNvSpPr>
          <p:nvPr/>
        </p:nvSpPr>
        <p:spPr bwMode="auto">
          <a:xfrm>
            <a:off x="110720" y="1701023"/>
            <a:ext cx="11788626" cy="3785652"/>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zh-CN" sz="2400" dirty="0">
                <a:latin typeface="宋体" panose="02010600030101010101" pitchFamily="2" charset="-122"/>
                <a:ea typeface="宋体" panose="02010600030101010101" pitchFamily="2" charset="-122"/>
              </a:rPr>
              <a:t>⑶先思考，后编程</a:t>
            </a:r>
          </a:p>
          <a:p>
            <a:r>
              <a:rPr lang="zh-CN" altLang="zh-CN" sz="2400" dirty="0">
                <a:latin typeface="宋体" panose="02010600030101010101" pitchFamily="2" charset="-122"/>
                <a:ea typeface="宋体" panose="02010600030101010101" pitchFamily="2" charset="-122"/>
              </a:rPr>
              <a:t>⑷通过代码验证想法</a:t>
            </a:r>
          </a:p>
          <a:p>
            <a:r>
              <a:rPr lang="zh-CN" altLang="zh-CN" sz="2400" dirty="0">
                <a:latin typeface="宋体" panose="02010600030101010101" pitchFamily="2" charset="-122"/>
                <a:ea typeface="宋体" panose="02010600030101010101" pitchFamily="2" charset="-122"/>
              </a:rPr>
              <a:t>⑸分解与简化</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①将一个较为复杂的问题分解为多个简单问题；</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②在理清这些小问题之间相互关系的基础上，逐个解决；</a:t>
            </a:r>
          </a:p>
          <a:p>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③将这些小问题重新拼装起来解决原来的大问题。</a:t>
            </a:r>
            <a:endParaRPr lang="en-US" altLang="zh-CN" sz="2400" dirty="0">
              <a:latin typeface="宋体" panose="02010600030101010101" pitchFamily="2" charset="-122"/>
              <a:ea typeface="宋体" panose="02010600030101010101" pitchFamily="2" charset="-122"/>
            </a:endParaRPr>
          </a:p>
          <a:p>
            <a:r>
              <a:rPr lang="zh-CN" altLang="zh-CN" sz="2400" dirty="0">
                <a:latin typeface="宋体" panose="02010600030101010101" pitchFamily="2" charset="-122"/>
                <a:ea typeface="宋体" panose="02010600030101010101" pitchFamily="2" charset="-122"/>
              </a:rPr>
              <a:t>⑹再思考与迭代</a:t>
            </a:r>
          </a:p>
          <a:p>
            <a:endParaRPr lang="zh-CN" altLang="zh-CN" sz="2400" dirty="0"/>
          </a:p>
          <a:p>
            <a:endParaRPr lang="zh-CN" altLang="zh-CN" sz="2400" dirty="0"/>
          </a:p>
          <a:p>
            <a:endParaRPr lang="zh-CN" altLang="zh-CN" sz="2400" dirty="0"/>
          </a:p>
        </p:txBody>
      </p:sp>
      <p:sp>
        <p:nvSpPr>
          <p:cNvPr id="2" name="矩形 1"/>
          <p:cNvSpPr/>
          <p:nvPr/>
        </p:nvSpPr>
        <p:spPr>
          <a:xfrm>
            <a:off x="-169151" y="5430943"/>
            <a:ext cx="6042039" cy="584775"/>
          </a:xfrm>
          <a:prstGeom prst="rect">
            <a:avLst/>
          </a:prstGeom>
        </p:spPr>
        <p:txBody>
          <a:bodyPr wrap="none">
            <a:spAutoFit/>
          </a:bodyPr>
          <a:lstStyle/>
          <a:p>
            <a:pPr indent="266700" algn="just">
              <a:spcAft>
                <a:spcPts val="0"/>
              </a:spcAft>
            </a:pPr>
            <a:r>
              <a:rPr lang="zh-CN" altLang="zh-CN" sz="3200" b="1" kern="100" dirty="0">
                <a:latin typeface="Calibri" panose="020F0502020204030204" pitchFamily="34" charset="0"/>
                <a:ea typeface="宋体" panose="02010600030101010101" pitchFamily="2" charset="-122"/>
                <a:cs typeface="Times New Roman" panose="02020603050405020304" pitchFamily="18" charset="0"/>
              </a:rPr>
              <a:t>程序设计的本质是代码的优化</a:t>
            </a:r>
            <a:r>
              <a:rPr lang="zh-CN" altLang="zh-CN"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286076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900" decel="100000" fill="hold"/>
                                        <p:tgtEl>
                                          <p:spTgt spid="1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786467" y="1834208"/>
            <a:ext cx="9321799" cy="1508105"/>
          </a:xfrm>
          <a:prstGeom prst="rect">
            <a:avLst/>
          </a:prstGeom>
          <a:noFill/>
        </p:spPr>
        <p:txBody>
          <a:bodyPr wrap="square" rtlCol="0">
            <a:spAutoFit/>
            <a:scene3d>
              <a:camera prst="orthographicFront"/>
              <a:lightRig rig="threePt" dir="t"/>
            </a:scene3d>
            <a:sp3d contourW="25400"/>
          </a:bodyPr>
          <a:lstStyle/>
          <a:p>
            <a:pPr algn="ctr"/>
            <a:endParaRPr lang="zh-CN" altLang="en-US" sz="4400" dirty="0">
              <a:solidFill>
                <a:schemeClr val="tx1">
                  <a:lumMod val="75000"/>
                  <a:lumOff val="25000"/>
                </a:schemeClr>
              </a:solidFill>
              <a:latin typeface="时尚中黑简体" panose="01010104010101010101" pitchFamily="2" charset="-122"/>
              <a:ea typeface="时尚中黑简体" panose="01010104010101010101" pitchFamily="2" charset="-122"/>
            </a:endParaRPr>
          </a:p>
          <a:p>
            <a:pPr algn="ctr"/>
            <a:r>
              <a:rPr lang="zh-CN" altLang="en-US" sz="4800" dirty="0">
                <a:solidFill>
                  <a:schemeClr val="tx1">
                    <a:lumMod val="75000"/>
                    <a:lumOff val="25000"/>
                  </a:schemeClr>
                </a:solidFill>
                <a:latin typeface="时尚中黑简体" panose="01010104010101010101" pitchFamily="2" charset="-122"/>
                <a:ea typeface="时尚中黑简体" panose="01010104010101010101" pitchFamily="2" charset="-122"/>
              </a:rPr>
              <a:t>第一章 </a:t>
            </a:r>
            <a:r>
              <a:rPr lang="en-US" altLang="zh-CN" sz="4800" dirty="0">
                <a:solidFill>
                  <a:schemeClr val="tx1">
                    <a:lumMod val="75000"/>
                    <a:lumOff val="25000"/>
                  </a:schemeClr>
                </a:solidFill>
                <a:latin typeface="时尚中黑简体" panose="01010104010101010101" pitchFamily="2" charset="-122"/>
                <a:ea typeface="时尚中黑简体" panose="01010104010101010101" pitchFamily="2" charset="-122"/>
              </a:rPr>
              <a:t>Python</a:t>
            </a:r>
            <a:r>
              <a:rPr lang="zh-CN" altLang="en-US" sz="4800" dirty="0">
                <a:solidFill>
                  <a:schemeClr val="tx1">
                    <a:lumMod val="75000"/>
                    <a:lumOff val="25000"/>
                  </a:schemeClr>
                </a:solidFill>
                <a:latin typeface="时尚中黑简体" panose="01010104010101010101" pitchFamily="2" charset="-122"/>
                <a:ea typeface="时尚中黑简体" panose="01010104010101010101" pitchFamily="2" charset="-122"/>
              </a:rPr>
              <a:t>入门导引</a:t>
            </a: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161" name="矩形 160"/>
          <p:cNvSpPr/>
          <p:nvPr/>
        </p:nvSpPr>
        <p:spPr>
          <a:xfrm>
            <a:off x="2321147" y="4712507"/>
            <a:ext cx="7582128" cy="584775"/>
          </a:xfrm>
          <a:prstGeom prst="rect">
            <a:avLst/>
          </a:prstGeom>
        </p:spPr>
        <p:txBody>
          <a:bodyPr wrap="square">
            <a:spAutoFit/>
            <a:scene3d>
              <a:camera prst="orthographicFront"/>
              <a:lightRig rig="threePt" dir="t"/>
            </a:scene3d>
            <a:sp3d contourW="6350"/>
          </a:bodyPr>
          <a:lstStyle/>
          <a:p>
            <a:pPr lvl="0" algn="ctr">
              <a:defRPr/>
            </a:pPr>
            <a:r>
              <a:rPr lang="zh-CN" altLang="en-US" sz="3200">
                <a:solidFill>
                  <a:srgbClr val="000000">
                    <a:lumMod val="50000"/>
                    <a:lumOff val="50000"/>
                  </a:srgbClr>
                </a:solidFill>
                <a:ea typeface="等线" panose="02010600030101010101" pitchFamily="2" charset="-122"/>
              </a:rPr>
              <a:t>南京农业大学   人工智能学院</a:t>
            </a:r>
            <a:r>
              <a:rPr lang="en-US" altLang="zh-CN" sz="3200" dirty="0">
                <a:solidFill>
                  <a:srgbClr val="000000">
                    <a:lumMod val="50000"/>
                    <a:lumOff val="50000"/>
                  </a:srgbClr>
                </a:solidFill>
                <a:ea typeface="等线" panose="02010600030101010101" pitchFamily="2" charset="-122"/>
              </a:rPr>
              <a:t> </a:t>
            </a:r>
          </a:p>
        </p:txBody>
      </p:sp>
      <p:pic>
        <p:nvPicPr>
          <p:cNvPr id="4" name="图片 3" descr="南京农业大学校徽(已去底)"/>
          <p:cNvPicPr>
            <a:picLocks noChangeAspect="1"/>
          </p:cNvPicPr>
          <p:nvPr/>
        </p:nvPicPr>
        <p:blipFill>
          <a:blip r:embed="rId4" cstate="print"/>
          <a:stretch>
            <a:fillRect/>
          </a:stretch>
        </p:blipFill>
        <p:spPr>
          <a:xfrm>
            <a:off x="83820" y="46990"/>
            <a:ext cx="670560" cy="670560"/>
          </a:xfrm>
          <a:prstGeom prst="rect">
            <a:avLst/>
          </a:prstGeom>
        </p:spPr>
      </p:pic>
      <p:grpSp>
        <p:nvGrpSpPr>
          <p:cNvPr id="3" name="组合 2">
            <a:extLst>
              <a:ext uri="{FF2B5EF4-FFF2-40B4-BE49-F238E27FC236}">
                <a16:creationId xmlns:a16="http://schemas.microsoft.com/office/drawing/2014/main" id="{5FD48513-75AC-2459-2201-C4D8B1155F5A}"/>
              </a:ext>
            </a:extLst>
          </p:cNvPr>
          <p:cNvGrpSpPr/>
          <p:nvPr/>
        </p:nvGrpSpPr>
        <p:grpSpPr>
          <a:xfrm>
            <a:off x="1560081" y="5532788"/>
            <a:ext cx="10240032" cy="579140"/>
            <a:chOff x="1211738" y="5297282"/>
            <a:chExt cx="10240032" cy="579140"/>
          </a:xfrm>
        </p:grpSpPr>
        <p:grpSp>
          <p:nvGrpSpPr>
            <p:cNvPr id="5" name="组合 4">
              <a:extLst>
                <a:ext uri="{FF2B5EF4-FFF2-40B4-BE49-F238E27FC236}">
                  <a16:creationId xmlns:a16="http://schemas.microsoft.com/office/drawing/2014/main" id="{FBBE23DD-7CC3-2125-8994-C85F26DD0D47}"/>
                </a:ext>
              </a:extLst>
            </p:cNvPr>
            <p:cNvGrpSpPr/>
            <p:nvPr/>
          </p:nvGrpSpPr>
          <p:grpSpPr>
            <a:xfrm>
              <a:off x="6346698" y="5297282"/>
              <a:ext cx="531780" cy="531780"/>
              <a:chOff x="1805940" y="1198245"/>
              <a:chExt cx="2011680" cy="2011680"/>
            </a:xfrm>
          </p:grpSpPr>
          <p:sp>
            <p:nvSpPr>
              <p:cNvPr id="16" name="圆角矩形 2">
                <a:extLst>
                  <a:ext uri="{FF2B5EF4-FFF2-40B4-BE49-F238E27FC236}">
                    <a16:creationId xmlns:a16="http://schemas.microsoft.com/office/drawing/2014/main" id="{479266B0-A668-BE89-F050-3CB7593CBD0E}"/>
                  </a:ext>
                </a:extLst>
              </p:cNvPr>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sp>
            <p:nvSpPr>
              <p:cNvPr id="17" name="圆角矩形 3">
                <a:extLst>
                  <a:ext uri="{FF2B5EF4-FFF2-40B4-BE49-F238E27FC236}">
                    <a16:creationId xmlns:a16="http://schemas.microsoft.com/office/drawing/2014/main" id="{32944DC2-19A6-BEF6-A6AF-91371E7DCFAE}"/>
                  </a:ext>
                </a:extLst>
              </p:cNvPr>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sp>
            <p:nvSpPr>
              <p:cNvPr id="18" name="圆角矩形 4">
                <a:extLst>
                  <a:ext uri="{FF2B5EF4-FFF2-40B4-BE49-F238E27FC236}">
                    <a16:creationId xmlns:a16="http://schemas.microsoft.com/office/drawing/2014/main" id="{567A8773-4C8A-9B8B-4A83-1C70D9E53895}"/>
                  </a:ext>
                </a:extLst>
              </p:cNvPr>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grpSp>
        <p:grpSp>
          <p:nvGrpSpPr>
            <p:cNvPr id="6" name="组合 5">
              <a:extLst>
                <a:ext uri="{FF2B5EF4-FFF2-40B4-BE49-F238E27FC236}">
                  <a16:creationId xmlns:a16="http://schemas.microsoft.com/office/drawing/2014/main" id="{57B772AB-6316-5514-5790-187C6480E31D}"/>
                </a:ext>
              </a:extLst>
            </p:cNvPr>
            <p:cNvGrpSpPr/>
            <p:nvPr/>
          </p:nvGrpSpPr>
          <p:grpSpPr>
            <a:xfrm>
              <a:off x="1211738" y="5297282"/>
              <a:ext cx="531780" cy="531780"/>
              <a:chOff x="1805940" y="1198245"/>
              <a:chExt cx="2011680" cy="2011680"/>
            </a:xfrm>
          </p:grpSpPr>
          <p:sp>
            <p:nvSpPr>
              <p:cNvPr id="13" name="圆角矩形 2">
                <a:extLst>
                  <a:ext uri="{FF2B5EF4-FFF2-40B4-BE49-F238E27FC236}">
                    <a16:creationId xmlns:a16="http://schemas.microsoft.com/office/drawing/2014/main" id="{AA597FA3-ED5D-8CF2-7A3B-A3B5155F3916}"/>
                  </a:ext>
                </a:extLst>
              </p:cNvPr>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sp>
            <p:nvSpPr>
              <p:cNvPr id="14" name="圆角矩形 3">
                <a:extLst>
                  <a:ext uri="{FF2B5EF4-FFF2-40B4-BE49-F238E27FC236}">
                    <a16:creationId xmlns:a16="http://schemas.microsoft.com/office/drawing/2014/main" id="{4627709B-2F08-6514-5F8E-000B408D4F62}"/>
                  </a:ext>
                </a:extLst>
              </p:cNvPr>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sp>
            <p:nvSpPr>
              <p:cNvPr id="15" name="圆角矩形 4">
                <a:extLst>
                  <a:ext uri="{FF2B5EF4-FFF2-40B4-BE49-F238E27FC236}">
                    <a16:creationId xmlns:a16="http://schemas.microsoft.com/office/drawing/2014/main" id="{EF9E36EE-3D3C-3C39-229A-EB681BA6FEF1}"/>
                  </a:ext>
                </a:extLst>
              </p:cNvPr>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endParaRPr>
              </a:p>
            </p:txBody>
          </p:sp>
        </p:grpSp>
        <p:sp>
          <p:nvSpPr>
            <p:cNvPr id="7" name="student-graduation-cap-shape_52041">
              <a:extLst>
                <a:ext uri="{FF2B5EF4-FFF2-40B4-BE49-F238E27FC236}">
                  <a16:creationId xmlns:a16="http://schemas.microsoft.com/office/drawing/2014/main" id="{B8C85D8A-D2AA-7B2B-08AB-8FD30FD099E3}"/>
                </a:ext>
              </a:extLst>
            </p:cNvPr>
            <p:cNvSpPr>
              <a:spLocks noChangeAspect="1"/>
            </p:cNvSpPr>
            <p:nvPr/>
          </p:nvSpPr>
          <p:spPr bwMode="auto">
            <a:xfrm>
              <a:off x="1362106" y="5421353"/>
              <a:ext cx="219840" cy="264806"/>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chemeClr val="tx1">
                <a:lumMod val="65000"/>
                <a:lumOff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8" name="文本框 7">
              <a:extLst>
                <a:ext uri="{FF2B5EF4-FFF2-40B4-BE49-F238E27FC236}">
                  <a16:creationId xmlns:a16="http://schemas.microsoft.com/office/drawing/2014/main" id="{F1C930A6-2B5E-50CB-AA68-0994FAEEAE7E}"/>
                </a:ext>
              </a:extLst>
            </p:cNvPr>
            <p:cNvSpPr txBox="1"/>
            <p:nvPr/>
          </p:nvSpPr>
          <p:spPr>
            <a:xfrm>
              <a:off x="1581946" y="5363116"/>
              <a:ext cx="484788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朱一亨 </a:t>
              </a:r>
              <a:r>
                <a:rPr kumimoji="0" lang="en-US" altLang="zh-CN"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(yihzhu@njau.edu.cn)</a:t>
              </a:r>
              <a:endParaRPr kumimoji="0" lang="zh-CN" altLang="en-US"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endParaRPr>
            </a:p>
          </p:txBody>
        </p:sp>
        <p:sp>
          <p:nvSpPr>
            <p:cNvPr id="9" name="student-graduation-cap-shape_52041">
              <a:extLst>
                <a:ext uri="{FF2B5EF4-FFF2-40B4-BE49-F238E27FC236}">
                  <a16:creationId xmlns:a16="http://schemas.microsoft.com/office/drawing/2014/main" id="{C3DBE550-2092-7E3C-F9D0-2F87FAE81C1A}"/>
                </a:ext>
              </a:extLst>
            </p:cNvPr>
            <p:cNvSpPr>
              <a:spLocks noChangeAspect="1"/>
            </p:cNvSpPr>
            <p:nvPr/>
          </p:nvSpPr>
          <p:spPr bwMode="auto">
            <a:xfrm>
              <a:off x="6480933" y="5431376"/>
              <a:ext cx="256066" cy="264808"/>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chemeClr val="tx1">
                <a:lumMod val="65000"/>
                <a:lumOff val="35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1" name="文本框 10">
              <a:extLst>
                <a:ext uri="{FF2B5EF4-FFF2-40B4-BE49-F238E27FC236}">
                  <a16:creationId xmlns:a16="http://schemas.microsoft.com/office/drawing/2014/main" id="{BC3EEF51-ABC3-6D9A-80EA-E24A17B4236C}"/>
                </a:ext>
              </a:extLst>
            </p:cNvPr>
            <p:cNvSpPr txBox="1"/>
            <p:nvPr/>
          </p:nvSpPr>
          <p:spPr>
            <a:xfrm>
              <a:off x="6873849" y="5414757"/>
              <a:ext cx="457792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2023-2024</a:t>
              </a:r>
              <a:r>
                <a:rPr kumimoji="0" lang="zh-CN" altLang="en-US"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学年第</a:t>
              </a:r>
              <a:r>
                <a:rPr lang="zh-CN" altLang="en-US" sz="2400" dirty="0">
                  <a:solidFill>
                    <a:srgbClr val="53585F"/>
                  </a:solidFill>
                  <a:latin typeface="微软雅黑" panose="020B0503020204020204" charset="-122"/>
                  <a:ea typeface="微软雅黑" panose="020B0503020204020204" charset="-122"/>
                </a:rPr>
                <a:t>二</a:t>
              </a:r>
              <a:r>
                <a:rPr kumimoji="0" lang="zh-CN" altLang="en-US" sz="2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学期</a:t>
              </a:r>
            </a:p>
          </p:txBody>
        </p:sp>
      </p:grpSp>
    </p:spTree>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par>
                          <p:cTn id="9" fill="hold">
                            <p:stCondLst>
                              <p:cond delay="110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600"/>
                            </p:stCondLst>
                            <p:childTnLst>
                              <p:par>
                                <p:cTn id="14" presetID="10" presetClass="entr" presetSubtype="0" fill="hold" grpId="0" nodeType="afterEffect">
                                  <p:stCondLst>
                                    <p:cond delay="0"/>
                                  </p:stCondLst>
                                  <p:childTnLst>
                                    <p:set>
                                      <p:cBhvr>
                                        <p:cTn id="15" dur="1" fill="hold">
                                          <p:stCondLst>
                                            <p:cond delay="0"/>
                                          </p:stCondLst>
                                        </p:cTn>
                                        <p:tgtEl>
                                          <p:spTgt spid="161"/>
                                        </p:tgtEl>
                                        <p:attrNameLst>
                                          <p:attrName>style.visibility</p:attrName>
                                        </p:attrNameLst>
                                      </p:cBhvr>
                                      <p:to>
                                        <p:strVal val="visible"/>
                                      </p:to>
                                    </p:set>
                                    <p:animEffect transition="in" filter="fade">
                                      <p:cBhvr>
                                        <p:cTn id="16"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bwMode="auto">
          <a:xfrm>
            <a:off x="2320105" y="70261"/>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5"/>
                </a:solidFill>
                <a:latin typeface="Impact" panose="020B0806030902050204" pitchFamily="34" charset="0"/>
              </a:rPr>
              <a:t>1.3</a:t>
            </a:r>
          </a:p>
        </p:txBody>
      </p:sp>
      <p:grpSp>
        <p:nvGrpSpPr>
          <p:cNvPr id="14" name="组合 13"/>
          <p:cNvGrpSpPr/>
          <p:nvPr/>
        </p:nvGrpSpPr>
        <p:grpSpPr>
          <a:xfrm>
            <a:off x="-5550" y="291"/>
            <a:ext cx="10815064" cy="786810"/>
            <a:chOff x="1805470" y="4898681"/>
            <a:chExt cx="8323214" cy="786810"/>
          </a:xfrm>
        </p:grpSpPr>
        <p:sp>
          <p:nvSpPr>
            <p:cNvPr id="15" name="箭头: 五边形 5"/>
            <p:cNvSpPr/>
            <p:nvPr/>
          </p:nvSpPr>
          <p:spPr bwMode="auto">
            <a:xfrm>
              <a:off x="1805470" y="4898681"/>
              <a:ext cx="2780152"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18" name="椭圆 17"/>
            <p:cNvSpPr/>
            <p:nvPr/>
          </p:nvSpPr>
          <p:spPr bwMode="auto">
            <a:xfrm>
              <a:off x="4003186" y="4974506"/>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6"/>
                  </a:solidFill>
                  <a:latin typeface="Impact" panose="020B0806030902050204" pitchFamily="34" charset="0"/>
                </a:rPr>
                <a:t>1.4</a:t>
              </a:r>
            </a:p>
          </p:txBody>
        </p:sp>
        <p:grpSp>
          <p:nvGrpSpPr>
            <p:cNvPr id="19" name="组合 18"/>
            <p:cNvGrpSpPr/>
            <p:nvPr/>
          </p:nvGrpSpPr>
          <p:grpSpPr>
            <a:xfrm>
              <a:off x="4658188" y="4940795"/>
              <a:ext cx="5470496" cy="744696"/>
              <a:chOff x="4886788" y="4813795"/>
              <a:chExt cx="5470496" cy="744696"/>
            </a:xfrm>
          </p:grpSpPr>
          <p:sp>
            <p:nvSpPr>
              <p:cNvPr id="20" name="矩形 19"/>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21" name="矩形 20"/>
              <p:cNvSpPr/>
              <p:nvPr/>
            </p:nvSpPr>
            <p:spPr>
              <a:xfrm>
                <a:off x="4886788" y="4813795"/>
                <a:ext cx="3334088" cy="628955"/>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a:solidFill>
                      <a:schemeClr val="tx1">
                        <a:lumMod val="65000"/>
                        <a:lumOff val="35000"/>
                      </a:schemeClr>
                    </a:solidFill>
                  </a:rPr>
                  <a:t>Python</a:t>
                </a:r>
                <a:r>
                  <a:rPr lang="zh-CN" altLang="en-US" sz="3200" b="1" dirty="0">
                    <a:solidFill>
                      <a:schemeClr val="tx1">
                        <a:lumMod val="65000"/>
                        <a:lumOff val="35000"/>
                      </a:schemeClr>
                    </a:solidFill>
                  </a:rPr>
                  <a:t>之禅</a:t>
                </a:r>
              </a:p>
            </p:txBody>
          </p:sp>
        </p:grpSp>
      </p:grpSp>
      <p:sp>
        <p:nvSpPr>
          <p:cNvPr id="2" name="矩形 1"/>
          <p:cNvSpPr/>
          <p:nvPr/>
        </p:nvSpPr>
        <p:spPr>
          <a:xfrm>
            <a:off x="-5550" y="781008"/>
            <a:ext cx="12059726" cy="6278642"/>
          </a:xfrm>
          <a:prstGeom prst="rect">
            <a:avLst/>
          </a:prstGeom>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优美胜于丑陋（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以编写优美的代码为目标）</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明了胜于晦涩（优美的代码应当是明了的，命名规范，风格相似）</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简洁胜于复杂（优美的代码应当是简洁的，不要有复杂的内部实现）</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复杂胜于凌乱（如果复杂不可避免，那代码间也不能有难懂的关系，要保持接口简洁）</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扁平胜于嵌套（优美的代码应当是扁平的，不能有太多的嵌套）</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间隔胜于紧凑（优美的代码有适当的间隔，不要奢望一行代码解决问题）</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可读性很重要（优美的代码是可读的）</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即便假借特例的实用性之名，也不可违背这些规则（这些规则至高无上）</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不要包容所有错误，除非你确定需要这样做（精准地捕获异常，不写</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except:pass</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风格的代码）</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当存在多种可能，不要尝试去猜测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而是尽量找一种，最好是唯一一种明显的解决方案（如果不确定，就用穷举法）</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虽然这并不容易，因为你不是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Python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之父（这里的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Dutch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是指</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Guido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做也许好过不做，但不假思索就动手还不如不做（动手之前要细思量）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如果你无法向人描述你的方案，那肯定不是一个好方案；反之亦然（方案测评标准）</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命名空间是一种绝妙的理念，我们应当多加利用（倡导与号召）</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500459" y="1982668"/>
            <a:ext cx="3147016" cy="1107996"/>
          </a:xfrm>
          <a:prstGeom prst="rect">
            <a:avLst/>
          </a:prstGeom>
          <a:noFill/>
        </p:spPr>
        <p:txBody>
          <a:bodyPr wrap="none" rtlCol="0">
            <a:spAutoFit/>
            <a:scene3d>
              <a:camera prst="orthographicFront"/>
              <a:lightRig rig="threePt" dir="t"/>
            </a:scene3d>
            <a:sp3d contourW="25400"/>
          </a:bodyPr>
          <a:lstStyle/>
          <a:p>
            <a:pPr lvl="0" algn="ctr">
              <a:defRPr/>
            </a:pPr>
            <a:r>
              <a:rPr lang="zh-CN" altLang="en-US" sz="6600" dirty="0">
                <a:solidFill>
                  <a:srgbClr val="000000">
                    <a:lumMod val="75000"/>
                    <a:lumOff val="25000"/>
                  </a:srgbClr>
                </a:solidFill>
                <a:latin typeface="时尚中黑简体" panose="01010104010101010101" pitchFamily="2" charset="-122"/>
                <a:ea typeface="时尚中黑简体" panose="01010104010101010101" pitchFamily="2" charset="-122"/>
              </a:rPr>
              <a:t>谢   谢</a:t>
            </a: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347133" y="635000"/>
            <a:ext cx="11480800" cy="5892800"/>
            <a:chOff x="8502650" y="2178050"/>
            <a:chExt cx="2120900" cy="2120900"/>
          </a:xfrm>
        </p:grpSpPr>
        <p:sp>
          <p:nvSpPr>
            <p:cNvPr id="85" name="椭圆 84"/>
            <p:cNvSpPr/>
            <p:nvPr/>
          </p:nvSpPr>
          <p:spPr>
            <a:xfrm>
              <a:off x="8502650" y="2178050"/>
              <a:ext cx="2120900" cy="2120900"/>
            </a:xfrm>
            <a:prstGeom prst="roundRect">
              <a:avLst>
                <a:gd name="adj" fmla="val 7780"/>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4" name="椭圆 83"/>
            <p:cNvSpPr/>
            <p:nvPr/>
          </p:nvSpPr>
          <p:spPr>
            <a:xfrm>
              <a:off x="8502650" y="2178050"/>
              <a:ext cx="2120900" cy="2120900"/>
            </a:xfrm>
            <a:prstGeom prst="roundRect">
              <a:avLst>
                <a:gd name="adj" fmla="val 7483"/>
              </a:avLst>
            </a:prstGeom>
            <a:gradFill>
              <a:gsLst>
                <a:gs pos="100000">
                  <a:srgbClr val="E4E4E4"/>
                </a:gs>
                <a:gs pos="0">
                  <a:schemeClr val="bg1"/>
                </a:gs>
              </a:gsLst>
              <a:lin ang="5400000" scaled="1"/>
            </a:gradFill>
            <a:ln>
              <a:noFill/>
            </a:ln>
            <a:effectLst>
              <a:outerShdw blurRad="1270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86" name="矩形 85"/>
          <p:cNvSpPr/>
          <p:nvPr/>
        </p:nvSpPr>
        <p:spPr>
          <a:xfrm>
            <a:off x="1227667" y="774489"/>
            <a:ext cx="9838266" cy="5755422"/>
          </a:xfrm>
          <a:prstGeom prst="rect">
            <a:avLst/>
          </a:prstGeom>
        </p:spPr>
        <p:txBody>
          <a:bodyPr wrap="square">
            <a:spAutoFit/>
            <a:scene3d>
              <a:camera prst="orthographicFront"/>
              <a:lightRig rig="threePt" dir="t"/>
            </a:scene3d>
            <a:sp3d contourW="6350"/>
          </a:bodyPr>
          <a:lstStyle/>
          <a:p>
            <a:pPr>
              <a:lnSpc>
                <a:spcPct val="150000"/>
              </a:lnSpc>
            </a:pPr>
            <a:r>
              <a:rPr lang="zh-CN" altLang="en-US" sz="3200" dirty="0">
                <a:solidFill>
                  <a:schemeClr val="tx1">
                    <a:lumMod val="50000"/>
                    <a:lumOff val="50000"/>
                  </a:schemeClr>
                </a:solidFill>
              </a:rPr>
              <a:t>本章内容简介：</a:t>
            </a:r>
          </a:p>
          <a:p>
            <a:r>
              <a:rPr lang="en-US" altLang="zh-CN" sz="3200" dirty="0"/>
              <a:t>       Python</a:t>
            </a:r>
            <a:r>
              <a:rPr lang="zh-CN" altLang="zh-CN" sz="3200" dirty="0"/>
              <a:t>可以用来做什么？答案是几乎可以做任何事情。无论是常规的</a:t>
            </a:r>
            <a:r>
              <a:rPr lang="en-US" altLang="zh-CN" sz="3200" dirty="0"/>
              <a:t>Web </a:t>
            </a:r>
            <a:r>
              <a:rPr lang="zh-CN" altLang="zh-CN" sz="3200" dirty="0"/>
              <a:t>程序开发、桌面程序、游戏开发、科学计算和图像处理，还是自动化运维、自动化测试、网络爬虫、硬件开发，直至现在热门的大数据分析与统计、人工智能、在线教育，它都可以做。一个编程初学者、亦或一个已经学习使用其他编程语言许多年的人，都可以快速上手。它是编程世界中一条真正的“大蟒蛇”，其现实的意义在于</a:t>
            </a:r>
            <a:r>
              <a:rPr lang="en-US" altLang="zh-CN" sz="3200" dirty="0"/>
              <a:t>Python</a:t>
            </a:r>
            <a:r>
              <a:rPr lang="zh-CN" altLang="zh-CN" sz="3200" dirty="0"/>
              <a:t>使得编程不再成为一种负担而将成为您专业学习和工作中的最得力的工具，于是就有了：</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347133" y="635000"/>
            <a:ext cx="11480800" cy="5892800"/>
            <a:chOff x="8502650" y="2178050"/>
            <a:chExt cx="2120900" cy="2120900"/>
          </a:xfrm>
        </p:grpSpPr>
        <p:sp>
          <p:nvSpPr>
            <p:cNvPr id="85" name="椭圆 84"/>
            <p:cNvSpPr/>
            <p:nvPr/>
          </p:nvSpPr>
          <p:spPr>
            <a:xfrm>
              <a:off x="8502650" y="2178050"/>
              <a:ext cx="2120900" cy="2120900"/>
            </a:xfrm>
            <a:prstGeom prst="roundRect">
              <a:avLst>
                <a:gd name="adj" fmla="val 7780"/>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4" name="椭圆 83"/>
            <p:cNvSpPr/>
            <p:nvPr/>
          </p:nvSpPr>
          <p:spPr>
            <a:xfrm>
              <a:off x="8502650" y="2178050"/>
              <a:ext cx="2120900" cy="2120900"/>
            </a:xfrm>
            <a:prstGeom prst="roundRect">
              <a:avLst>
                <a:gd name="adj" fmla="val 7483"/>
              </a:avLst>
            </a:prstGeom>
            <a:gradFill>
              <a:gsLst>
                <a:gs pos="100000">
                  <a:srgbClr val="E4E4E4"/>
                </a:gs>
                <a:gs pos="0">
                  <a:schemeClr val="bg1"/>
                </a:gs>
              </a:gsLst>
              <a:lin ang="5400000" scaled="1"/>
            </a:gradFill>
            <a:ln>
              <a:noFill/>
            </a:ln>
            <a:effectLst>
              <a:outerShdw blurRad="1270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2" name="矩形 1"/>
          <p:cNvSpPr/>
          <p:nvPr/>
        </p:nvSpPr>
        <p:spPr>
          <a:xfrm>
            <a:off x="978010" y="2509487"/>
            <a:ext cx="10917141" cy="1754326"/>
          </a:xfrm>
          <a:prstGeom prst="rect">
            <a:avLst/>
          </a:prstGeom>
        </p:spPr>
        <p:txBody>
          <a:bodyPr wrap="square">
            <a:spAutoFit/>
          </a:bodyPr>
          <a:lstStyle/>
          <a:p>
            <a:pPr indent="266700" algn="just">
              <a:spcAft>
                <a:spcPts val="0"/>
              </a:spcAft>
            </a:pPr>
            <a:r>
              <a:rPr lang="en-US" altLang="zh-CN" sz="3600" kern="100" dirty="0">
                <a:latin typeface="Lucida Calligraphy" panose="03010101010101010101" pitchFamily="66" charset="0"/>
                <a:ea typeface="宋体" panose="02010600030101010101" pitchFamily="2" charset="-122"/>
                <a:cs typeface="Lucida Calligraphy" panose="03010101010101010101" pitchFamily="66" charset="0"/>
              </a:rPr>
              <a:t>Life is short, you need Python</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indent="4000500" algn="just">
              <a:spcAft>
                <a:spcPts val="0"/>
              </a:spcAft>
            </a:pPr>
            <a:r>
              <a:rPr lang="en-US" altLang="zh-CN" sz="3600" kern="100" dirty="0">
                <a:latin typeface="Lucida Calligraphy" panose="03010101010101010101" pitchFamily="66" charset="0"/>
                <a:ea typeface="宋体" panose="02010600030101010101" pitchFamily="2" charset="-122"/>
                <a:cs typeface="Lucida Calligraphy" panose="03010101010101010101" pitchFamily="66" charset="0"/>
              </a:rPr>
              <a:t>               </a:t>
            </a:r>
          </a:p>
          <a:p>
            <a:pPr indent="4000500" algn="just">
              <a:spcAft>
                <a:spcPts val="0"/>
              </a:spcAft>
            </a:pPr>
            <a:r>
              <a:rPr lang="en-US" altLang="zh-CN" sz="3600" kern="100" dirty="0">
                <a:latin typeface="Lucida Calligraphy" panose="03010101010101010101" pitchFamily="66" charset="0"/>
                <a:ea typeface="宋体" panose="02010600030101010101" pitchFamily="2" charset="-122"/>
                <a:cs typeface="Lucida Calligraphy" panose="03010101010101010101" pitchFamily="66" charset="0"/>
              </a:rPr>
              <a:t>                -- Bruce </a:t>
            </a:r>
            <a:r>
              <a:rPr lang="en-US" altLang="zh-CN" sz="3600" kern="100" dirty="0" err="1">
                <a:latin typeface="Lucida Calligraphy" panose="03010101010101010101" pitchFamily="66" charset="0"/>
                <a:ea typeface="宋体" panose="02010600030101010101" pitchFamily="2" charset="-122"/>
                <a:cs typeface="Lucida Calligraphy" panose="03010101010101010101" pitchFamily="66" charset="0"/>
              </a:rPr>
              <a:t>Eckel</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88119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460748" y="1458366"/>
            <a:ext cx="6743452" cy="780402"/>
            <a:chOff x="574288" y="484276"/>
            <a:chExt cx="6743452" cy="780402"/>
          </a:xfrm>
        </p:grpSpPr>
        <p:sp>
          <p:nvSpPr>
            <p:cNvPr id="5" name="椭圆 4"/>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40284" y="484276"/>
              <a:ext cx="4021131" cy="613991"/>
              <a:chOff x="3418293" y="305852"/>
              <a:chExt cx="4844075" cy="872774"/>
            </a:xfrm>
          </p:grpSpPr>
          <p:sp>
            <p:nvSpPr>
              <p:cNvPr id="14" name="椭圆 13"/>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3"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8" name="文本框 7"/>
            <p:cNvSpPr txBox="1"/>
            <p:nvPr/>
          </p:nvSpPr>
          <p:spPr>
            <a:xfrm>
              <a:off x="1625848" y="618896"/>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1.1 </a:t>
              </a:r>
              <a:r>
                <a:rPr lang="zh-CN" altLang="en-US" sz="3200" b="1" dirty="0">
                  <a:solidFill>
                    <a:schemeClr val="tx1">
                      <a:lumMod val="75000"/>
                      <a:lumOff val="25000"/>
                    </a:schemeClr>
                  </a:solidFill>
                  <a:latin typeface="微软雅黑" panose="020B0503020204020204" charset="-122"/>
                  <a:ea typeface="微软雅黑" panose="020B0503020204020204" charset="-122"/>
                </a:rPr>
                <a:t>初识</a:t>
              </a:r>
              <a:r>
                <a:rPr lang="en-US" altLang="zh-CN" sz="3200" b="1" dirty="0">
                  <a:solidFill>
                    <a:schemeClr val="tx1">
                      <a:lumMod val="75000"/>
                      <a:lumOff val="25000"/>
                    </a:schemeClr>
                  </a:solidFill>
                  <a:latin typeface="微软雅黑" panose="020B0503020204020204" charset="-122"/>
                  <a:ea typeface="微软雅黑" panose="020B0503020204020204" charset="-122"/>
                </a:rPr>
                <a:t>Python</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sp>
        <p:nvSpPr>
          <p:cNvPr id="4" name="任意多边形: 形状 3"/>
          <p:cNvSpPr/>
          <p:nvPr/>
        </p:nvSpPr>
        <p:spPr>
          <a:xfrm>
            <a:off x="3551693" y="3813480"/>
            <a:ext cx="6969321" cy="1784801"/>
          </a:xfrm>
          <a:custGeom>
            <a:avLst/>
            <a:gdLst>
              <a:gd name="connsiteX0" fmla="*/ 0 w 7485681"/>
              <a:gd name="connsiteY0" fmla="*/ 1917038 h 1917038"/>
              <a:gd name="connsiteX1" fmla="*/ 418454 w 7485681"/>
              <a:gd name="connsiteY1" fmla="*/ 1545079 h 1917038"/>
              <a:gd name="connsiteX2" fmla="*/ 1937288 w 7485681"/>
              <a:gd name="connsiteY2" fmla="*/ 1576076 h 1917038"/>
              <a:gd name="connsiteX3" fmla="*/ 2572718 w 7485681"/>
              <a:gd name="connsiteY3" fmla="*/ 212225 h 1917038"/>
              <a:gd name="connsiteX4" fmla="*/ 5098942 w 7485681"/>
              <a:gd name="connsiteY4" fmla="*/ 150232 h 1917038"/>
              <a:gd name="connsiteX5" fmla="*/ 4912962 w 7485681"/>
              <a:gd name="connsiteY5" fmla="*/ 1638069 h 1917038"/>
              <a:gd name="connsiteX6" fmla="*/ 7485681 w 7485681"/>
              <a:gd name="connsiteY6" fmla="*/ 1359099 h 19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85681" h="1917038">
                <a:moveTo>
                  <a:pt x="0" y="1917038"/>
                </a:moveTo>
                <a:cubicBezTo>
                  <a:pt x="47786" y="1759472"/>
                  <a:pt x="95573" y="1601906"/>
                  <a:pt x="418454" y="1545079"/>
                </a:cubicBezTo>
                <a:cubicBezTo>
                  <a:pt x="741335" y="1488252"/>
                  <a:pt x="1578244" y="1798218"/>
                  <a:pt x="1937288" y="1576076"/>
                </a:cubicBezTo>
                <a:cubicBezTo>
                  <a:pt x="2296332" y="1353934"/>
                  <a:pt x="2045776" y="449866"/>
                  <a:pt x="2572718" y="212225"/>
                </a:cubicBezTo>
                <a:cubicBezTo>
                  <a:pt x="3099660" y="-25416"/>
                  <a:pt x="4708901" y="-87409"/>
                  <a:pt x="5098942" y="150232"/>
                </a:cubicBezTo>
                <a:cubicBezTo>
                  <a:pt x="5488983" y="387873"/>
                  <a:pt x="4515172" y="1436591"/>
                  <a:pt x="4912962" y="1638069"/>
                </a:cubicBezTo>
                <a:cubicBezTo>
                  <a:pt x="5310752" y="1839547"/>
                  <a:pt x="6398216" y="1599323"/>
                  <a:pt x="7485681" y="1359099"/>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 name="任意多边形: 形状 4"/>
          <p:cNvSpPr/>
          <p:nvPr/>
        </p:nvSpPr>
        <p:spPr>
          <a:xfrm>
            <a:off x="3990205" y="4523257"/>
            <a:ext cx="6666308" cy="1919290"/>
          </a:xfrm>
          <a:custGeom>
            <a:avLst/>
            <a:gdLst>
              <a:gd name="connsiteX0" fmla="*/ 0 w 7160217"/>
              <a:gd name="connsiteY0" fmla="*/ 2061492 h 2061492"/>
              <a:gd name="connsiteX1" fmla="*/ 681926 w 7160217"/>
              <a:gd name="connsiteY1" fmla="*/ 1782522 h 2061492"/>
              <a:gd name="connsiteX2" fmla="*/ 1363851 w 7160217"/>
              <a:gd name="connsiteY2" fmla="*/ 1038604 h 2061492"/>
              <a:gd name="connsiteX3" fmla="*/ 2572719 w 7160217"/>
              <a:gd name="connsiteY3" fmla="*/ 604651 h 2061492"/>
              <a:gd name="connsiteX4" fmla="*/ 3657600 w 7160217"/>
              <a:gd name="connsiteY4" fmla="*/ 139702 h 2061492"/>
              <a:gd name="connsiteX5" fmla="*/ 4494509 w 7160217"/>
              <a:gd name="connsiteY5" fmla="*/ 93207 h 2061492"/>
              <a:gd name="connsiteX6" fmla="*/ 4649492 w 7160217"/>
              <a:gd name="connsiteY6" fmla="*/ 1302075 h 2061492"/>
              <a:gd name="connsiteX7" fmla="*/ 7160217 w 7160217"/>
              <a:gd name="connsiteY7" fmla="*/ 1472556 h 206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217" h="2061492">
                <a:moveTo>
                  <a:pt x="0" y="2061492"/>
                </a:moveTo>
                <a:cubicBezTo>
                  <a:pt x="227309" y="2007247"/>
                  <a:pt x="454618" y="1953003"/>
                  <a:pt x="681926" y="1782522"/>
                </a:cubicBezTo>
                <a:cubicBezTo>
                  <a:pt x="909235" y="1612041"/>
                  <a:pt x="1048719" y="1234916"/>
                  <a:pt x="1363851" y="1038604"/>
                </a:cubicBezTo>
                <a:cubicBezTo>
                  <a:pt x="1678983" y="842292"/>
                  <a:pt x="2190428" y="754468"/>
                  <a:pt x="2572719" y="604651"/>
                </a:cubicBezTo>
                <a:cubicBezTo>
                  <a:pt x="2955010" y="454834"/>
                  <a:pt x="3337302" y="224943"/>
                  <a:pt x="3657600" y="139702"/>
                </a:cubicBezTo>
                <a:cubicBezTo>
                  <a:pt x="3977898" y="54461"/>
                  <a:pt x="4329194" y="-100522"/>
                  <a:pt x="4494509" y="93207"/>
                </a:cubicBezTo>
                <a:cubicBezTo>
                  <a:pt x="4659824" y="286936"/>
                  <a:pt x="4205207" y="1072183"/>
                  <a:pt x="4649492" y="1302075"/>
                </a:cubicBezTo>
                <a:cubicBezTo>
                  <a:pt x="5093777" y="1531967"/>
                  <a:pt x="6126997" y="1502261"/>
                  <a:pt x="7160217" y="1472556"/>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任意多边形: 形状 5"/>
          <p:cNvSpPr/>
          <p:nvPr/>
        </p:nvSpPr>
        <p:spPr>
          <a:xfrm>
            <a:off x="4134628" y="2792110"/>
            <a:ext cx="6522016" cy="1855594"/>
          </a:xfrm>
          <a:custGeom>
            <a:avLst/>
            <a:gdLst>
              <a:gd name="connsiteX0" fmla="*/ 0 w 7005234"/>
              <a:gd name="connsiteY0" fmla="*/ 1993077 h 1993077"/>
              <a:gd name="connsiteX1" fmla="*/ 418454 w 7005234"/>
              <a:gd name="connsiteY1" fmla="*/ 1621118 h 1993077"/>
              <a:gd name="connsiteX2" fmla="*/ 1425844 w 7005234"/>
              <a:gd name="connsiteY2" fmla="*/ 1605620 h 1993077"/>
              <a:gd name="connsiteX3" fmla="*/ 2417736 w 7005234"/>
              <a:gd name="connsiteY3" fmla="*/ 164277 h 1993077"/>
              <a:gd name="connsiteX4" fmla="*/ 4448014 w 7005234"/>
              <a:gd name="connsiteY4" fmla="*/ 195274 h 1993077"/>
              <a:gd name="connsiteX5" fmla="*/ 5238427 w 7005234"/>
              <a:gd name="connsiteY5" fmla="*/ 1621118 h 1993077"/>
              <a:gd name="connsiteX6" fmla="*/ 7005234 w 7005234"/>
              <a:gd name="connsiteY6" fmla="*/ 1140670 h 1993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234" h="1993077">
                <a:moveTo>
                  <a:pt x="0" y="1993077"/>
                </a:moveTo>
                <a:cubicBezTo>
                  <a:pt x="90406" y="1839385"/>
                  <a:pt x="180813" y="1685694"/>
                  <a:pt x="418454" y="1621118"/>
                </a:cubicBezTo>
                <a:cubicBezTo>
                  <a:pt x="656095" y="1556542"/>
                  <a:pt x="1092630" y="1848427"/>
                  <a:pt x="1425844" y="1605620"/>
                </a:cubicBezTo>
                <a:cubicBezTo>
                  <a:pt x="1759058" y="1362813"/>
                  <a:pt x="1914041" y="399335"/>
                  <a:pt x="2417736" y="164277"/>
                </a:cubicBezTo>
                <a:cubicBezTo>
                  <a:pt x="2921431" y="-70781"/>
                  <a:pt x="3977899" y="-47533"/>
                  <a:pt x="4448014" y="195274"/>
                </a:cubicBezTo>
                <a:cubicBezTo>
                  <a:pt x="4918129" y="438081"/>
                  <a:pt x="4812224" y="1463552"/>
                  <a:pt x="5238427" y="1621118"/>
                </a:cubicBezTo>
                <a:cubicBezTo>
                  <a:pt x="5664630" y="1778684"/>
                  <a:pt x="6334932" y="1459677"/>
                  <a:pt x="7005234" y="1140670"/>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任意多边形: 形状 11"/>
          <p:cNvSpPr/>
          <p:nvPr/>
        </p:nvSpPr>
        <p:spPr bwMode="auto">
          <a:xfrm>
            <a:off x="11078063" y="145801"/>
            <a:ext cx="590720" cy="500729"/>
          </a:xfrm>
          <a:custGeom>
            <a:avLst/>
            <a:gdLst>
              <a:gd name="T0" fmla="*/ 9008 w 16128"/>
              <a:gd name="T1" fmla="*/ 9118 h 13670"/>
              <a:gd name="T2" fmla="*/ 11668 w 16128"/>
              <a:gd name="T3" fmla="*/ 8439 h 13670"/>
              <a:gd name="T4" fmla="*/ 14502 w 16128"/>
              <a:gd name="T5" fmla="*/ 7645 h 13670"/>
              <a:gd name="T6" fmla="*/ 16083 w 16128"/>
              <a:gd name="T7" fmla="*/ 7107 h 13670"/>
              <a:gd name="T8" fmla="*/ 15867 w 16128"/>
              <a:gd name="T9" fmla="*/ 6545 h 13670"/>
              <a:gd name="T10" fmla="*/ 14995 w 16128"/>
              <a:gd name="T11" fmla="*/ 5410 h 13670"/>
              <a:gd name="T12" fmla="*/ 13743 w 16128"/>
              <a:gd name="T13" fmla="*/ 3931 h 13670"/>
              <a:gd name="T14" fmla="*/ 6671 w 16128"/>
              <a:gd name="T15" fmla="*/ 6187 h 13670"/>
              <a:gd name="T16" fmla="*/ 7399 w 16128"/>
              <a:gd name="T17" fmla="*/ 8114 h 13670"/>
              <a:gd name="T18" fmla="*/ 7834 w 16128"/>
              <a:gd name="T19" fmla="*/ 9142 h 13670"/>
              <a:gd name="T20" fmla="*/ 6171 w 16128"/>
              <a:gd name="T21" fmla="*/ 7159 h 13670"/>
              <a:gd name="T22" fmla="*/ 5413 w 16128"/>
              <a:gd name="T23" fmla="*/ 8193 h 13670"/>
              <a:gd name="T24" fmla="*/ 4789 w 16128"/>
              <a:gd name="T25" fmla="*/ 8949 h 13670"/>
              <a:gd name="T26" fmla="*/ 4394 w 16128"/>
              <a:gd name="T27" fmla="*/ 9233 h 13670"/>
              <a:gd name="T28" fmla="*/ 3806 w 16128"/>
              <a:gd name="T29" fmla="*/ 8807 h 13670"/>
              <a:gd name="T30" fmla="*/ 2946 w 16128"/>
              <a:gd name="T31" fmla="*/ 7995 h 13670"/>
              <a:gd name="T32" fmla="*/ 1946 w 16128"/>
              <a:gd name="T33" fmla="*/ 6977 h 13670"/>
              <a:gd name="T34" fmla="*/ 1903 w 16128"/>
              <a:gd name="T35" fmla="*/ 7958 h 13670"/>
              <a:gd name="T36" fmla="*/ 1902 w 16128"/>
              <a:gd name="T37" fmla="*/ 9349 h 13670"/>
              <a:gd name="T38" fmla="*/ 2036 w 16128"/>
              <a:gd name="T39" fmla="*/ 9736 h 13670"/>
              <a:gd name="T40" fmla="*/ 3069 w 16128"/>
              <a:gd name="T41" fmla="*/ 10776 h 13670"/>
              <a:gd name="T42" fmla="*/ 4618 w 16128"/>
              <a:gd name="T43" fmla="*/ 12220 h 13670"/>
              <a:gd name="T44" fmla="*/ 5996 w 16128"/>
              <a:gd name="T45" fmla="*/ 13385 h 13670"/>
              <a:gd name="T46" fmla="*/ 6767 w 16128"/>
              <a:gd name="T47" fmla="*/ 13636 h 13670"/>
              <a:gd name="T48" fmla="*/ 8689 w 16128"/>
              <a:gd name="T49" fmla="*/ 13137 h 13670"/>
              <a:gd name="T50" fmla="*/ 11288 w 16128"/>
              <a:gd name="T51" fmla="*/ 12351 h 13670"/>
              <a:gd name="T52" fmla="*/ 13358 w 16128"/>
              <a:gd name="T53" fmla="*/ 11677 h 13670"/>
              <a:gd name="T54" fmla="*/ 13885 w 16128"/>
              <a:gd name="T55" fmla="*/ 11379 h 13670"/>
              <a:gd name="T56" fmla="*/ 14007 w 16128"/>
              <a:gd name="T57" fmla="*/ 10539 h 13670"/>
              <a:gd name="T58" fmla="*/ 14216 w 16128"/>
              <a:gd name="T59" fmla="*/ 8501 h 13670"/>
              <a:gd name="T60" fmla="*/ 12749 w 16128"/>
              <a:gd name="T61" fmla="*/ 8644 h 13670"/>
              <a:gd name="T62" fmla="*/ 8990 w 16128"/>
              <a:gd name="T63" fmla="*/ 9702 h 13670"/>
              <a:gd name="T64" fmla="*/ 7661 w 16128"/>
              <a:gd name="T65" fmla="*/ 10019 h 13670"/>
              <a:gd name="T66" fmla="*/ 7380 w 16128"/>
              <a:gd name="T67" fmla="*/ 9609 h 13670"/>
              <a:gd name="T68" fmla="*/ 6949 w 16128"/>
              <a:gd name="T69" fmla="*/ 8595 h 13670"/>
              <a:gd name="T70" fmla="*/ 6330 w 16128"/>
              <a:gd name="T71" fmla="*/ 6984 h 13670"/>
              <a:gd name="T72" fmla="*/ 7769 w 16128"/>
              <a:gd name="T73" fmla="*/ 244 h 13670"/>
              <a:gd name="T74" fmla="*/ 4580 w 16128"/>
              <a:gd name="T75" fmla="*/ 1102 h 13670"/>
              <a:gd name="T76" fmla="*/ 2926 w 16128"/>
              <a:gd name="T77" fmla="*/ 1610 h 13670"/>
              <a:gd name="T78" fmla="*/ 2820 w 16128"/>
              <a:gd name="T79" fmla="*/ 1937 h 13670"/>
              <a:gd name="T80" fmla="*/ 3833 w 16128"/>
              <a:gd name="T81" fmla="*/ 2838 h 13670"/>
              <a:gd name="T82" fmla="*/ 5235 w 16128"/>
              <a:gd name="T83" fmla="*/ 3977 h 13670"/>
              <a:gd name="T84" fmla="*/ 6374 w 16128"/>
              <a:gd name="T85" fmla="*/ 4818 h 13670"/>
              <a:gd name="T86" fmla="*/ 7007 w 16128"/>
              <a:gd name="T87" fmla="*/ 4905 h 13670"/>
              <a:gd name="T88" fmla="*/ 8782 w 16128"/>
              <a:gd name="T89" fmla="*/ 4451 h 13670"/>
              <a:gd name="T90" fmla="*/ 11048 w 16128"/>
              <a:gd name="T91" fmla="*/ 3797 h 13670"/>
              <a:gd name="T92" fmla="*/ 12729 w 16128"/>
              <a:gd name="T93" fmla="*/ 3245 h 13670"/>
              <a:gd name="T94" fmla="*/ 12897 w 16128"/>
              <a:gd name="T95" fmla="*/ 2914 h 13670"/>
              <a:gd name="T96" fmla="*/ 12015 w 16128"/>
              <a:gd name="T97" fmla="*/ 2075 h 13670"/>
              <a:gd name="T98" fmla="*/ 10264 w 16128"/>
              <a:gd name="T99" fmla="*/ 587 h 13670"/>
              <a:gd name="T100" fmla="*/ 100 w 16128"/>
              <a:gd name="T101" fmla="*/ 4443 h 13670"/>
              <a:gd name="T102" fmla="*/ 1108 w 16128"/>
              <a:gd name="T103" fmla="*/ 5506 h 13670"/>
              <a:gd name="T104" fmla="*/ 2621 w 16128"/>
              <a:gd name="T105" fmla="*/ 6979 h 13670"/>
              <a:gd name="T106" fmla="*/ 3911 w 16128"/>
              <a:gd name="T107" fmla="*/ 8146 h 13670"/>
              <a:gd name="T108" fmla="*/ 4398 w 16128"/>
              <a:gd name="T109" fmla="*/ 8331 h 13670"/>
              <a:gd name="T110" fmla="*/ 4998 w 16128"/>
              <a:gd name="T111" fmla="*/ 7639 h 13670"/>
              <a:gd name="T112" fmla="*/ 6013 w 16128"/>
              <a:gd name="T113" fmla="*/ 6264 h 13670"/>
              <a:gd name="T114" fmla="*/ 2048 w 16128"/>
              <a:gd name="T115" fmla="*/ 2138 h 13670"/>
              <a:gd name="T116" fmla="*/ 871 w 16128"/>
              <a:gd name="T117" fmla="*/ 3303 h 13670"/>
              <a:gd name="T118" fmla="*/ 198 w 16128"/>
              <a:gd name="T119" fmla="*/ 4018 h 13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3670">
                <a:moveTo>
                  <a:pt x="7951" y="9328"/>
                </a:moveTo>
                <a:lnTo>
                  <a:pt x="7990" y="9330"/>
                </a:lnTo>
                <a:lnTo>
                  <a:pt x="8072" y="9320"/>
                </a:lnTo>
                <a:lnTo>
                  <a:pt x="8193" y="9299"/>
                </a:lnTo>
                <a:lnTo>
                  <a:pt x="8349" y="9268"/>
                </a:lnTo>
                <a:lnTo>
                  <a:pt x="8540" y="9227"/>
                </a:lnTo>
                <a:lnTo>
                  <a:pt x="8761" y="9176"/>
                </a:lnTo>
                <a:lnTo>
                  <a:pt x="9008" y="9118"/>
                </a:lnTo>
                <a:lnTo>
                  <a:pt x="9283" y="9053"/>
                </a:lnTo>
                <a:lnTo>
                  <a:pt x="9579" y="8979"/>
                </a:lnTo>
                <a:lnTo>
                  <a:pt x="9895" y="8900"/>
                </a:lnTo>
                <a:lnTo>
                  <a:pt x="10226" y="8816"/>
                </a:lnTo>
                <a:lnTo>
                  <a:pt x="10573" y="8727"/>
                </a:lnTo>
                <a:lnTo>
                  <a:pt x="10931" y="8633"/>
                </a:lnTo>
                <a:lnTo>
                  <a:pt x="11296" y="8538"/>
                </a:lnTo>
                <a:lnTo>
                  <a:pt x="11668" y="8439"/>
                </a:lnTo>
                <a:lnTo>
                  <a:pt x="12042" y="8338"/>
                </a:lnTo>
                <a:lnTo>
                  <a:pt x="12416" y="8236"/>
                </a:lnTo>
                <a:lnTo>
                  <a:pt x="12786" y="8134"/>
                </a:lnTo>
                <a:lnTo>
                  <a:pt x="13151" y="8033"/>
                </a:lnTo>
                <a:lnTo>
                  <a:pt x="13509" y="7932"/>
                </a:lnTo>
                <a:lnTo>
                  <a:pt x="13855" y="7833"/>
                </a:lnTo>
                <a:lnTo>
                  <a:pt x="14187" y="7737"/>
                </a:lnTo>
                <a:lnTo>
                  <a:pt x="14502" y="7645"/>
                </a:lnTo>
                <a:lnTo>
                  <a:pt x="14797" y="7555"/>
                </a:lnTo>
                <a:lnTo>
                  <a:pt x="15071" y="7471"/>
                </a:lnTo>
                <a:lnTo>
                  <a:pt x="15319" y="7393"/>
                </a:lnTo>
                <a:lnTo>
                  <a:pt x="15538" y="7320"/>
                </a:lnTo>
                <a:lnTo>
                  <a:pt x="15727" y="7255"/>
                </a:lnTo>
                <a:lnTo>
                  <a:pt x="15883" y="7197"/>
                </a:lnTo>
                <a:lnTo>
                  <a:pt x="16002" y="7147"/>
                </a:lnTo>
                <a:lnTo>
                  <a:pt x="16083" y="7107"/>
                </a:lnTo>
                <a:lnTo>
                  <a:pt x="16120" y="7076"/>
                </a:lnTo>
                <a:lnTo>
                  <a:pt x="16128" y="7042"/>
                </a:lnTo>
                <a:lnTo>
                  <a:pt x="16119" y="6993"/>
                </a:lnTo>
                <a:lnTo>
                  <a:pt x="16095" y="6928"/>
                </a:lnTo>
                <a:lnTo>
                  <a:pt x="16056" y="6851"/>
                </a:lnTo>
                <a:lnTo>
                  <a:pt x="16005" y="6760"/>
                </a:lnTo>
                <a:lnTo>
                  <a:pt x="15942" y="6658"/>
                </a:lnTo>
                <a:lnTo>
                  <a:pt x="15867" y="6545"/>
                </a:lnTo>
                <a:lnTo>
                  <a:pt x="15781" y="6424"/>
                </a:lnTo>
                <a:lnTo>
                  <a:pt x="15688" y="6294"/>
                </a:lnTo>
                <a:lnTo>
                  <a:pt x="15586" y="6157"/>
                </a:lnTo>
                <a:lnTo>
                  <a:pt x="15477" y="6015"/>
                </a:lnTo>
                <a:lnTo>
                  <a:pt x="15363" y="5868"/>
                </a:lnTo>
                <a:lnTo>
                  <a:pt x="15243" y="5718"/>
                </a:lnTo>
                <a:lnTo>
                  <a:pt x="15120" y="5564"/>
                </a:lnTo>
                <a:lnTo>
                  <a:pt x="14995" y="5410"/>
                </a:lnTo>
                <a:lnTo>
                  <a:pt x="14868" y="5254"/>
                </a:lnTo>
                <a:lnTo>
                  <a:pt x="14740" y="5100"/>
                </a:lnTo>
                <a:lnTo>
                  <a:pt x="14613" y="4948"/>
                </a:lnTo>
                <a:lnTo>
                  <a:pt x="14487" y="4799"/>
                </a:lnTo>
                <a:lnTo>
                  <a:pt x="14364" y="4653"/>
                </a:lnTo>
                <a:lnTo>
                  <a:pt x="14131" y="4380"/>
                </a:lnTo>
                <a:lnTo>
                  <a:pt x="13920" y="4136"/>
                </a:lnTo>
                <a:lnTo>
                  <a:pt x="13743" y="3931"/>
                </a:lnTo>
                <a:lnTo>
                  <a:pt x="13605" y="3773"/>
                </a:lnTo>
                <a:lnTo>
                  <a:pt x="13516" y="3672"/>
                </a:lnTo>
                <a:lnTo>
                  <a:pt x="13485" y="3637"/>
                </a:lnTo>
                <a:lnTo>
                  <a:pt x="6465" y="5620"/>
                </a:lnTo>
                <a:lnTo>
                  <a:pt x="6480" y="5661"/>
                </a:lnTo>
                <a:lnTo>
                  <a:pt x="6522" y="5776"/>
                </a:lnTo>
                <a:lnTo>
                  <a:pt x="6586" y="5955"/>
                </a:lnTo>
                <a:lnTo>
                  <a:pt x="6671" y="6187"/>
                </a:lnTo>
                <a:lnTo>
                  <a:pt x="6773" y="6462"/>
                </a:lnTo>
                <a:lnTo>
                  <a:pt x="6886" y="6769"/>
                </a:lnTo>
                <a:lnTo>
                  <a:pt x="7010" y="7099"/>
                </a:lnTo>
                <a:lnTo>
                  <a:pt x="7139" y="7440"/>
                </a:lnTo>
                <a:lnTo>
                  <a:pt x="7203" y="7611"/>
                </a:lnTo>
                <a:lnTo>
                  <a:pt x="7269" y="7782"/>
                </a:lnTo>
                <a:lnTo>
                  <a:pt x="7334" y="7950"/>
                </a:lnTo>
                <a:lnTo>
                  <a:pt x="7399" y="8114"/>
                </a:lnTo>
                <a:lnTo>
                  <a:pt x="7462" y="8275"/>
                </a:lnTo>
                <a:lnTo>
                  <a:pt x="7524" y="8428"/>
                </a:lnTo>
                <a:lnTo>
                  <a:pt x="7583" y="8573"/>
                </a:lnTo>
                <a:lnTo>
                  <a:pt x="7640" y="8710"/>
                </a:lnTo>
                <a:lnTo>
                  <a:pt x="7694" y="8837"/>
                </a:lnTo>
                <a:lnTo>
                  <a:pt x="7744" y="8952"/>
                </a:lnTo>
                <a:lnTo>
                  <a:pt x="7791" y="9055"/>
                </a:lnTo>
                <a:lnTo>
                  <a:pt x="7834" y="9142"/>
                </a:lnTo>
                <a:lnTo>
                  <a:pt x="7871" y="9215"/>
                </a:lnTo>
                <a:lnTo>
                  <a:pt x="7904" y="9271"/>
                </a:lnTo>
                <a:lnTo>
                  <a:pt x="7931" y="9308"/>
                </a:lnTo>
                <a:lnTo>
                  <a:pt x="7951" y="9328"/>
                </a:lnTo>
                <a:close/>
                <a:moveTo>
                  <a:pt x="6318" y="6950"/>
                </a:moveTo>
                <a:lnTo>
                  <a:pt x="6301" y="6976"/>
                </a:lnTo>
                <a:lnTo>
                  <a:pt x="6251" y="7047"/>
                </a:lnTo>
                <a:lnTo>
                  <a:pt x="6171" y="7159"/>
                </a:lnTo>
                <a:lnTo>
                  <a:pt x="6068" y="7304"/>
                </a:lnTo>
                <a:lnTo>
                  <a:pt x="5944" y="7476"/>
                </a:lnTo>
                <a:lnTo>
                  <a:pt x="5805" y="7668"/>
                </a:lnTo>
                <a:lnTo>
                  <a:pt x="5730" y="7770"/>
                </a:lnTo>
                <a:lnTo>
                  <a:pt x="5653" y="7873"/>
                </a:lnTo>
                <a:lnTo>
                  <a:pt x="5574" y="7979"/>
                </a:lnTo>
                <a:lnTo>
                  <a:pt x="5494" y="8086"/>
                </a:lnTo>
                <a:lnTo>
                  <a:pt x="5413" y="8193"/>
                </a:lnTo>
                <a:lnTo>
                  <a:pt x="5330" y="8299"/>
                </a:lnTo>
                <a:lnTo>
                  <a:pt x="5249" y="8403"/>
                </a:lnTo>
                <a:lnTo>
                  <a:pt x="5168" y="8504"/>
                </a:lnTo>
                <a:lnTo>
                  <a:pt x="5087" y="8603"/>
                </a:lnTo>
                <a:lnTo>
                  <a:pt x="5009" y="8698"/>
                </a:lnTo>
                <a:lnTo>
                  <a:pt x="4933" y="8787"/>
                </a:lnTo>
                <a:lnTo>
                  <a:pt x="4860" y="8871"/>
                </a:lnTo>
                <a:lnTo>
                  <a:pt x="4789" y="8949"/>
                </a:lnTo>
                <a:lnTo>
                  <a:pt x="4722" y="9018"/>
                </a:lnTo>
                <a:lnTo>
                  <a:pt x="4660" y="9080"/>
                </a:lnTo>
                <a:lnTo>
                  <a:pt x="4603" y="9133"/>
                </a:lnTo>
                <a:lnTo>
                  <a:pt x="4550" y="9175"/>
                </a:lnTo>
                <a:lnTo>
                  <a:pt x="4503" y="9208"/>
                </a:lnTo>
                <a:lnTo>
                  <a:pt x="4462" y="9229"/>
                </a:lnTo>
                <a:lnTo>
                  <a:pt x="4429" y="9237"/>
                </a:lnTo>
                <a:lnTo>
                  <a:pt x="4394" y="9233"/>
                </a:lnTo>
                <a:lnTo>
                  <a:pt x="4349" y="9216"/>
                </a:lnTo>
                <a:lnTo>
                  <a:pt x="4293" y="9187"/>
                </a:lnTo>
                <a:lnTo>
                  <a:pt x="4230" y="9146"/>
                </a:lnTo>
                <a:lnTo>
                  <a:pt x="4158" y="9095"/>
                </a:lnTo>
                <a:lnTo>
                  <a:pt x="4079" y="9035"/>
                </a:lnTo>
                <a:lnTo>
                  <a:pt x="3994" y="8967"/>
                </a:lnTo>
                <a:lnTo>
                  <a:pt x="3902" y="8890"/>
                </a:lnTo>
                <a:lnTo>
                  <a:pt x="3806" y="8807"/>
                </a:lnTo>
                <a:lnTo>
                  <a:pt x="3705" y="8718"/>
                </a:lnTo>
                <a:lnTo>
                  <a:pt x="3602" y="8623"/>
                </a:lnTo>
                <a:lnTo>
                  <a:pt x="3495" y="8524"/>
                </a:lnTo>
                <a:lnTo>
                  <a:pt x="3387" y="8422"/>
                </a:lnTo>
                <a:lnTo>
                  <a:pt x="3276" y="8317"/>
                </a:lnTo>
                <a:lnTo>
                  <a:pt x="3166" y="8210"/>
                </a:lnTo>
                <a:lnTo>
                  <a:pt x="3055" y="8103"/>
                </a:lnTo>
                <a:lnTo>
                  <a:pt x="2946" y="7995"/>
                </a:lnTo>
                <a:lnTo>
                  <a:pt x="2839" y="7889"/>
                </a:lnTo>
                <a:lnTo>
                  <a:pt x="2733" y="7783"/>
                </a:lnTo>
                <a:lnTo>
                  <a:pt x="2631" y="7680"/>
                </a:lnTo>
                <a:lnTo>
                  <a:pt x="2439" y="7485"/>
                </a:lnTo>
                <a:lnTo>
                  <a:pt x="2269" y="7311"/>
                </a:lnTo>
                <a:lnTo>
                  <a:pt x="2126" y="7163"/>
                </a:lnTo>
                <a:lnTo>
                  <a:pt x="2017" y="7049"/>
                </a:lnTo>
                <a:lnTo>
                  <a:pt x="1946" y="6977"/>
                </a:lnTo>
                <a:lnTo>
                  <a:pt x="1922" y="6950"/>
                </a:lnTo>
                <a:lnTo>
                  <a:pt x="1921" y="6978"/>
                </a:lnTo>
                <a:lnTo>
                  <a:pt x="1920" y="7055"/>
                </a:lnTo>
                <a:lnTo>
                  <a:pt x="1917" y="7176"/>
                </a:lnTo>
                <a:lnTo>
                  <a:pt x="1914" y="7334"/>
                </a:lnTo>
                <a:lnTo>
                  <a:pt x="1910" y="7522"/>
                </a:lnTo>
                <a:lnTo>
                  <a:pt x="1906" y="7732"/>
                </a:lnTo>
                <a:lnTo>
                  <a:pt x="1903" y="7958"/>
                </a:lnTo>
                <a:lnTo>
                  <a:pt x="1899" y="8194"/>
                </a:lnTo>
                <a:lnTo>
                  <a:pt x="1897" y="8432"/>
                </a:lnTo>
                <a:lnTo>
                  <a:pt x="1895" y="8666"/>
                </a:lnTo>
                <a:lnTo>
                  <a:pt x="1895" y="8888"/>
                </a:lnTo>
                <a:lnTo>
                  <a:pt x="1896" y="9092"/>
                </a:lnTo>
                <a:lnTo>
                  <a:pt x="1898" y="9186"/>
                </a:lnTo>
                <a:lnTo>
                  <a:pt x="1899" y="9271"/>
                </a:lnTo>
                <a:lnTo>
                  <a:pt x="1902" y="9349"/>
                </a:lnTo>
                <a:lnTo>
                  <a:pt x="1905" y="9418"/>
                </a:lnTo>
                <a:lnTo>
                  <a:pt x="1908" y="9478"/>
                </a:lnTo>
                <a:lnTo>
                  <a:pt x="1912" y="9526"/>
                </a:lnTo>
                <a:lnTo>
                  <a:pt x="1917" y="9564"/>
                </a:lnTo>
                <a:lnTo>
                  <a:pt x="1922" y="9590"/>
                </a:lnTo>
                <a:lnTo>
                  <a:pt x="1939" y="9619"/>
                </a:lnTo>
                <a:lnTo>
                  <a:pt x="1978" y="9668"/>
                </a:lnTo>
                <a:lnTo>
                  <a:pt x="2036" y="9736"/>
                </a:lnTo>
                <a:lnTo>
                  <a:pt x="2114" y="9820"/>
                </a:lnTo>
                <a:lnTo>
                  <a:pt x="2209" y="9920"/>
                </a:lnTo>
                <a:lnTo>
                  <a:pt x="2319" y="10035"/>
                </a:lnTo>
                <a:lnTo>
                  <a:pt x="2445" y="10163"/>
                </a:lnTo>
                <a:lnTo>
                  <a:pt x="2585" y="10301"/>
                </a:lnTo>
                <a:lnTo>
                  <a:pt x="2736" y="10451"/>
                </a:lnTo>
                <a:lnTo>
                  <a:pt x="2898" y="10609"/>
                </a:lnTo>
                <a:lnTo>
                  <a:pt x="3069" y="10776"/>
                </a:lnTo>
                <a:lnTo>
                  <a:pt x="3249" y="10948"/>
                </a:lnTo>
                <a:lnTo>
                  <a:pt x="3434" y="11125"/>
                </a:lnTo>
                <a:lnTo>
                  <a:pt x="3626" y="11307"/>
                </a:lnTo>
                <a:lnTo>
                  <a:pt x="3821" y="11490"/>
                </a:lnTo>
                <a:lnTo>
                  <a:pt x="4020" y="11675"/>
                </a:lnTo>
                <a:lnTo>
                  <a:pt x="4219" y="11858"/>
                </a:lnTo>
                <a:lnTo>
                  <a:pt x="4419" y="12040"/>
                </a:lnTo>
                <a:lnTo>
                  <a:pt x="4618" y="12220"/>
                </a:lnTo>
                <a:lnTo>
                  <a:pt x="4813" y="12395"/>
                </a:lnTo>
                <a:lnTo>
                  <a:pt x="5005" y="12563"/>
                </a:lnTo>
                <a:lnTo>
                  <a:pt x="5191" y="12726"/>
                </a:lnTo>
                <a:lnTo>
                  <a:pt x="5371" y="12880"/>
                </a:lnTo>
                <a:lnTo>
                  <a:pt x="5543" y="13024"/>
                </a:lnTo>
                <a:lnTo>
                  <a:pt x="5705" y="13157"/>
                </a:lnTo>
                <a:lnTo>
                  <a:pt x="5856" y="13278"/>
                </a:lnTo>
                <a:lnTo>
                  <a:pt x="5996" y="13385"/>
                </a:lnTo>
                <a:lnTo>
                  <a:pt x="6122" y="13478"/>
                </a:lnTo>
                <a:lnTo>
                  <a:pt x="6233" y="13553"/>
                </a:lnTo>
                <a:lnTo>
                  <a:pt x="6328" y="13612"/>
                </a:lnTo>
                <a:lnTo>
                  <a:pt x="6406" y="13650"/>
                </a:lnTo>
                <a:lnTo>
                  <a:pt x="6465" y="13669"/>
                </a:lnTo>
                <a:lnTo>
                  <a:pt x="6532" y="13670"/>
                </a:lnTo>
                <a:lnTo>
                  <a:pt x="6634" y="13659"/>
                </a:lnTo>
                <a:lnTo>
                  <a:pt x="6767" y="13636"/>
                </a:lnTo>
                <a:lnTo>
                  <a:pt x="6929" y="13603"/>
                </a:lnTo>
                <a:lnTo>
                  <a:pt x="7117" y="13560"/>
                </a:lnTo>
                <a:lnTo>
                  <a:pt x="7332" y="13508"/>
                </a:lnTo>
                <a:lnTo>
                  <a:pt x="7568" y="13447"/>
                </a:lnTo>
                <a:lnTo>
                  <a:pt x="7824" y="13379"/>
                </a:lnTo>
                <a:lnTo>
                  <a:pt x="8098" y="13304"/>
                </a:lnTo>
                <a:lnTo>
                  <a:pt x="8388" y="13223"/>
                </a:lnTo>
                <a:lnTo>
                  <a:pt x="8689" y="13137"/>
                </a:lnTo>
                <a:lnTo>
                  <a:pt x="9001" y="13046"/>
                </a:lnTo>
                <a:lnTo>
                  <a:pt x="9323" y="12951"/>
                </a:lnTo>
                <a:lnTo>
                  <a:pt x="9650" y="12854"/>
                </a:lnTo>
                <a:lnTo>
                  <a:pt x="9979" y="12755"/>
                </a:lnTo>
                <a:lnTo>
                  <a:pt x="10311" y="12654"/>
                </a:lnTo>
                <a:lnTo>
                  <a:pt x="10640" y="12552"/>
                </a:lnTo>
                <a:lnTo>
                  <a:pt x="10967" y="12451"/>
                </a:lnTo>
                <a:lnTo>
                  <a:pt x="11288" y="12351"/>
                </a:lnTo>
                <a:lnTo>
                  <a:pt x="11600" y="12252"/>
                </a:lnTo>
                <a:lnTo>
                  <a:pt x="11902" y="12156"/>
                </a:lnTo>
                <a:lnTo>
                  <a:pt x="12191" y="12064"/>
                </a:lnTo>
                <a:lnTo>
                  <a:pt x="12464" y="11975"/>
                </a:lnTo>
                <a:lnTo>
                  <a:pt x="12720" y="11891"/>
                </a:lnTo>
                <a:lnTo>
                  <a:pt x="12956" y="11813"/>
                </a:lnTo>
                <a:lnTo>
                  <a:pt x="13170" y="11741"/>
                </a:lnTo>
                <a:lnTo>
                  <a:pt x="13358" y="11677"/>
                </a:lnTo>
                <a:lnTo>
                  <a:pt x="13519" y="11619"/>
                </a:lnTo>
                <a:lnTo>
                  <a:pt x="13652" y="11572"/>
                </a:lnTo>
                <a:lnTo>
                  <a:pt x="13752" y="11534"/>
                </a:lnTo>
                <a:lnTo>
                  <a:pt x="13819" y="11505"/>
                </a:lnTo>
                <a:lnTo>
                  <a:pt x="13848" y="11488"/>
                </a:lnTo>
                <a:lnTo>
                  <a:pt x="13860" y="11468"/>
                </a:lnTo>
                <a:lnTo>
                  <a:pt x="13872" y="11431"/>
                </a:lnTo>
                <a:lnTo>
                  <a:pt x="13885" y="11379"/>
                </a:lnTo>
                <a:lnTo>
                  <a:pt x="13898" y="11313"/>
                </a:lnTo>
                <a:lnTo>
                  <a:pt x="13912" y="11232"/>
                </a:lnTo>
                <a:lnTo>
                  <a:pt x="13928" y="11141"/>
                </a:lnTo>
                <a:lnTo>
                  <a:pt x="13943" y="11038"/>
                </a:lnTo>
                <a:lnTo>
                  <a:pt x="13959" y="10925"/>
                </a:lnTo>
                <a:lnTo>
                  <a:pt x="13975" y="10803"/>
                </a:lnTo>
                <a:lnTo>
                  <a:pt x="13991" y="10674"/>
                </a:lnTo>
                <a:lnTo>
                  <a:pt x="14007" y="10539"/>
                </a:lnTo>
                <a:lnTo>
                  <a:pt x="14023" y="10398"/>
                </a:lnTo>
                <a:lnTo>
                  <a:pt x="14057" y="10105"/>
                </a:lnTo>
                <a:lnTo>
                  <a:pt x="14089" y="9803"/>
                </a:lnTo>
                <a:lnTo>
                  <a:pt x="14119" y="9504"/>
                </a:lnTo>
                <a:lnTo>
                  <a:pt x="14148" y="9215"/>
                </a:lnTo>
                <a:lnTo>
                  <a:pt x="14174" y="8946"/>
                </a:lnTo>
                <a:lnTo>
                  <a:pt x="14197" y="8705"/>
                </a:lnTo>
                <a:lnTo>
                  <a:pt x="14216" y="8501"/>
                </a:lnTo>
                <a:lnTo>
                  <a:pt x="14230" y="8345"/>
                </a:lnTo>
                <a:lnTo>
                  <a:pt x="14239" y="8245"/>
                </a:lnTo>
                <a:lnTo>
                  <a:pt x="14242" y="8209"/>
                </a:lnTo>
                <a:lnTo>
                  <a:pt x="14170" y="8230"/>
                </a:lnTo>
                <a:lnTo>
                  <a:pt x="13967" y="8290"/>
                </a:lnTo>
                <a:lnTo>
                  <a:pt x="13649" y="8382"/>
                </a:lnTo>
                <a:lnTo>
                  <a:pt x="13237" y="8502"/>
                </a:lnTo>
                <a:lnTo>
                  <a:pt x="12749" y="8644"/>
                </a:lnTo>
                <a:lnTo>
                  <a:pt x="12203" y="8802"/>
                </a:lnTo>
                <a:lnTo>
                  <a:pt x="11617" y="8969"/>
                </a:lnTo>
                <a:lnTo>
                  <a:pt x="11011" y="9141"/>
                </a:lnTo>
                <a:lnTo>
                  <a:pt x="10403" y="9314"/>
                </a:lnTo>
                <a:lnTo>
                  <a:pt x="9809" y="9479"/>
                </a:lnTo>
                <a:lnTo>
                  <a:pt x="9525" y="9556"/>
                </a:lnTo>
                <a:lnTo>
                  <a:pt x="9251" y="9632"/>
                </a:lnTo>
                <a:lnTo>
                  <a:pt x="8990" y="9702"/>
                </a:lnTo>
                <a:lnTo>
                  <a:pt x="8745" y="9767"/>
                </a:lnTo>
                <a:lnTo>
                  <a:pt x="8519" y="9826"/>
                </a:lnTo>
                <a:lnTo>
                  <a:pt x="8312" y="9879"/>
                </a:lnTo>
                <a:lnTo>
                  <a:pt x="8128" y="9924"/>
                </a:lnTo>
                <a:lnTo>
                  <a:pt x="7967" y="9962"/>
                </a:lnTo>
                <a:lnTo>
                  <a:pt x="7835" y="9991"/>
                </a:lnTo>
                <a:lnTo>
                  <a:pt x="7732" y="10010"/>
                </a:lnTo>
                <a:lnTo>
                  <a:pt x="7661" y="10019"/>
                </a:lnTo>
                <a:lnTo>
                  <a:pt x="7624" y="10018"/>
                </a:lnTo>
                <a:lnTo>
                  <a:pt x="7601" y="10002"/>
                </a:lnTo>
                <a:lnTo>
                  <a:pt x="7574" y="9970"/>
                </a:lnTo>
                <a:lnTo>
                  <a:pt x="7543" y="9923"/>
                </a:lnTo>
                <a:lnTo>
                  <a:pt x="7508" y="9863"/>
                </a:lnTo>
                <a:lnTo>
                  <a:pt x="7468" y="9789"/>
                </a:lnTo>
                <a:lnTo>
                  <a:pt x="7426" y="9705"/>
                </a:lnTo>
                <a:lnTo>
                  <a:pt x="7380" y="9609"/>
                </a:lnTo>
                <a:lnTo>
                  <a:pt x="7331" y="9504"/>
                </a:lnTo>
                <a:lnTo>
                  <a:pt x="7281" y="9391"/>
                </a:lnTo>
                <a:lnTo>
                  <a:pt x="7228" y="9270"/>
                </a:lnTo>
                <a:lnTo>
                  <a:pt x="7174" y="9143"/>
                </a:lnTo>
                <a:lnTo>
                  <a:pt x="7118" y="9011"/>
                </a:lnTo>
                <a:lnTo>
                  <a:pt x="7063" y="8875"/>
                </a:lnTo>
                <a:lnTo>
                  <a:pt x="7006" y="8736"/>
                </a:lnTo>
                <a:lnTo>
                  <a:pt x="6949" y="8595"/>
                </a:lnTo>
                <a:lnTo>
                  <a:pt x="6893" y="8454"/>
                </a:lnTo>
                <a:lnTo>
                  <a:pt x="6782" y="8172"/>
                </a:lnTo>
                <a:lnTo>
                  <a:pt x="6676" y="7900"/>
                </a:lnTo>
                <a:lnTo>
                  <a:pt x="6579" y="7646"/>
                </a:lnTo>
                <a:lnTo>
                  <a:pt x="6493" y="7418"/>
                </a:lnTo>
                <a:lnTo>
                  <a:pt x="6421" y="7227"/>
                </a:lnTo>
                <a:lnTo>
                  <a:pt x="6366" y="7078"/>
                </a:lnTo>
                <a:lnTo>
                  <a:pt x="6330" y="6984"/>
                </a:lnTo>
                <a:lnTo>
                  <a:pt x="6318" y="6950"/>
                </a:lnTo>
                <a:close/>
                <a:moveTo>
                  <a:pt x="9742" y="156"/>
                </a:moveTo>
                <a:lnTo>
                  <a:pt x="9130" y="3375"/>
                </a:lnTo>
                <a:lnTo>
                  <a:pt x="8713" y="0"/>
                </a:lnTo>
                <a:lnTo>
                  <a:pt x="8645" y="17"/>
                </a:lnTo>
                <a:lnTo>
                  <a:pt x="8453" y="67"/>
                </a:lnTo>
                <a:lnTo>
                  <a:pt x="8155" y="144"/>
                </a:lnTo>
                <a:lnTo>
                  <a:pt x="7769" y="244"/>
                </a:lnTo>
                <a:lnTo>
                  <a:pt x="7311" y="364"/>
                </a:lnTo>
                <a:lnTo>
                  <a:pt x="6800" y="499"/>
                </a:lnTo>
                <a:lnTo>
                  <a:pt x="6255" y="644"/>
                </a:lnTo>
                <a:lnTo>
                  <a:pt x="5690" y="796"/>
                </a:lnTo>
                <a:lnTo>
                  <a:pt x="5408" y="873"/>
                </a:lnTo>
                <a:lnTo>
                  <a:pt x="5127" y="950"/>
                </a:lnTo>
                <a:lnTo>
                  <a:pt x="4850" y="1027"/>
                </a:lnTo>
                <a:lnTo>
                  <a:pt x="4580" y="1102"/>
                </a:lnTo>
                <a:lnTo>
                  <a:pt x="4319" y="1177"/>
                </a:lnTo>
                <a:lnTo>
                  <a:pt x="4069" y="1250"/>
                </a:lnTo>
                <a:lnTo>
                  <a:pt x="3833" y="1319"/>
                </a:lnTo>
                <a:lnTo>
                  <a:pt x="3612" y="1386"/>
                </a:lnTo>
                <a:lnTo>
                  <a:pt x="3408" y="1448"/>
                </a:lnTo>
                <a:lnTo>
                  <a:pt x="3225" y="1508"/>
                </a:lnTo>
                <a:lnTo>
                  <a:pt x="3063" y="1562"/>
                </a:lnTo>
                <a:lnTo>
                  <a:pt x="2926" y="1610"/>
                </a:lnTo>
                <a:lnTo>
                  <a:pt x="2815" y="1654"/>
                </a:lnTo>
                <a:lnTo>
                  <a:pt x="2734" y="1690"/>
                </a:lnTo>
                <a:lnTo>
                  <a:pt x="2682" y="1720"/>
                </a:lnTo>
                <a:lnTo>
                  <a:pt x="2665" y="1743"/>
                </a:lnTo>
                <a:lnTo>
                  <a:pt x="2675" y="1770"/>
                </a:lnTo>
                <a:lnTo>
                  <a:pt x="2705" y="1812"/>
                </a:lnTo>
                <a:lnTo>
                  <a:pt x="2754" y="1868"/>
                </a:lnTo>
                <a:lnTo>
                  <a:pt x="2820" y="1937"/>
                </a:lnTo>
                <a:lnTo>
                  <a:pt x="2904" y="2019"/>
                </a:lnTo>
                <a:lnTo>
                  <a:pt x="3002" y="2111"/>
                </a:lnTo>
                <a:lnTo>
                  <a:pt x="3114" y="2213"/>
                </a:lnTo>
                <a:lnTo>
                  <a:pt x="3238" y="2325"/>
                </a:lnTo>
                <a:lnTo>
                  <a:pt x="3373" y="2444"/>
                </a:lnTo>
                <a:lnTo>
                  <a:pt x="3518" y="2570"/>
                </a:lnTo>
                <a:lnTo>
                  <a:pt x="3672" y="2702"/>
                </a:lnTo>
                <a:lnTo>
                  <a:pt x="3833" y="2838"/>
                </a:lnTo>
                <a:lnTo>
                  <a:pt x="4001" y="2978"/>
                </a:lnTo>
                <a:lnTo>
                  <a:pt x="4172" y="3121"/>
                </a:lnTo>
                <a:lnTo>
                  <a:pt x="4349" y="3265"/>
                </a:lnTo>
                <a:lnTo>
                  <a:pt x="4526" y="3410"/>
                </a:lnTo>
                <a:lnTo>
                  <a:pt x="4705" y="3555"/>
                </a:lnTo>
                <a:lnTo>
                  <a:pt x="4884" y="3698"/>
                </a:lnTo>
                <a:lnTo>
                  <a:pt x="5061" y="3839"/>
                </a:lnTo>
                <a:lnTo>
                  <a:pt x="5235" y="3977"/>
                </a:lnTo>
                <a:lnTo>
                  <a:pt x="5405" y="4109"/>
                </a:lnTo>
                <a:lnTo>
                  <a:pt x="5570" y="4236"/>
                </a:lnTo>
                <a:lnTo>
                  <a:pt x="5727" y="4355"/>
                </a:lnTo>
                <a:lnTo>
                  <a:pt x="5878" y="4467"/>
                </a:lnTo>
                <a:lnTo>
                  <a:pt x="6019" y="4571"/>
                </a:lnTo>
                <a:lnTo>
                  <a:pt x="6150" y="4665"/>
                </a:lnTo>
                <a:lnTo>
                  <a:pt x="6268" y="4747"/>
                </a:lnTo>
                <a:lnTo>
                  <a:pt x="6374" y="4818"/>
                </a:lnTo>
                <a:lnTo>
                  <a:pt x="6465" y="4875"/>
                </a:lnTo>
                <a:lnTo>
                  <a:pt x="6541" y="4920"/>
                </a:lnTo>
                <a:lnTo>
                  <a:pt x="6600" y="4948"/>
                </a:lnTo>
                <a:lnTo>
                  <a:pt x="6641" y="4961"/>
                </a:lnTo>
                <a:lnTo>
                  <a:pt x="6688" y="4961"/>
                </a:lnTo>
                <a:lnTo>
                  <a:pt x="6767" y="4951"/>
                </a:lnTo>
                <a:lnTo>
                  <a:pt x="6874" y="4932"/>
                </a:lnTo>
                <a:lnTo>
                  <a:pt x="7007" y="4905"/>
                </a:lnTo>
                <a:lnTo>
                  <a:pt x="7165" y="4869"/>
                </a:lnTo>
                <a:lnTo>
                  <a:pt x="7345" y="4826"/>
                </a:lnTo>
                <a:lnTo>
                  <a:pt x="7546" y="4777"/>
                </a:lnTo>
                <a:lnTo>
                  <a:pt x="7766" y="4721"/>
                </a:lnTo>
                <a:lnTo>
                  <a:pt x="8000" y="4661"/>
                </a:lnTo>
                <a:lnTo>
                  <a:pt x="8249" y="4595"/>
                </a:lnTo>
                <a:lnTo>
                  <a:pt x="8511" y="4525"/>
                </a:lnTo>
                <a:lnTo>
                  <a:pt x="8782" y="4451"/>
                </a:lnTo>
                <a:lnTo>
                  <a:pt x="9060" y="4374"/>
                </a:lnTo>
                <a:lnTo>
                  <a:pt x="9344" y="4294"/>
                </a:lnTo>
                <a:lnTo>
                  <a:pt x="9631" y="4213"/>
                </a:lnTo>
                <a:lnTo>
                  <a:pt x="9921" y="4130"/>
                </a:lnTo>
                <a:lnTo>
                  <a:pt x="10209" y="4046"/>
                </a:lnTo>
                <a:lnTo>
                  <a:pt x="10494" y="3962"/>
                </a:lnTo>
                <a:lnTo>
                  <a:pt x="10775" y="3880"/>
                </a:lnTo>
                <a:lnTo>
                  <a:pt x="11048" y="3797"/>
                </a:lnTo>
                <a:lnTo>
                  <a:pt x="11313" y="3717"/>
                </a:lnTo>
                <a:lnTo>
                  <a:pt x="11566" y="3638"/>
                </a:lnTo>
                <a:lnTo>
                  <a:pt x="11805" y="3561"/>
                </a:lnTo>
                <a:lnTo>
                  <a:pt x="12029" y="3490"/>
                </a:lnTo>
                <a:lnTo>
                  <a:pt x="12236" y="3421"/>
                </a:lnTo>
                <a:lnTo>
                  <a:pt x="12423" y="3357"/>
                </a:lnTo>
                <a:lnTo>
                  <a:pt x="12588" y="3298"/>
                </a:lnTo>
                <a:lnTo>
                  <a:pt x="12729" y="3245"/>
                </a:lnTo>
                <a:lnTo>
                  <a:pt x="12845" y="3199"/>
                </a:lnTo>
                <a:lnTo>
                  <a:pt x="12932" y="3159"/>
                </a:lnTo>
                <a:lnTo>
                  <a:pt x="12989" y="3127"/>
                </a:lnTo>
                <a:lnTo>
                  <a:pt x="13013" y="3103"/>
                </a:lnTo>
                <a:lnTo>
                  <a:pt x="13011" y="3076"/>
                </a:lnTo>
                <a:lnTo>
                  <a:pt x="12991" y="3034"/>
                </a:lnTo>
                <a:lnTo>
                  <a:pt x="12952" y="2980"/>
                </a:lnTo>
                <a:lnTo>
                  <a:pt x="12897" y="2914"/>
                </a:lnTo>
                <a:lnTo>
                  <a:pt x="12827" y="2837"/>
                </a:lnTo>
                <a:lnTo>
                  <a:pt x="12743" y="2750"/>
                </a:lnTo>
                <a:lnTo>
                  <a:pt x="12646" y="2654"/>
                </a:lnTo>
                <a:lnTo>
                  <a:pt x="12538" y="2551"/>
                </a:lnTo>
                <a:lnTo>
                  <a:pt x="12420" y="2441"/>
                </a:lnTo>
                <a:lnTo>
                  <a:pt x="12292" y="2324"/>
                </a:lnTo>
                <a:lnTo>
                  <a:pt x="12156" y="2202"/>
                </a:lnTo>
                <a:lnTo>
                  <a:pt x="12015" y="2075"/>
                </a:lnTo>
                <a:lnTo>
                  <a:pt x="11868" y="1946"/>
                </a:lnTo>
                <a:lnTo>
                  <a:pt x="11718" y="1815"/>
                </a:lnTo>
                <a:lnTo>
                  <a:pt x="11565" y="1682"/>
                </a:lnTo>
                <a:lnTo>
                  <a:pt x="11410" y="1548"/>
                </a:lnTo>
                <a:lnTo>
                  <a:pt x="11100" y="1285"/>
                </a:lnTo>
                <a:lnTo>
                  <a:pt x="10800" y="1032"/>
                </a:lnTo>
                <a:lnTo>
                  <a:pt x="10517" y="796"/>
                </a:lnTo>
                <a:lnTo>
                  <a:pt x="10264" y="587"/>
                </a:lnTo>
                <a:lnTo>
                  <a:pt x="10051" y="410"/>
                </a:lnTo>
                <a:lnTo>
                  <a:pt x="9885" y="274"/>
                </a:lnTo>
                <a:lnTo>
                  <a:pt x="9780" y="187"/>
                </a:lnTo>
                <a:lnTo>
                  <a:pt x="9742" y="156"/>
                </a:lnTo>
                <a:close/>
                <a:moveTo>
                  <a:pt x="0" y="4296"/>
                </a:moveTo>
                <a:lnTo>
                  <a:pt x="12" y="4325"/>
                </a:lnTo>
                <a:lnTo>
                  <a:pt x="45" y="4375"/>
                </a:lnTo>
                <a:lnTo>
                  <a:pt x="100" y="4443"/>
                </a:lnTo>
                <a:lnTo>
                  <a:pt x="173" y="4529"/>
                </a:lnTo>
                <a:lnTo>
                  <a:pt x="264" y="4632"/>
                </a:lnTo>
                <a:lnTo>
                  <a:pt x="372" y="4748"/>
                </a:lnTo>
                <a:lnTo>
                  <a:pt x="495" y="4878"/>
                </a:lnTo>
                <a:lnTo>
                  <a:pt x="631" y="5022"/>
                </a:lnTo>
                <a:lnTo>
                  <a:pt x="780" y="5174"/>
                </a:lnTo>
                <a:lnTo>
                  <a:pt x="939" y="5336"/>
                </a:lnTo>
                <a:lnTo>
                  <a:pt x="1108" y="5506"/>
                </a:lnTo>
                <a:lnTo>
                  <a:pt x="1284" y="5683"/>
                </a:lnTo>
                <a:lnTo>
                  <a:pt x="1467" y="5864"/>
                </a:lnTo>
                <a:lnTo>
                  <a:pt x="1655" y="6048"/>
                </a:lnTo>
                <a:lnTo>
                  <a:pt x="1847" y="6236"/>
                </a:lnTo>
                <a:lnTo>
                  <a:pt x="2040" y="6424"/>
                </a:lnTo>
                <a:lnTo>
                  <a:pt x="2235" y="6612"/>
                </a:lnTo>
                <a:lnTo>
                  <a:pt x="2429" y="6797"/>
                </a:lnTo>
                <a:lnTo>
                  <a:pt x="2621" y="6979"/>
                </a:lnTo>
                <a:lnTo>
                  <a:pt x="2809" y="7156"/>
                </a:lnTo>
                <a:lnTo>
                  <a:pt x="2993" y="7327"/>
                </a:lnTo>
                <a:lnTo>
                  <a:pt x="3170" y="7491"/>
                </a:lnTo>
                <a:lnTo>
                  <a:pt x="3340" y="7645"/>
                </a:lnTo>
                <a:lnTo>
                  <a:pt x="3500" y="7789"/>
                </a:lnTo>
                <a:lnTo>
                  <a:pt x="3649" y="7922"/>
                </a:lnTo>
                <a:lnTo>
                  <a:pt x="3787" y="8041"/>
                </a:lnTo>
                <a:lnTo>
                  <a:pt x="3911" y="8146"/>
                </a:lnTo>
                <a:lnTo>
                  <a:pt x="4021" y="8234"/>
                </a:lnTo>
                <a:lnTo>
                  <a:pt x="4114" y="8305"/>
                </a:lnTo>
                <a:lnTo>
                  <a:pt x="4189" y="8357"/>
                </a:lnTo>
                <a:lnTo>
                  <a:pt x="4246" y="8390"/>
                </a:lnTo>
                <a:lnTo>
                  <a:pt x="4282" y="8401"/>
                </a:lnTo>
                <a:lnTo>
                  <a:pt x="4311" y="8392"/>
                </a:lnTo>
                <a:lnTo>
                  <a:pt x="4351" y="8368"/>
                </a:lnTo>
                <a:lnTo>
                  <a:pt x="4398" y="8331"/>
                </a:lnTo>
                <a:lnTo>
                  <a:pt x="4452" y="8280"/>
                </a:lnTo>
                <a:lnTo>
                  <a:pt x="4514" y="8217"/>
                </a:lnTo>
                <a:lnTo>
                  <a:pt x="4582" y="8143"/>
                </a:lnTo>
                <a:lnTo>
                  <a:pt x="4657" y="8058"/>
                </a:lnTo>
                <a:lnTo>
                  <a:pt x="4736" y="7964"/>
                </a:lnTo>
                <a:lnTo>
                  <a:pt x="4819" y="7862"/>
                </a:lnTo>
                <a:lnTo>
                  <a:pt x="4907" y="7754"/>
                </a:lnTo>
                <a:lnTo>
                  <a:pt x="4998" y="7639"/>
                </a:lnTo>
                <a:lnTo>
                  <a:pt x="5090" y="7519"/>
                </a:lnTo>
                <a:lnTo>
                  <a:pt x="5185" y="7395"/>
                </a:lnTo>
                <a:lnTo>
                  <a:pt x="5281" y="7268"/>
                </a:lnTo>
                <a:lnTo>
                  <a:pt x="5378" y="7139"/>
                </a:lnTo>
                <a:lnTo>
                  <a:pt x="5474" y="7009"/>
                </a:lnTo>
                <a:lnTo>
                  <a:pt x="5664" y="6750"/>
                </a:lnTo>
                <a:lnTo>
                  <a:pt x="5845" y="6499"/>
                </a:lnTo>
                <a:lnTo>
                  <a:pt x="6013" y="6264"/>
                </a:lnTo>
                <a:lnTo>
                  <a:pt x="6162" y="6055"/>
                </a:lnTo>
                <a:lnTo>
                  <a:pt x="6287" y="5877"/>
                </a:lnTo>
                <a:lnTo>
                  <a:pt x="6383" y="5740"/>
                </a:lnTo>
                <a:lnTo>
                  <a:pt x="6444" y="5652"/>
                </a:lnTo>
                <a:lnTo>
                  <a:pt x="6465" y="5621"/>
                </a:lnTo>
                <a:lnTo>
                  <a:pt x="2140" y="2050"/>
                </a:lnTo>
                <a:lnTo>
                  <a:pt x="2116" y="2073"/>
                </a:lnTo>
                <a:lnTo>
                  <a:pt x="2048" y="2138"/>
                </a:lnTo>
                <a:lnTo>
                  <a:pt x="1942" y="2241"/>
                </a:lnTo>
                <a:lnTo>
                  <a:pt x="1805" y="2374"/>
                </a:lnTo>
                <a:lnTo>
                  <a:pt x="1644" y="2532"/>
                </a:lnTo>
                <a:lnTo>
                  <a:pt x="1463" y="2710"/>
                </a:lnTo>
                <a:lnTo>
                  <a:pt x="1270" y="2901"/>
                </a:lnTo>
                <a:lnTo>
                  <a:pt x="1070" y="3101"/>
                </a:lnTo>
                <a:lnTo>
                  <a:pt x="970" y="3203"/>
                </a:lnTo>
                <a:lnTo>
                  <a:pt x="871" y="3303"/>
                </a:lnTo>
                <a:lnTo>
                  <a:pt x="773" y="3403"/>
                </a:lnTo>
                <a:lnTo>
                  <a:pt x="677" y="3502"/>
                </a:lnTo>
                <a:lnTo>
                  <a:pt x="585" y="3598"/>
                </a:lnTo>
                <a:lnTo>
                  <a:pt x="496" y="3690"/>
                </a:lnTo>
                <a:lnTo>
                  <a:pt x="412" y="3780"/>
                </a:lnTo>
                <a:lnTo>
                  <a:pt x="335" y="3865"/>
                </a:lnTo>
                <a:lnTo>
                  <a:pt x="262" y="3944"/>
                </a:lnTo>
                <a:lnTo>
                  <a:pt x="198" y="4018"/>
                </a:lnTo>
                <a:lnTo>
                  <a:pt x="140" y="4085"/>
                </a:lnTo>
                <a:lnTo>
                  <a:pt x="92" y="4145"/>
                </a:lnTo>
                <a:lnTo>
                  <a:pt x="53" y="4196"/>
                </a:lnTo>
                <a:lnTo>
                  <a:pt x="24" y="4240"/>
                </a:lnTo>
                <a:lnTo>
                  <a:pt x="6" y="4273"/>
                </a:lnTo>
                <a:lnTo>
                  <a:pt x="0" y="4296"/>
                </a:lnTo>
                <a:close/>
              </a:path>
            </a:pathLst>
          </a:custGeom>
          <a:solidFill>
            <a:schemeClr val="bg1">
              <a:lumMod val="65000"/>
            </a:schemeClr>
          </a:solidFill>
          <a:ln>
            <a:noFill/>
          </a:ln>
        </p:spPr>
        <p:txBody>
          <a:bodyPr anchor="ctr"/>
          <a:lstStyle/>
          <a:p>
            <a:pPr algn="ctr"/>
            <a:endParaRPr/>
          </a:p>
        </p:txBody>
      </p:sp>
      <p:sp>
        <p:nvSpPr>
          <p:cNvPr id="9" name="任意多边形: 形状 12"/>
          <p:cNvSpPr/>
          <p:nvPr/>
        </p:nvSpPr>
        <p:spPr bwMode="auto">
          <a:xfrm>
            <a:off x="11044278" y="2520005"/>
            <a:ext cx="512723" cy="531405"/>
          </a:xfrm>
          <a:custGeom>
            <a:avLst/>
            <a:gdLst>
              <a:gd name="T0" fmla="*/ 11756 w 15561"/>
              <a:gd name="T1" fmla="*/ 11710 h 16127"/>
              <a:gd name="T2" fmla="*/ 11764 w 15561"/>
              <a:gd name="T3" fmla="*/ 11201 h 16127"/>
              <a:gd name="T4" fmla="*/ 13246 w 15561"/>
              <a:gd name="T5" fmla="*/ 11223 h 16127"/>
              <a:gd name="T6" fmla="*/ 14516 w 15561"/>
              <a:gd name="T7" fmla="*/ 10799 h 16127"/>
              <a:gd name="T8" fmla="*/ 15019 w 15561"/>
              <a:gd name="T9" fmla="*/ 9764 h 16127"/>
              <a:gd name="T10" fmla="*/ 14640 w 15561"/>
              <a:gd name="T11" fmla="*/ 9601 h 16127"/>
              <a:gd name="T12" fmla="*/ 13604 w 15561"/>
              <a:gd name="T13" fmla="*/ 9504 h 16127"/>
              <a:gd name="T14" fmla="*/ 12573 w 15561"/>
              <a:gd name="T15" fmla="*/ 9264 h 16127"/>
              <a:gd name="T16" fmla="*/ 11663 w 15561"/>
              <a:gd name="T17" fmla="*/ 8766 h 16127"/>
              <a:gd name="T18" fmla="*/ 11017 w 15561"/>
              <a:gd name="T19" fmla="*/ 8232 h 16127"/>
              <a:gd name="T20" fmla="*/ 10681 w 15561"/>
              <a:gd name="T21" fmla="*/ 7871 h 16127"/>
              <a:gd name="T22" fmla="*/ 10298 w 15561"/>
              <a:gd name="T23" fmla="*/ 7197 h 16127"/>
              <a:gd name="T24" fmla="*/ 9830 w 15561"/>
              <a:gd name="T25" fmla="*/ 5728 h 16127"/>
              <a:gd name="T26" fmla="*/ 9597 w 15561"/>
              <a:gd name="T27" fmla="*/ 4029 h 16127"/>
              <a:gd name="T28" fmla="*/ 9339 w 15561"/>
              <a:gd name="T29" fmla="*/ 3691 h 16127"/>
              <a:gd name="T30" fmla="*/ 8860 w 15561"/>
              <a:gd name="T31" fmla="*/ 3488 h 16127"/>
              <a:gd name="T32" fmla="*/ 8307 w 15561"/>
              <a:gd name="T33" fmla="*/ 3331 h 16127"/>
              <a:gd name="T34" fmla="*/ 8380 w 15561"/>
              <a:gd name="T35" fmla="*/ 2454 h 16127"/>
              <a:gd name="T36" fmla="*/ 8517 w 15561"/>
              <a:gd name="T37" fmla="*/ 1469 h 16127"/>
              <a:gd name="T38" fmla="*/ 8721 w 15561"/>
              <a:gd name="T39" fmla="*/ 338 h 16127"/>
              <a:gd name="T40" fmla="*/ 8701 w 15561"/>
              <a:gd name="T41" fmla="*/ 50 h 16127"/>
              <a:gd name="T42" fmla="*/ 8062 w 15561"/>
              <a:gd name="T43" fmla="*/ 34 h 16127"/>
              <a:gd name="T44" fmla="*/ 7116 w 15561"/>
              <a:gd name="T45" fmla="*/ 266 h 16127"/>
              <a:gd name="T46" fmla="*/ 6546 w 15561"/>
              <a:gd name="T47" fmla="*/ 578 h 16127"/>
              <a:gd name="T48" fmla="*/ 6528 w 15561"/>
              <a:gd name="T49" fmla="*/ 1371 h 16127"/>
              <a:gd name="T50" fmla="*/ 6668 w 15561"/>
              <a:gd name="T51" fmla="*/ 2356 h 16127"/>
              <a:gd name="T52" fmla="*/ 6855 w 15561"/>
              <a:gd name="T53" fmla="*/ 3480 h 16127"/>
              <a:gd name="T54" fmla="*/ 6238 w 15561"/>
              <a:gd name="T55" fmla="*/ 3615 h 16127"/>
              <a:gd name="T56" fmla="*/ 5781 w 15561"/>
              <a:gd name="T57" fmla="*/ 3785 h 16127"/>
              <a:gd name="T58" fmla="*/ 5565 w 15561"/>
              <a:gd name="T59" fmla="*/ 3970 h 16127"/>
              <a:gd name="T60" fmla="*/ 5229 w 15561"/>
              <a:gd name="T61" fmla="*/ 5241 h 16127"/>
              <a:gd name="T62" fmla="*/ 4800 w 15561"/>
              <a:gd name="T63" fmla="*/ 6479 h 16127"/>
              <a:gd name="T64" fmla="*/ 4448 w 15561"/>
              <a:gd name="T65" fmla="*/ 7367 h 16127"/>
              <a:gd name="T66" fmla="*/ 4037 w 15561"/>
              <a:gd name="T67" fmla="*/ 8168 h 16127"/>
              <a:gd name="T68" fmla="*/ 3314 w 15561"/>
              <a:gd name="T69" fmla="*/ 9117 h 16127"/>
              <a:gd name="T70" fmla="*/ 2287 w 15561"/>
              <a:gd name="T71" fmla="*/ 9861 h 16127"/>
              <a:gd name="T72" fmla="*/ 1150 w 15561"/>
              <a:gd name="T73" fmla="*/ 10273 h 16127"/>
              <a:gd name="T74" fmla="*/ 156 w 15561"/>
              <a:gd name="T75" fmla="*/ 10551 h 16127"/>
              <a:gd name="T76" fmla="*/ 34 w 15561"/>
              <a:gd name="T77" fmla="*/ 10965 h 16127"/>
              <a:gd name="T78" fmla="*/ 674 w 15561"/>
              <a:gd name="T79" fmla="*/ 11869 h 16127"/>
              <a:gd name="T80" fmla="*/ 2299 w 15561"/>
              <a:gd name="T81" fmla="*/ 12370 h 16127"/>
              <a:gd name="T82" fmla="*/ 4064 w 15561"/>
              <a:gd name="T83" fmla="*/ 12173 h 16127"/>
              <a:gd name="T84" fmla="*/ 3561 w 15561"/>
              <a:gd name="T85" fmla="*/ 13156 h 16127"/>
              <a:gd name="T86" fmla="*/ 2724 w 15561"/>
              <a:gd name="T87" fmla="*/ 14306 h 16127"/>
              <a:gd name="T88" fmla="*/ 2162 w 15561"/>
              <a:gd name="T89" fmla="*/ 15252 h 16127"/>
              <a:gd name="T90" fmla="*/ 2377 w 15561"/>
              <a:gd name="T91" fmla="*/ 15926 h 16127"/>
              <a:gd name="T92" fmla="*/ 3744 w 15561"/>
              <a:gd name="T93" fmla="*/ 16099 h 16127"/>
              <a:gd name="T94" fmla="*/ 5735 w 15561"/>
              <a:gd name="T95" fmla="*/ 15122 h 16127"/>
              <a:gd name="T96" fmla="*/ 7416 w 15561"/>
              <a:gd name="T97" fmla="*/ 12603 h 16127"/>
              <a:gd name="T98" fmla="*/ 7963 w 15561"/>
              <a:gd name="T99" fmla="*/ 13505 h 16127"/>
              <a:gd name="T100" fmla="*/ 8690 w 15561"/>
              <a:gd name="T101" fmla="*/ 14388 h 16127"/>
              <a:gd name="T102" fmla="*/ 9609 w 15561"/>
              <a:gd name="T103" fmla="*/ 15151 h 16127"/>
              <a:gd name="T104" fmla="*/ 11499 w 15561"/>
              <a:gd name="T105" fmla="*/ 15845 h 16127"/>
              <a:gd name="T106" fmla="*/ 13652 w 15561"/>
              <a:gd name="T107" fmla="*/ 15818 h 16127"/>
              <a:gd name="T108" fmla="*/ 15262 w 15561"/>
              <a:gd name="T109" fmla="*/ 15059 h 16127"/>
              <a:gd name="T110" fmla="*/ 15415 w 15561"/>
              <a:gd name="T111" fmla="*/ 14300 h 16127"/>
              <a:gd name="T112" fmla="*/ 14411 w 15561"/>
              <a:gd name="T113" fmla="*/ 13735 h 16127"/>
              <a:gd name="T114" fmla="*/ 12988 w 15561"/>
              <a:gd name="T115" fmla="*/ 12936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61" h="16127">
                <a:moveTo>
                  <a:pt x="12316" y="12369"/>
                </a:moveTo>
                <a:lnTo>
                  <a:pt x="12252" y="12302"/>
                </a:lnTo>
                <a:lnTo>
                  <a:pt x="12187" y="12232"/>
                </a:lnTo>
                <a:lnTo>
                  <a:pt x="12123" y="12162"/>
                </a:lnTo>
                <a:lnTo>
                  <a:pt x="12061" y="12089"/>
                </a:lnTo>
                <a:lnTo>
                  <a:pt x="11998" y="12015"/>
                </a:lnTo>
                <a:lnTo>
                  <a:pt x="11936" y="11941"/>
                </a:lnTo>
                <a:lnTo>
                  <a:pt x="11875" y="11865"/>
                </a:lnTo>
                <a:lnTo>
                  <a:pt x="11815" y="11788"/>
                </a:lnTo>
                <a:lnTo>
                  <a:pt x="11756" y="11710"/>
                </a:lnTo>
                <a:lnTo>
                  <a:pt x="11697" y="11632"/>
                </a:lnTo>
                <a:lnTo>
                  <a:pt x="11638" y="11553"/>
                </a:lnTo>
                <a:lnTo>
                  <a:pt x="11581" y="11473"/>
                </a:lnTo>
                <a:lnTo>
                  <a:pt x="11524" y="11392"/>
                </a:lnTo>
                <a:lnTo>
                  <a:pt x="11469" y="11312"/>
                </a:lnTo>
                <a:lnTo>
                  <a:pt x="11414" y="11231"/>
                </a:lnTo>
                <a:lnTo>
                  <a:pt x="11361" y="11149"/>
                </a:lnTo>
                <a:lnTo>
                  <a:pt x="11490" y="11168"/>
                </a:lnTo>
                <a:lnTo>
                  <a:pt x="11625" y="11185"/>
                </a:lnTo>
                <a:lnTo>
                  <a:pt x="11764" y="11201"/>
                </a:lnTo>
                <a:lnTo>
                  <a:pt x="11905" y="11215"/>
                </a:lnTo>
                <a:lnTo>
                  <a:pt x="12051" y="11227"/>
                </a:lnTo>
                <a:lnTo>
                  <a:pt x="12197" y="11237"/>
                </a:lnTo>
                <a:lnTo>
                  <a:pt x="12347" y="11245"/>
                </a:lnTo>
                <a:lnTo>
                  <a:pt x="12496" y="11249"/>
                </a:lnTo>
                <a:lnTo>
                  <a:pt x="12648" y="11251"/>
                </a:lnTo>
                <a:lnTo>
                  <a:pt x="12798" y="11250"/>
                </a:lnTo>
                <a:lnTo>
                  <a:pt x="12949" y="11245"/>
                </a:lnTo>
                <a:lnTo>
                  <a:pt x="13098" y="11236"/>
                </a:lnTo>
                <a:lnTo>
                  <a:pt x="13246" y="11223"/>
                </a:lnTo>
                <a:lnTo>
                  <a:pt x="13391" y="11206"/>
                </a:lnTo>
                <a:lnTo>
                  <a:pt x="13535" y="11184"/>
                </a:lnTo>
                <a:lnTo>
                  <a:pt x="13674" y="11156"/>
                </a:lnTo>
                <a:lnTo>
                  <a:pt x="13810" y="11123"/>
                </a:lnTo>
                <a:lnTo>
                  <a:pt x="13943" y="11085"/>
                </a:lnTo>
                <a:lnTo>
                  <a:pt x="14069" y="11041"/>
                </a:lnTo>
                <a:lnTo>
                  <a:pt x="14190" y="10990"/>
                </a:lnTo>
                <a:lnTo>
                  <a:pt x="14305" y="10934"/>
                </a:lnTo>
                <a:lnTo>
                  <a:pt x="14414" y="10869"/>
                </a:lnTo>
                <a:lnTo>
                  <a:pt x="14516" y="10799"/>
                </a:lnTo>
                <a:lnTo>
                  <a:pt x="14610" y="10720"/>
                </a:lnTo>
                <a:lnTo>
                  <a:pt x="14696" y="10634"/>
                </a:lnTo>
                <a:lnTo>
                  <a:pt x="14773" y="10541"/>
                </a:lnTo>
                <a:lnTo>
                  <a:pt x="14841" y="10439"/>
                </a:lnTo>
                <a:lnTo>
                  <a:pt x="14899" y="10328"/>
                </a:lnTo>
                <a:lnTo>
                  <a:pt x="14947" y="10208"/>
                </a:lnTo>
                <a:lnTo>
                  <a:pt x="14983" y="10080"/>
                </a:lnTo>
                <a:lnTo>
                  <a:pt x="15007" y="9942"/>
                </a:lnTo>
                <a:lnTo>
                  <a:pt x="15021" y="9794"/>
                </a:lnTo>
                <a:lnTo>
                  <a:pt x="15019" y="9764"/>
                </a:lnTo>
                <a:lnTo>
                  <a:pt x="15008" y="9738"/>
                </a:lnTo>
                <a:lnTo>
                  <a:pt x="14992" y="9715"/>
                </a:lnTo>
                <a:lnTo>
                  <a:pt x="14968" y="9694"/>
                </a:lnTo>
                <a:lnTo>
                  <a:pt x="14939" y="9676"/>
                </a:lnTo>
                <a:lnTo>
                  <a:pt x="14902" y="9660"/>
                </a:lnTo>
                <a:lnTo>
                  <a:pt x="14861" y="9645"/>
                </a:lnTo>
                <a:lnTo>
                  <a:pt x="14813" y="9631"/>
                </a:lnTo>
                <a:lnTo>
                  <a:pt x="14760" y="9620"/>
                </a:lnTo>
                <a:lnTo>
                  <a:pt x="14702" y="9610"/>
                </a:lnTo>
                <a:lnTo>
                  <a:pt x="14640" y="9601"/>
                </a:lnTo>
                <a:lnTo>
                  <a:pt x="14572" y="9593"/>
                </a:lnTo>
                <a:lnTo>
                  <a:pt x="14500" y="9586"/>
                </a:lnTo>
                <a:lnTo>
                  <a:pt x="14425" y="9579"/>
                </a:lnTo>
                <a:lnTo>
                  <a:pt x="14345" y="9573"/>
                </a:lnTo>
                <a:lnTo>
                  <a:pt x="14261" y="9566"/>
                </a:lnTo>
                <a:lnTo>
                  <a:pt x="14086" y="9552"/>
                </a:lnTo>
                <a:lnTo>
                  <a:pt x="13899" y="9537"/>
                </a:lnTo>
                <a:lnTo>
                  <a:pt x="13802" y="9527"/>
                </a:lnTo>
                <a:lnTo>
                  <a:pt x="13704" y="9517"/>
                </a:lnTo>
                <a:lnTo>
                  <a:pt x="13604" y="9504"/>
                </a:lnTo>
                <a:lnTo>
                  <a:pt x="13502" y="9490"/>
                </a:lnTo>
                <a:lnTo>
                  <a:pt x="13400" y="9475"/>
                </a:lnTo>
                <a:lnTo>
                  <a:pt x="13297" y="9458"/>
                </a:lnTo>
                <a:lnTo>
                  <a:pt x="13193" y="9439"/>
                </a:lnTo>
                <a:lnTo>
                  <a:pt x="13089" y="9417"/>
                </a:lnTo>
                <a:lnTo>
                  <a:pt x="12984" y="9392"/>
                </a:lnTo>
                <a:lnTo>
                  <a:pt x="12880" y="9364"/>
                </a:lnTo>
                <a:lnTo>
                  <a:pt x="12777" y="9334"/>
                </a:lnTo>
                <a:lnTo>
                  <a:pt x="12675" y="9300"/>
                </a:lnTo>
                <a:lnTo>
                  <a:pt x="12573" y="9264"/>
                </a:lnTo>
                <a:lnTo>
                  <a:pt x="12473" y="9223"/>
                </a:lnTo>
                <a:lnTo>
                  <a:pt x="12375" y="9181"/>
                </a:lnTo>
                <a:lnTo>
                  <a:pt x="12279" y="9136"/>
                </a:lnTo>
                <a:lnTo>
                  <a:pt x="12184" y="9087"/>
                </a:lnTo>
                <a:lnTo>
                  <a:pt x="12091" y="9037"/>
                </a:lnTo>
                <a:lnTo>
                  <a:pt x="12001" y="8985"/>
                </a:lnTo>
                <a:lnTo>
                  <a:pt x="11913" y="8932"/>
                </a:lnTo>
                <a:lnTo>
                  <a:pt x="11827" y="8877"/>
                </a:lnTo>
                <a:lnTo>
                  <a:pt x="11743" y="8822"/>
                </a:lnTo>
                <a:lnTo>
                  <a:pt x="11663" y="8766"/>
                </a:lnTo>
                <a:lnTo>
                  <a:pt x="11585" y="8709"/>
                </a:lnTo>
                <a:lnTo>
                  <a:pt x="11509" y="8653"/>
                </a:lnTo>
                <a:lnTo>
                  <a:pt x="11436" y="8596"/>
                </a:lnTo>
                <a:lnTo>
                  <a:pt x="11367" y="8540"/>
                </a:lnTo>
                <a:lnTo>
                  <a:pt x="11300" y="8485"/>
                </a:lnTo>
                <a:lnTo>
                  <a:pt x="11236" y="8431"/>
                </a:lnTo>
                <a:lnTo>
                  <a:pt x="11177" y="8378"/>
                </a:lnTo>
                <a:lnTo>
                  <a:pt x="11120" y="8327"/>
                </a:lnTo>
                <a:lnTo>
                  <a:pt x="11067" y="8279"/>
                </a:lnTo>
                <a:lnTo>
                  <a:pt x="11017" y="8232"/>
                </a:lnTo>
                <a:lnTo>
                  <a:pt x="10972" y="8188"/>
                </a:lnTo>
                <a:lnTo>
                  <a:pt x="10930" y="8147"/>
                </a:lnTo>
                <a:lnTo>
                  <a:pt x="10892" y="8108"/>
                </a:lnTo>
                <a:lnTo>
                  <a:pt x="10828" y="8043"/>
                </a:lnTo>
                <a:lnTo>
                  <a:pt x="10782" y="7992"/>
                </a:lnTo>
                <a:lnTo>
                  <a:pt x="10753" y="7960"/>
                </a:lnTo>
                <a:lnTo>
                  <a:pt x="10743" y="7950"/>
                </a:lnTo>
                <a:lnTo>
                  <a:pt x="10733" y="7937"/>
                </a:lnTo>
                <a:lnTo>
                  <a:pt x="10703" y="7900"/>
                </a:lnTo>
                <a:lnTo>
                  <a:pt x="10681" y="7871"/>
                </a:lnTo>
                <a:lnTo>
                  <a:pt x="10656" y="7836"/>
                </a:lnTo>
                <a:lnTo>
                  <a:pt x="10626" y="7794"/>
                </a:lnTo>
                <a:lnTo>
                  <a:pt x="10594" y="7745"/>
                </a:lnTo>
                <a:lnTo>
                  <a:pt x="10558" y="7689"/>
                </a:lnTo>
                <a:lnTo>
                  <a:pt x="10520" y="7626"/>
                </a:lnTo>
                <a:lnTo>
                  <a:pt x="10479" y="7555"/>
                </a:lnTo>
                <a:lnTo>
                  <a:pt x="10436" y="7477"/>
                </a:lnTo>
                <a:lnTo>
                  <a:pt x="10392" y="7392"/>
                </a:lnTo>
                <a:lnTo>
                  <a:pt x="10345" y="7299"/>
                </a:lnTo>
                <a:lnTo>
                  <a:pt x="10298" y="7197"/>
                </a:lnTo>
                <a:lnTo>
                  <a:pt x="10250" y="7088"/>
                </a:lnTo>
                <a:lnTo>
                  <a:pt x="10202" y="6971"/>
                </a:lnTo>
                <a:lnTo>
                  <a:pt x="10152" y="6846"/>
                </a:lnTo>
                <a:lnTo>
                  <a:pt x="10104" y="6712"/>
                </a:lnTo>
                <a:lnTo>
                  <a:pt x="10055" y="6570"/>
                </a:lnTo>
                <a:lnTo>
                  <a:pt x="10008" y="6420"/>
                </a:lnTo>
                <a:lnTo>
                  <a:pt x="9962" y="6260"/>
                </a:lnTo>
                <a:lnTo>
                  <a:pt x="9916" y="6092"/>
                </a:lnTo>
                <a:lnTo>
                  <a:pt x="9873" y="5915"/>
                </a:lnTo>
                <a:lnTo>
                  <a:pt x="9830" y="5728"/>
                </a:lnTo>
                <a:lnTo>
                  <a:pt x="9791" y="5533"/>
                </a:lnTo>
                <a:lnTo>
                  <a:pt x="9754" y="5328"/>
                </a:lnTo>
                <a:lnTo>
                  <a:pt x="9720" y="5114"/>
                </a:lnTo>
                <a:lnTo>
                  <a:pt x="9690" y="4890"/>
                </a:lnTo>
                <a:lnTo>
                  <a:pt x="9662" y="4657"/>
                </a:lnTo>
                <a:lnTo>
                  <a:pt x="9639" y="4413"/>
                </a:lnTo>
                <a:lnTo>
                  <a:pt x="9620" y="4160"/>
                </a:lnTo>
                <a:lnTo>
                  <a:pt x="9615" y="4115"/>
                </a:lnTo>
                <a:lnTo>
                  <a:pt x="9607" y="4071"/>
                </a:lnTo>
                <a:lnTo>
                  <a:pt x="9597" y="4029"/>
                </a:lnTo>
                <a:lnTo>
                  <a:pt x="9583" y="3989"/>
                </a:lnTo>
                <a:lnTo>
                  <a:pt x="9567" y="3950"/>
                </a:lnTo>
                <a:lnTo>
                  <a:pt x="9547" y="3913"/>
                </a:lnTo>
                <a:lnTo>
                  <a:pt x="9525" y="3877"/>
                </a:lnTo>
                <a:lnTo>
                  <a:pt x="9500" y="3842"/>
                </a:lnTo>
                <a:lnTo>
                  <a:pt x="9473" y="3809"/>
                </a:lnTo>
                <a:lnTo>
                  <a:pt x="9443" y="3778"/>
                </a:lnTo>
                <a:lnTo>
                  <a:pt x="9410" y="3748"/>
                </a:lnTo>
                <a:lnTo>
                  <a:pt x="9376" y="3719"/>
                </a:lnTo>
                <a:lnTo>
                  <a:pt x="9339" y="3691"/>
                </a:lnTo>
                <a:lnTo>
                  <a:pt x="9300" y="3665"/>
                </a:lnTo>
                <a:lnTo>
                  <a:pt x="9258" y="3641"/>
                </a:lnTo>
                <a:lnTo>
                  <a:pt x="9215" y="3618"/>
                </a:lnTo>
                <a:lnTo>
                  <a:pt x="9170" y="3596"/>
                </a:lnTo>
                <a:lnTo>
                  <a:pt x="9122" y="3574"/>
                </a:lnTo>
                <a:lnTo>
                  <a:pt x="9074" y="3554"/>
                </a:lnTo>
                <a:lnTo>
                  <a:pt x="9023" y="3536"/>
                </a:lnTo>
                <a:lnTo>
                  <a:pt x="8971" y="3519"/>
                </a:lnTo>
                <a:lnTo>
                  <a:pt x="8916" y="3503"/>
                </a:lnTo>
                <a:lnTo>
                  <a:pt x="8860" y="3488"/>
                </a:lnTo>
                <a:lnTo>
                  <a:pt x="8803" y="3475"/>
                </a:lnTo>
                <a:lnTo>
                  <a:pt x="8744" y="3461"/>
                </a:lnTo>
                <a:lnTo>
                  <a:pt x="8685" y="3450"/>
                </a:lnTo>
                <a:lnTo>
                  <a:pt x="8624" y="3440"/>
                </a:lnTo>
                <a:lnTo>
                  <a:pt x="8561" y="3430"/>
                </a:lnTo>
                <a:lnTo>
                  <a:pt x="8499" y="3422"/>
                </a:lnTo>
                <a:lnTo>
                  <a:pt x="8434" y="3415"/>
                </a:lnTo>
                <a:lnTo>
                  <a:pt x="8369" y="3409"/>
                </a:lnTo>
                <a:lnTo>
                  <a:pt x="8303" y="3404"/>
                </a:lnTo>
                <a:lnTo>
                  <a:pt x="8307" y="3331"/>
                </a:lnTo>
                <a:lnTo>
                  <a:pt x="8312" y="3255"/>
                </a:lnTo>
                <a:lnTo>
                  <a:pt x="8317" y="3175"/>
                </a:lnTo>
                <a:lnTo>
                  <a:pt x="8323" y="3094"/>
                </a:lnTo>
                <a:lnTo>
                  <a:pt x="8329" y="3008"/>
                </a:lnTo>
                <a:lnTo>
                  <a:pt x="8336" y="2921"/>
                </a:lnTo>
                <a:lnTo>
                  <a:pt x="8343" y="2831"/>
                </a:lnTo>
                <a:lnTo>
                  <a:pt x="8351" y="2740"/>
                </a:lnTo>
                <a:lnTo>
                  <a:pt x="8360" y="2646"/>
                </a:lnTo>
                <a:lnTo>
                  <a:pt x="8369" y="2551"/>
                </a:lnTo>
                <a:lnTo>
                  <a:pt x="8380" y="2454"/>
                </a:lnTo>
                <a:lnTo>
                  <a:pt x="8390" y="2358"/>
                </a:lnTo>
                <a:lnTo>
                  <a:pt x="8401" y="2260"/>
                </a:lnTo>
                <a:lnTo>
                  <a:pt x="8413" y="2160"/>
                </a:lnTo>
                <a:lnTo>
                  <a:pt x="8426" y="2061"/>
                </a:lnTo>
                <a:lnTo>
                  <a:pt x="8439" y="1963"/>
                </a:lnTo>
                <a:lnTo>
                  <a:pt x="8450" y="1879"/>
                </a:lnTo>
                <a:lnTo>
                  <a:pt x="8463" y="1796"/>
                </a:lnTo>
                <a:lnTo>
                  <a:pt x="8476" y="1714"/>
                </a:lnTo>
                <a:lnTo>
                  <a:pt x="8490" y="1631"/>
                </a:lnTo>
                <a:lnTo>
                  <a:pt x="8517" y="1469"/>
                </a:lnTo>
                <a:lnTo>
                  <a:pt x="8545" y="1309"/>
                </a:lnTo>
                <a:lnTo>
                  <a:pt x="8575" y="1155"/>
                </a:lnTo>
                <a:lnTo>
                  <a:pt x="8603" y="1006"/>
                </a:lnTo>
                <a:lnTo>
                  <a:pt x="8629" y="864"/>
                </a:lnTo>
                <a:lnTo>
                  <a:pt x="8655" y="730"/>
                </a:lnTo>
                <a:lnTo>
                  <a:pt x="8678" y="605"/>
                </a:lnTo>
                <a:lnTo>
                  <a:pt x="8698" y="490"/>
                </a:lnTo>
                <a:lnTo>
                  <a:pt x="8707" y="436"/>
                </a:lnTo>
                <a:lnTo>
                  <a:pt x="8715" y="386"/>
                </a:lnTo>
                <a:lnTo>
                  <a:pt x="8721" y="338"/>
                </a:lnTo>
                <a:lnTo>
                  <a:pt x="8727" y="294"/>
                </a:lnTo>
                <a:lnTo>
                  <a:pt x="8731" y="253"/>
                </a:lnTo>
                <a:lnTo>
                  <a:pt x="8734" y="216"/>
                </a:lnTo>
                <a:lnTo>
                  <a:pt x="8736" y="181"/>
                </a:lnTo>
                <a:lnTo>
                  <a:pt x="8736" y="152"/>
                </a:lnTo>
                <a:lnTo>
                  <a:pt x="8735" y="126"/>
                </a:lnTo>
                <a:lnTo>
                  <a:pt x="8732" y="104"/>
                </a:lnTo>
                <a:lnTo>
                  <a:pt x="8727" y="86"/>
                </a:lnTo>
                <a:lnTo>
                  <a:pt x="8721" y="73"/>
                </a:lnTo>
                <a:lnTo>
                  <a:pt x="8701" y="50"/>
                </a:lnTo>
                <a:lnTo>
                  <a:pt x="8670" y="32"/>
                </a:lnTo>
                <a:lnTo>
                  <a:pt x="8631" y="19"/>
                </a:lnTo>
                <a:lnTo>
                  <a:pt x="8583" y="9"/>
                </a:lnTo>
                <a:lnTo>
                  <a:pt x="8526" y="3"/>
                </a:lnTo>
                <a:lnTo>
                  <a:pt x="8463" y="0"/>
                </a:lnTo>
                <a:lnTo>
                  <a:pt x="8394" y="1"/>
                </a:lnTo>
                <a:lnTo>
                  <a:pt x="8318" y="5"/>
                </a:lnTo>
                <a:lnTo>
                  <a:pt x="8237" y="12"/>
                </a:lnTo>
                <a:lnTo>
                  <a:pt x="8151" y="21"/>
                </a:lnTo>
                <a:lnTo>
                  <a:pt x="8062" y="34"/>
                </a:lnTo>
                <a:lnTo>
                  <a:pt x="7970" y="48"/>
                </a:lnTo>
                <a:lnTo>
                  <a:pt x="7876" y="66"/>
                </a:lnTo>
                <a:lnTo>
                  <a:pt x="7779" y="85"/>
                </a:lnTo>
                <a:lnTo>
                  <a:pt x="7683" y="107"/>
                </a:lnTo>
                <a:lnTo>
                  <a:pt x="7585" y="130"/>
                </a:lnTo>
                <a:lnTo>
                  <a:pt x="7488" y="154"/>
                </a:lnTo>
                <a:lnTo>
                  <a:pt x="7392" y="180"/>
                </a:lnTo>
                <a:lnTo>
                  <a:pt x="7297" y="208"/>
                </a:lnTo>
                <a:lnTo>
                  <a:pt x="7205" y="237"/>
                </a:lnTo>
                <a:lnTo>
                  <a:pt x="7116" y="266"/>
                </a:lnTo>
                <a:lnTo>
                  <a:pt x="7031" y="297"/>
                </a:lnTo>
                <a:lnTo>
                  <a:pt x="6949" y="328"/>
                </a:lnTo>
                <a:lnTo>
                  <a:pt x="6874" y="360"/>
                </a:lnTo>
                <a:lnTo>
                  <a:pt x="6805" y="391"/>
                </a:lnTo>
                <a:lnTo>
                  <a:pt x="6741" y="423"/>
                </a:lnTo>
                <a:lnTo>
                  <a:pt x="6684" y="455"/>
                </a:lnTo>
                <a:lnTo>
                  <a:pt x="6636" y="486"/>
                </a:lnTo>
                <a:lnTo>
                  <a:pt x="6597" y="517"/>
                </a:lnTo>
                <a:lnTo>
                  <a:pt x="6566" y="548"/>
                </a:lnTo>
                <a:lnTo>
                  <a:pt x="6546" y="578"/>
                </a:lnTo>
                <a:lnTo>
                  <a:pt x="6536" y="607"/>
                </a:lnTo>
                <a:lnTo>
                  <a:pt x="6526" y="680"/>
                </a:lnTo>
                <a:lnTo>
                  <a:pt x="6519" y="757"/>
                </a:lnTo>
                <a:lnTo>
                  <a:pt x="6514" y="838"/>
                </a:lnTo>
                <a:lnTo>
                  <a:pt x="6512" y="920"/>
                </a:lnTo>
                <a:lnTo>
                  <a:pt x="6511" y="1006"/>
                </a:lnTo>
                <a:lnTo>
                  <a:pt x="6513" y="1095"/>
                </a:lnTo>
                <a:lnTo>
                  <a:pt x="6516" y="1184"/>
                </a:lnTo>
                <a:lnTo>
                  <a:pt x="6521" y="1277"/>
                </a:lnTo>
                <a:lnTo>
                  <a:pt x="6528" y="1371"/>
                </a:lnTo>
                <a:lnTo>
                  <a:pt x="6536" y="1467"/>
                </a:lnTo>
                <a:lnTo>
                  <a:pt x="6546" y="1563"/>
                </a:lnTo>
                <a:lnTo>
                  <a:pt x="6558" y="1661"/>
                </a:lnTo>
                <a:lnTo>
                  <a:pt x="6570" y="1760"/>
                </a:lnTo>
                <a:lnTo>
                  <a:pt x="6584" y="1860"/>
                </a:lnTo>
                <a:lnTo>
                  <a:pt x="6600" y="1959"/>
                </a:lnTo>
                <a:lnTo>
                  <a:pt x="6616" y="2058"/>
                </a:lnTo>
                <a:lnTo>
                  <a:pt x="6633" y="2158"/>
                </a:lnTo>
                <a:lnTo>
                  <a:pt x="6650" y="2257"/>
                </a:lnTo>
                <a:lnTo>
                  <a:pt x="6668" y="2356"/>
                </a:lnTo>
                <a:lnTo>
                  <a:pt x="6687" y="2453"/>
                </a:lnTo>
                <a:lnTo>
                  <a:pt x="6707" y="2549"/>
                </a:lnTo>
                <a:lnTo>
                  <a:pt x="6727" y="2645"/>
                </a:lnTo>
                <a:lnTo>
                  <a:pt x="6747" y="2738"/>
                </a:lnTo>
                <a:lnTo>
                  <a:pt x="6767" y="2829"/>
                </a:lnTo>
                <a:lnTo>
                  <a:pt x="6808" y="3007"/>
                </a:lnTo>
                <a:lnTo>
                  <a:pt x="6848" y="3173"/>
                </a:lnTo>
                <a:lnTo>
                  <a:pt x="6886" y="3328"/>
                </a:lnTo>
                <a:lnTo>
                  <a:pt x="6923" y="3470"/>
                </a:lnTo>
                <a:lnTo>
                  <a:pt x="6855" y="3480"/>
                </a:lnTo>
                <a:lnTo>
                  <a:pt x="6788" y="3491"/>
                </a:lnTo>
                <a:lnTo>
                  <a:pt x="6723" y="3503"/>
                </a:lnTo>
                <a:lnTo>
                  <a:pt x="6658" y="3515"/>
                </a:lnTo>
                <a:lnTo>
                  <a:pt x="6595" y="3528"/>
                </a:lnTo>
                <a:lnTo>
                  <a:pt x="6532" y="3541"/>
                </a:lnTo>
                <a:lnTo>
                  <a:pt x="6470" y="3555"/>
                </a:lnTo>
                <a:lnTo>
                  <a:pt x="6410" y="3569"/>
                </a:lnTo>
                <a:lnTo>
                  <a:pt x="6351" y="3584"/>
                </a:lnTo>
                <a:lnTo>
                  <a:pt x="6293" y="3600"/>
                </a:lnTo>
                <a:lnTo>
                  <a:pt x="6238" y="3615"/>
                </a:lnTo>
                <a:lnTo>
                  <a:pt x="6184" y="3630"/>
                </a:lnTo>
                <a:lnTo>
                  <a:pt x="6132" y="3646"/>
                </a:lnTo>
                <a:lnTo>
                  <a:pt x="6080" y="3663"/>
                </a:lnTo>
                <a:lnTo>
                  <a:pt x="6032" y="3679"/>
                </a:lnTo>
                <a:lnTo>
                  <a:pt x="5985" y="3696"/>
                </a:lnTo>
                <a:lnTo>
                  <a:pt x="5940" y="3713"/>
                </a:lnTo>
                <a:lnTo>
                  <a:pt x="5898" y="3732"/>
                </a:lnTo>
                <a:lnTo>
                  <a:pt x="5856" y="3749"/>
                </a:lnTo>
                <a:lnTo>
                  <a:pt x="5818" y="3767"/>
                </a:lnTo>
                <a:lnTo>
                  <a:pt x="5781" y="3785"/>
                </a:lnTo>
                <a:lnTo>
                  <a:pt x="5748" y="3803"/>
                </a:lnTo>
                <a:lnTo>
                  <a:pt x="5717" y="3821"/>
                </a:lnTo>
                <a:lnTo>
                  <a:pt x="5688" y="3839"/>
                </a:lnTo>
                <a:lnTo>
                  <a:pt x="5662" y="3859"/>
                </a:lnTo>
                <a:lnTo>
                  <a:pt x="5639" y="3877"/>
                </a:lnTo>
                <a:lnTo>
                  <a:pt x="5618" y="3895"/>
                </a:lnTo>
                <a:lnTo>
                  <a:pt x="5601" y="3914"/>
                </a:lnTo>
                <a:lnTo>
                  <a:pt x="5585" y="3932"/>
                </a:lnTo>
                <a:lnTo>
                  <a:pt x="5574" y="3951"/>
                </a:lnTo>
                <a:lnTo>
                  <a:pt x="5565" y="3970"/>
                </a:lnTo>
                <a:lnTo>
                  <a:pt x="5560" y="3989"/>
                </a:lnTo>
                <a:lnTo>
                  <a:pt x="5531" y="4125"/>
                </a:lnTo>
                <a:lnTo>
                  <a:pt x="5499" y="4262"/>
                </a:lnTo>
                <a:lnTo>
                  <a:pt x="5466" y="4401"/>
                </a:lnTo>
                <a:lnTo>
                  <a:pt x="5430" y="4541"/>
                </a:lnTo>
                <a:lnTo>
                  <a:pt x="5392" y="4681"/>
                </a:lnTo>
                <a:lnTo>
                  <a:pt x="5353" y="4822"/>
                </a:lnTo>
                <a:lnTo>
                  <a:pt x="5313" y="4962"/>
                </a:lnTo>
                <a:lnTo>
                  <a:pt x="5271" y="5101"/>
                </a:lnTo>
                <a:lnTo>
                  <a:pt x="5229" y="5241"/>
                </a:lnTo>
                <a:lnTo>
                  <a:pt x="5185" y="5378"/>
                </a:lnTo>
                <a:lnTo>
                  <a:pt x="5142" y="5513"/>
                </a:lnTo>
                <a:lnTo>
                  <a:pt x="5097" y="5645"/>
                </a:lnTo>
                <a:lnTo>
                  <a:pt x="5053" y="5776"/>
                </a:lnTo>
                <a:lnTo>
                  <a:pt x="5010" y="5903"/>
                </a:lnTo>
                <a:lnTo>
                  <a:pt x="4966" y="6027"/>
                </a:lnTo>
                <a:lnTo>
                  <a:pt x="4923" y="6147"/>
                </a:lnTo>
                <a:lnTo>
                  <a:pt x="4881" y="6262"/>
                </a:lnTo>
                <a:lnTo>
                  <a:pt x="4840" y="6374"/>
                </a:lnTo>
                <a:lnTo>
                  <a:pt x="4800" y="6479"/>
                </a:lnTo>
                <a:lnTo>
                  <a:pt x="4762" y="6580"/>
                </a:lnTo>
                <a:lnTo>
                  <a:pt x="4691" y="6764"/>
                </a:lnTo>
                <a:lnTo>
                  <a:pt x="4630" y="6921"/>
                </a:lnTo>
                <a:lnTo>
                  <a:pt x="4578" y="7049"/>
                </a:lnTo>
                <a:lnTo>
                  <a:pt x="4540" y="7144"/>
                </a:lnTo>
                <a:lnTo>
                  <a:pt x="4515" y="7203"/>
                </a:lnTo>
                <a:lnTo>
                  <a:pt x="4506" y="7224"/>
                </a:lnTo>
                <a:lnTo>
                  <a:pt x="4500" y="7240"/>
                </a:lnTo>
                <a:lnTo>
                  <a:pt x="4480" y="7290"/>
                </a:lnTo>
                <a:lnTo>
                  <a:pt x="4448" y="7367"/>
                </a:lnTo>
                <a:lnTo>
                  <a:pt x="4402" y="7471"/>
                </a:lnTo>
                <a:lnTo>
                  <a:pt x="4375" y="7532"/>
                </a:lnTo>
                <a:lnTo>
                  <a:pt x="4345" y="7597"/>
                </a:lnTo>
                <a:lnTo>
                  <a:pt x="4310" y="7667"/>
                </a:lnTo>
                <a:lnTo>
                  <a:pt x="4273" y="7742"/>
                </a:lnTo>
                <a:lnTo>
                  <a:pt x="4233" y="7821"/>
                </a:lnTo>
                <a:lnTo>
                  <a:pt x="4188" y="7903"/>
                </a:lnTo>
                <a:lnTo>
                  <a:pt x="4141" y="7988"/>
                </a:lnTo>
                <a:lnTo>
                  <a:pt x="4090" y="8077"/>
                </a:lnTo>
                <a:lnTo>
                  <a:pt x="4037" y="8168"/>
                </a:lnTo>
                <a:lnTo>
                  <a:pt x="3979" y="8261"/>
                </a:lnTo>
                <a:lnTo>
                  <a:pt x="3919" y="8354"/>
                </a:lnTo>
                <a:lnTo>
                  <a:pt x="3855" y="8450"/>
                </a:lnTo>
                <a:lnTo>
                  <a:pt x="3788" y="8546"/>
                </a:lnTo>
                <a:lnTo>
                  <a:pt x="3718" y="8643"/>
                </a:lnTo>
                <a:lnTo>
                  <a:pt x="3644" y="8739"/>
                </a:lnTo>
                <a:lnTo>
                  <a:pt x="3566" y="8835"/>
                </a:lnTo>
                <a:lnTo>
                  <a:pt x="3485" y="8931"/>
                </a:lnTo>
                <a:lnTo>
                  <a:pt x="3401" y="9025"/>
                </a:lnTo>
                <a:lnTo>
                  <a:pt x="3314" y="9117"/>
                </a:lnTo>
                <a:lnTo>
                  <a:pt x="3224" y="9208"/>
                </a:lnTo>
                <a:lnTo>
                  <a:pt x="3130" y="9297"/>
                </a:lnTo>
                <a:lnTo>
                  <a:pt x="3032" y="9381"/>
                </a:lnTo>
                <a:lnTo>
                  <a:pt x="2931" y="9464"/>
                </a:lnTo>
                <a:lnTo>
                  <a:pt x="2827" y="9543"/>
                </a:lnTo>
                <a:lnTo>
                  <a:pt x="2723" y="9613"/>
                </a:lnTo>
                <a:lnTo>
                  <a:pt x="2618" y="9681"/>
                </a:lnTo>
                <a:lnTo>
                  <a:pt x="2509" y="9744"/>
                </a:lnTo>
                <a:lnTo>
                  <a:pt x="2399" y="9805"/>
                </a:lnTo>
                <a:lnTo>
                  <a:pt x="2287" y="9861"/>
                </a:lnTo>
                <a:lnTo>
                  <a:pt x="2173" y="9915"/>
                </a:lnTo>
                <a:lnTo>
                  <a:pt x="2058" y="9964"/>
                </a:lnTo>
                <a:lnTo>
                  <a:pt x="1943" y="10011"/>
                </a:lnTo>
                <a:lnTo>
                  <a:pt x="1826" y="10056"/>
                </a:lnTo>
                <a:lnTo>
                  <a:pt x="1711" y="10098"/>
                </a:lnTo>
                <a:lnTo>
                  <a:pt x="1596" y="10137"/>
                </a:lnTo>
                <a:lnTo>
                  <a:pt x="1482" y="10174"/>
                </a:lnTo>
                <a:lnTo>
                  <a:pt x="1370" y="10209"/>
                </a:lnTo>
                <a:lnTo>
                  <a:pt x="1259" y="10241"/>
                </a:lnTo>
                <a:lnTo>
                  <a:pt x="1150" y="10273"/>
                </a:lnTo>
                <a:lnTo>
                  <a:pt x="1044" y="10302"/>
                </a:lnTo>
                <a:lnTo>
                  <a:pt x="840" y="10355"/>
                </a:lnTo>
                <a:lnTo>
                  <a:pt x="652" y="10404"/>
                </a:lnTo>
                <a:lnTo>
                  <a:pt x="564" y="10426"/>
                </a:lnTo>
                <a:lnTo>
                  <a:pt x="481" y="10448"/>
                </a:lnTo>
                <a:lnTo>
                  <a:pt x="404" y="10469"/>
                </a:lnTo>
                <a:lnTo>
                  <a:pt x="332" y="10489"/>
                </a:lnTo>
                <a:lnTo>
                  <a:pt x="267" y="10510"/>
                </a:lnTo>
                <a:lnTo>
                  <a:pt x="208" y="10531"/>
                </a:lnTo>
                <a:lnTo>
                  <a:pt x="156" y="10551"/>
                </a:lnTo>
                <a:lnTo>
                  <a:pt x="111" y="10571"/>
                </a:lnTo>
                <a:lnTo>
                  <a:pt x="74" y="10591"/>
                </a:lnTo>
                <a:lnTo>
                  <a:pt x="44" y="10612"/>
                </a:lnTo>
                <a:lnTo>
                  <a:pt x="24" y="10633"/>
                </a:lnTo>
                <a:lnTo>
                  <a:pt x="12" y="10656"/>
                </a:lnTo>
                <a:lnTo>
                  <a:pt x="3" y="10701"/>
                </a:lnTo>
                <a:lnTo>
                  <a:pt x="0" y="10756"/>
                </a:lnTo>
                <a:lnTo>
                  <a:pt x="4" y="10819"/>
                </a:lnTo>
                <a:lnTo>
                  <a:pt x="15" y="10889"/>
                </a:lnTo>
                <a:lnTo>
                  <a:pt x="34" y="10965"/>
                </a:lnTo>
                <a:lnTo>
                  <a:pt x="61" y="11047"/>
                </a:lnTo>
                <a:lnTo>
                  <a:pt x="94" y="11133"/>
                </a:lnTo>
                <a:lnTo>
                  <a:pt x="136" y="11223"/>
                </a:lnTo>
                <a:lnTo>
                  <a:pt x="187" y="11315"/>
                </a:lnTo>
                <a:lnTo>
                  <a:pt x="245" y="11409"/>
                </a:lnTo>
                <a:lnTo>
                  <a:pt x="313" y="11503"/>
                </a:lnTo>
                <a:lnTo>
                  <a:pt x="389" y="11598"/>
                </a:lnTo>
                <a:lnTo>
                  <a:pt x="475" y="11691"/>
                </a:lnTo>
                <a:lnTo>
                  <a:pt x="570" y="11782"/>
                </a:lnTo>
                <a:lnTo>
                  <a:pt x="674" y="11869"/>
                </a:lnTo>
                <a:lnTo>
                  <a:pt x="789" y="11953"/>
                </a:lnTo>
                <a:lnTo>
                  <a:pt x="913" y="12031"/>
                </a:lnTo>
                <a:lnTo>
                  <a:pt x="1048" y="12105"/>
                </a:lnTo>
                <a:lnTo>
                  <a:pt x="1193" y="12171"/>
                </a:lnTo>
                <a:lnTo>
                  <a:pt x="1350" y="12229"/>
                </a:lnTo>
                <a:lnTo>
                  <a:pt x="1516" y="12278"/>
                </a:lnTo>
                <a:lnTo>
                  <a:pt x="1695" y="12318"/>
                </a:lnTo>
                <a:lnTo>
                  <a:pt x="1885" y="12347"/>
                </a:lnTo>
                <a:lnTo>
                  <a:pt x="2086" y="12365"/>
                </a:lnTo>
                <a:lnTo>
                  <a:pt x="2299" y="12370"/>
                </a:lnTo>
                <a:lnTo>
                  <a:pt x="2524" y="12361"/>
                </a:lnTo>
                <a:lnTo>
                  <a:pt x="2763" y="12339"/>
                </a:lnTo>
                <a:lnTo>
                  <a:pt x="3012" y="12301"/>
                </a:lnTo>
                <a:lnTo>
                  <a:pt x="3276" y="12246"/>
                </a:lnTo>
                <a:lnTo>
                  <a:pt x="3552" y="12175"/>
                </a:lnTo>
                <a:lnTo>
                  <a:pt x="3842" y="12085"/>
                </a:lnTo>
                <a:lnTo>
                  <a:pt x="4144" y="11976"/>
                </a:lnTo>
                <a:lnTo>
                  <a:pt x="4118" y="12042"/>
                </a:lnTo>
                <a:lnTo>
                  <a:pt x="4091" y="12107"/>
                </a:lnTo>
                <a:lnTo>
                  <a:pt x="4064" y="12173"/>
                </a:lnTo>
                <a:lnTo>
                  <a:pt x="4036" y="12239"/>
                </a:lnTo>
                <a:lnTo>
                  <a:pt x="4007" y="12307"/>
                </a:lnTo>
                <a:lnTo>
                  <a:pt x="3978" y="12374"/>
                </a:lnTo>
                <a:lnTo>
                  <a:pt x="3948" y="12443"/>
                </a:lnTo>
                <a:lnTo>
                  <a:pt x="3918" y="12510"/>
                </a:lnTo>
                <a:lnTo>
                  <a:pt x="3854" y="12643"/>
                </a:lnTo>
                <a:lnTo>
                  <a:pt x="3786" y="12774"/>
                </a:lnTo>
                <a:lnTo>
                  <a:pt x="3714" y="12903"/>
                </a:lnTo>
                <a:lnTo>
                  <a:pt x="3640" y="13030"/>
                </a:lnTo>
                <a:lnTo>
                  <a:pt x="3561" y="13156"/>
                </a:lnTo>
                <a:lnTo>
                  <a:pt x="3480" y="13279"/>
                </a:lnTo>
                <a:lnTo>
                  <a:pt x="3397" y="13401"/>
                </a:lnTo>
                <a:lnTo>
                  <a:pt x="3312" y="13521"/>
                </a:lnTo>
                <a:lnTo>
                  <a:pt x="3227" y="13639"/>
                </a:lnTo>
                <a:lnTo>
                  <a:pt x="3141" y="13755"/>
                </a:lnTo>
                <a:lnTo>
                  <a:pt x="3056" y="13869"/>
                </a:lnTo>
                <a:lnTo>
                  <a:pt x="2970" y="13981"/>
                </a:lnTo>
                <a:lnTo>
                  <a:pt x="2886" y="14091"/>
                </a:lnTo>
                <a:lnTo>
                  <a:pt x="2804" y="14200"/>
                </a:lnTo>
                <a:lnTo>
                  <a:pt x="2724" y="14306"/>
                </a:lnTo>
                <a:lnTo>
                  <a:pt x="2647" y="14409"/>
                </a:lnTo>
                <a:lnTo>
                  <a:pt x="2573" y="14511"/>
                </a:lnTo>
                <a:lnTo>
                  <a:pt x="2502" y="14611"/>
                </a:lnTo>
                <a:lnTo>
                  <a:pt x="2437" y="14709"/>
                </a:lnTo>
                <a:lnTo>
                  <a:pt x="2376" y="14804"/>
                </a:lnTo>
                <a:lnTo>
                  <a:pt x="2320" y="14898"/>
                </a:lnTo>
                <a:lnTo>
                  <a:pt x="2270" y="14990"/>
                </a:lnTo>
                <a:lnTo>
                  <a:pt x="2226" y="15080"/>
                </a:lnTo>
                <a:lnTo>
                  <a:pt x="2190" y="15166"/>
                </a:lnTo>
                <a:lnTo>
                  <a:pt x="2162" y="15252"/>
                </a:lnTo>
                <a:lnTo>
                  <a:pt x="2141" y="15335"/>
                </a:lnTo>
                <a:lnTo>
                  <a:pt x="2128" y="15415"/>
                </a:lnTo>
                <a:lnTo>
                  <a:pt x="2124" y="15494"/>
                </a:lnTo>
                <a:lnTo>
                  <a:pt x="2132" y="15571"/>
                </a:lnTo>
                <a:lnTo>
                  <a:pt x="2148" y="15645"/>
                </a:lnTo>
                <a:lnTo>
                  <a:pt x="2175" y="15717"/>
                </a:lnTo>
                <a:lnTo>
                  <a:pt x="2213" y="15786"/>
                </a:lnTo>
                <a:lnTo>
                  <a:pt x="2252" y="15835"/>
                </a:lnTo>
                <a:lnTo>
                  <a:pt x="2306" y="15881"/>
                </a:lnTo>
                <a:lnTo>
                  <a:pt x="2377" y="15926"/>
                </a:lnTo>
                <a:lnTo>
                  <a:pt x="2462" y="15970"/>
                </a:lnTo>
                <a:lnTo>
                  <a:pt x="2560" y="16010"/>
                </a:lnTo>
                <a:lnTo>
                  <a:pt x="2672" y="16045"/>
                </a:lnTo>
                <a:lnTo>
                  <a:pt x="2795" y="16076"/>
                </a:lnTo>
                <a:lnTo>
                  <a:pt x="2931" y="16100"/>
                </a:lnTo>
                <a:lnTo>
                  <a:pt x="3075" y="16117"/>
                </a:lnTo>
                <a:lnTo>
                  <a:pt x="3231" y="16126"/>
                </a:lnTo>
                <a:lnTo>
                  <a:pt x="3394" y="16127"/>
                </a:lnTo>
                <a:lnTo>
                  <a:pt x="3565" y="16118"/>
                </a:lnTo>
                <a:lnTo>
                  <a:pt x="3744" y="16099"/>
                </a:lnTo>
                <a:lnTo>
                  <a:pt x="3929" y="16068"/>
                </a:lnTo>
                <a:lnTo>
                  <a:pt x="4119" y="16024"/>
                </a:lnTo>
                <a:lnTo>
                  <a:pt x="4314" y="15968"/>
                </a:lnTo>
                <a:lnTo>
                  <a:pt x="4512" y="15896"/>
                </a:lnTo>
                <a:lnTo>
                  <a:pt x="4714" y="15810"/>
                </a:lnTo>
                <a:lnTo>
                  <a:pt x="4917" y="15709"/>
                </a:lnTo>
                <a:lnTo>
                  <a:pt x="5122" y="15590"/>
                </a:lnTo>
                <a:lnTo>
                  <a:pt x="5327" y="15453"/>
                </a:lnTo>
                <a:lnTo>
                  <a:pt x="5531" y="15297"/>
                </a:lnTo>
                <a:lnTo>
                  <a:pt x="5735" y="15122"/>
                </a:lnTo>
                <a:lnTo>
                  <a:pt x="5936" y="14926"/>
                </a:lnTo>
                <a:lnTo>
                  <a:pt x="6134" y="14710"/>
                </a:lnTo>
                <a:lnTo>
                  <a:pt x="6329" y="14471"/>
                </a:lnTo>
                <a:lnTo>
                  <a:pt x="6519" y="14208"/>
                </a:lnTo>
                <a:lnTo>
                  <a:pt x="6704" y="13921"/>
                </a:lnTo>
                <a:lnTo>
                  <a:pt x="6881" y="13610"/>
                </a:lnTo>
                <a:lnTo>
                  <a:pt x="7053" y="13272"/>
                </a:lnTo>
                <a:lnTo>
                  <a:pt x="7216" y="12907"/>
                </a:lnTo>
                <a:lnTo>
                  <a:pt x="7370" y="12515"/>
                </a:lnTo>
                <a:lnTo>
                  <a:pt x="7416" y="12603"/>
                </a:lnTo>
                <a:lnTo>
                  <a:pt x="7463" y="12691"/>
                </a:lnTo>
                <a:lnTo>
                  <a:pt x="7512" y="12780"/>
                </a:lnTo>
                <a:lnTo>
                  <a:pt x="7563" y="12869"/>
                </a:lnTo>
                <a:lnTo>
                  <a:pt x="7615" y="12960"/>
                </a:lnTo>
                <a:lnTo>
                  <a:pt x="7668" y="13050"/>
                </a:lnTo>
                <a:lnTo>
                  <a:pt x="7724" y="13141"/>
                </a:lnTo>
                <a:lnTo>
                  <a:pt x="7782" y="13232"/>
                </a:lnTo>
                <a:lnTo>
                  <a:pt x="7840" y="13323"/>
                </a:lnTo>
                <a:lnTo>
                  <a:pt x="7902" y="13413"/>
                </a:lnTo>
                <a:lnTo>
                  <a:pt x="7963" y="13505"/>
                </a:lnTo>
                <a:lnTo>
                  <a:pt x="8028" y="13596"/>
                </a:lnTo>
                <a:lnTo>
                  <a:pt x="8095" y="13687"/>
                </a:lnTo>
                <a:lnTo>
                  <a:pt x="8162" y="13776"/>
                </a:lnTo>
                <a:lnTo>
                  <a:pt x="8232" y="13866"/>
                </a:lnTo>
                <a:lnTo>
                  <a:pt x="8304" y="13955"/>
                </a:lnTo>
                <a:lnTo>
                  <a:pt x="8377" y="14043"/>
                </a:lnTo>
                <a:lnTo>
                  <a:pt x="8452" y="14131"/>
                </a:lnTo>
                <a:lnTo>
                  <a:pt x="8529" y="14218"/>
                </a:lnTo>
                <a:lnTo>
                  <a:pt x="8609" y="14304"/>
                </a:lnTo>
                <a:lnTo>
                  <a:pt x="8690" y="14388"/>
                </a:lnTo>
                <a:lnTo>
                  <a:pt x="8773" y="14472"/>
                </a:lnTo>
                <a:lnTo>
                  <a:pt x="8857" y="14554"/>
                </a:lnTo>
                <a:lnTo>
                  <a:pt x="8944" y="14634"/>
                </a:lnTo>
                <a:lnTo>
                  <a:pt x="9033" y="14713"/>
                </a:lnTo>
                <a:lnTo>
                  <a:pt x="9124" y="14790"/>
                </a:lnTo>
                <a:lnTo>
                  <a:pt x="9217" y="14867"/>
                </a:lnTo>
                <a:lnTo>
                  <a:pt x="9312" y="14941"/>
                </a:lnTo>
                <a:lnTo>
                  <a:pt x="9409" y="15013"/>
                </a:lnTo>
                <a:lnTo>
                  <a:pt x="9508" y="15083"/>
                </a:lnTo>
                <a:lnTo>
                  <a:pt x="9609" y="15151"/>
                </a:lnTo>
                <a:lnTo>
                  <a:pt x="9713" y="15217"/>
                </a:lnTo>
                <a:lnTo>
                  <a:pt x="9886" y="15318"/>
                </a:lnTo>
                <a:lnTo>
                  <a:pt x="10068" y="15411"/>
                </a:lnTo>
                <a:lnTo>
                  <a:pt x="10256" y="15496"/>
                </a:lnTo>
                <a:lnTo>
                  <a:pt x="10451" y="15574"/>
                </a:lnTo>
                <a:lnTo>
                  <a:pt x="10652" y="15643"/>
                </a:lnTo>
                <a:lnTo>
                  <a:pt x="10859" y="15705"/>
                </a:lnTo>
                <a:lnTo>
                  <a:pt x="11069" y="15759"/>
                </a:lnTo>
                <a:lnTo>
                  <a:pt x="11282" y="15805"/>
                </a:lnTo>
                <a:lnTo>
                  <a:pt x="11499" y="15845"/>
                </a:lnTo>
                <a:lnTo>
                  <a:pt x="11717" y="15875"/>
                </a:lnTo>
                <a:lnTo>
                  <a:pt x="11936" y="15899"/>
                </a:lnTo>
                <a:lnTo>
                  <a:pt x="12157" y="15915"/>
                </a:lnTo>
                <a:lnTo>
                  <a:pt x="12377" y="15923"/>
                </a:lnTo>
                <a:lnTo>
                  <a:pt x="12596" y="15924"/>
                </a:lnTo>
                <a:lnTo>
                  <a:pt x="12813" y="15917"/>
                </a:lnTo>
                <a:lnTo>
                  <a:pt x="13028" y="15903"/>
                </a:lnTo>
                <a:lnTo>
                  <a:pt x="13241" y="15882"/>
                </a:lnTo>
                <a:lnTo>
                  <a:pt x="13449" y="15854"/>
                </a:lnTo>
                <a:lnTo>
                  <a:pt x="13652" y="15818"/>
                </a:lnTo>
                <a:lnTo>
                  <a:pt x="13850" y="15774"/>
                </a:lnTo>
                <a:lnTo>
                  <a:pt x="14041" y="15723"/>
                </a:lnTo>
                <a:lnTo>
                  <a:pt x="14226" y="15665"/>
                </a:lnTo>
                <a:lnTo>
                  <a:pt x="14402" y="15600"/>
                </a:lnTo>
                <a:lnTo>
                  <a:pt x="14571" y="15527"/>
                </a:lnTo>
                <a:lnTo>
                  <a:pt x="14731" y="15448"/>
                </a:lnTo>
                <a:lnTo>
                  <a:pt x="14880" y="15361"/>
                </a:lnTo>
                <a:lnTo>
                  <a:pt x="15020" y="15267"/>
                </a:lnTo>
                <a:lnTo>
                  <a:pt x="15147" y="15166"/>
                </a:lnTo>
                <a:lnTo>
                  <a:pt x="15262" y="15059"/>
                </a:lnTo>
                <a:lnTo>
                  <a:pt x="15365" y="14944"/>
                </a:lnTo>
                <a:lnTo>
                  <a:pt x="15454" y="14822"/>
                </a:lnTo>
                <a:lnTo>
                  <a:pt x="15528" y="14693"/>
                </a:lnTo>
                <a:lnTo>
                  <a:pt x="15552" y="14633"/>
                </a:lnTo>
                <a:lnTo>
                  <a:pt x="15561" y="14575"/>
                </a:lnTo>
                <a:lnTo>
                  <a:pt x="15556" y="14517"/>
                </a:lnTo>
                <a:lnTo>
                  <a:pt x="15539" y="14462"/>
                </a:lnTo>
                <a:lnTo>
                  <a:pt x="15508" y="14407"/>
                </a:lnTo>
                <a:lnTo>
                  <a:pt x="15467" y="14354"/>
                </a:lnTo>
                <a:lnTo>
                  <a:pt x="15415" y="14300"/>
                </a:lnTo>
                <a:lnTo>
                  <a:pt x="15351" y="14247"/>
                </a:lnTo>
                <a:lnTo>
                  <a:pt x="15278" y="14194"/>
                </a:lnTo>
                <a:lnTo>
                  <a:pt x="15195" y="14140"/>
                </a:lnTo>
                <a:lnTo>
                  <a:pt x="15104" y="14086"/>
                </a:lnTo>
                <a:lnTo>
                  <a:pt x="15005" y="14030"/>
                </a:lnTo>
                <a:lnTo>
                  <a:pt x="14898" y="13975"/>
                </a:lnTo>
                <a:lnTo>
                  <a:pt x="14785" y="13917"/>
                </a:lnTo>
                <a:lnTo>
                  <a:pt x="14666" y="13858"/>
                </a:lnTo>
                <a:lnTo>
                  <a:pt x="14542" y="13798"/>
                </a:lnTo>
                <a:lnTo>
                  <a:pt x="14411" y="13735"/>
                </a:lnTo>
                <a:lnTo>
                  <a:pt x="14278" y="13669"/>
                </a:lnTo>
                <a:lnTo>
                  <a:pt x="14141" y="13602"/>
                </a:lnTo>
                <a:lnTo>
                  <a:pt x="14000" y="13531"/>
                </a:lnTo>
                <a:lnTo>
                  <a:pt x="13858" y="13458"/>
                </a:lnTo>
                <a:lnTo>
                  <a:pt x="13713" y="13380"/>
                </a:lnTo>
                <a:lnTo>
                  <a:pt x="13568" y="13300"/>
                </a:lnTo>
                <a:lnTo>
                  <a:pt x="13422" y="13215"/>
                </a:lnTo>
                <a:lnTo>
                  <a:pt x="13276" y="13126"/>
                </a:lnTo>
                <a:lnTo>
                  <a:pt x="13131" y="13033"/>
                </a:lnTo>
                <a:lnTo>
                  <a:pt x="12988" y="12936"/>
                </a:lnTo>
                <a:lnTo>
                  <a:pt x="12848" y="12833"/>
                </a:lnTo>
                <a:lnTo>
                  <a:pt x="12709" y="12726"/>
                </a:lnTo>
                <a:lnTo>
                  <a:pt x="12574" y="12612"/>
                </a:lnTo>
                <a:lnTo>
                  <a:pt x="12443" y="12494"/>
                </a:lnTo>
                <a:lnTo>
                  <a:pt x="12316" y="12369"/>
                </a:lnTo>
                <a:close/>
              </a:path>
            </a:pathLst>
          </a:custGeom>
          <a:solidFill>
            <a:schemeClr val="bg1">
              <a:lumMod val="65000"/>
            </a:schemeClr>
          </a:solidFill>
          <a:ln>
            <a:noFill/>
          </a:ln>
        </p:spPr>
        <p:txBody>
          <a:bodyPr anchor="ctr"/>
          <a:lstStyle/>
          <a:p>
            <a:pPr algn="ctr"/>
            <a:endParaRPr/>
          </a:p>
        </p:txBody>
      </p:sp>
      <p:sp>
        <p:nvSpPr>
          <p:cNvPr id="11" name="任意多边形: 形状 13"/>
          <p:cNvSpPr/>
          <p:nvPr/>
        </p:nvSpPr>
        <p:spPr bwMode="auto">
          <a:xfrm>
            <a:off x="8226396" y="6104406"/>
            <a:ext cx="614336" cy="338365"/>
          </a:xfrm>
          <a:custGeom>
            <a:avLst/>
            <a:gdLst>
              <a:gd name="T0" fmla="*/ 10971 w 16128"/>
              <a:gd name="T1" fmla="*/ 8176 h 8883"/>
              <a:gd name="T2" fmla="*/ 7655 w 16128"/>
              <a:gd name="T3" fmla="*/ 8061 h 8883"/>
              <a:gd name="T4" fmla="*/ 4083 w 16128"/>
              <a:gd name="T5" fmla="*/ 7866 h 8883"/>
              <a:gd name="T6" fmla="*/ 2042 w 16128"/>
              <a:gd name="T7" fmla="*/ 7706 h 8883"/>
              <a:gd name="T8" fmla="*/ 1589 w 16128"/>
              <a:gd name="T9" fmla="*/ 7235 h 8883"/>
              <a:gd name="T10" fmla="*/ 1006 w 16128"/>
              <a:gd name="T11" fmla="*/ 5968 h 8883"/>
              <a:gd name="T12" fmla="*/ 771 w 16128"/>
              <a:gd name="T13" fmla="*/ 4243 h 8883"/>
              <a:gd name="T14" fmla="*/ 1393 w 16128"/>
              <a:gd name="T15" fmla="*/ 2405 h 8883"/>
              <a:gd name="T16" fmla="*/ 2964 w 16128"/>
              <a:gd name="T17" fmla="*/ 1909 h 8883"/>
              <a:gd name="T18" fmla="*/ 6564 w 16128"/>
              <a:gd name="T19" fmla="*/ 1447 h 8883"/>
              <a:gd name="T20" fmla="*/ 10424 w 16128"/>
              <a:gd name="T21" fmla="*/ 1038 h 8883"/>
              <a:gd name="T22" fmla="*/ 12597 w 16128"/>
              <a:gd name="T23" fmla="*/ 899 h 8883"/>
              <a:gd name="T24" fmla="*/ 13128 w 16128"/>
              <a:gd name="T25" fmla="*/ 1626 h 8883"/>
              <a:gd name="T26" fmla="*/ 13488 w 16128"/>
              <a:gd name="T27" fmla="*/ 3261 h 8883"/>
              <a:gd name="T28" fmla="*/ 13360 w 16128"/>
              <a:gd name="T29" fmla="*/ 5440 h 8883"/>
              <a:gd name="T30" fmla="*/ 12442 w 16128"/>
              <a:gd name="T31" fmla="*/ 7822 h 8883"/>
              <a:gd name="T32" fmla="*/ 1722 w 16128"/>
              <a:gd name="T33" fmla="*/ 3559 h 8883"/>
              <a:gd name="T34" fmla="*/ 1610 w 16128"/>
              <a:gd name="T35" fmla="*/ 4827 h 8883"/>
              <a:gd name="T36" fmla="*/ 1821 w 16128"/>
              <a:gd name="T37" fmla="*/ 6105 h 8883"/>
              <a:gd name="T38" fmla="*/ 2223 w 16128"/>
              <a:gd name="T39" fmla="*/ 6890 h 8883"/>
              <a:gd name="T40" fmla="*/ 2815 w 16128"/>
              <a:gd name="T41" fmla="*/ 7027 h 8883"/>
              <a:gd name="T42" fmla="*/ 3708 w 16128"/>
              <a:gd name="T43" fmla="*/ 7106 h 8883"/>
              <a:gd name="T44" fmla="*/ 4626 w 16128"/>
              <a:gd name="T45" fmla="*/ 7114 h 8883"/>
              <a:gd name="T46" fmla="*/ 5277 w 16128"/>
              <a:gd name="T47" fmla="*/ 7002 h 8883"/>
              <a:gd name="T48" fmla="*/ 6117 w 16128"/>
              <a:gd name="T49" fmla="*/ 6048 h 8883"/>
              <a:gd name="T50" fmla="*/ 6592 w 16128"/>
              <a:gd name="T51" fmla="*/ 4703 h 8883"/>
              <a:gd name="T52" fmla="*/ 6605 w 16128"/>
              <a:gd name="T53" fmla="*/ 3423 h 8883"/>
              <a:gd name="T54" fmla="*/ 6306 w 16128"/>
              <a:gd name="T55" fmla="*/ 2459 h 8883"/>
              <a:gd name="T56" fmla="*/ 5768 w 16128"/>
              <a:gd name="T57" fmla="*/ 2220 h 8883"/>
              <a:gd name="T58" fmla="*/ 4548 w 16128"/>
              <a:gd name="T59" fmla="*/ 2338 h 8883"/>
              <a:gd name="T60" fmla="*/ 3154 w 16128"/>
              <a:gd name="T61" fmla="*/ 2591 h 8883"/>
              <a:gd name="T62" fmla="*/ 2196 w 16128"/>
              <a:gd name="T63" fmla="*/ 2861 h 8883"/>
              <a:gd name="T64" fmla="*/ 15671 w 16128"/>
              <a:gd name="T65" fmla="*/ 2135 h 8883"/>
              <a:gd name="T66" fmla="*/ 15349 w 16128"/>
              <a:gd name="T67" fmla="*/ 2127 h 8883"/>
              <a:gd name="T68" fmla="*/ 14910 w 16128"/>
              <a:gd name="T69" fmla="*/ 2222 h 8883"/>
              <a:gd name="T70" fmla="*/ 14284 w 16128"/>
              <a:gd name="T71" fmla="*/ 2300 h 8883"/>
              <a:gd name="T72" fmla="*/ 14116 w 16128"/>
              <a:gd name="T73" fmla="*/ 1445 h 8883"/>
              <a:gd name="T74" fmla="*/ 13892 w 16128"/>
              <a:gd name="T75" fmla="*/ 757 h 8883"/>
              <a:gd name="T76" fmla="*/ 13637 w 16128"/>
              <a:gd name="T77" fmla="*/ 266 h 8883"/>
              <a:gd name="T78" fmla="*/ 13345 w 16128"/>
              <a:gd name="T79" fmla="*/ 6 h 8883"/>
              <a:gd name="T80" fmla="*/ 10894 w 16128"/>
              <a:gd name="T81" fmla="*/ 175 h 8883"/>
              <a:gd name="T82" fmla="*/ 6541 w 16128"/>
              <a:gd name="T83" fmla="*/ 674 h 8883"/>
              <a:gd name="T84" fmla="*/ 2481 w 16128"/>
              <a:gd name="T85" fmla="*/ 1237 h 8883"/>
              <a:gd name="T86" fmla="*/ 710 w 16128"/>
              <a:gd name="T87" fmla="*/ 1842 h 8883"/>
              <a:gd name="T88" fmla="*/ 8 w 16128"/>
              <a:gd name="T89" fmla="*/ 4083 h 8883"/>
              <a:gd name="T90" fmla="*/ 272 w 16128"/>
              <a:gd name="T91" fmla="*/ 6186 h 8883"/>
              <a:gd name="T92" fmla="*/ 929 w 16128"/>
              <a:gd name="T93" fmla="*/ 7732 h 8883"/>
              <a:gd name="T94" fmla="*/ 1441 w 16128"/>
              <a:gd name="T95" fmla="*/ 8309 h 8883"/>
              <a:gd name="T96" fmla="*/ 3744 w 16128"/>
              <a:gd name="T97" fmla="*/ 8503 h 8883"/>
              <a:gd name="T98" fmla="*/ 7772 w 16128"/>
              <a:gd name="T99" fmla="*/ 8740 h 8883"/>
              <a:gd name="T100" fmla="*/ 11511 w 16128"/>
              <a:gd name="T101" fmla="*/ 8879 h 8883"/>
              <a:gd name="T102" fmla="*/ 13007 w 16128"/>
              <a:gd name="T103" fmla="*/ 8734 h 8883"/>
              <a:gd name="T104" fmla="*/ 13342 w 16128"/>
              <a:gd name="T105" fmla="*/ 8126 h 8883"/>
              <a:gd name="T106" fmla="*/ 13623 w 16128"/>
              <a:gd name="T107" fmla="*/ 7510 h 8883"/>
              <a:gd name="T108" fmla="*/ 13854 w 16128"/>
              <a:gd name="T109" fmla="*/ 6893 h 8883"/>
              <a:gd name="T110" fmla="*/ 14106 w 16128"/>
              <a:gd name="T111" fmla="*/ 6375 h 8883"/>
              <a:gd name="T112" fmla="*/ 14908 w 16128"/>
              <a:gd name="T113" fmla="*/ 6542 h 8883"/>
              <a:gd name="T114" fmla="*/ 15282 w 16128"/>
              <a:gd name="T115" fmla="*/ 6577 h 8883"/>
              <a:gd name="T116" fmla="*/ 15493 w 16128"/>
              <a:gd name="T117" fmla="*/ 6514 h 8883"/>
              <a:gd name="T118" fmla="*/ 15767 w 16128"/>
              <a:gd name="T119" fmla="*/ 5991 h 8883"/>
              <a:gd name="T120" fmla="*/ 16052 w 16128"/>
              <a:gd name="T121" fmla="*/ 4959 h 8883"/>
              <a:gd name="T122" fmla="*/ 16105 w 16128"/>
              <a:gd name="T123" fmla="*/ 3580 h 8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28" h="8883">
                <a:moveTo>
                  <a:pt x="12256" y="8117"/>
                </a:moveTo>
                <a:lnTo>
                  <a:pt x="12214" y="8137"/>
                </a:lnTo>
                <a:lnTo>
                  <a:pt x="12118" y="8153"/>
                </a:lnTo>
                <a:lnTo>
                  <a:pt x="11974" y="8165"/>
                </a:lnTo>
                <a:lnTo>
                  <a:pt x="11784" y="8173"/>
                </a:lnTo>
                <a:lnTo>
                  <a:pt x="11551" y="8178"/>
                </a:lnTo>
                <a:lnTo>
                  <a:pt x="11279" y="8178"/>
                </a:lnTo>
                <a:lnTo>
                  <a:pt x="10971" y="8176"/>
                </a:lnTo>
                <a:lnTo>
                  <a:pt x="10631" y="8169"/>
                </a:lnTo>
                <a:lnTo>
                  <a:pt x="10263" y="8160"/>
                </a:lnTo>
                <a:lnTo>
                  <a:pt x="9870" y="8149"/>
                </a:lnTo>
                <a:lnTo>
                  <a:pt x="9457" y="8136"/>
                </a:lnTo>
                <a:lnTo>
                  <a:pt x="9025" y="8120"/>
                </a:lnTo>
                <a:lnTo>
                  <a:pt x="8578" y="8103"/>
                </a:lnTo>
                <a:lnTo>
                  <a:pt x="8120" y="8083"/>
                </a:lnTo>
                <a:lnTo>
                  <a:pt x="7655" y="8061"/>
                </a:lnTo>
                <a:lnTo>
                  <a:pt x="7186" y="8039"/>
                </a:lnTo>
                <a:lnTo>
                  <a:pt x="6716" y="8016"/>
                </a:lnTo>
                <a:lnTo>
                  <a:pt x="6250" y="7992"/>
                </a:lnTo>
                <a:lnTo>
                  <a:pt x="5790" y="7967"/>
                </a:lnTo>
                <a:lnTo>
                  <a:pt x="5339" y="7942"/>
                </a:lnTo>
                <a:lnTo>
                  <a:pt x="4902" y="7917"/>
                </a:lnTo>
                <a:lnTo>
                  <a:pt x="4483" y="7892"/>
                </a:lnTo>
                <a:lnTo>
                  <a:pt x="4083" y="7866"/>
                </a:lnTo>
                <a:lnTo>
                  <a:pt x="3707" y="7842"/>
                </a:lnTo>
                <a:lnTo>
                  <a:pt x="3360" y="7819"/>
                </a:lnTo>
                <a:lnTo>
                  <a:pt x="3042" y="7795"/>
                </a:lnTo>
                <a:lnTo>
                  <a:pt x="2760" y="7774"/>
                </a:lnTo>
                <a:lnTo>
                  <a:pt x="2515" y="7754"/>
                </a:lnTo>
                <a:lnTo>
                  <a:pt x="2311" y="7736"/>
                </a:lnTo>
                <a:lnTo>
                  <a:pt x="2152" y="7720"/>
                </a:lnTo>
                <a:lnTo>
                  <a:pt x="2042" y="7706"/>
                </a:lnTo>
                <a:lnTo>
                  <a:pt x="1984" y="7693"/>
                </a:lnTo>
                <a:lnTo>
                  <a:pt x="1947" y="7674"/>
                </a:lnTo>
                <a:lnTo>
                  <a:pt x="1903" y="7639"/>
                </a:lnTo>
                <a:lnTo>
                  <a:pt x="1851" y="7587"/>
                </a:lnTo>
                <a:lnTo>
                  <a:pt x="1792" y="7520"/>
                </a:lnTo>
                <a:lnTo>
                  <a:pt x="1729" y="7439"/>
                </a:lnTo>
                <a:lnTo>
                  <a:pt x="1660" y="7343"/>
                </a:lnTo>
                <a:lnTo>
                  <a:pt x="1589" y="7235"/>
                </a:lnTo>
                <a:lnTo>
                  <a:pt x="1514" y="7113"/>
                </a:lnTo>
                <a:lnTo>
                  <a:pt x="1438" y="6980"/>
                </a:lnTo>
                <a:lnTo>
                  <a:pt x="1362" y="6835"/>
                </a:lnTo>
                <a:lnTo>
                  <a:pt x="1285" y="6681"/>
                </a:lnTo>
                <a:lnTo>
                  <a:pt x="1211" y="6516"/>
                </a:lnTo>
                <a:lnTo>
                  <a:pt x="1139" y="6341"/>
                </a:lnTo>
                <a:lnTo>
                  <a:pt x="1070" y="6159"/>
                </a:lnTo>
                <a:lnTo>
                  <a:pt x="1006" y="5968"/>
                </a:lnTo>
                <a:lnTo>
                  <a:pt x="948" y="5771"/>
                </a:lnTo>
                <a:lnTo>
                  <a:pt x="895" y="5567"/>
                </a:lnTo>
                <a:lnTo>
                  <a:pt x="850" y="5357"/>
                </a:lnTo>
                <a:lnTo>
                  <a:pt x="813" y="5141"/>
                </a:lnTo>
                <a:lnTo>
                  <a:pt x="786" y="4922"/>
                </a:lnTo>
                <a:lnTo>
                  <a:pt x="769" y="4699"/>
                </a:lnTo>
                <a:lnTo>
                  <a:pt x="764" y="4472"/>
                </a:lnTo>
                <a:lnTo>
                  <a:pt x="771" y="4243"/>
                </a:lnTo>
                <a:lnTo>
                  <a:pt x="791" y="4012"/>
                </a:lnTo>
                <a:lnTo>
                  <a:pt x="827" y="3781"/>
                </a:lnTo>
                <a:lnTo>
                  <a:pt x="877" y="3549"/>
                </a:lnTo>
                <a:lnTo>
                  <a:pt x="943" y="3317"/>
                </a:lnTo>
                <a:lnTo>
                  <a:pt x="1027" y="3086"/>
                </a:lnTo>
                <a:lnTo>
                  <a:pt x="1130" y="2856"/>
                </a:lnTo>
                <a:lnTo>
                  <a:pt x="1251" y="2630"/>
                </a:lnTo>
                <a:lnTo>
                  <a:pt x="1393" y="2405"/>
                </a:lnTo>
                <a:lnTo>
                  <a:pt x="1556" y="2185"/>
                </a:lnTo>
                <a:lnTo>
                  <a:pt x="1605" y="2159"/>
                </a:lnTo>
                <a:lnTo>
                  <a:pt x="1711" y="2128"/>
                </a:lnTo>
                <a:lnTo>
                  <a:pt x="1870" y="2092"/>
                </a:lnTo>
                <a:lnTo>
                  <a:pt x="2077" y="2052"/>
                </a:lnTo>
                <a:lnTo>
                  <a:pt x="2333" y="2007"/>
                </a:lnTo>
                <a:lnTo>
                  <a:pt x="2629" y="1960"/>
                </a:lnTo>
                <a:lnTo>
                  <a:pt x="2964" y="1909"/>
                </a:lnTo>
                <a:lnTo>
                  <a:pt x="3333" y="1857"/>
                </a:lnTo>
                <a:lnTo>
                  <a:pt x="3734" y="1801"/>
                </a:lnTo>
                <a:lnTo>
                  <a:pt x="4160" y="1744"/>
                </a:lnTo>
                <a:lnTo>
                  <a:pt x="4610" y="1686"/>
                </a:lnTo>
                <a:lnTo>
                  <a:pt x="5079" y="1626"/>
                </a:lnTo>
                <a:lnTo>
                  <a:pt x="5563" y="1567"/>
                </a:lnTo>
                <a:lnTo>
                  <a:pt x="6060" y="1507"/>
                </a:lnTo>
                <a:lnTo>
                  <a:pt x="6564" y="1447"/>
                </a:lnTo>
                <a:lnTo>
                  <a:pt x="7072" y="1389"/>
                </a:lnTo>
                <a:lnTo>
                  <a:pt x="7580" y="1331"/>
                </a:lnTo>
                <a:lnTo>
                  <a:pt x="8085" y="1275"/>
                </a:lnTo>
                <a:lnTo>
                  <a:pt x="8583" y="1222"/>
                </a:lnTo>
                <a:lnTo>
                  <a:pt x="9069" y="1171"/>
                </a:lnTo>
                <a:lnTo>
                  <a:pt x="9541" y="1123"/>
                </a:lnTo>
                <a:lnTo>
                  <a:pt x="9993" y="1078"/>
                </a:lnTo>
                <a:lnTo>
                  <a:pt x="10424" y="1038"/>
                </a:lnTo>
                <a:lnTo>
                  <a:pt x="10827" y="1001"/>
                </a:lnTo>
                <a:lnTo>
                  <a:pt x="11201" y="969"/>
                </a:lnTo>
                <a:lnTo>
                  <a:pt x="11541" y="942"/>
                </a:lnTo>
                <a:lnTo>
                  <a:pt x="11842" y="921"/>
                </a:lnTo>
                <a:lnTo>
                  <a:pt x="12103" y="906"/>
                </a:lnTo>
                <a:lnTo>
                  <a:pt x="12318" y="896"/>
                </a:lnTo>
                <a:lnTo>
                  <a:pt x="12484" y="893"/>
                </a:lnTo>
                <a:lnTo>
                  <a:pt x="12597" y="899"/>
                </a:lnTo>
                <a:lnTo>
                  <a:pt x="12653" y="912"/>
                </a:lnTo>
                <a:lnTo>
                  <a:pt x="12722" y="963"/>
                </a:lnTo>
                <a:lnTo>
                  <a:pt x="12792" y="1033"/>
                </a:lnTo>
                <a:lnTo>
                  <a:pt x="12860" y="1120"/>
                </a:lnTo>
                <a:lnTo>
                  <a:pt x="12930" y="1223"/>
                </a:lnTo>
                <a:lnTo>
                  <a:pt x="12997" y="1342"/>
                </a:lnTo>
                <a:lnTo>
                  <a:pt x="13064" y="1477"/>
                </a:lnTo>
                <a:lnTo>
                  <a:pt x="13128" y="1626"/>
                </a:lnTo>
                <a:lnTo>
                  <a:pt x="13189" y="1789"/>
                </a:lnTo>
                <a:lnTo>
                  <a:pt x="13247" y="1965"/>
                </a:lnTo>
                <a:lnTo>
                  <a:pt x="13301" y="2153"/>
                </a:lnTo>
                <a:lnTo>
                  <a:pt x="13350" y="2354"/>
                </a:lnTo>
                <a:lnTo>
                  <a:pt x="13393" y="2565"/>
                </a:lnTo>
                <a:lnTo>
                  <a:pt x="13432" y="2787"/>
                </a:lnTo>
                <a:lnTo>
                  <a:pt x="13463" y="3019"/>
                </a:lnTo>
                <a:lnTo>
                  <a:pt x="13488" y="3261"/>
                </a:lnTo>
                <a:lnTo>
                  <a:pt x="13505" y="3510"/>
                </a:lnTo>
                <a:lnTo>
                  <a:pt x="13513" y="3768"/>
                </a:lnTo>
                <a:lnTo>
                  <a:pt x="13513" y="4032"/>
                </a:lnTo>
                <a:lnTo>
                  <a:pt x="13504" y="4304"/>
                </a:lnTo>
                <a:lnTo>
                  <a:pt x="13485" y="4580"/>
                </a:lnTo>
                <a:lnTo>
                  <a:pt x="13455" y="4862"/>
                </a:lnTo>
                <a:lnTo>
                  <a:pt x="13413" y="5149"/>
                </a:lnTo>
                <a:lnTo>
                  <a:pt x="13360" y="5440"/>
                </a:lnTo>
                <a:lnTo>
                  <a:pt x="13296" y="5734"/>
                </a:lnTo>
                <a:lnTo>
                  <a:pt x="13217" y="6030"/>
                </a:lnTo>
                <a:lnTo>
                  <a:pt x="13125" y="6328"/>
                </a:lnTo>
                <a:lnTo>
                  <a:pt x="13019" y="6627"/>
                </a:lnTo>
                <a:lnTo>
                  <a:pt x="12898" y="6926"/>
                </a:lnTo>
                <a:lnTo>
                  <a:pt x="12762" y="7226"/>
                </a:lnTo>
                <a:lnTo>
                  <a:pt x="12611" y="7525"/>
                </a:lnTo>
                <a:lnTo>
                  <a:pt x="12442" y="7822"/>
                </a:lnTo>
                <a:lnTo>
                  <a:pt x="12256" y="8117"/>
                </a:lnTo>
                <a:close/>
                <a:moveTo>
                  <a:pt x="2098" y="2918"/>
                </a:moveTo>
                <a:lnTo>
                  <a:pt x="2015" y="2995"/>
                </a:lnTo>
                <a:lnTo>
                  <a:pt x="1940" y="3086"/>
                </a:lnTo>
                <a:lnTo>
                  <a:pt x="1874" y="3189"/>
                </a:lnTo>
                <a:lnTo>
                  <a:pt x="1815" y="3302"/>
                </a:lnTo>
                <a:lnTo>
                  <a:pt x="1765" y="3426"/>
                </a:lnTo>
                <a:lnTo>
                  <a:pt x="1722" y="3559"/>
                </a:lnTo>
                <a:lnTo>
                  <a:pt x="1685" y="3700"/>
                </a:lnTo>
                <a:lnTo>
                  <a:pt x="1656" y="3848"/>
                </a:lnTo>
                <a:lnTo>
                  <a:pt x="1634" y="4001"/>
                </a:lnTo>
                <a:lnTo>
                  <a:pt x="1617" y="4160"/>
                </a:lnTo>
                <a:lnTo>
                  <a:pt x="1607" y="4323"/>
                </a:lnTo>
                <a:lnTo>
                  <a:pt x="1603" y="4490"/>
                </a:lnTo>
                <a:lnTo>
                  <a:pt x="1604" y="4657"/>
                </a:lnTo>
                <a:lnTo>
                  <a:pt x="1610" y="4827"/>
                </a:lnTo>
                <a:lnTo>
                  <a:pt x="1622" y="4996"/>
                </a:lnTo>
                <a:lnTo>
                  <a:pt x="1638" y="5165"/>
                </a:lnTo>
                <a:lnTo>
                  <a:pt x="1658" y="5331"/>
                </a:lnTo>
                <a:lnTo>
                  <a:pt x="1683" y="5496"/>
                </a:lnTo>
                <a:lnTo>
                  <a:pt x="1713" y="5656"/>
                </a:lnTo>
                <a:lnTo>
                  <a:pt x="1745" y="5811"/>
                </a:lnTo>
                <a:lnTo>
                  <a:pt x="1781" y="5961"/>
                </a:lnTo>
                <a:lnTo>
                  <a:pt x="1821" y="6105"/>
                </a:lnTo>
                <a:lnTo>
                  <a:pt x="1864" y="6240"/>
                </a:lnTo>
                <a:lnTo>
                  <a:pt x="1909" y="6366"/>
                </a:lnTo>
                <a:lnTo>
                  <a:pt x="1957" y="6484"/>
                </a:lnTo>
                <a:lnTo>
                  <a:pt x="2006" y="6591"/>
                </a:lnTo>
                <a:lnTo>
                  <a:pt x="2058" y="6685"/>
                </a:lnTo>
                <a:lnTo>
                  <a:pt x="2112" y="6768"/>
                </a:lnTo>
                <a:lnTo>
                  <a:pt x="2166" y="6835"/>
                </a:lnTo>
                <a:lnTo>
                  <a:pt x="2223" y="6890"/>
                </a:lnTo>
                <a:lnTo>
                  <a:pt x="2280" y="6928"/>
                </a:lnTo>
                <a:lnTo>
                  <a:pt x="2338" y="6950"/>
                </a:lnTo>
                <a:lnTo>
                  <a:pt x="2400" y="6963"/>
                </a:lnTo>
                <a:lnTo>
                  <a:pt x="2470" y="6976"/>
                </a:lnTo>
                <a:lnTo>
                  <a:pt x="2547" y="6989"/>
                </a:lnTo>
                <a:lnTo>
                  <a:pt x="2631" y="7002"/>
                </a:lnTo>
                <a:lnTo>
                  <a:pt x="2721" y="7014"/>
                </a:lnTo>
                <a:lnTo>
                  <a:pt x="2815" y="7027"/>
                </a:lnTo>
                <a:lnTo>
                  <a:pt x="2916" y="7039"/>
                </a:lnTo>
                <a:lnTo>
                  <a:pt x="3021" y="7051"/>
                </a:lnTo>
                <a:lnTo>
                  <a:pt x="3129" y="7062"/>
                </a:lnTo>
                <a:lnTo>
                  <a:pt x="3241" y="7073"/>
                </a:lnTo>
                <a:lnTo>
                  <a:pt x="3355" y="7082"/>
                </a:lnTo>
                <a:lnTo>
                  <a:pt x="3472" y="7091"/>
                </a:lnTo>
                <a:lnTo>
                  <a:pt x="3589" y="7099"/>
                </a:lnTo>
                <a:lnTo>
                  <a:pt x="3708" y="7106"/>
                </a:lnTo>
                <a:lnTo>
                  <a:pt x="3827" y="7112"/>
                </a:lnTo>
                <a:lnTo>
                  <a:pt x="3946" y="7116"/>
                </a:lnTo>
                <a:lnTo>
                  <a:pt x="4065" y="7120"/>
                </a:lnTo>
                <a:lnTo>
                  <a:pt x="4182" y="7122"/>
                </a:lnTo>
                <a:lnTo>
                  <a:pt x="4297" y="7122"/>
                </a:lnTo>
                <a:lnTo>
                  <a:pt x="4410" y="7121"/>
                </a:lnTo>
                <a:lnTo>
                  <a:pt x="4520" y="7118"/>
                </a:lnTo>
                <a:lnTo>
                  <a:pt x="4626" y="7114"/>
                </a:lnTo>
                <a:lnTo>
                  <a:pt x="4728" y="7107"/>
                </a:lnTo>
                <a:lnTo>
                  <a:pt x="4824" y="7099"/>
                </a:lnTo>
                <a:lnTo>
                  <a:pt x="4917" y="7089"/>
                </a:lnTo>
                <a:lnTo>
                  <a:pt x="5003" y="7076"/>
                </a:lnTo>
                <a:lnTo>
                  <a:pt x="5082" y="7062"/>
                </a:lnTo>
                <a:lnTo>
                  <a:pt x="5155" y="7045"/>
                </a:lnTo>
                <a:lnTo>
                  <a:pt x="5219" y="7024"/>
                </a:lnTo>
                <a:lnTo>
                  <a:pt x="5277" y="7002"/>
                </a:lnTo>
                <a:lnTo>
                  <a:pt x="5324" y="6978"/>
                </a:lnTo>
                <a:lnTo>
                  <a:pt x="5364" y="6950"/>
                </a:lnTo>
                <a:lnTo>
                  <a:pt x="5516" y="6811"/>
                </a:lnTo>
                <a:lnTo>
                  <a:pt x="5657" y="6667"/>
                </a:lnTo>
                <a:lnTo>
                  <a:pt x="5787" y="6518"/>
                </a:lnTo>
                <a:lnTo>
                  <a:pt x="5907" y="6365"/>
                </a:lnTo>
                <a:lnTo>
                  <a:pt x="6017" y="6208"/>
                </a:lnTo>
                <a:lnTo>
                  <a:pt x="6117" y="6048"/>
                </a:lnTo>
                <a:lnTo>
                  <a:pt x="6206" y="5884"/>
                </a:lnTo>
                <a:lnTo>
                  <a:pt x="6287" y="5719"/>
                </a:lnTo>
                <a:lnTo>
                  <a:pt x="6358" y="5552"/>
                </a:lnTo>
                <a:lnTo>
                  <a:pt x="6422" y="5382"/>
                </a:lnTo>
                <a:lnTo>
                  <a:pt x="6476" y="5213"/>
                </a:lnTo>
                <a:lnTo>
                  <a:pt x="6523" y="5042"/>
                </a:lnTo>
                <a:lnTo>
                  <a:pt x="6561" y="4873"/>
                </a:lnTo>
                <a:lnTo>
                  <a:pt x="6592" y="4703"/>
                </a:lnTo>
                <a:lnTo>
                  <a:pt x="6617" y="4534"/>
                </a:lnTo>
                <a:lnTo>
                  <a:pt x="6634" y="4367"/>
                </a:lnTo>
                <a:lnTo>
                  <a:pt x="6644" y="4202"/>
                </a:lnTo>
                <a:lnTo>
                  <a:pt x="6647" y="4040"/>
                </a:lnTo>
                <a:lnTo>
                  <a:pt x="6645" y="3880"/>
                </a:lnTo>
                <a:lnTo>
                  <a:pt x="6637" y="3723"/>
                </a:lnTo>
                <a:lnTo>
                  <a:pt x="6624" y="3572"/>
                </a:lnTo>
                <a:lnTo>
                  <a:pt x="6605" y="3423"/>
                </a:lnTo>
                <a:lnTo>
                  <a:pt x="6581" y="3281"/>
                </a:lnTo>
                <a:lnTo>
                  <a:pt x="6554" y="3143"/>
                </a:lnTo>
                <a:lnTo>
                  <a:pt x="6522" y="3012"/>
                </a:lnTo>
                <a:lnTo>
                  <a:pt x="6485" y="2887"/>
                </a:lnTo>
                <a:lnTo>
                  <a:pt x="6445" y="2768"/>
                </a:lnTo>
                <a:lnTo>
                  <a:pt x="6402" y="2657"/>
                </a:lnTo>
                <a:lnTo>
                  <a:pt x="6355" y="2554"/>
                </a:lnTo>
                <a:lnTo>
                  <a:pt x="6306" y="2459"/>
                </a:lnTo>
                <a:lnTo>
                  <a:pt x="6255" y="2373"/>
                </a:lnTo>
                <a:lnTo>
                  <a:pt x="6201" y="2296"/>
                </a:lnTo>
                <a:lnTo>
                  <a:pt x="6170" y="2271"/>
                </a:lnTo>
                <a:lnTo>
                  <a:pt x="6122" y="2252"/>
                </a:lnTo>
                <a:lnTo>
                  <a:pt x="6055" y="2237"/>
                </a:lnTo>
                <a:lnTo>
                  <a:pt x="5973" y="2227"/>
                </a:lnTo>
                <a:lnTo>
                  <a:pt x="5878" y="2222"/>
                </a:lnTo>
                <a:lnTo>
                  <a:pt x="5768" y="2220"/>
                </a:lnTo>
                <a:lnTo>
                  <a:pt x="5646" y="2224"/>
                </a:lnTo>
                <a:lnTo>
                  <a:pt x="5513" y="2231"/>
                </a:lnTo>
                <a:lnTo>
                  <a:pt x="5370" y="2241"/>
                </a:lnTo>
                <a:lnTo>
                  <a:pt x="5217" y="2254"/>
                </a:lnTo>
                <a:lnTo>
                  <a:pt x="5058" y="2271"/>
                </a:lnTo>
                <a:lnTo>
                  <a:pt x="4893" y="2290"/>
                </a:lnTo>
                <a:lnTo>
                  <a:pt x="4722" y="2312"/>
                </a:lnTo>
                <a:lnTo>
                  <a:pt x="4548" y="2338"/>
                </a:lnTo>
                <a:lnTo>
                  <a:pt x="4371" y="2364"/>
                </a:lnTo>
                <a:lnTo>
                  <a:pt x="4191" y="2392"/>
                </a:lnTo>
                <a:lnTo>
                  <a:pt x="4013" y="2423"/>
                </a:lnTo>
                <a:lnTo>
                  <a:pt x="3834" y="2455"/>
                </a:lnTo>
                <a:lnTo>
                  <a:pt x="3658" y="2487"/>
                </a:lnTo>
                <a:lnTo>
                  <a:pt x="3486" y="2522"/>
                </a:lnTo>
                <a:lnTo>
                  <a:pt x="3316" y="2556"/>
                </a:lnTo>
                <a:lnTo>
                  <a:pt x="3154" y="2591"/>
                </a:lnTo>
                <a:lnTo>
                  <a:pt x="2998" y="2627"/>
                </a:lnTo>
                <a:lnTo>
                  <a:pt x="2850" y="2662"/>
                </a:lnTo>
                <a:lnTo>
                  <a:pt x="2711" y="2698"/>
                </a:lnTo>
                <a:lnTo>
                  <a:pt x="2582" y="2732"/>
                </a:lnTo>
                <a:lnTo>
                  <a:pt x="2466" y="2766"/>
                </a:lnTo>
                <a:lnTo>
                  <a:pt x="2362" y="2799"/>
                </a:lnTo>
                <a:lnTo>
                  <a:pt x="2272" y="2831"/>
                </a:lnTo>
                <a:lnTo>
                  <a:pt x="2196" y="2861"/>
                </a:lnTo>
                <a:lnTo>
                  <a:pt x="2138" y="2891"/>
                </a:lnTo>
                <a:lnTo>
                  <a:pt x="2098" y="2918"/>
                </a:lnTo>
                <a:close/>
                <a:moveTo>
                  <a:pt x="15769" y="2215"/>
                </a:moveTo>
                <a:lnTo>
                  <a:pt x="15757" y="2193"/>
                </a:lnTo>
                <a:lnTo>
                  <a:pt x="15742" y="2175"/>
                </a:lnTo>
                <a:lnTo>
                  <a:pt x="15722" y="2159"/>
                </a:lnTo>
                <a:lnTo>
                  <a:pt x="15699" y="2145"/>
                </a:lnTo>
                <a:lnTo>
                  <a:pt x="15671" y="2135"/>
                </a:lnTo>
                <a:lnTo>
                  <a:pt x="15641" y="2125"/>
                </a:lnTo>
                <a:lnTo>
                  <a:pt x="15607" y="2119"/>
                </a:lnTo>
                <a:lnTo>
                  <a:pt x="15571" y="2116"/>
                </a:lnTo>
                <a:lnTo>
                  <a:pt x="15531" y="2114"/>
                </a:lnTo>
                <a:lnTo>
                  <a:pt x="15489" y="2114"/>
                </a:lnTo>
                <a:lnTo>
                  <a:pt x="15445" y="2116"/>
                </a:lnTo>
                <a:lnTo>
                  <a:pt x="15398" y="2121"/>
                </a:lnTo>
                <a:lnTo>
                  <a:pt x="15349" y="2127"/>
                </a:lnTo>
                <a:lnTo>
                  <a:pt x="15298" y="2134"/>
                </a:lnTo>
                <a:lnTo>
                  <a:pt x="15247" y="2143"/>
                </a:lnTo>
                <a:lnTo>
                  <a:pt x="15193" y="2153"/>
                </a:lnTo>
                <a:lnTo>
                  <a:pt x="15138" y="2165"/>
                </a:lnTo>
                <a:lnTo>
                  <a:pt x="15083" y="2177"/>
                </a:lnTo>
                <a:lnTo>
                  <a:pt x="15025" y="2191"/>
                </a:lnTo>
                <a:lnTo>
                  <a:pt x="14968" y="2205"/>
                </a:lnTo>
                <a:lnTo>
                  <a:pt x="14910" y="2222"/>
                </a:lnTo>
                <a:lnTo>
                  <a:pt x="14852" y="2238"/>
                </a:lnTo>
                <a:lnTo>
                  <a:pt x="14794" y="2255"/>
                </a:lnTo>
                <a:lnTo>
                  <a:pt x="14736" y="2272"/>
                </a:lnTo>
                <a:lnTo>
                  <a:pt x="14621" y="2307"/>
                </a:lnTo>
                <a:lnTo>
                  <a:pt x="14509" y="2345"/>
                </a:lnTo>
                <a:lnTo>
                  <a:pt x="14402" y="2381"/>
                </a:lnTo>
                <a:lnTo>
                  <a:pt x="14300" y="2418"/>
                </a:lnTo>
                <a:lnTo>
                  <a:pt x="14284" y="2300"/>
                </a:lnTo>
                <a:lnTo>
                  <a:pt x="14267" y="2185"/>
                </a:lnTo>
                <a:lnTo>
                  <a:pt x="14249" y="2073"/>
                </a:lnTo>
                <a:lnTo>
                  <a:pt x="14230" y="1963"/>
                </a:lnTo>
                <a:lnTo>
                  <a:pt x="14209" y="1855"/>
                </a:lnTo>
                <a:lnTo>
                  <a:pt x="14187" y="1749"/>
                </a:lnTo>
                <a:lnTo>
                  <a:pt x="14164" y="1645"/>
                </a:lnTo>
                <a:lnTo>
                  <a:pt x="14140" y="1544"/>
                </a:lnTo>
                <a:lnTo>
                  <a:pt x="14116" y="1445"/>
                </a:lnTo>
                <a:lnTo>
                  <a:pt x="14091" y="1350"/>
                </a:lnTo>
                <a:lnTo>
                  <a:pt x="14065" y="1256"/>
                </a:lnTo>
                <a:lnTo>
                  <a:pt x="14037" y="1166"/>
                </a:lnTo>
                <a:lnTo>
                  <a:pt x="14009" y="1078"/>
                </a:lnTo>
                <a:lnTo>
                  <a:pt x="13981" y="994"/>
                </a:lnTo>
                <a:lnTo>
                  <a:pt x="13952" y="912"/>
                </a:lnTo>
                <a:lnTo>
                  <a:pt x="13922" y="833"/>
                </a:lnTo>
                <a:lnTo>
                  <a:pt x="13892" y="757"/>
                </a:lnTo>
                <a:lnTo>
                  <a:pt x="13861" y="684"/>
                </a:lnTo>
                <a:lnTo>
                  <a:pt x="13830" y="615"/>
                </a:lnTo>
                <a:lnTo>
                  <a:pt x="13799" y="548"/>
                </a:lnTo>
                <a:lnTo>
                  <a:pt x="13766" y="485"/>
                </a:lnTo>
                <a:lnTo>
                  <a:pt x="13735" y="424"/>
                </a:lnTo>
                <a:lnTo>
                  <a:pt x="13703" y="368"/>
                </a:lnTo>
                <a:lnTo>
                  <a:pt x="13669" y="315"/>
                </a:lnTo>
                <a:lnTo>
                  <a:pt x="13637" y="266"/>
                </a:lnTo>
                <a:lnTo>
                  <a:pt x="13604" y="219"/>
                </a:lnTo>
                <a:lnTo>
                  <a:pt x="13572" y="177"/>
                </a:lnTo>
                <a:lnTo>
                  <a:pt x="13538" y="138"/>
                </a:lnTo>
                <a:lnTo>
                  <a:pt x="13506" y="103"/>
                </a:lnTo>
                <a:lnTo>
                  <a:pt x="13473" y="73"/>
                </a:lnTo>
                <a:lnTo>
                  <a:pt x="13441" y="45"/>
                </a:lnTo>
                <a:lnTo>
                  <a:pt x="13408" y="22"/>
                </a:lnTo>
                <a:lnTo>
                  <a:pt x="13345" y="6"/>
                </a:lnTo>
                <a:lnTo>
                  <a:pt x="13218" y="0"/>
                </a:lnTo>
                <a:lnTo>
                  <a:pt x="13030" y="3"/>
                </a:lnTo>
                <a:lnTo>
                  <a:pt x="12788" y="14"/>
                </a:lnTo>
                <a:lnTo>
                  <a:pt x="12495" y="32"/>
                </a:lnTo>
                <a:lnTo>
                  <a:pt x="12154" y="59"/>
                </a:lnTo>
                <a:lnTo>
                  <a:pt x="11771" y="91"/>
                </a:lnTo>
                <a:lnTo>
                  <a:pt x="11350" y="130"/>
                </a:lnTo>
                <a:lnTo>
                  <a:pt x="10894" y="175"/>
                </a:lnTo>
                <a:lnTo>
                  <a:pt x="10410" y="224"/>
                </a:lnTo>
                <a:lnTo>
                  <a:pt x="9899" y="279"/>
                </a:lnTo>
                <a:lnTo>
                  <a:pt x="9367" y="338"/>
                </a:lnTo>
                <a:lnTo>
                  <a:pt x="8818" y="399"/>
                </a:lnTo>
                <a:lnTo>
                  <a:pt x="8258" y="465"/>
                </a:lnTo>
                <a:lnTo>
                  <a:pt x="7688" y="533"/>
                </a:lnTo>
                <a:lnTo>
                  <a:pt x="7114" y="602"/>
                </a:lnTo>
                <a:lnTo>
                  <a:pt x="6541" y="674"/>
                </a:lnTo>
                <a:lnTo>
                  <a:pt x="5972" y="746"/>
                </a:lnTo>
                <a:lnTo>
                  <a:pt x="5413" y="819"/>
                </a:lnTo>
                <a:lnTo>
                  <a:pt x="4867" y="892"/>
                </a:lnTo>
                <a:lnTo>
                  <a:pt x="4337" y="964"/>
                </a:lnTo>
                <a:lnTo>
                  <a:pt x="3830" y="1035"/>
                </a:lnTo>
                <a:lnTo>
                  <a:pt x="3349" y="1105"/>
                </a:lnTo>
                <a:lnTo>
                  <a:pt x="2898" y="1172"/>
                </a:lnTo>
                <a:lnTo>
                  <a:pt x="2481" y="1237"/>
                </a:lnTo>
                <a:lnTo>
                  <a:pt x="2104" y="1299"/>
                </a:lnTo>
                <a:lnTo>
                  <a:pt x="1769" y="1357"/>
                </a:lnTo>
                <a:lnTo>
                  <a:pt x="1482" y="1411"/>
                </a:lnTo>
                <a:lnTo>
                  <a:pt x="1247" y="1459"/>
                </a:lnTo>
                <a:lnTo>
                  <a:pt x="1067" y="1504"/>
                </a:lnTo>
                <a:lnTo>
                  <a:pt x="949" y="1541"/>
                </a:lnTo>
                <a:lnTo>
                  <a:pt x="894" y="1574"/>
                </a:lnTo>
                <a:lnTo>
                  <a:pt x="710" y="1842"/>
                </a:lnTo>
                <a:lnTo>
                  <a:pt x="549" y="2115"/>
                </a:lnTo>
                <a:lnTo>
                  <a:pt x="412" y="2392"/>
                </a:lnTo>
                <a:lnTo>
                  <a:pt x="297" y="2671"/>
                </a:lnTo>
                <a:lnTo>
                  <a:pt x="203" y="2953"/>
                </a:lnTo>
                <a:lnTo>
                  <a:pt x="127" y="3236"/>
                </a:lnTo>
                <a:lnTo>
                  <a:pt x="71" y="3519"/>
                </a:lnTo>
                <a:lnTo>
                  <a:pt x="31" y="3801"/>
                </a:lnTo>
                <a:lnTo>
                  <a:pt x="8" y="4083"/>
                </a:lnTo>
                <a:lnTo>
                  <a:pt x="0" y="4362"/>
                </a:lnTo>
                <a:lnTo>
                  <a:pt x="6" y="4638"/>
                </a:lnTo>
                <a:lnTo>
                  <a:pt x="25" y="4911"/>
                </a:lnTo>
                <a:lnTo>
                  <a:pt x="55" y="5178"/>
                </a:lnTo>
                <a:lnTo>
                  <a:pt x="97" y="5441"/>
                </a:lnTo>
                <a:lnTo>
                  <a:pt x="147" y="5696"/>
                </a:lnTo>
                <a:lnTo>
                  <a:pt x="207" y="5946"/>
                </a:lnTo>
                <a:lnTo>
                  <a:pt x="272" y="6186"/>
                </a:lnTo>
                <a:lnTo>
                  <a:pt x="345" y="6419"/>
                </a:lnTo>
                <a:lnTo>
                  <a:pt x="422" y="6642"/>
                </a:lnTo>
                <a:lnTo>
                  <a:pt x="504" y="6855"/>
                </a:lnTo>
                <a:lnTo>
                  <a:pt x="588" y="7056"/>
                </a:lnTo>
                <a:lnTo>
                  <a:pt x="673" y="7245"/>
                </a:lnTo>
                <a:lnTo>
                  <a:pt x="760" y="7421"/>
                </a:lnTo>
                <a:lnTo>
                  <a:pt x="846" y="7583"/>
                </a:lnTo>
                <a:lnTo>
                  <a:pt x="929" y="7732"/>
                </a:lnTo>
                <a:lnTo>
                  <a:pt x="1011" y="7864"/>
                </a:lnTo>
                <a:lnTo>
                  <a:pt x="1088" y="7981"/>
                </a:lnTo>
                <a:lnTo>
                  <a:pt x="1160" y="8082"/>
                </a:lnTo>
                <a:lnTo>
                  <a:pt x="1226" y="8163"/>
                </a:lnTo>
                <a:lnTo>
                  <a:pt x="1284" y="8226"/>
                </a:lnTo>
                <a:lnTo>
                  <a:pt x="1335" y="8271"/>
                </a:lnTo>
                <a:lnTo>
                  <a:pt x="1375" y="8294"/>
                </a:lnTo>
                <a:lnTo>
                  <a:pt x="1441" y="8309"/>
                </a:lnTo>
                <a:lnTo>
                  <a:pt x="1565" y="8326"/>
                </a:lnTo>
                <a:lnTo>
                  <a:pt x="1745" y="8345"/>
                </a:lnTo>
                <a:lnTo>
                  <a:pt x="1974" y="8368"/>
                </a:lnTo>
                <a:lnTo>
                  <a:pt x="2251" y="8392"/>
                </a:lnTo>
                <a:lnTo>
                  <a:pt x="2569" y="8417"/>
                </a:lnTo>
                <a:lnTo>
                  <a:pt x="2927" y="8444"/>
                </a:lnTo>
                <a:lnTo>
                  <a:pt x="3319" y="8474"/>
                </a:lnTo>
                <a:lnTo>
                  <a:pt x="3744" y="8503"/>
                </a:lnTo>
                <a:lnTo>
                  <a:pt x="4194" y="8533"/>
                </a:lnTo>
                <a:lnTo>
                  <a:pt x="4667" y="8564"/>
                </a:lnTo>
                <a:lnTo>
                  <a:pt x="5160" y="8594"/>
                </a:lnTo>
                <a:lnTo>
                  <a:pt x="5668" y="8625"/>
                </a:lnTo>
                <a:lnTo>
                  <a:pt x="6187" y="8656"/>
                </a:lnTo>
                <a:lnTo>
                  <a:pt x="6713" y="8685"/>
                </a:lnTo>
                <a:lnTo>
                  <a:pt x="7242" y="8713"/>
                </a:lnTo>
                <a:lnTo>
                  <a:pt x="7772" y="8740"/>
                </a:lnTo>
                <a:lnTo>
                  <a:pt x="8297" y="8766"/>
                </a:lnTo>
                <a:lnTo>
                  <a:pt x="8813" y="8789"/>
                </a:lnTo>
                <a:lnTo>
                  <a:pt x="9316" y="8811"/>
                </a:lnTo>
                <a:lnTo>
                  <a:pt x="9804" y="8830"/>
                </a:lnTo>
                <a:lnTo>
                  <a:pt x="10271" y="8848"/>
                </a:lnTo>
                <a:lnTo>
                  <a:pt x="10714" y="8861"/>
                </a:lnTo>
                <a:lnTo>
                  <a:pt x="11128" y="8872"/>
                </a:lnTo>
                <a:lnTo>
                  <a:pt x="11511" y="8879"/>
                </a:lnTo>
                <a:lnTo>
                  <a:pt x="11858" y="8883"/>
                </a:lnTo>
                <a:lnTo>
                  <a:pt x="12165" y="8882"/>
                </a:lnTo>
                <a:lnTo>
                  <a:pt x="12428" y="8877"/>
                </a:lnTo>
                <a:lnTo>
                  <a:pt x="12642" y="8868"/>
                </a:lnTo>
                <a:lnTo>
                  <a:pt x="12806" y="8854"/>
                </a:lnTo>
                <a:lnTo>
                  <a:pt x="12913" y="8834"/>
                </a:lnTo>
                <a:lnTo>
                  <a:pt x="12962" y="8809"/>
                </a:lnTo>
                <a:lnTo>
                  <a:pt x="13007" y="8734"/>
                </a:lnTo>
                <a:lnTo>
                  <a:pt x="13053" y="8659"/>
                </a:lnTo>
                <a:lnTo>
                  <a:pt x="13096" y="8583"/>
                </a:lnTo>
                <a:lnTo>
                  <a:pt x="13139" y="8507"/>
                </a:lnTo>
                <a:lnTo>
                  <a:pt x="13182" y="8431"/>
                </a:lnTo>
                <a:lnTo>
                  <a:pt x="13223" y="8354"/>
                </a:lnTo>
                <a:lnTo>
                  <a:pt x="13263" y="8279"/>
                </a:lnTo>
                <a:lnTo>
                  <a:pt x="13303" y="8202"/>
                </a:lnTo>
                <a:lnTo>
                  <a:pt x="13342" y="8126"/>
                </a:lnTo>
                <a:lnTo>
                  <a:pt x="13380" y="8049"/>
                </a:lnTo>
                <a:lnTo>
                  <a:pt x="13417" y="7972"/>
                </a:lnTo>
                <a:lnTo>
                  <a:pt x="13454" y="7896"/>
                </a:lnTo>
                <a:lnTo>
                  <a:pt x="13489" y="7819"/>
                </a:lnTo>
                <a:lnTo>
                  <a:pt x="13523" y="7742"/>
                </a:lnTo>
                <a:lnTo>
                  <a:pt x="13558" y="7664"/>
                </a:lnTo>
                <a:lnTo>
                  <a:pt x="13591" y="7587"/>
                </a:lnTo>
                <a:lnTo>
                  <a:pt x="13623" y="7510"/>
                </a:lnTo>
                <a:lnTo>
                  <a:pt x="13654" y="7433"/>
                </a:lnTo>
                <a:lnTo>
                  <a:pt x="13686" y="7356"/>
                </a:lnTo>
                <a:lnTo>
                  <a:pt x="13715" y="7279"/>
                </a:lnTo>
                <a:lnTo>
                  <a:pt x="13745" y="7201"/>
                </a:lnTo>
                <a:lnTo>
                  <a:pt x="13773" y="7124"/>
                </a:lnTo>
                <a:lnTo>
                  <a:pt x="13801" y="7047"/>
                </a:lnTo>
                <a:lnTo>
                  <a:pt x="13828" y="6970"/>
                </a:lnTo>
                <a:lnTo>
                  <a:pt x="13854" y="6893"/>
                </a:lnTo>
                <a:lnTo>
                  <a:pt x="13880" y="6815"/>
                </a:lnTo>
                <a:lnTo>
                  <a:pt x="13904" y="6738"/>
                </a:lnTo>
                <a:lnTo>
                  <a:pt x="13929" y="6661"/>
                </a:lnTo>
                <a:lnTo>
                  <a:pt x="13952" y="6585"/>
                </a:lnTo>
                <a:lnTo>
                  <a:pt x="13975" y="6508"/>
                </a:lnTo>
                <a:lnTo>
                  <a:pt x="13997" y="6431"/>
                </a:lnTo>
                <a:lnTo>
                  <a:pt x="14018" y="6354"/>
                </a:lnTo>
                <a:lnTo>
                  <a:pt x="14106" y="6375"/>
                </a:lnTo>
                <a:lnTo>
                  <a:pt x="14202" y="6399"/>
                </a:lnTo>
                <a:lnTo>
                  <a:pt x="14305" y="6423"/>
                </a:lnTo>
                <a:lnTo>
                  <a:pt x="14411" y="6447"/>
                </a:lnTo>
                <a:lnTo>
                  <a:pt x="14521" y="6470"/>
                </a:lnTo>
                <a:lnTo>
                  <a:pt x="14633" y="6494"/>
                </a:lnTo>
                <a:lnTo>
                  <a:pt x="14745" y="6515"/>
                </a:lnTo>
                <a:lnTo>
                  <a:pt x="14855" y="6534"/>
                </a:lnTo>
                <a:lnTo>
                  <a:pt x="14908" y="6542"/>
                </a:lnTo>
                <a:lnTo>
                  <a:pt x="14961" y="6550"/>
                </a:lnTo>
                <a:lnTo>
                  <a:pt x="15012" y="6557"/>
                </a:lnTo>
                <a:lnTo>
                  <a:pt x="15063" y="6562"/>
                </a:lnTo>
                <a:lnTo>
                  <a:pt x="15110" y="6567"/>
                </a:lnTo>
                <a:lnTo>
                  <a:pt x="15156" y="6572"/>
                </a:lnTo>
                <a:lnTo>
                  <a:pt x="15201" y="6575"/>
                </a:lnTo>
                <a:lnTo>
                  <a:pt x="15243" y="6577"/>
                </a:lnTo>
                <a:lnTo>
                  <a:pt x="15282" y="6577"/>
                </a:lnTo>
                <a:lnTo>
                  <a:pt x="15319" y="6576"/>
                </a:lnTo>
                <a:lnTo>
                  <a:pt x="15353" y="6573"/>
                </a:lnTo>
                <a:lnTo>
                  <a:pt x="15384" y="6569"/>
                </a:lnTo>
                <a:lnTo>
                  <a:pt x="15411" y="6563"/>
                </a:lnTo>
                <a:lnTo>
                  <a:pt x="15434" y="6555"/>
                </a:lnTo>
                <a:lnTo>
                  <a:pt x="15455" y="6546"/>
                </a:lnTo>
                <a:lnTo>
                  <a:pt x="15472" y="6536"/>
                </a:lnTo>
                <a:lnTo>
                  <a:pt x="15493" y="6514"/>
                </a:lnTo>
                <a:lnTo>
                  <a:pt x="15518" y="6483"/>
                </a:lnTo>
                <a:lnTo>
                  <a:pt x="15547" y="6440"/>
                </a:lnTo>
                <a:lnTo>
                  <a:pt x="15580" y="6389"/>
                </a:lnTo>
                <a:lnTo>
                  <a:pt x="15614" y="6327"/>
                </a:lnTo>
                <a:lnTo>
                  <a:pt x="15650" y="6256"/>
                </a:lnTo>
                <a:lnTo>
                  <a:pt x="15689" y="6176"/>
                </a:lnTo>
                <a:lnTo>
                  <a:pt x="15728" y="6087"/>
                </a:lnTo>
                <a:lnTo>
                  <a:pt x="15767" y="5991"/>
                </a:lnTo>
                <a:lnTo>
                  <a:pt x="15807" y="5887"/>
                </a:lnTo>
                <a:lnTo>
                  <a:pt x="15847" y="5775"/>
                </a:lnTo>
                <a:lnTo>
                  <a:pt x="15886" y="5655"/>
                </a:lnTo>
                <a:lnTo>
                  <a:pt x="15923" y="5529"/>
                </a:lnTo>
                <a:lnTo>
                  <a:pt x="15960" y="5396"/>
                </a:lnTo>
                <a:lnTo>
                  <a:pt x="15993" y="5257"/>
                </a:lnTo>
                <a:lnTo>
                  <a:pt x="16024" y="5111"/>
                </a:lnTo>
                <a:lnTo>
                  <a:pt x="16052" y="4959"/>
                </a:lnTo>
                <a:lnTo>
                  <a:pt x="16077" y="4803"/>
                </a:lnTo>
                <a:lnTo>
                  <a:pt x="16097" y="4640"/>
                </a:lnTo>
                <a:lnTo>
                  <a:pt x="16112" y="4474"/>
                </a:lnTo>
                <a:lnTo>
                  <a:pt x="16123" y="4303"/>
                </a:lnTo>
                <a:lnTo>
                  <a:pt x="16128" y="4128"/>
                </a:lnTo>
                <a:lnTo>
                  <a:pt x="16127" y="3949"/>
                </a:lnTo>
                <a:lnTo>
                  <a:pt x="16119" y="3766"/>
                </a:lnTo>
                <a:lnTo>
                  <a:pt x="16105" y="3580"/>
                </a:lnTo>
                <a:lnTo>
                  <a:pt x="16083" y="3391"/>
                </a:lnTo>
                <a:lnTo>
                  <a:pt x="16052" y="3200"/>
                </a:lnTo>
                <a:lnTo>
                  <a:pt x="16015" y="3006"/>
                </a:lnTo>
                <a:lnTo>
                  <a:pt x="15968" y="2811"/>
                </a:lnTo>
                <a:lnTo>
                  <a:pt x="15911" y="2614"/>
                </a:lnTo>
                <a:lnTo>
                  <a:pt x="15846" y="2415"/>
                </a:lnTo>
                <a:lnTo>
                  <a:pt x="15769" y="2215"/>
                </a:lnTo>
                <a:close/>
              </a:path>
            </a:pathLst>
          </a:custGeom>
          <a:solidFill>
            <a:schemeClr val="bg1">
              <a:lumMod val="65000"/>
            </a:schemeClr>
          </a:solidFill>
          <a:ln>
            <a:noFill/>
          </a:ln>
        </p:spPr>
        <p:txBody>
          <a:bodyPr anchor="ctr"/>
          <a:lstStyle/>
          <a:p>
            <a:pPr algn="ctr"/>
            <a:endParaRPr/>
          </a:p>
        </p:txBody>
      </p:sp>
      <p:sp>
        <p:nvSpPr>
          <p:cNvPr id="17" name="任意多边形: 形状 14"/>
          <p:cNvSpPr/>
          <p:nvPr/>
        </p:nvSpPr>
        <p:spPr bwMode="auto">
          <a:xfrm>
            <a:off x="10686611" y="6104332"/>
            <a:ext cx="325160" cy="378366"/>
          </a:xfrm>
          <a:custGeom>
            <a:avLst/>
            <a:gdLst>
              <a:gd name="T0" fmla="*/ 2317 w 13859"/>
              <a:gd name="T1" fmla="*/ 8004 h 16128"/>
              <a:gd name="T2" fmla="*/ 1967 w 13859"/>
              <a:gd name="T3" fmla="*/ 8285 h 16128"/>
              <a:gd name="T4" fmla="*/ 1694 w 13859"/>
              <a:gd name="T5" fmla="*/ 8189 h 16128"/>
              <a:gd name="T6" fmla="*/ 1481 w 13859"/>
              <a:gd name="T7" fmla="*/ 8207 h 16128"/>
              <a:gd name="T8" fmla="*/ 1015 w 13859"/>
              <a:gd name="T9" fmla="*/ 8838 h 16128"/>
              <a:gd name="T10" fmla="*/ 404 w 13859"/>
              <a:gd name="T11" fmla="*/ 10161 h 16128"/>
              <a:gd name="T12" fmla="*/ 18 w 13859"/>
              <a:gd name="T13" fmla="*/ 11295 h 16128"/>
              <a:gd name="T14" fmla="*/ 40 w 13859"/>
              <a:gd name="T15" fmla="*/ 11571 h 16128"/>
              <a:gd name="T16" fmla="*/ 184 w 13859"/>
              <a:gd name="T17" fmla="*/ 11696 h 16128"/>
              <a:gd name="T18" fmla="*/ 504 w 13859"/>
              <a:gd name="T19" fmla="*/ 11935 h 16128"/>
              <a:gd name="T20" fmla="*/ 429 w 13859"/>
              <a:gd name="T21" fmla="*/ 12718 h 16128"/>
              <a:gd name="T22" fmla="*/ 538 w 13859"/>
              <a:gd name="T23" fmla="*/ 13327 h 16128"/>
              <a:gd name="T24" fmla="*/ 1117 w 13859"/>
              <a:gd name="T25" fmla="*/ 14247 h 16128"/>
              <a:gd name="T26" fmla="*/ 2368 w 13859"/>
              <a:gd name="T27" fmla="*/ 14903 h 16128"/>
              <a:gd name="T28" fmla="*/ 4069 w 13859"/>
              <a:gd name="T29" fmla="*/ 14654 h 16128"/>
              <a:gd name="T30" fmla="*/ 4877 w 13859"/>
              <a:gd name="T31" fmla="*/ 12294 h 16128"/>
              <a:gd name="T32" fmla="*/ 5243 w 13859"/>
              <a:gd name="T33" fmla="*/ 9182 h 16128"/>
              <a:gd name="T34" fmla="*/ 5131 w 13859"/>
              <a:gd name="T35" fmla="*/ 7572 h 16128"/>
              <a:gd name="T36" fmla="*/ 4463 w 13859"/>
              <a:gd name="T37" fmla="*/ 7305 h 16128"/>
              <a:gd name="T38" fmla="*/ 3526 w 13859"/>
              <a:gd name="T39" fmla="*/ 7315 h 16128"/>
              <a:gd name="T40" fmla="*/ 2765 w 13859"/>
              <a:gd name="T41" fmla="*/ 7576 h 16128"/>
              <a:gd name="T42" fmla="*/ 12945 w 13859"/>
              <a:gd name="T43" fmla="*/ 8879 h 16128"/>
              <a:gd name="T44" fmla="*/ 13234 w 13859"/>
              <a:gd name="T45" fmla="*/ 8953 h 16128"/>
              <a:gd name="T46" fmla="*/ 13512 w 13859"/>
              <a:gd name="T47" fmla="*/ 8943 h 16128"/>
              <a:gd name="T48" fmla="*/ 13774 w 13859"/>
              <a:gd name="T49" fmla="*/ 8047 h 16128"/>
              <a:gd name="T50" fmla="*/ 13576 w 13859"/>
              <a:gd name="T51" fmla="*/ 4414 h 16128"/>
              <a:gd name="T52" fmla="*/ 10849 w 13859"/>
              <a:gd name="T53" fmla="*/ 812 h 16128"/>
              <a:gd name="T54" fmla="*/ 4579 w 13859"/>
              <a:gd name="T55" fmla="*/ 323 h 16128"/>
              <a:gd name="T56" fmla="*/ 1107 w 13859"/>
              <a:gd name="T57" fmla="*/ 3063 h 16128"/>
              <a:gd name="T58" fmla="*/ 298 w 13859"/>
              <a:gd name="T59" fmla="*/ 6381 h 16128"/>
              <a:gd name="T60" fmla="*/ 468 w 13859"/>
              <a:gd name="T61" fmla="*/ 7635 h 16128"/>
              <a:gd name="T62" fmla="*/ 669 w 13859"/>
              <a:gd name="T63" fmla="*/ 7694 h 16128"/>
              <a:gd name="T64" fmla="*/ 867 w 13859"/>
              <a:gd name="T65" fmla="*/ 7689 h 16128"/>
              <a:gd name="T66" fmla="*/ 1040 w 13859"/>
              <a:gd name="T67" fmla="*/ 7615 h 16128"/>
              <a:gd name="T68" fmla="*/ 1153 w 13859"/>
              <a:gd name="T69" fmla="*/ 6002 h 16128"/>
              <a:gd name="T70" fmla="*/ 2207 w 13859"/>
              <a:gd name="T71" fmla="*/ 2984 h 16128"/>
              <a:gd name="T72" fmla="*/ 5730 w 13859"/>
              <a:gd name="T73" fmla="*/ 968 h 16128"/>
              <a:gd name="T74" fmla="*/ 11096 w 13859"/>
              <a:gd name="T75" fmla="*/ 2116 h 16128"/>
              <a:gd name="T76" fmla="*/ 12882 w 13859"/>
              <a:gd name="T77" fmla="*/ 5512 h 16128"/>
              <a:gd name="T78" fmla="*/ 12837 w 13859"/>
              <a:gd name="T79" fmla="*/ 8391 h 16128"/>
              <a:gd name="T80" fmla="*/ 12363 w 13859"/>
              <a:gd name="T81" fmla="*/ 9207 h 16128"/>
              <a:gd name="T82" fmla="*/ 12196 w 13859"/>
              <a:gd name="T83" fmla="*/ 9200 h 16128"/>
              <a:gd name="T84" fmla="*/ 11803 w 13859"/>
              <a:gd name="T85" fmla="*/ 8483 h 16128"/>
              <a:gd name="T86" fmla="*/ 11506 w 13859"/>
              <a:gd name="T87" fmla="*/ 8049 h 16128"/>
              <a:gd name="T88" fmla="*/ 11126 w 13859"/>
              <a:gd name="T89" fmla="*/ 7668 h 16128"/>
              <a:gd name="T90" fmla="*/ 10363 w 13859"/>
              <a:gd name="T91" fmla="*/ 7693 h 16128"/>
              <a:gd name="T92" fmla="*/ 9499 w 13859"/>
              <a:gd name="T93" fmla="*/ 8070 h 16128"/>
              <a:gd name="T94" fmla="*/ 8926 w 13859"/>
              <a:gd name="T95" fmla="*/ 8534 h 16128"/>
              <a:gd name="T96" fmla="*/ 8632 w 13859"/>
              <a:gd name="T97" fmla="*/ 10488 h 16128"/>
              <a:gd name="T98" fmla="*/ 8646 w 13859"/>
              <a:gd name="T99" fmla="*/ 13526 h 16128"/>
              <a:gd name="T100" fmla="*/ 9240 w 13859"/>
              <a:gd name="T101" fmla="*/ 15599 h 16128"/>
              <a:gd name="T102" fmla="*/ 11060 w 13859"/>
              <a:gd name="T103" fmla="*/ 16119 h 16128"/>
              <a:gd name="T104" fmla="*/ 12333 w 13859"/>
              <a:gd name="T105" fmla="*/ 15535 h 16128"/>
              <a:gd name="T106" fmla="*/ 12971 w 13859"/>
              <a:gd name="T107" fmla="*/ 14631 h 16128"/>
              <a:gd name="T108" fmla="*/ 13083 w 13859"/>
              <a:gd name="T109" fmla="*/ 14119 h 16128"/>
              <a:gd name="T110" fmla="*/ 13150 w 13859"/>
              <a:gd name="T111" fmla="*/ 13442 h 16128"/>
              <a:gd name="T112" fmla="*/ 13522 w 13859"/>
              <a:gd name="T113" fmla="*/ 13307 h 16128"/>
              <a:gd name="T114" fmla="*/ 13720 w 13859"/>
              <a:gd name="T115" fmla="*/ 13151 h 16128"/>
              <a:gd name="T116" fmla="*/ 13766 w 13859"/>
              <a:gd name="T117" fmla="*/ 12817 h 16128"/>
              <a:gd name="T118" fmla="*/ 13425 w 13859"/>
              <a:gd name="T119" fmla="*/ 11505 h 16128"/>
              <a:gd name="T120" fmla="*/ 12866 w 13859"/>
              <a:gd name="T121" fmla="*/ 9968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59" h="16128">
                <a:moveTo>
                  <a:pt x="2717" y="7615"/>
                </a:moveTo>
                <a:lnTo>
                  <a:pt x="2670" y="7657"/>
                </a:lnTo>
                <a:lnTo>
                  <a:pt x="2624" y="7699"/>
                </a:lnTo>
                <a:lnTo>
                  <a:pt x="2578" y="7741"/>
                </a:lnTo>
                <a:lnTo>
                  <a:pt x="2533" y="7785"/>
                </a:lnTo>
                <a:lnTo>
                  <a:pt x="2489" y="7827"/>
                </a:lnTo>
                <a:lnTo>
                  <a:pt x="2445" y="7871"/>
                </a:lnTo>
                <a:lnTo>
                  <a:pt x="2402" y="7915"/>
                </a:lnTo>
                <a:lnTo>
                  <a:pt x="2359" y="7959"/>
                </a:lnTo>
                <a:lnTo>
                  <a:pt x="2317" y="8004"/>
                </a:lnTo>
                <a:lnTo>
                  <a:pt x="2276" y="8049"/>
                </a:lnTo>
                <a:lnTo>
                  <a:pt x="2235" y="8094"/>
                </a:lnTo>
                <a:lnTo>
                  <a:pt x="2195" y="8140"/>
                </a:lnTo>
                <a:lnTo>
                  <a:pt x="2154" y="8186"/>
                </a:lnTo>
                <a:lnTo>
                  <a:pt x="2115" y="8232"/>
                </a:lnTo>
                <a:lnTo>
                  <a:pt x="2077" y="8279"/>
                </a:lnTo>
                <a:lnTo>
                  <a:pt x="2038" y="8326"/>
                </a:lnTo>
                <a:lnTo>
                  <a:pt x="2018" y="8314"/>
                </a:lnTo>
                <a:lnTo>
                  <a:pt x="1994" y="8300"/>
                </a:lnTo>
                <a:lnTo>
                  <a:pt x="1967" y="8285"/>
                </a:lnTo>
                <a:lnTo>
                  <a:pt x="1937" y="8270"/>
                </a:lnTo>
                <a:lnTo>
                  <a:pt x="1905" y="8255"/>
                </a:lnTo>
                <a:lnTo>
                  <a:pt x="1870" y="8239"/>
                </a:lnTo>
                <a:lnTo>
                  <a:pt x="1834" y="8224"/>
                </a:lnTo>
                <a:lnTo>
                  <a:pt x="1795" y="8212"/>
                </a:lnTo>
                <a:lnTo>
                  <a:pt x="1776" y="8206"/>
                </a:lnTo>
                <a:lnTo>
                  <a:pt x="1755" y="8201"/>
                </a:lnTo>
                <a:lnTo>
                  <a:pt x="1735" y="8196"/>
                </a:lnTo>
                <a:lnTo>
                  <a:pt x="1714" y="8192"/>
                </a:lnTo>
                <a:lnTo>
                  <a:pt x="1694" y="8189"/>
                </a:lnTo>
                <a:lnTo>
                  <a:pt x="1673" y="8186"/>
                </a:lnTo>
                <a:lnTo>
                  <a:pt x="1651" y="8184"/>
                </a:lnTo>
                <a:lnTo>
                  <a:pt x="1630" y="8183"/>
                </a:lnTo>
                <a:lnTo>
                  <a:pt x="1608" y="8183"/>
                </a:lnTo>
                <a:lnTo>
                  <a:pt x="1587" y="8184"/>
                </a:lnTo>
                <a:lnTo>
                  <a:pt x="1565" y="8187"/>
                </a:lnTo>
                <a:lnTo>
                  <a:pt x="1544" y="8190"/>
                </a:lnTo>
                <a:lnTo>
                  <a:pt x="1523" y="8194"/>
                </a:lnTo>
                <a:lnTo>
                  <a:pt x="1502" y="8200"/>
                </a:lnTo>
                <a:lnTo>
                  <a:pt x="1481" y="8207"/>
                </a:lnTo>
                <a:lnTo>
                  <a:pt x="1459" y="8215"/>
                </a:lnTo>
                <a:lnTo>
                  <a:pt x="1424" y="8236"/>
                </a:lnTo>
                <a:lnTo>
                  <a:pt x="1384" y="8272"/>
                </a:lnTo>
                <a:lnTo>
                  <a:pt x="1339" y="8320"/>
                </a:lnTo>
                <a:lnTo>
                  <a:pt x="1292" y="8382"/>
                </a:lnTo>
                <a:lnTo>
                  <a:pt x="1241" y="8453"/>
                </a:lnTo>
                <a:lnTo>
                  <a:pt x="1188" y="8536"/>
                </a:lnTo>
                <a:lnTo>
                  <a:pt x="1132" y="8628"/>
                </a:lnTo>
                <a:lnTo>
                  <a:pt x="1075" y="8729"/>
                </a:lnTo>
                <a:lnTo>
                  <a:pt x="1015" y="8838"/>
                </a:lnTo>
                <a:lnTo>
                  <a:pt x="953" y="8954"/>
                </a:lnTo>
                <a:lnTo>
                  <a:pt x="892" y="9075"/>
                </a:lnTo>
                <a:lnTo>
                  <a:pt x="829" y="9202"/>
                </a:lnTo>
                <a:lnTo>
                  <a:pt x="767" y="9333"/>
                </a:lnTo>
                <a:lnTo>
                  <a:pt x="704" y="9468"/>
                </a:lnTo>
                <a:lnTo>
                  <a:pt x="641" y="9605"/>
                </a:lnTo>
                <a:lnTo>
                  <a:pt x="580" y="9744"/>
                </a:lnTo>
                <a:lnTo>
                  <a:pt x="520" y="9883"/>
                </a:lnTo>
                <a:lnTo>
                  <a:pt x="462" y="10023"/>
                </a:lnTo>
                <a:lnTo>
                  <a:pt x="404" y="10161"/>
                </a:lnTo>
                <a:lnTo>
                  <a:pt x="349" y="10298"/>
                </a:lnTo>
                <a:lnTo>
                  <a:pt x="298" y="10431"/>
                </a:lnTo>
                <a:lnTo>
                  <a:pt x="248" y="10561"/>
                </a:lnTo>
                <a:lnTo>
                  <a:pt x="203" y="10687"/>
                </a:lnTo>
                <a:lnTo>
                  <a:pt x="161" y="10807"/>
                </a:lnTo>
                <a:lnTo>
                  <a:pt x="123" y="10921"/>
                </a:lnTo>
                <a:lnTo>
                  <a:pt x="89" y="11027"/>
                </a:lnTo>
                <a:lnTo>
                  <a:pt x="61" y="11125"/>
                </a:lnTo>
                <a:lnTo>
                  <a:pt x="36" y="11215"/>
                </a:lnTo>
                <a:lnTo>
                  <a:pt x="18" y="11295"/>
                </a:lnTo>
                <a:lnTo>
                  <a:pt x="6" y="11363"/>
                </a:lnTo>
                <a:lnTo>
                  <a:pt x="0" y="11421"/>
                </a:lnTo>
                <a:lnTo>
                  <a:pt x="0" y="11466"/>
                </a:lnTo>
                <a:lnTo>
                  <a:pt x="2" y="11481"/>
                </a:lnTo>
                <a:lnTo>
                  <a:pt x="6" y="11497"/>
                </a:lnTo>
                <a:lnTo>
                  <a:pt x="10" y="11512"/>
                </a:lnTo>
                <a:lnTo>
                  <a:pt x="16" y="11527"/>
                </a:lnTo>
                <a:lnTo>
                  <a:pt x="23" y="11542"/>
                </a:lnTo>
                <a:lnTo>
                  <a:pt x="31" y="11557"/>
                </a:lnTo>
                <a:lnTo>
                  <a:pt x="40" y="11571"/>
                </a:lnTo>
                <a:lnTo>
                  <a:pt x="51" y="11584"/>
                </a:lnTo>
                <a:lnTo>
                  <a:pt x="62" y="11598"/>
                </a:lnTo>
                <a:lnTo>
                  <a:pt x="74" y="11611"/>
                </a:lnTo>
                <a:lnTo>
                  <a:pt x="87" y="11623"/>
                </a:lnTo>
                <a:lnTo>
                  <a:pt x="101" y="11636"/>
                </a:lnTo>
                <a:lnTo>
                  <a:pt x="116" y="11648"/>
                </a:lnTo>
                <a:lnTo>
                  <a:pt x="132" y="11661"/>
                </a:lnTo>
                <a:lnTo>
                  <a:pt x="148" y="11673"/>
                </a:lnTo>
                <a:lnTo>
                  <a:pt x="166" y="11685"/>
                </a:lnTo>
                <a:lnTo>
                  <a:pt x="184" y="11696"/>
                </a:lnTo>
                <a:lnTo>
                  <a:pt x="203" y="11707"/>
                </a:lnTo>
                <a:lnTo>
                  <a:pt x="222" y="11718"/>
                </a:lnTo>
                <a:lnTo>
                  <a:pt x="242" y="11728"/>
                </a:lnTo>
                <a:lnTo>
                  <a:pt x="284" y="11748"/>
                </a:lnTo>
                <a:lnTo>
                  <a:pt x="328" y="11768"/>
                </a:lnTo>
                <a:lnTo>
                  <a:pt x="374" y="11787"/>
                </a:lnTo>
                <a:lnTo>
                  <a:pt x="421" y="11805"/>
                </a:lnTo>
                <a:lnTo>
                  <a:pt x="470" y="11822"/>
                </a:lnTo>
                <a:lnTo>
                  <a:pt x="519" y="11839"/>
                </a:lnTo>
                <a:lnTo>
                  <a:pt x="504" y="11935"/>
                </a:lnTo>
                <a:lnTo>
                  <a:pt x="489" y="12027"/>
                </a:lnTo>
                <a:lnTo>
                  <a:pt x="477" y="12118"/>
                </a:lnTo>
                <a:lnTo>
                  <a:pt x="466" y="12206"/>
                </a:lnTo>
                <a:lnTo>
                  <a:pt x="457" y="12290"/>
                </a:lnTo>
                <a:lnTo>
                  <a:pt x="448" y="12370"/>
                </a:lnTo>
                <a:lnTo>
                  <a:pt x="441" y="12448"/>
                </a:lnTo>
                <a:lnTo>
                  <a:pt x="436" y="12521"/>
                </a:lnTo>
                <a:lnTo>
                  <a:pt x="433" y="12591"/>
                </a:lnTo>
                <a:lnTo>
                  <a:pt x="430" y="12656"/>
                </a:lnTo>
                <a:lnTo>
                  <a:pt x="429" y="12718"/>
                </a:lnTo>
                <a:lnTo>
                  <a:pt x="429" y="12774"/>
                </a:lnTo>
                <a:lnTo>
                  <a:pt x="431" y="12828"/>
                </a:lnTo>
                <a:lnTo>
                  <a:pt x="433" y="12875"/>
                </a:lnTo>
                <a:lnTo>
                  <a:pt x="437" y="12920"/>
                </a:lnTo>
                <a:lnTo>
                  <a:pt x="442" y="12958"/>
                </a:lnTo>
                <a:lnTo>
                  <a:pt x="452" y="13020"/>
                </a:lnTo>
                <a:lnTo>
                  <a:pt x="468" y="13090"/>
                </a:lnTo>
                <a:lnTo>
                  <a:pt x="486" y="13164"/>
                </a:lnTo>
                <a:lnTo>
                  <a:pt x="510" y="13243"/>
                </a:lnTo>
                <a:lnTo>
                  <a:pt x="538" y="13327"/>
                </a:lnTo>
                <a:lnTo>
                  <a:pt x="571" y="13412"/>
                </a:lnTo>
                <a:lnTo>
                  <a:pt x="609" y="13502"/>
                </a:lnTo>
                <a:lnTo>
                  <a:pt x="652" y="13594"/>
                </a:lnTo>
                <a:lnTo>
                  <a:pt x="701" y="13688"/>
                </a:lnTo>
                <a:lnTo>
                  <a:pt x="755" y="13781"/>
                </a:lnTo>
                <a:lnTo>
                  <a:pt x="815" y="13876"/>
                </a:lnTo>
                <a:lnTo>
                  <a:pt x="881" y="13971"/>
                </a:lnTo>
                <a:lnTo>
                  <a:pt x="953" y="14065"/>
                </a:lnTo>
                <a:lnTo>
                  <a:pt x="1032" y="14157"/>
                </a:lnTo>
                <a:lnTo>
                  <a:pt x="1117" y="14247"/>
                </a:lnTo>
                <a:lnTo>
                  <a:pt x="1209" y="14335"/>
                </a:lnTo>
                <a:lnTo>
                  <a:pt x="1307" y="14419"/>
                </a:lnTo>
                <a:lnTo>
                  <a:pt x="1413" y="14500"/>
                </a:lnTo>
                <a:lnTo>
                  <a:pt x="1526" y="14576"/>
                </a:lnTo>
                <a:lnTo>
                  <a:pt x="1647" y="14647"/>
                </a:lnTo>
                <a:lnTo>
                  <a:pt x="1776" y="14712"/>
                </a:lnTo>
                <a:lnTo>
                  <a:pt x="1911" y="14771"/>
                </a:lnTo>
                <a:lnTo>
                  <a:pt x="2055" y="14823"/>
                </a:lnTo>
                <a:lnTo>
                  <a:pt x="2208" y="14868"/>
                </a:lnTo>
                <a:lnTo>
                  <a:pt x="2368" y="14903"/>
                </a:lnTo>
                <a:lnTo>
                  <a:pt x="2538" y="14932"/>
                </a:lnTo>
                <a:lnTo>
                  <a:pt x="2717" y="14950"/>
                </a:lnTo>
                <a:lnTo>
                  <a:pt x="2904" y="14958"/>
                </a:lnTo>
                <a:lnTo>
                  <a:pt x="3100" y="14955"/>
                </a:lnTo>
                <a:lnTo>
                  <a:pt x="3306" y="14942"/>
                </a:lnTo>
                <a:lnTo>
                  <a:pt x="3522" y="14915"/>
                </a:lnTo>
                <a:lnTo>
                  <a:pt x="3746" y="14878"/>
                </a:lnTo>
                <a:lnTo>
                  <a:pt x="3858" y="14838"/>
                </a:lnTo>
                <a:lnTo>
                  <a:pt x="3966" y="14762"/>
                </a:lnTo>
                <a:lnTo>
                  <a:pt x="4069" y="14654"/>
                </a:lnTo>
                <a:lnTo>
                  <a:pt x="4169" y="14517"/>
                </a:lnTo>
                <a:lnTo>
                  <a:pt x="4265" y="14351"/>
                </a:lnTo>
                <a:lnTo>
                  <a:pt x="4356" y="14160"/>
                </a:lnTo>
                <a:lnTo>
                  <a:pt x="4444" y="13946"/>
                </a:lnTo>
                <a:lnTo>
                  <a:pt x="4527" y="13710"/>
                </a:lnTo>
                <a:lnTo>
                  <a:pt x="4606" y="13455"/>
                </a:lnTo>
                <a:lnTo>
                  <a:pt x="4679" y="13184"/>
                </a:lnTo>
                <a:lnTo>
                  <a:pt x="4750" y="12898"/>
                </a:lnTo>
                <a:lnTo>
                  <a:pt x="4816" y="12600"/>
                </a:lnTo>
                <a:lnTo>
                  <a:pt x="4877" y="12294"/>
                </a:lnTo>
                <a:lnTo>
                  <a:pt x="4934" y="11978"/>
                </a:lnTo>
                <a:lnTo>
                  <a:pt x="4986" y="11659"/>
                </a:lnTo>
                <a:lnTo>
                  <a:pt x="5035" y="11335"/>
                </a:lnTo>
                <a:lnTo>
                  <a:pt x="5078" y="11011"/>
                </a:lnTo>
                <a:lnTo>
                  <a:pt x="5118" y="10689"/>
                </a:lnTo>
                <a:lnTo>
                  <a:pt x="5152" y="10371"/>
                </a:lnTo>
                <a:lnTo>
                  <a:pt x="5181" y="10059"/>
                </a:lnTo>
                <a:lnTo>
                  <a:pt x="5206" y="9755"/>
                </a:lnTo>
                <a:lnTo>
                  <a:pt x="5227" y="9462"/>
                </a:lnTo>
                <a:lnTo>
                  <a:pt x="5243" y="9182"/>
                </a:lnTo>
                <a:lnTo>
                  <a:pt x="5253" y="8917"/>
                </a:lnTo>
                <a:lnTo>
                  <a:pt x="5260" y="8669"/>
                </a:lnTo>
                <a:lnTo>
                  <a:pt x="5261" y="8441"/>
                </a:lnTo>
                <a:lnTo>
                  <a:pt x="5257" y="8235"/>
                </a:lnTo>
                <a:lnTo>
                  <a:pt x="5249" y="8054"/>
                </a:lnTo>
                <a:lnTo>
                  <a:pt x="5236" y="7899"/>
                </a:lnTo>
                <a:lnTo>
                  <a:pt x="5218" y="7773"/>
                </a:lnTo>
                <a:lnTo>
                  <a:pt x="5193" y="7677"/>
                </a:lnTo>
                <a:lnTo>
                  <a:pt x="5165" y="7615"/>
                </a:lnTo>
                <a:lnTo>
                  <a:pt x="5131" y="7572"/>
                </a:lnTo>
                <a:lnTo>
                  <a:pt x="5089" y="7533"/>
                </a:lnTo>
                <a:lnTo>
                  <a:pt x="5041" y="7495"/>
                </a:lnTo>
                <a:lnTo>
                  <a:pt x="4985" y="7461"/>
                </a:lnTo>
                <a:lnTo>
                  <a:pt x="4925" y="7431"/>
                </a:lnTo>
                <a:lnTo>
                  <a:pt x="4859" y="7403"/>
                </a:lnTo>
                <a:lnTo>
                  <a:pt x="4787" y="7378"/>
                </a:lnTo>
                <a:lnTo>
                  <a:pt x="4713" y="7355"/>
                </a:lnTo>
                <a:lnTo>
                  <a:pt x="4633" y="7335"/>
                </a:lnTo>
                <a:lnTo>
                  <a:pt x="4550" y="7319"/>
                </a:lnTo>
                <a:lnTo>
                  <a:pt x="4463" y="7305"/>
                </a:lnTo>
                <a:lnTo>
                  <a:pt x="4374" y="7294"/>
                </a:lnTo>
                <a:lnTo>
                  <a:pt x="4283" y="7286"/>
                </a:lnTo>
                <a:lnTo>
                  <a:pt x="4190" y="7280"/>
                </a:lnTo>
                <a:lnTo>
                  <a:pt x="4095" y="7277"/>
                </a:lnTo>
                <a:lnTo>
                  <a:pt x="4001" y="7277"/>
                </a:lnTo>
                <a:lnTo>
                  <a:pt x="3905" y="7280"/>
                </a:lnTo>
                <a:lnTo>
                  <a:pt x="3809" y="7285"/>
                </a:lnTo>
                <a:lnTo>
                  <a:pt x="3714" y="7292"/>
                </a:lnTo>
                <a:lnTo>
                  <a:pt x="3619" y="7302"/>
                </a:lnTo>
                <a:lnTo>
                  <a:pt x="3526" y="7315"/>
                </a:lnTo>
                <a:lnTo>
                  <a:pt x="3435" y="7330"/>
                </a:lnTo>
                <a:lnTo>
                  <a:pt x="3345" y="7347"/>
                </a:lnTo>
                <a:lnTo>
                  <a:pt x="3259" y="7367"/>
                </a:lnTo>
                <a:lnTo>
                  <a:pt x="3175" y="7391"/>
                </a:lnTo>
                <a:lnTo>
                  <a:pt x="3096" y="7416"/>
                </a:lnTo>
                <a:lnTo>
                  <a:pt x="3020" y="7443"/>
                </a:lnTo>
                <a:lnTo>
                  <a:pt x="2948" y="7472"/>
                </a:lnTo>
                <a:lnTo>
                  <a:pt x="2883" y="7505"/>
                </a:lnTo>
                <a:lnTo>
                  <a:pt x="2821" y="7540"/>
                </a:lnTo>
                <a:lnTo>
                  <a:pt x="2765" y="7576"/>
                </a:lnTo>
                <a:lnTo>
                  <a:pt x="2717" y="7615"/>
                </a:lnTo>
                <a:close/>
                <a:moveTo>
                  <a:pt x="12800" y="8775"/>
                </a:moveTo>
                <a:lnTo>
                  <a:pt x="12812" y="8789"/>
                </a:lnTo>
                <a:lnTo>
                  <a:pt x="12825" y="8804"/>
                </a:lnTo>
                <a:lnTo>
                  <a:pt x="12840" y="8818"/>
                </a:lnTo>
                <a:lnTo>
                  <a:pt x="12858" y="8831"/>
                </a:lnTo>
                <a:lnTo>
                  <a:pt x="12877" y="8844"/>
                </a:lnTo>
                <a:lnTo>
                  <a:pt x="12899" y="8856"/>
                </a:lnTo>
                <a:lnTo>
                  <a:pt x="12922" y="8868"/>
                </a:lnTo>
                <a:lnTo>
                  <a:pt x="12945" y="8879"/>
                </a:lnTo>
                <a:lnTo>
                  <a:pt x="12971" y="8890"/>
                </a:lnTo>
                <a:lnTo>
                  <a:pt x="12997" y="8900"/>
                </a:lnTo>
                <a:lnTo>
                  <a:pt x="13025" y="8909"/>
                </a:lnTo>
                <a:lnTo>
                  <a:pt x="13053" y="8918"/>
                </a:lnTo>
                <a:lnTo>
                  <a:pt x="13082" y="8926"/>
                </a:lnTo>
                <a:lnTo>
                  <a:pt x="13113" y="8933"/>
                </a:lnTo>
                <a:lnTo>
                  <a:pt x="13142" y="8939"/>
                </a:lnTo>
                <a:lnTo>
                  <a:pt x="13173" y="8945"/>
                </a:lnTo>
                <a:lnTo>
                  <a:pt x="13204" y="8949"/>
                </a:lnTo>
                <a:lnTo>
                  <a:pt x="13234" y="8953"/>
                </a:lnTo>
                <a:lnTo>
                  <a:pt x="13265" y="8956"/>
                </a:lnTo>
                <a:lnTo>
                  <a:pt x="13295" y="8959"/>
                </a:lnTo>
                <a:lnTo>
                  <a:pt x="13325" y="8960"/>
                </a:lnTo>
                <a:lnTo>
                  <a:pt x="13354" y="8960"/>
                </a:lnTo>
                <a:lnTo>
                  <a:pt x="13383" y="8960"/>
                </a:lnTo>
                <a:lnTo>
                  <a:pt x="13411" y="8959"/>
                </a:lnTo>
                <a:lnTo>
                  <a:pt x="13438" y="8956"/>
                </a:lnTo>
                <a:lnTo>
                  <a:pt x="13464" y="8953"/>
                </a:lnTo>
                <a:lnTo>
                  <a:pt x="13488" y="8949"/>
                </a:lnTo>
                <a:lnTo>
                  <a:pt x="13512" y="8943"/>
                </a:lnTo>
                <a:lnTo>
                  <a:pt x="13534" y="8937"/>
                </a:lnTo>
                <a:lnTo>
                  <a:pt x="13553" y="8929"/>
                </a:lnTo>
                <a:lnTo>
                  <a:pt x="13572" y="8921"/>
                </a:lnTo>
                <a:lnTo>
                  <a:pt x="13588" y="8911"/>
                </a:lnTo>
                <a:lnTo>
                  <a:pt x="13608" y="8875"/>
                </a:lnTo>
                <a:lnTo>
                  <a:pt x="13635" y="8792"/>
                </a:lnTo>
                <a:lnTo>
                  <a:pt x="13667" y="8665"/>
                </a:lnTo>
                <a:lnTo>
                  <a:pt x="13703" y="8495"/>
                </a:lnTo>
                <a:lnTo>
                  <a:pt x="13740" y="8289"/>
                </a:lnTo>
                <a:lnTo>
                  <a:pt x="13774" y="8047"/>
                </a:lnTo>
                <a:lnTo>
                  <a:pt x="13806" y="7774"/>
                </a:lnTo>
                <a:lnTo>
                  <a:pt x="13832" y="7471"/>
                </a:lnTo>
                <a:lnTo>
                  <a:pt x="13851" y="7144"/>
                </a:lnTo>
                <a:lnTo>
                  <a:pt x="13859" y="6795"/>
                </a:lnTo>
                <a:lnTo>
                  <a:pt x="13855" y="6426"/>
                </a:lnTo>
                <a:lnTo>
                  <a:pt x="13837" y="6042"/>
                </a:lnTo>
                <a:lnTo>
                  <a:pt x="13801" y="5646"/>
                </a:lnTo>
                <a:lnTo>
                  <a:pt x="13748" y="5241"/>
                </a:lnTo>
                <a:lnTo>
                  <a:pt x="13673" y="4828"/>
                </a:lnTo>
                <a:lnTo>
                  <a:pt x="13576" y="4414"/>
                </a:lnTo>
                <a:lnTo>
                  <a:pt x="13453" y="4000"/>
                </a:lnTo>
                <a:lnTo>
                  <a:pt x="13302" y="3588"/>
                </a:lnTo>
                <a:lnTo>
                  <a:pt x="13123" y="3184"/>
                </a:lnTo>
                <a:lnTo>
                  <a:pt x="12911" y="2790"/>
                </a:lnTo>
                <a:lnTo>
                  <a:pt x="12665" y="2409"/>
                </a:lnTo>
                <a:lnTo>
                  <a:pt x="12382" y="2044"/>
                </a:lnTo>
                <a:lnTo>
                  <a:pt x="12062" y="1699"/>
                </a:lnTo>
                <a:lnTo>
                  <a:pt x="11702" y="1377"/>
                </a:lnTo>
                <a:lnTo>
                  <a:pt x="11298" y="1081"/>
                </a:lnTo>
                <a:lnTo>
                  <a:pt x="10849" y="812"/>
                </a:lnTo>
                <a:lnTo>
                  <a:pt x="10353" y="578"/>
                </a:lnTo>
                <a:lnTo>
                  <a:pt x="9809" y="378"/>
                </a:lnTo>
                <a:lnTo>
                  <a:pt x="9212" y="218"/>
                </a:lnTo>
                <a:lnTo>
                  <a:pt x="8563" y="99"/>
                </a:lnTo>
                <a:lnTo>
                  <a:pt x="7857" y="25"/>
                </a:lnTo>
                <a:lnTo>
                  <a:pt x="7093" y="0"/>
                </a:lnTo>
                <a:lnTo>
                  <a:pt x="6393" y="22"/>
                </a:lnTo>
                <a:lnTo>
                  <a:pt x="5742" y="85"/>
                </a:lnTo>
                <a:lnTo>
                  <a:pt x="5138" y="185"/>
                </a:lnTo>
                <a:lnTo>
                  <a:pt x="4579" y="323"/>
                </a:lnTo>
                <a:lnTo>
                  <a:pt x="4063" y="493"/>
                </a:lnTo>
                <a:lnTo>
                  <a:pt x="3591" y="694"/>
                </a:lnTo>
                <a:lnTo>
                  <a:pt x="3157" y="922"/>
                </a:lnTo>
                <a:lnTo>
                  <a:pt x="2762" y="1175"/>
                </a:lnTo>
                <a:lnTo>
                  <a:pt x="2404" y="1451"/>
                </a:lnTo>
                <a:lnTo>
                  <a:pt x="2082" y="1745"/>
                </a:lnTo>
                <a:lnTo>
                  <a:pt x="1792" y="2056"/>
                </a:lnTo>
                <a:lnTo>
                  <a:pt x="1534" y="2382"/>
                </a:lnTo>
                <a:lnTo>
                  <a:pt x="1306" y="2719"/>
                </a:lnTo>
                <a:lnTo>
                  <a:pt x="1107" y="3063"/>
                </a:lnTo>
                <a:lnTo>
                  <a:pt x="934" y="3414"/>
                </a:lnTo>
                <a:lnTo>
                  <a:pt x="786" y="3768"/>
                </a:lnTo>
                <a:lnTo>
                  <a:pt x="662" y="4122"/>
                </a:lnTo>
                <a:lnTo>
                  <a:pt x="559" y="4474"/>
                </a:lnTo>
                <a:lnTo>
                  <a:pt x="476" y="4820"/>
                </a:lnTo>
                <a:lnTo>
                  <a:pt x="410" y="5159"/>
                </a:lnTo>
                <a:lnTo>
                  <a:pt x="362" y="5488"/>
                </a:lnTo>
                <a:lnTo>
                  <a:pt x="328" y="5802"/>
                </a:lnTo>
                <a:lnTo>
                  <a:pt x="307" y="6100"/>
                </a:lnTo>
                <a:lnTo>
                  <a:pt x="298" y="6381"/>
                </a:lnTo>
                <a:lnTo>
                  <a:pt x="298" y="6639"/>
                </a:lnTo>
                <a:lnTo>
                  <a:pt x="306" y="6874"/>
                </a:lnTo>
                <a:lnTo>
                  <a:pt x="321" y="7080"/>
                </a:lnTo>
                <a:lnTo>
                  <a:pt x="340" y="7258"/>
                </a:lnTo>
                <a:lnTo>
                  <a:pt x="363" y="7403"/>
                </a:lnTo>
                <a:lnTo>
                  <a:pt x="386" y="7513"/>
                </a:lnTo>
                <a:lnTo>
                  <a:pt x="408" y="7584"/>
                </a:lnTo>
                <a:lnTo>
                  <a:pt x="429" y="7615"/>
                </a:lnTo>
                <a:lnTo>
                  <a:pt x="448" y="7626"/>
                </a:lnTo>
                <a:lnTo>
                  <a:pt x="468" y="7635"/>
                </a:lnTo>
                <a:lnTo>
                  <a:pt x="488" y="7644"/>
                </a:lnTo>
                <a:lnTo>
                  <a:pt x="507" y="7652"/>
                </a:lnTo>
                <a:lnTo>
                  <a:pt x="527" y="7660"/>
                </a:lnTo>
                <a:lnTo>
                  <a:pt x="547" y="7666"/>
                </a:lnTo>
                <a:lnTo>
                  <a:pt x="568" y="7673"/>
                </a:lnTo>
                <a:lnTo>
                  <a:pt x="588" y="7678"/>
                </a:lnTo>
                <a:lnTo>
                  <a:pt x="608" y="7683"/>
                </a:lnTo>
                <a:lnTo>
                  <a:pt x="628" y="7688"/>
                </a:lnTo>
                <a:lnTo>
                  <a:pt x="648" y="7691"/>
                </a:lnTo>
                <a:lnTo>
                  <a:pt x="669" y="7694"/>
                </a:lnTo>
                <a:lnTo>
                  <a:pt x="689" y="7697"/>
                </a:lnTo>
                <a:lnTo>
                  <a:pt x="709" y="7699"/>
                </a:lnTo>
                <a:lnTo>
                  <a:pt x="729" y="7700"/>
                </a:lnTo>
                <a:lnTo>
                  <a:pt x="749" y="7700"/>
                </a:lnTo>
                <a:lnTo>
                  <a:pt x="770" y="7700"/>
                </a:lnTo>
                <a:lnTo>
                  <a:pt x="789" y="7699"/>
                </a:lnTo>
                <a:lnTo>
                  <a:pt x="809" y="7698"/>
                </a:lnTo>
                <a:lnTo>
                  <a:pt x="828" y="7695"/>
                </a:lnTo>
                <a:lnTo>
                  <a:pt x="847" y="7692"/>
                </a:lnTo>
                <a:lnTo>
                  <a:pt x="867" y="7689"/>
                </a:lnTo>
                <a:lnTo>
                  <a:pt x="886" y="7685"/>
                </a:lnTo>
                <a:lnTo>
                  <a:pt x="904" y="7680"/>
                </a:lnTo>
                <a:lnTo>
                  <a:pt x="922" y="7674"/>
                </a:lnTo>
                <a:lnTo>
                  <a:pt x="940" y="7668"/>
                </a:lnTo>
                <a:lnTo>
                  <a:pt x="957" y="7661"/>
                </a:lnTo>
                <a:lnTo>
                  <a:pt x="976" y="7653"/>
                </a:lnTo>
                <a:lnTo>
                  <a:pt x="992" y="7645"/>
                </a:lnTo>
                <a:lnTo>
                  <a:pt x="1009" y="7636"/>
                </a:lnTo>
                <a:lnTo>
                  <a:pt x="1024" y="7626"/>
                </a:lnTo>
                <a:lnTo>
                  <a:pt x="1040" y="7615"/>
                </a:lnTo>
                <a:lnTo>
                  <a:pt x="1052" y="7585"/>
                </a:lnTo>
                <a:lnTo>
                  <a:pt x="1062" y="7521"/>
                </a:lnTo>
                <a:lnTo>
                  <a:pt x="1067" y="7422"/>
                </a:lnTo>
                <a:lnTo>
                  <a:pt x="1071" y="7292"/>
                </a:lnTo>
                <a:lnTo>
                  <a:pt x="1075" y="7135"/>
                </a:lnTo>
                <a:lnTo>
                  <a:pt x="1081" y="6950"/>
                </a:lnTo>
                <a:lnTo>
                  <a:pt x="1091" y="6743"/>
                </a:lnTo>
                <a:lnTo>
                  <a:pt x="1105" y="6514"/>
                </a:lnTo>
                <a:lnTo>
                  <a:pt x="1125" y="6266"/>
                </a:lnTo>
                <a:lnTo>
                  <a:pt x="1153" y="6002"/>
                </a:lnTo>
                <a:lnTo>
                  <a:pt x="1191" y="5723"/>
                </a:lnTo>
                <a:lnTo>
                  <a:pt x="1240" y="5433"/>
                </a:lnTo>
                <a:lnTo>
                  <a:pt x="1301" y="5134"/>
                </a:lnTo>
                <a:lnTo>
                  <a:pt x="1377" y="4828"/>
                </a:lnTo>
                <a:lnTo>
                  <a:pt x="1467" y="4518"/>
                </a:lnTo>
                <a:lnTo>
                  <a:pt x="1575" y="4205"/>
                </a:lnTo>
                <a:lnTo>
                  <a:pt x="1701" y="3893"/>
                </a:lnTo>
                <a:lnTo>
                  <a:pt x="1847" y="3583"/>
                </a:lnTo>
                <a:lnTo>
                  <a:pt x="2015" y="3280"/>
                </a:lnTo>
                <a:lnTo>
                  <a:pt x="2207" y="2984"/>
                </a:lnTo>
                <a:lnTo>
                  <a:pt x="2422" y="2697"/>
                </a:lnTo>
                <a:lnTo>
                  <a:pt x="2664" y="2423"/>
                </a:lnTo>
                <a:lnTo>
                  <a:pt x="2934" y="2164"/>
                </a:lnTo>
                <a:lnTo>
                  <a:pt x="3234" y="1922"/>
                </a:lnTo>
                <a:lnTo>
                  <a:pt x="3563" y="1699"/>
                </a:lnTo>
                <a:lnTo>
                  <a:pt x="3926" y="1500"/>
                </a:lnTo>
                <a:lnTo>
                  <a:pt x="4322" y="1325"/>
                </a:lnTo>
                <a:lnTo>
                  <a:pt x="4754" y="1175"/>
                </a:lnTo>
                <a:lnTo>
                  <a:pt x="5223" y="1055"/>
                </a:lnTo>
                <a:lnTo>
                  <a:pt x="5730" y="968"/>
                </a:lnTo>
                <a:lnTo>
                  <a:pt x="6276" y="914"/>
                </a:lnTo>
                <a:lnTo>
                  <a:pt x="6865" y="897"/>
                </a:lnTo>
                <a:lnTo>
                  <a:pt x="7574" y="921"/>
                </a:lnTo>
                <a:lnTo>
                  <a:pt x="8226" y="988"/>
                </a:lnTo>
                <a:lnTo>
                  <a:pt x="8826" y="1094"/>
                </a:lnTo>
                <a:lnTo>
                  <a:pt x="9374" y="1236"/>
                </a:lnTo>
                <a:lnTo>
                  <a:pt x="9873" y="1412"/>
                </a:lnTo>
                <a:lnTo>
                  <a:pt x="10324" y="1620"/>
                </a:lnTo>
                <a:lnTo>
                  <a:pt x="10731" y="1855"/>
                </a:lnTo>
                <a:lnTo>
                  <a:pt x="11096" y="2116"/>
                </a:lnTo>
                <a:lnTo>
                  <a:pt x="11420" y="2399"/>
                </a:lnTo>
                <a:lnTo>
                  <a:pt x="11706" y="2702"/>
                </a:lnTo>
                <a:lnTo>
                  <a:pt x="11955" y="3023"/>
                </a:lnTo>
                <a:lnTo>
                  <a:pt x="12171" y="3358"/>
                </a:lnTo>
                <a:lnTo>
                  <a:pt x="12356" y="3704"/>
                </a:lnTo>
                <a:lnTo>
                  <a:pt x="12511" y="4059"/>
                </a:lnTo>
                <a:lnTo>
                  <a:pt x="12639" y="4420"/>
                </a:lnTo>
                <a:lnTo>
                  <a:pt x="12742" y="4785"/>
                </a:lnTo>
                <a:lnTo>
                  <a:pt x="12822" y="5149"/>
                </a:lnTo>
                <a:lnTo>
                  <a:pt x="12882" y="5512"/>
                </a:lnTo>
                <a:lnTo>
                  <a:pt x="12924" y="5869"/>
                </a:lnTo>
                <a:lnTo>
                  <a:pt x="12949" y="6217"/>
                </a:lnTo>
                <a:lnTo>
                  <a:pt x="12960" y="6556"/>
                </a:lnTo>
                <a:lnTo>
                  <a:pt x="12960" y="6881"/>
                </a:lnTo>
                <a:lnTo>
                  <a:pt x="12950" y="7190"/>
                </a:lnTo>
                <a:lnTo>
                  <a:pt x="12933" y="7479"/>
                </a:lnTo>
                <a:lnTo>
                  <a:pt x="12912" y="7746"/>
                </a:lnTo>
                <a:lnTo>
                  <a:pt x="12886" y="7989"/>
                </a:lnTo>
                <a:lnTo>
                  <a:pt x="12861" y="8205"/>
                </a:lnTo>
                <a:lnTo>
                  <a:pt x="12837" y="8391"/>
                </a:lnTo>
                <a:lnTo>
                  <a:pt x="12817" y="8543"/>
                </a:lnTo>
                <a:lnTo>
                  <a:pt x="12802" y="8660"/>
                </a:lnTo>
                <a:lnTo>
                  <a:pt x="12795" y="8737"/>
                </a:lnTo>
                <a:lnTo>
                  <a:pt x="12800" y="8775"/>
                </a:lnTo>
                <a:close/>
                <a:moveTo>
                  <a:pt x="12445" y="9238"/>
                </a:moveTo>
                <a:lnTo>
                  <a:pt x="12429" y="9230"/>
                </a:lnTo>
                <a:lnTo>
                  <a:pt x="12413" y="9223"/>
                </a:lnTo>
                <a:lnTo>
                  <a:pt x="12397" y="9217"/>
                </a:lnTo>
                <a:lnTo>
                  <a:pt x="12379" y="9211"/>
                </a:lnTo>
                <a:lnTo>
                  <a:pt x="12363" y="9207"/>
                </a:lnTo>
                <a:lnTo>
                  <a:pt x="12346" y="9203"/>
                </a:lnTo>
                <a:lnTo>
                  <a:pt x="12330" y="9200"/>
                </a:lnTo>
                <a:lnTo>
                  <a:pt x="12313" y="9198"/>
                </a:lnTo>
                <a:lnTo>
                  <a:pt x="12297" y="9196"/>
                </a:lnTo>
                <a:lnTo>
                  <a:pt x="12279" y="9195"/>
                </a:lnTo>
                <a:lnTo>
                  <a:pt x="12262" y="9195"/>
                </a:lnTo>
                <a:lnTo>
                  <a:pt x="12246" y="9196"/>
                </a:lnTo>
                <a:lnTo>
                  <a:pt x="12229" y="9197"/>
                </a:lnTo>
                <a:lnTo>
                  <a:pt x="12213" y="9198"/>
                </a:lnTo>
                <a:lnTo>
                  <a:pt x="12196" y="9200"/>
                </a:lnTo>
                <a:lnTo>
                  <a:pt x="12179" y="9203"/>
                </a:lnTo>
                <a:lnTo>
                  <a:pt x="12134" y="9103"/>
                </a:lnTo>
                <a:lnTo>
                  <a:pt x="12086" y="9004"/>
                </a:lnTo>
                <a:lnTo>
                  <a:pt x="12038" y="8907"/>
                </a:lnTo>
                <a:lnTo>
                  <a:pt x="11989" y="8811"/>
                </a:lnTo>
                <a:lnTo>
                  <a:pt x="11937" y="8715"/>
                </a:lnTo>
                <a:lnTo>
                  <a:pt x="11884" y="8621"/>
                </a:lnTo>
                <a:lnTo>
                  <a:pt x="11857" y="8575"/>
                </a:lnTo>
                <a:lnTo>
                  <a:pt x="11830" y="8529"/>
                </a:lnTo>
                <a:lnTo>
                  <a:pt x="11803" y="8483"/>
                </a:lnTo>
                <a:lnTo>
                  <a:pt x="11774" y="8438"/>
                </a:lnTo>
                <a:lnTo>
                  <a:pt x="11746" y="8393"/>
                </a:lnTo>
                <a:lnTo>
                  <a:pt x="11718" y="8348"/>
                </a:lnTo>
                <a:lnTo>
                  <a:pt x="11689" y="8304"/>
                </a:lnTo>
                <a:lnTo>
                  <a:pt x="11659" y="8261"/>
                </a:lnTo>
                <a:lnTo>
                  <a:pt x="11629" y="8217"/>
                </a:lnTo>
                <a:lnTo>
                  <a:pt x="11599" y="8175"/>
                </a:lnTo>
                <a:lnTo>
                  <a:pt x="11568" y="8133"/>
                </a:lnTo>
                <a:lnTo>
                  <a:pt x="11537" y="8090"/>
                </a:lnTo>
                <a:lnTo>
                  <a:pt x="11506" y="8049"/>
                </a:lnTo>
                <a:lnTo>
                  <a:pt x="11474" y="8008"/>
                </a:lnTo>
                <a:lnTo>
                  <a:pt x="11442" y="7967"/>
                </a:lnTo>
                <a:lnTo>
                  <a:pt x="11409" y="7927"/>
                </a:lnTo>
                <a:lnTo>
                  <a:pt x="11376" y="7888"/>
                </a:lnTo>
                <a:lnTo>
                  <a:pt x="11343" y="7848"/>
                </a:lnTo>
                <a:lnTo>
                  <a:pt x="11309" y="7810"/>
                </a:lnTo>
                <a:lnTo>
                  <a:pt x="11274" y="7772"/>
                </a:lnTo>
                <a:lnTo>
                  <a:pt x="11231" y="7730"/>
                </a:lnTo>
                <a:lnTo>
                  <a:pt x="11182" y="7696"/>
                </a:lnTo>
                <a:lnTo>
                  <a:pt x="11126" y="7668"/>
                </a:lnTo>
                <a:lnTo>
                  <a:pt x="11065" y="7647"/>
                </a:lnTo>
                <a:lnTo>
                  <a:pt x="11001" y="7632"/>
                </a:lnTo>
                <a:lnTo>
                  <a:pt x="10932" y="7621"/>
                </a:lnTo>
                <a:lnTo>
                  <a:pt x="10858" y="7617"/>
                </a:lnTo>
                <a:lnTo>
                  <a:pt x="10783" y="7618"/>
                </a:lnTo>
                <a:lnTo>
                  <a:pt x="10703" y="7625"/>
                </a:lnTo>
                <a:lnTo>
                  <a:pt x="10621" y="7636"/>
                </a:lnTo>
                <a:lnTo>
                  <a:pt x="10537" y="7651"/>
                </a:lnTo>
                <a:lnTo>
                  <a:pt x="10451" y="7670"/>
                </a:lnTo>
                <a:lnTo>
                  <a:pt x="10363" y="7693"/>
                </a:lnTo>
                <a:lnTo>
                  <a:pt x="10276" y="7719"/>
                </a:lnTo>
                <a:lnTo>
                  <a:pt x="10187" y="7750"/>
                </a:lnTo>
                <a:lnTo>
                  <a:pt x="10097" y="7782"/>
                </a:lnTo>
                <a:lnTo>
                  <a:pt x="10008" y="7817"/>
                </a:lnTo>
                <a:lnTo>
                  <a:pt x="9919" y="7855"/>
                </a:lnTo>
                <a:lnTo>
                  <a:pt x="9832" y="7896"/>
                </a:lnTo>
                <a:lnTo>
                  <a:pt x="9745" y="7937"/>
                </a:lnTo>
                <a:lnTo>
                  <a:pt x="9660" y="7980"/>
                </a:lnTo>
                <a:lnTo>
                  <a:pt x="9579" y="8025"/>
                </a:lnTo>
                <a:lnTo>
                  <a:pt x="9499" y="8070"/>
                </a:lnTo>
                <a:lnTo>
                  <a:pt x="9422" y="8116"/>
                </a:lnTo>
                <a:lnTo>
                  <a:pt x="9348" y="8163"/>
                </a:lnTo>
                <a:lnTo>
                  <a:pt x="9279" y="8210"/>
                </a:lnTo>
                <a:lnTo>
                  <a:pt x="9213" y="8257"/>
                </a:lnTo>
                <a:lnTo>
                  <a:pt x="9152" y="8303"/>
                </a:lnTo>
                <a:lnTo>
                  <a:pt x="9096" y="8348"/>
                </a:lnTo>
                <a:lnTo>
                  <a:pt x="9045" y="8393"/>
                </a:lnTo>
                <a:lnTo>
                  <a:pt x="9000" y="8436"/>
                </a:lnTo>
                <a:lnTo>
                  <a:pt x="8962" y="8477"/>
                </a:lnTo>
                <a:lnTo>
                  <a:pt x="8926" y="8534"/>
                </a:lnTo>
                <a:lnTo>
                  <a:pt x="8891" y="8622"/>
                </a:lnTo>
                <a:lnTo>
                  <a:pt x="8856" y="8740"/>
                </a:lnTo>
                <a:lnTo>
                  <a:pt x="8822" y="8885"/>
                </a:lnTo>
                <a:lnTo>
                  <a:pt x="8789" y="9055"/>
                </a:lnTo>
                <a:lnTo>
                  <a:pt x="8758" y="9247"/>
                </a:lnTo>
                <a:lnTo>
                  <a:pt x="8728" y="9462"/>
                </a:lnTo>
                <a:lnTo>
                  <a:pt x="8701" y="9695"/>
                </a:lnTo>
                <a:lnTo>
                  <a:pt x="8676" y="9945"/>
                </a:lnTo>
                <a:lnTo>
                  <a:pt x="8653" y="10210"/>
                </a:lnTo>
                <a:lnTo>
                  <a:pt x="8632" y="10488"/>
                </a:lnTo>
                <a:lnTo>
                  <a:pt x="8616" y="10778"/>
                </a:lnTo>
                <a:lnTo>
                  <a:pt x="8602" y="11075"/>
                </a:lnTo>
                <a:lnTo>
                  <a:pt x="8592" y="11379"/>
                </a:lnTo>
                <a:lnTo>
                  <a:pt x="8586" y="11688"/>
                </a:lnTo>
                <a:lnTo>
                  <a:pt x="8584" y="12000"/>
                </a:lnTo>
                <a:lnTo>
                  <a:pt x="8587" y="12312"/>
                </a:lnTo>
                <a:lnTo>
                  <a:pt x="8594" y="12623"/>
                </a:lnTo>
                <a:lnTo>
                  <a:pt x="8606" y="12931"/>
                </a:lnTo>
                <a:lnTo>
                  <a:pt x="8624" y="13232"/>
                </a:lnTo>
                <a:lnTo>
                  <a:pt x="8646" y="13526"/>
                </a:lnTo>
                <a:lnTo>
                  <a:pt x="8676" y="13811"/>
                </a:lnTo>
                <a:lnTo>
                  <a:pt x="8710" y="14084"/>
                </a:lnTo>
                <a:lnTo>
                  <a:pt x="8752" y="14343"/>
                </a:lnTo>
                <a:lnTo>
                  <a:pt x="8799" y="14586"/>
                </a:lnTo>
                <a:lnTo>
                  <a:pt x="8854" y="14812"/>
                </a:lnTo>
                <a:lnTo>
                  <a:pt x="8916" y="15017"/>
                </a:lnTo>
                <a:lnTo>
                  <a:pt x="8985" y="15201"/>
                </a:lnTo>
                <a:lnTo>
                  <a:pt x="9063" y="15360"/>
                </a:lnTo>
                <a:lnTo>
                  <a:pt x="9147" y="15493"/>
                </a:lnTo>
                <a:lnTo>
                  <a:pt x="9240" y="15599"/>
                </a:lnTo>
                <a:lnTo>
                  <a:pt x="9342" y="15674"/>
                </a:lnTo>
                <a:lnTo>
                  <a:pt x="9561" y="15789"/>
                </a:lnTo>
                <a:lnTo>
                  <a:pt x="9773" y="15886"/>
                </a:lnTo>
                <a:lnTo>
                  <a:pt x="9977" y="15966"/>
                </a:lnTo>
                <a:lnTo>
                  <a:pt x="10175" y="16028"/>
                </a:lnTo>
                <a:lnTo>
                  <a:pt x="10365" y="16075"/>
                </a:lnTo>
                <a:lnTo>
                  <a:pt x="10549" y="16106"/>
                </a:lnTo>
                <a:lnTo>
                  <a:pt x="10726" y="16124"/>
                </a:lnTo>
                <a:lnTo>
                  <a:pt x="10897" y="16128"/>
                </a:lnTo>
                <a:lnTo>
                  <a:pt x="11060" y="16119"/>
                </a:lnTo>
                <a:lnTo>
                  <a:pt x="11217" y="16100"/>
                </a:lnTo>
                <a:lnTo>
                  <a:pt x="11367" y="16069"/>
                </a:lnTo>
                <a:lnTo>
                  <a:pt x="11511" y="16028"/>
                </a:lnTo>
                <a:lnTo>
                  <a:pt x="11648" y="15978"/>
                </a:lnTo>
                <a:lnTo>
                  <a:pt x="11778" y="15920"/>
                </a:lnTo>
                <a:lnTo>
                  <a:pt x="11903" y="15855"/>
                </a:lnTo>
                <a:lnTo>
                  <a:pt x="12020" y="15782"/>
                </a:lnTo>
                <a:lnTo>
                  <a:pt x="12131" y="15705"/>
                </a:lnTo>
                <a:lnTo>
                  <a:pt x="12235" y="15622"/>
                </a:lnTo>
                <a:lnTo>
                  <a:pt x="12333" y="15535"/>
                </a:lnTo>
                <a:lnTo>
                  <a:pt x="12425" y="15445"/>
                </a:lnTo>
                <a:lnTo>
                  <a:pt x="12511" y="15353"/>
                </a:lnTo>
                <a:lnTo>
                  <a:pt x="12589" y="15259"/>
                </a:lnTo>
                <a:lnTo>
                  <a:pt x="12663" y="15164"/>
                </a:lnTo>
                <a:lnTo>
                  <a:pt x="12730" y="15071"/>
                </a:lnTo>
                <a:lnTo>
                  <a:pt x="12790" y="14977"/>
                </a:lnTo>
                <a:lnTo>
                  <a:pt x="12844" y="14885"/>
                </a:lnTo>
                <a:lnTo>
                  <a:pt x="12892" y="14796"/>
                </a:lnTo>
                <a:lnTo>
                  <a:pt x="12935" y="14712"/>
                </a:lnTo>
                <a:lnTo>
                  <a:pt x="12971" y="14631"/>
                </a:lnTo>
                <a:lnTo>
                  <a:pt x="13002" y="14556"/>
                </a:lnTo>
                <a:lnTo>
                  <a:pt x="13026" y="14486"/>
                </a:lnTo>
                <a:lnTo>
                  <a:pt x="13044" y="14424"/>
                </a:lnTo>
                <a:lnTo>
                  <a:pt x="13051" y="14393"/>
                </a:lnTo>
                <a:lnTo>
                  <a:pt x="13057" y="14358"/>
                </a:lnTo>
                <a:lnTo>
                  <a:pt x="13063" y="14319"/>
                </a:lnTo>
                <a:lnTo>
                  <a:pt x="13069" y="14275"/>
                </a:lnTo>
                <a:lnTo>
                  <a:pt x="13074" y="14227"/>
                </a:lnTo>
                <a:lnTo>
                  <a:pt x="13079" y="14176"/>
                </a:lnTo>
                <a:lnTo>
                  <a:pt x="13083" y="14119"/>
                </a:lnTo>
                <a:lnTo>
                  <a:pt x="13086" y="14060"/>
                </a:lnTo>
                <a:lnTo>
                  <a:pt x="13089" y="13996"/>
                </a:lnTo>
                <a:lnTo>
                  <a:pt x="13091" y="13929"/>
                </a:lnTo>
                <a:lnTo>
                  <a:pt x="13092" y="13858"/>
                </a:lnTo>
                <a:lnTo>
                  <a:pt x="13093" y="13784"/>
                </a:lnTo>
                <a:lnTo>
                  <a:pt x="13093" y="13707"/>
                </a:lnTo>
                <a:lnTo>
                  <a:pt x="13092" y="13626"/>
                </a:lnTo>
                <a:lnTo>
                  <a:pt x="13090" y="13542"/>
                </a:lnTo>
                <a:lnTo>
                  <a:pt x="13088" y="13457"/>
                </a:lnTo>
                <a:lnTo>
                  <a:pt x="13150" y="13442"/>
                </a:lnTo>
                <a:lnTo>
                  <a:pt x="13212" y="13426"/>
                </a:lnTo>
                <a:lnTo>
                  <a:pt x="13271" y="13407"/>
                </a:lnTo>
                <a:lnTo>
                  <a:pt x="13331" y="13388"/>
                </a:lnTo>
                <a:lnTo>
                  <a:pt x="13360" y="13377"/>
                </a:lnTo>
                <a:lnTo>
                  <a:pt x="13388" y="13367"/>
                </a:lnTo>
                <a:lnTo>
                  <a:pt x="13416" y="13356"/>
                </a:lnTo>
                <a:lnTo>
                  <a:pt x="13444" y="13344"/>
                </a:lnTo>
                <a:lnTo>
                  <a:pt x="13470" y="13332"/>
                </a:lnTo>
                <a:lnTo>
                  <a:pt x="13496" y="13320"/>
                </a:lnTo>
                <a:lnTo>
                  <a:pt x="13522" y="13307"/>
                </a:lnTo>
                <a:lnTo>
                  <a:pt x="13546" y="13294"/>
                </a:lnTo>
                <a:lnTo>
                  <a:pt x="13570" y="13279"/>
                </a:lnTo>
                <a:lnTo>
                  <a:pt x="13592" y="13265"/>
                </a:lnTo>
                <a:lnTo>
                  <a:pt x="13614" y="13250"/>
                </a:lnTo>
                <a:lnTo>
                  <a:pt x="13635" y="13235"/>
                </a:lnTo>
                <a:lnTo>
                  <a:pt x="13654" y="13220"/>
                </a:lnTo>
                <a:lnTo>
                  <a:pt x="13672" y="13204"/>
                </a:lnTo>
                <a:lnTo>
                  <a:pt x="13689" y="13187"/>
                </a:lnTo>
                <a:lnTo>
                  <a:pt x="13705" y="13170"/>
                </a:lnTo>
                <a:lnTo>
                  <a:pt x="13720" y="13151"/>
                </a:lnTo>
                <a:lnTo>
                  <a:pt x="13733" y="13133"/>
                </a:lnTo>
                <a:lnTo>
                  <a:pt x="13744" y="13115"/>
                </a:lnTo>
                <a:lnTo>
                  <a:pt x="13754" y="13096"/>
                </a:lnTo>
                <a:lnTo>
                  <a:pt x="13763" y="13076"/>
                </a:lnTo>
                <a:lnTo>
                  <a:pt x="13770" y="13056"/>
                </a:lnTo>
                <a:lnTo>
                  <a:pt x="13775" y="13034"/>
                </a:lnTo>
                <a:lnTo>
                  <a:pt x="13778" y="13013"/>
                </a:lnTo>
                <a:lnTo>
                  <a:pt x="13780" y="12962"/>
                </a:lnTo>
                <a:lnTo>
                  <a:pt x="13776" y="12896"/>
                </a:lnTo>
                <a:lnTo>
                  <a:pt x="13766" y="12817"/>
                </a:lnTo>
                <a:lnTo>
                  <a:pt x="13751" y="12725"/>
                </a:lnTo>
                <a:lnTo>
                  <a:pt x="13731" y="12622"/>
                </a:lnTo>
                <a:lnTo>
                  <a:pt x="13706" y="12508"/>
                </a:lnTo>
                <a:lnTo>
                  <a:pt x="13676" y="12385"/>
                </a:lnTo>
                <a:lnTo>
                  <a:pt x="13643" y="12253"/>
                </a:lnTo>
                <a:lnTo>
                  <a:pt x="13605" y="12115"/>
                </a:lnTo>
                <a:lnTo>
                  <a:pt x="13565" y="11969"/>
                </a:lnTo>
                <a:lnTo>
                  <a:pt x="13521" y="11819"/>
                </a:lnTo>
                <a:lnTo>
                  <a:pt x="13474" y="11664"/>
                </a:lnTo>
                <a:lnTo>
                  <a:pt x="13425" y="11505"/>
                </a:lnTo>
                <a:lnTo>
                  <a:pt x="13373" y="11345"/>
                </a:lnTo>
                <a:lnTo>
                  <a:pt x="13320" y="11184"/>
                </a:lnTo>
                <a:lnTo>
                  <a:pt x="13265" y="11021"/>
                </a:lnTo>
                <a:lnTo>
                  <a:pt x="13210" y="10860"/>
                </a:lnTo>
                <a:lnTo>
                  <a:pt x="13152" y="10701"/>
                </a:lnTo>
                <a:lnTo>
                  <a:pt x="13094" y="10545"/>
                </a:lnTo>
                <a:lnTo>
                  <a:pt x="13037" y="10392"/>
                </a:lnTo>
                <a:lnTo>
                  <a:pt x="12979" y="10244"/>
                </a:lnTo>
                <a:lnTo>
                  <a:pt x="12923" y="10103"/>
                </a:lnTo>
                <a:lnTo>
                  <a:pt x="12866" y="9968"/>
                </a:lnTo>
                <a:lnTo>
                  <a:pt x="12811" y="9841"/>
                </a:lnTo>
                <a:lnTo>
                  <a:pt x="12757" y="9724"/>
                </a:lnTo>
                <a:lnTo>
                  <a:pt x="12705" y="9616"/>
                </a:lnTo>
                <a:lnTo>
                  <a:pt x="12654" y="9520"/>
                </a:lnTo>
                <a:lnTo>
                  <a:pt x="12607" y="9435"/>
                </a:lnTo>
                <a:lnTo>
                  <a:pt x="12561" y="9363"/>
                </a:lnTo>
                <a:lnTo>
                  <a:pt x="12519" y="9306"/>
                </a:lnTo>
                <a:lnTo>
                  <a:pt x="12480" y="9264"/>
                </a:lnTo>
                <a:lnTo>
                  <a:pt x="12445" y="9238"/>
                </a:lnTo>
                <a:close/>
              </a:path>
            </a:pathLst>
          </a:custGeom>
          <a:solidFill>
            <a:schemeClr val="bg1">
              <a:lumMod val="65000"/>
            </a:schemeClr>
          </a:solidFill>
          <a:ln>
            <a:noFill/>
          </a:ln>
        </p:spPr>
        <p:txBody>
          <a:bodyPr anchor="ctr"/>
          <a:lstStyle/>
          <a:p>
            <a:pPr algn="ctr"/>
            <a:endParaRPr/>
          </a:p>
        </p:txBody>
      </p:sp>
      <p:sp>
        <p:nvSpPr>
          <p:cNvPr id="19" name="任意多边形: 形状 16"/>
          <p:cNvSpPr/>
          <p:nvPr/>
        </p:nvSpPr>
        <p:spPr bwMode="auto">
          <a:xfrm>
            <a:off x="1815201" y="6481112"/>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0" name="任意多边形: 形状 17"/>
          <p:cNvSpPr/>
          <p:nvPr/>
        </p:nvSpPr>
        <p:spPr bwMode="auto">
          <a:xfrm>
            <a:off x="11047922" y="4924565"/>
            <a:ext cx="415381" cy="629216"/>
          </a:xfrm>
          <a:custGeom>
            <a:avLst/>
            <a:gdLst>
              <a:gd name="T0" fmla="*/ 1922 w 10647"/>
              <a:gd name="T1" fmla="*/ 2895 h 16128"/>
              <a:gd name="T2" fmla="*/ 2285 w 10647"/>
              <a:gd name="T3" fmla="*/ 2237 h 16128"/>
              <a:gd name="T4" fmla="*/ 2764 w 10647"/>
              <a:gd name="T5" fmla="*/ 1698 h 16128"/>
              <a:gd name="T6" fmla="*/ 3334 w 10647"/>
              <a:gd name="T7" fmla="*/ 1299 h 16128"/>
              <a:gd name="T8" fmla="*/ 3966 w 10647"/>
              <a:gd name="T9" fmla="*/ 1057 h 16128"/>
              <a:gd name="T10" fmla="*/ 4637 w 10647"/>
              <a:gd name="T11" fmla="*/ 994 h 16128"/>
              <a:gd name="T12" fmla="*/ 5314 w 10647"/>
              <a:gd name="T13" fmla="*/ 1125 h 16128"/>
              <a:gd name="T14" fmla="*/ 5914 w 10647"/>
              <a:gd name="T15" fmla="*/ 1434 h 16128"/>
              <a:gd name="T16" fmla="*/ 6409 w 10647"/>
              <a:gd name="T17" fmla="*/ 1893 h 16128"/>
              <a:gd name="T18" fmla="*/ 6781 w 10647"/>
              <a:gd name="T19" fmla="*/ 2475 h 16128"/>
              <a:gd name="T20" fmla="*/ 7017 w 10647"/>
              <a:gd name="T21" fmla="*/ 3148 h 16128"/>
              <a:gd name="T22" fmla="*/ 7100 w 10647"/>
              <a:gd name="T23" fmla="*/ 3888 h 16128"/>
              <a:gd name="T24" fmla="*/ 7015 w 10647"/>
              <a:gd name="T25" fmla="*/ 4663 h 16128"/>
              <a:gd name="T26" fmla="*/ 6763 w 10647"/>
              <a:gd name="T27" fmla="*/ 5404 h 16128"/>
              <a:gd name="T28" fmla="*/ 6375 w 10647"/>
              <a:gd name="T29" fmla="*/ 6040 h 16128"/>
              <a:gd name="T30" fmla="*/ 5876 w 10647"/>
              <a:gd name="T31" fmla="*/ 6552 h 16128"/>
              <a:gd name="T32" fmla="*/ 5292 w 10647"/>
              <a:gd name="T33" fmla="*/ 6921 h 16128"/>
              <a:gd name="T34" fmla="*/ 4649 w 10647"/>
              <a:gd name="T35" fmla="*/ 7129 h 16128"/>
              <a:gd name="T36" fmla="*/ 3974 w 10647"/>
              <a:gd name="T37" fmla="*/ 7156 h 16128"/>
              <a:gd name="T38" fmla="*/ 3306 w 10647"/>
              <a:gd name="T39" fmla="*/ 6988 h 16128"/>
              <a:gd name="T40" fmla="*/ 2726 w 10647"/>
              <a:gd name="T41" fmla="*/ 6646 h 16128"/>
              <a:gd name="T42" fmla="*/ 2255 w 10647"/>
              <a:gd name="T43" fmla="*/ 6159 h 16128"/>
              <a:gd name="T44" fmla="*/ 1908 w 10647"/>
              <a:gd name="T45" fmla="*/ 5556 h 16128"/>
              <a:gd name="T46" fmla="*/ 1701 w 10647"/>
              <a:gd name="T47" fmla="*/ 4866 h 16128"/>
              <a:gd name="T48" fmla="*/ 1651 w 10647"/>
              <a:gd name="T49" fmla="*/ 4116 h 16128"/>
              <a:gd name="T50" fmla="*/ 7129 w 10647"/>
              <a:gd name="T51" fmla="*/ 6825 h 16128"/>
              <a:gd name="T52" fmla="*/ 7304 w 10647"/>
              <a:gd name="T53" fmla="*/ 6574 h 16128"/>
              <a:gd name="T54" fmla="*/ 7465 w 10647"/>
              <a:gd name="T55" fmla="*/ 6311 h 16128"/>
              <a:gd name="T56" fmla="*/ 7609 w 10647"/>
              <a:gd name="T57" fmla="*/ 6034 h 16128"/>
              <a:gd name="T58" fmla="*/ 7736 w 10647"/>
              <a:gd name="T59" fmla="*/ 5745 h 16128"/>
              <a:gd name="T60" fmla="*/ 7845 w 10647"/>
              <a:gd name="T61" fmla="*/ 5442 h 16128"/>
              <a:gd name="T62" fmla="*/ 7936 w 10647"/>
              <a:gd name="T63" fmla="*/ 5129 h 16128"/>
              <a:gd name="T64" fmla="*/ 8064 w 10647"/>
              <a:gd name="T65" fmla="*/ 4364 h 16128"/>
              <a:gd name="T66" fmla="*/ 8040 w 10647"/>
              <a:gd name="T67" fmla="*/ 3332 h 16128"/>
              <a:gd name="T68" fmla="*/ 7800 w 10647"/>
              <a:gd name="T69" fmla="*/ 2375 h 16128"/>
              <a:gd name="T70" fmla="*/ 7366 w 10647"/>
              <a:gd name="T71" fmla="*/ 1528 h 16128"/>
              <a:gd name="T72" fmla="*/ 6757 w 10647"/>
              <a:gd name="T73" fmla="*/ 831 h 16128"/>
              <a:gd name="T74" fmla="*/ 5995 w 10647"/>
              <a:gd name="T75" fmla="*/ 323 h 16128"/>
              <a:gd name="T76" fmla="*/ 5103 w 10647"/>
              <a:gd name="T77" fmla="*/ 41 h 16128"/>
              <a:gd name="T78" fmla="*/ 4180 w 10647"/>
              <a:gd name="T79" fmla="*/ 25 h 16128"/>
              <a:gd name="T80" fmla="*/ 3293 w 10647"/>
              <a:gd name="T81" fmla="*/ 261 h 16128"/>
              <a:gd name="T82" fmla="*/ 2481 w 10647"/>
              <a:gd name="T83" fmla="*/ 721 h 16128"/>
              <a:gd name="T84" fmla="*/ 1776 w 10647"/>
              <a:gd name="T85" fmla="*/ 1380 h 16128"/>
              <a:gd name="T86" fmla="*/ 1215 w 10647"/>
              <a:gd name="T87" fmla="*/ 2213 h 16128"/>
              <a:gd name="T88" fmla="*/ 833 w 10647"/>
              <a:gd name="T89" fmla="*/ 3191 h 16128"/>
              <a:gd name="T90" fmla="*/ 680 w 10647"/>
              <a:gd name="T91" fmla="*/ 4088 h 16128"/>
              <a:gd name="T92" fmla="*/ 690 w 10647"/>
              <a:gd name="T93" fmla="*/ 4923 h 16128"/>
              <a:gd name="T94" fmla="*/ 843 w 10647"/>
              <a:gd name="T95" fmla="*/ 5714 h 16128"/>
              <a:gd name="T96" fmla="*/ 1128 w 10647"/>
              <a:gd name="T97" fmla="*/ 6441 h 16128"/>
              <a:gd name="T98" fmla="*/ 1534 w 10647"/>
              <a:gd name="T99" fmla="*/ 7084 h 16128"/>
              <a:gd name="T100" fmla="*/ 2048 w 10647"/>
              <a:gd name="T101" fmla="*/ 7624 h 16128"/>
              <a:gd name="T102" fmla="*/ 2623 w 10647"/>
              <a:gd name="T103" fmla="*/ 14414 h 16128"/>
              <a:gd name="T104" fmla="*/ 4927 w 10647"/>
              <a:gd name="T105" fmla="*/ 8308 h 16128"/>
              <a:gd name="T106" fmla="*/ 5135 w 10647"/>
              <a:gd name="T107" fmla="*/ 8251 h 16128"/>
              <a:gd name="T108" fmla="*/ 5341 w 10647"/>
              <a:gd name="T109" fmla="*/ 8181 h 16128"/>
              <a:gd name="T110" fmla="*/ 7129 w 10647"/>
              <a:gd name="T111" fmla="*/ 682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647" h="16128">
                <a:moveTo>
                  <a:pt x="1733" y="3494"/>
                </a:moveTo>
                <a:lnTo>
                  <a:pt x="1771" y="3338"/>
                </a:lnTo>
                <a:lnTo>
                  <a:pt x="1815" y="3187"/>
                </a:lnTo>
                <a:lnTo>
                  <a:pt x="1866" y="3039"/>
                </a:lnTo>
                <a:lnTo>
                  <a:pt x="1922" y="2895"/>
                </a:lnTo>
                <a:lnTo>
                  <a:pt x="1984" y="2755"/>
                </a:lnTo>
                <a:lnTo>
                  <a:pt x="2052" y="2619"/>
                </a:lnTo>
                <a:lnTo>
                  <a:pt x="2125" y="2487"/>
                </a:lnTo>
                <a:lnTo>
                  <a:pt x="2202" y="2360"/>
                </a:lnTo>
                <a:lnTo>
                  <a:pt x="2285" y="2237"/>
                </a:lnTo>
                <a:lnTo>
                  <a:pt x="2373" y="2119"/>
                </a:lnTo>
                <a:lnTo>
                  <a:pt x="2464" y="2006"/>
                </a:lnTo>
                <a:lnTo>
                  <a:pt x="2560" y="1898"/>
                </a:lnTo>
                <a:lnTo>
                  <a:pt x="2661" y="1796"/>
                </a:lnTo>
                <a:lnTo>
                  <a:pt x="2764" y="1698"/>
                </a:lnTo>
                <a:lnTo>
                  <a:pt x="2872" y="1607"/>
                </a:lnTo>
                <a:lnTo>
                  <a:pt x="2983" y="1521"/>
                </a:lnTo>
                <a:lnTo>
                  <a:pt x="3097" y="1441"/>
                </a:lnTo>
                <a:lnTo>
                  <a:pt x="3214" y="1367"/>
                </a:lnTo>
                <a:lnTo>
                  <a:pt x="3334" y="1299"/>
                </a:lnTo>
                <a:lnTo>
                  <a:pt x="3456" y="1238"/>
                </a:lnTo>
                <a:lnTo>
                  <a:pt x="3581" y="1182"/>
                </a:lnTo>
                <a:lnTo>
                  <a:pt x="3707" y="1134"/>
                </a:lnTo>
                <a:lnTo>
                  <a:pt x="3836" y="1093"/>
                </a:lnTo>
                <a:lnTo>
                  <a:pt x="3966" y="1057"/>
                </a:lnTo>
                <a:lnTo>
                  <a:pt x="4098" y="1030"/>
                </a:lnTo>
                <a:lnTo>
                  <a:pt x="4232" y="1010"/>
                </a:lnTo>
                <a:lnTo>
                  <a:pt x="4366" y="997"/>
                </a:lnTo>
                <a:lnTo>
                  <a:pt x="4501" y="992"/>
                </a:lnTo>
                <a:lnTo>
                  <a:pt x="4637" y="994"/>
                </a:lnTo>
                <a:lnTo>
                  <a:pt x="4773" y="1005"/>
                </a:lnTo>
                <a:lnTo>
                  <a:pt x="4911" y="1023"/>
                </a:lnTo>
                <a:lnTo>
                  <a:pt x="5047" y="1049"/>
                </a:lnTo>
                <a:lnTo>
                  <a:pt x="5182" y="1084"/>
                </a:lnTo>
                <a:lnTo>
                  <a:pt x="5314" y="1125"/>
                </a:lnTo>
                <a:lnTo>
                  <a:pt x="5441" y="1173"/>
                </a:lnTo>
                <a:lnTo>
                  <a:pt x="5566" y="1229"/>
                </a:lnTo>
                <a:lnTo>
                  <a:pt x="5686" y="1290"/>
                </a:lnTo>
                <a:lnTo>
                  <a:pt x="5802" y="1359"/>
                </a:lnTo>
                <a:lnTo>
                  <a:pt x="5914" y="1434"/>
                </a:lnTo>
                <a:lnTo>
                  <a:pt x="6022" y="1515"/>
                </a:lnTo>
                <a:lnTo>
                  <a:pt x="6126" y="1602"/>
                </a:lnTo>
                <a:lnTo>
                  <a:pt x="6224" y="1693"/>
                </a:lnTo>
                <a:lnTo>
                  <a:pt x="6319" y="1791"/>
                </a:lnTo>
                <a:lnTo>
                  <a:pt x="6409" y="1893"/>
                </a:lnTo>
                <a:lnTo>
                  <a:pt x="6494" y="2001"/>
                </a:lnTo>
                <a:lnTo>
                  <a:pt x="6573" y="2113"/>
                </a:lnTo>
                <a:lnTo>
                  <a:pt x="6648" y="2229"/>
                </a:lnTo>
                <a:lnTo>
                  <a:pt x="6718" y="2350"/>
                </a:lnTo>
                <a:lnTo>
                  <a:pt x="6781" y="2475"/>
                </a:lnTo>
                <a:lnTo>
                  <a:pt x="6840" y="2603"/>
                </a:lnTo>
                <a:lnTo>
                  <a:pt x="6893" y="2735"/>
                </a:lnTo>
                <a:lnTo>
                  <a:pt x="6940" y="2869"/>
                </a:lnTo>
                <a:lnTo>
                  <a:pt x="6982" y="3008"/>
                </a:lnTo>
                <a:lnTo>
                  <a:pt x="7017" y="3148"/>
                </a:lnTo>
                <a:lnTo>
                  <a:pt x="7046" y="3292"/>
                </a:lnTo>
                <a:lnTo>
                  <a:pt x="7069" y="3437"/>
                </a:lnTo>
                <a:lnTo>
                  <a:pt x="7086" y="3585"/>
                </a:lnTo>
                <a:lnTo>
                  <a:pt x="7096" y="3736"/>
                </a:lnTo>
                <a:lnTo>
                  <a:pt x="7100" y="3888"/>
                </a:lnTo>
                <a:lnTo>
                  <a:pt x="7097" y="4040"/>
                </a:lnTo>
                <a:lnTo>
                  <a:pt x="7087" y="4194"/>
                </a:lnTo>
                <a:lnTo>
                  <a:pt x="7069" y="4351"/>
                </a:lnTo>
                <a:lnTo>
                  <a:pt x="7046" y="4506"/>
                </a:lnTo>
                <a:lnTo>
                  <a:pt x="7015" y="4663"/>
                </a:lnTo>
                <a:lnTo>
                  <a:pt x="6977" y="4818"/>
                </a:lnTo>
                <a:lnTo>
                  <a:pt x="6932" y="4970"/>
                </a:lnTo>
                <a:lnTo>
                  <a:pt x="6882" y="5119"/>
                </a:lnTo>
                <a:lnTo>
                  <a:pt x="6825" y="5263"/>
                </a:lnTo>
                <a:lnTo>
                  <a:pt x="6763" y="5404"/>
                </a:lnTo>
                <a:lnTo>
                  <a:pt x="6695" y="5540"/>
                </a:lnTo>
                <a:lnTo>
                  <a:pt x="6623" y="5672"/>
                </a:lnTo>
                <a:lnTo>
                  <a:pt x="6545" y="5799"/>
                </a:lnTo>
                <a:lnTo>
                  <a:pt x="6462" y="5922"/>
                </a:lnTo>
                <a:lnTo>
                  <a:pt x="6375" y="6040"/>
                </a:lnTo>
                <a:lnTo>
                  <a:pt x="6283" y="6153"/>
                </a:lnTo>
                <a:lnTo>
                  <a:pt x="6187" y="6261"/>
                </a:lnTo>
                <a:lnTo>
                  <a:pt x="6087" y="6362"/>
                </a:lnTo>
                <a:lnTo>
                  <a:pt x="5983" y="6460"/>
                </a:lnTo>
                <a:lnTo>
                  <a:pt x="5876" y="6552"/>
                </a:lnTo>
                <a:lnTo>
                  <a:pt x="5765" y="6638"/>
                </a:lnTo>
                <a:lnTo>
                  <a:pt x="5651" y="6717"/>
                </a:lnTo>
                <a:lnTo>
                  <a:pt x="5534" y="6792"/>
                </a:lnTo>
                <a:lnTo>
                  <a:pt x="5414" y="6859"/>
                </a:lnTo>
                <a:lnTo>
                  <a:pt x="5292" y="6921"/>
                </a:lnTo>
                <a:lnTo>
                  <a:pt x="5168" y="6976"/>
                </a:lnTo>
                <a:lnTo>
                  <a:pt x="5041" y="7025"/>
                </a:lnTo>
                <a:lnTo>
                  <a:pt x="4912" y="7067"/>
                </a:lnTo>
                <a:lnTo>
                  <a:pt x="4782" y="7101"/>
                </a:lnTo>
                <a:lnTo>
                  <a:pt x="4649" y="7129"/>
                </a:lnTo>
                <a:lnTo>
                  <a:pt x="4516" y="7150"/>
                </a:lnTo>
                <a:lnTo>
                  <a:pt x="4381" y="7163"/>
                </a:lnTo>
                <a:lnTo>
                  <a:pt x="4246" y="7168"/>
                </a:lnTo>
                <a:lnTo>
                  <a:pt x="4110" y="7166"/>
                </a:lnTo>
                <a:lnTo>
                  <a:pt x="3974" y="7156"/>
                </a:lnTo>
                <a:lnTo>
                  <a:pt x="3837" y="7139"/>
                </a:lnTo>
                <a:lnTo>
                  <a:pt x="3701" y="7112"/>
                </a:lnTo>
                <a:lnTo>
                  <a:pt x="3565" y="7078"/>
                </a:lnTo>
                <a:lnTo>
                  <a:pt x="3434" y="7037"/>
                </a:lnTo>
                <a:lnTo>
                  <a:pt x="3306" y="6988"/>
                </a:lnTo>
                <a:lnTo>
                  <a:pt x="3182" y="6933"/>
                </a:lnTo>
                <a:lnTo>
                  <a:pt x="3062" y="6871"/>
                </a:lnTo>
                <a:lnTo>
                  <a:pt x="2945" y="6802"/>
                </a:lnTo>
                <a:lnTo>
                  <a:pt x="2833" y="6726"/>
                </a:lnTo>
                <a:lnTo>
                  <a:pt x="2726" y="6646"/>
                </a:lnTo>
                <a:lnTo>
                  <a:pt x="2623" y="6559"/>
                </a:lnTo>
                <a:lnTo>
                  <a:pt x="2523" y="6467"/>
                </a:lnTo>
                <a:lnTo>
                  <a:pt x="2429" y="6370"/>
                </a:lnTo>
                <a:lnTo>
                  <a:pt x="2339" y="6267"/>
                </a:lnTo>
                <a:lnTo>
                  <a:pt x="2255" y="6159"/>
                </a:lnTo>
                <a:lnTo>
                  <a:pt x="2175" y="6047"/>
                </a:lnTo>
                <a:lnTo>
                  <a:pt x="2100" y="5930"/>
                </a:lnTo>
                <a:lnTo>
                  <a:pt x="2031" y="5809"/>
                </a:lnTo>
                <a:lnTo>
                  <a:pt x="1966" y="5684"/>
                </a:lnTo>
                <a:lnTo>
                  <a:pt x="1908" y="5556"/>
                </a:lnTo>
                <a:lnTo>
                  <a:pt x="1854" y="5424"/>
                </a:lnTo>
                <a:lnTo>
                  <a:pt x="1808" y="5289"/>
                </a:lnTo>
                <a:lnTo>
                  <a:pt x="1767" y="5151"/>
                </a:lnTo>
                <a:lnTo>
                  <a:pt x="1730" y="5009"/>
                </a:lnTo>
                <a:lnTo>
                  <a:pt x="1701" y="4866"/>
                </a:lnTo>
                <a:lnTo>
                  <a:pt x="1678" y="4719"/>
                </a:lnTo>
                <a:lnTo>
                  <a:pt x="1662" y="4571"/>
                </a:lnTo>
                <a:lnTo>
                  <a:pt x="1652" y="4421"/>
                </a:lnTo>
                <a:lnTo>
                  <a:pt x="1648" y="4270"/>
                </a:lnTo>
                <a:lnTo>
                  <a:pt x="1651" y="4116"/>
                </a:lnTo>
                <a:lnTo>
                  <a:pt x="1661" y="3961"/>
                </a:lnTo>
                <a:lnTo>
                  <a:pt x="1678" y="3806"/>
                </a:lnTo>
                <a:lnTo>
                  <a:pt x="1702" y="3650"/>
                </a:lnTo>
                <a:lnTo>
                  <a:pt x="1733" y="3494"/>
                </a:lnTo>
                <a:close/>
                <a:moveTo>
                  <a:pt x="7129" y="6825"/>
                </a:moveTo>
                <a:lnTo>
                  <a:pt x="7165" y="6776"/>
                </a:lnTo>
                <a:lnTo>
                  <a:pt x="7201" y="6726"/>
                </a:lnTo>
                <a:lnTo>
                  <a:pt x="7236" y="6676"/>
                </a:lnTo>
                <a:lnTo>
                  <a:pt x="7270" y="6626"/>
                </a:lnTo>
                <a:lnTo>
                  <a:pt x="7304" y="6574"/>
                </a:lnTo>
                <a:lnTo>
                  <a:pt x="7338" y="6523"/>
                </a:lnTo>
                <a:lnTo>
                  <a:pt x="7370" y="6470"/>
                </a:lnTo>
                <a:lnTo>
                  <a:pt x="7402" y="6418"/>
                </a:lnTo>
                <a:lnTo>
                  <a:pt x="7433" y="6365"/>
                </a:lnTo>
                <a:lnTo>
                  <a:pt x="7465" y="6311"/>
                </a:lnTo>
                <a:lnTo>
                  <a:pt x="7495" y="6257"/>
                </a:lnTo>
                <a:lnTo>
                  <a:pt x="7524" y="6201"/>
                </a:lnTo>
                <a:lnTo>
                  <a:pt x="7553" y="6146"/>
                </a:lnTo>
                <a:lnTo>
                  <a:pt x="7582" y="6090"/>
                </a:lnTo>
                <a:lnTo>
                  <a:pt x="7609" y="6034"/>
                </a:lnTo>
                <a:lnTo>
                  <a:pt x="7636" y="5977"/>
                </a:lnTo>
                <a:lnTo>
                  <a:pt x="7661" y="5920"/>
                </a:lnTo>
                <a:lnTo>
                  <a:pt x="7688" y="5862"/>
                </a:lnTo>
                <a:lnTo>
                  <a:pt x="7712" y="5803"/>
                </a:lnTo>
                <a:lnTo>
                  <a:pt x="7736" y="5745"/>
                </a:lnTo>
                <a:lnTo>
                  <a:pt x="7759" y="5685"/>
                </a:lnTo>
                <a:lnTo>
                  <a:pt x="7782" y="5625"/>
                </a:lnTo>
                <a:lnTo>
                  <a:pt x="7803" y="5565"/>
                </a:lnTo>
                <a:lnTo>
                  <a:pt x="7825" y="5504"/>
                </a:lnTo>
                <a:lnTo>
                  <a:pt x="7845" y="5442"/>
                </a:lnTo>
                <a:lnTo>
                  <a:pt x="7865" y="5381"/>
                </a:lnTo>
                <a:lnTo>
                  <a:pt x="7884" y="5318"/>
                </a:lnTo>
                <a:lnTo>
                  <a:pt x="7901" y="5256"/>
                </a:lnTo>
                <a:lnTo>
                  <a:pt x="7919" y="5192"/>
                </a:lnTo>
                <a:lnTo>
                  <a:pt x="7936" y="5129"/>
                </a:lnTo>
                <a:lnTo>
                  <a:pt x="7951" y="5065"/>
                </a:lnTo>
                <a:lnTo>
                  <a:pt x="7966" y="5001"/>
                </a:lnTo>
                <a:lnTo>
                  <a:pt x="8008" y="4787"/>
                </a:lnTo>
                <a:lnTo>
                  <a:pt x="8040" y="4574"/>
                </a:lnTo>
                <a:lnTo>
                  <a:pt x="8064" y="4364"/>
                </a:lnTo>
                <a:lnTo>
                  <a:pt x="8078" y="4153"/>
                </a:lnTo>
                <a:lnTo>
                  <a:pt x="8082" y="3944"/>
                </a:lnTo>
                <a:lnTo>
                  <a:pt x="8077" y="3739"/>
                </a:lnTo>
                <a:lnTo>
                  <a:pt x="8063" y="3534"/>
                </a:lnTo>
                <a:lnTo>
                  <a:pt x="8040" y="3332"/>
                </a:lnTo>
                <a:lnTo>
                  <a:pt x="8009" y="3134"/>
                </a:lnTo>
                <a:lnTo>
                  <a:pt x="7969" y="2938"/>
                </a:lnTo>
                <a:lnTo>
                  <a:pt x="7920" y="2747"/>
                </a:lnTo>
                <a:lnTo>
                  <a:pt x="7865" y="2558"/>
                </a:lnTo>
                <a:lnTo>
                  <a:pt x="7800" y="2375"/>
                </a:lnTo>
                <a:lnTo>
                  <a:pt x="7728" y="2195"/>
                </a:lnTo>
                <a:lnTo>
                  <a:pt x="7648" y="2020"/>
                </a:lnTo>
                <a:lnTo>
                  <a:pt x="7561" y="1851"/>
                </a:lnTo>
                <a:lnTo>
                  <a:pt x="7467" y="1686"/>
                </a:lnTo>
                <a:lnTo>
                  <a:pt x="7366" y="1528"/>
                </a:lnTo>
                <a:lnTo>
                  <a:pt x="7257" y="1375"/>
                </a:lnTo>
                <a:lnTo>
                  <a:pt x="7142" y="1229"/>
                </a:lnTo>
                <a:lnTo>
                  <a:pt x="7020" y="1090"/>
                </a:lnTo>
                <a:lnTo>
                  <a:pt x="6891" y="957"/>
                </a:lnTo>
                <a:lnTo>
                  <a:pt x="6757" y="831"/>
                </a:lnTo>
                <a:lnTo>
                  <a:pt x="6616" y="713"/>
                </a:lnTo>
                <a:lnTo>
                  <a:pt x="6469" y="603"/>
                </a:lnTo>
                <a:lnTo>
                  <a:pt x="6317" y="501"/>
                </a:lnTo>
                <a:lnTo>
                  <a:pt x="6159" y="407"/>
                </a:lnTo>
                <a:lnTo>
                  <a:pt x="5995" y="323"/>
                </a:lnTo>
                <a:lnTo>
                  <a:pt x="5826" y="246"/>
                </a:lnTo>
                <a:lnTo>
                  <a:pt x="5652" y="180"/>
                </a:lnTo>
                <a:lnTo>
                  <a:pt x="5473" y="123"/>
                </a:lnTo>
                <a:lnTo>
                  <a:pt x="5290" y="77"/>
                </a:lnTo>
                <a:lnTo>
                  <a:pt x="5103" y="41"/>
                </a:lnTo>
                <a:lnTo>
                  <a:pt x="4918" y="17"/>
                </a:lnTo>
                <a:lnTo>
                  <a:pt x="4732" y="3"/>
                </a:lnTo>
                <a:lnTo>
                  <a:pt x="4547" y="0"/>
                </a:lnTo>
                <a:lnTo>
                  <a:pt x="4363" y="8"/>
                </a:lnTo>
                <a:lnTo>
                  <a:pt x="4180" y="25"/>
                </a:lnTo>
                <a:lnTo>
                  <a:pt x="3998" y="53"/>
                </a:lnTo>
                <a:lnTo>
                  <a:pt x="3819" y="91"/>
                </a:lnTo>
                <a:lnTo>
                  <a:pt x="3641" y="138"/>
                </a:lnTo>
                <a:lnTo>
                  <a:pt x="3467" y="195"/>
                </a:lnTo>
                <a:lnTo>
                  <a:pt x="3293" y="261"/>
                </a:lnTo>
                <a:lnTo>
                  <a:pt x="3124" y="336"/>
                </a:lnTo>
                <a:lnTo>
                  <a:pt x="2957" y="419"/>
                </a:lnTo>
                <a:lnTo>
                  <a:pt x="2795" y="512"/>
                </a:lnTo>
                <a:lnTo>
                  <a:pt x="2636" y="612"/>
                </a:lnTo>
                <a:lnTo>
                  <a:pt x="2481" y="721"/>
                </a:lnTo>
                <a:lnTo>
                  <a:pt x="2330" y="838"/>
                </a:lnTo>
                <a:lnTo>
                  <a:pt x="2184" y="963"/>
                </a:lnTo>
                <a:lnTo>
                  <a:pt x="2043" y="1095"/>
                </a:lnTo>
                <a:lnTo>
                  <a:pt x="1907" y="1234"/>
                </a:lnTo>
                <a:lnTo>
                  <a:pt x="1776" y="1380"/>
                </a:lnTo>
                <a:lnTo>
                  <a:pt x="1652" y="1534"/>
                </a:lnTo>
                <a:lnTo>
                  <a:pt x="1533" y="1693"/>
                </a:lnTo>
                <a:lnTo>
                  <a:pt x="1420" y="1861"/>
                </a:lnTo>
                <a:lnTo>
                  <a:pt x="1314" y="2033"/>
                </a:lnTo>
                <a:lnTo>
                  <a:pt x="1215" y="2213"/>
                </a:lnTo>
                <a:lnTo>
                  <a:pt x="1123" y="2397"/>
                </a:lnTo>
                <a:lnTo>
                  <a:pt x="1039" y="2588"/>
                </a:lnTo>
                <a:lnTo>
                  <a:pt x="962" y="2784"/>
                </a:lnTo>
                <a:lnTo>
                  <a:pt x="893" y="2986"/>
                </a:lnTo>
                <a:lnTo>
                  <a:pt x="833" y="3191"/>
                </a:lnTo>
                <a:lnTo>
                  <a:pt x="781" y="3403"/>
                </a:lnTo>
                <a:lnTo>
                  <a:pt x="746" y="3575"/>
                </a:lnTo>
                <a:lnTo>
                  <a:pt x="718" y="3747"/>
                </a:lnTo>
                <a:lnTo>
                  <a:pt x="696" y="3918"/>
                </a:lnTo>
                <a:lnTo>
                  <a:pt x="680" y="4088"/>
                </a:lnTo>
                <a:lnTo>
                  <a:pt x="670" y="4258"/>
                </a:lnTo>
                <a:lnTo>
                  <a:pt x="666" y="4426"/>
                </a:lnTo>
                <a:lnTo>
                  <a:pt x="669" y="4593"/>
                </a:lnTo>
                <a:lnTo>
                  <a:pt x="677" y="4759"/>
                </a:lnTo>
                <a:lnTo>
                  <a:pt x="690" y="4923"/>
                </a:lnTo>
                <a:lnTo>
                  <a:pt x="710" y="5085"/>
                </a:lnTo>
                <a:lnTo>
                  <a:pt x="735" y="5246"/>
                </a:lnTo>
                <a:lnTo>
                  <a:pt x="765" y="5405"/>
                </a:lnTo>
                <a:lnTo>
                  <a:pt x="802" y="5561"/>
                </a:lnTo>
                <a:lnTo>
                  <a:pt x="843" y="5714"/>
                </a:lnTo>
                <a:lnTo>
                  <a:pt x="890" y="5866"/>
                </a:lnTo>
                <a:lnTo>
                  <a:pt x="942" y="6014"/>
                </a:lnTo>
                <a:lnTo>
                  <a:pt x="999" y="6160"/>
                </a:lnTo>
                <a:lnTo>
                  <a:pt x="1061" y="6302"/>
                </a:lnTo>
                <a:lnTo>
                  <a:pt x="1128" y="6441"/>
                </a:lnTo>
                <a:lnTo>
                  <a:pt x="1200" y="6577"/>
                </a:lnTo>
                <a:lnTo>
                  <a:pt x="1277" y="6710"/>
                </a:lnTo>
                <a:lnTo>
                  <a:pt x="1357" y="6839"/>
                </a:lnTo>
                <a:lnTo>
                  <a:pt x="1443" y="6963"/>
                </a:lnTo>
                <a:lnTo>
                  <a:pt x="1534" y="7084"/>
                </a:lnTo>
                <a:lnTo>
                  <a:pt x="1628" y="7201"/>
                </a:lnTo>
                <a:lnTo>
                  <a:pt x="1726" y="7314"/>
                </a:lnTo>
                <a:lnTo>
                  <a:pt x="1830" y="7422"/>
                </a:lnTo>
                <a:lnTo>
                  <a:pt x="1937" y="7525"/>
                </a:lnTo>
                <a:lnTo>
                  <a:pt x="2048" y="7624"/>
                </a:lnTo>
                <a:lnTo>
                  <a:pt x="2163" y="7717"/>
                </a:lnTo>
                <a:lnTo>
                  <a:pt x="2282" y="7805"/>
                </a:lnTo>
                <a:lnTo>
                  <a:pt x="2405" y="7889"/>
                </a:lnTo>
                <a:lnTo>
                  <a:pt x="0" y="15614"/>
                </a:lnTo>
                <a:lnTo>
                  <a:pt x="2623" y="14414"/>
                </a:lnTo>
                <a:lnTo>
                  <a:pt x="4373" y="16128"/>
                </a:lnTo>
                <a:lnTo>
                  <a:pt x="4714" y="8351"/>
                </a:lnTo>
                <a:lnTo>
                  <a:pt x="4800" y="8336"/>
                </a:lnTo>
                <a:lnTo>
                  <a:pt x="4884" y="8318"/>
                </a:lnTo>
                <a:lnTo>
                  <a:pt x="4927" y="8308"/>
                </a:lnTo>
                <a:lnTo>
                  <a:pt x="4968" y="8298"/>
                </a:lnTo>
                <a:lnTo>
                  <a:pt x="5010" y="8287"/>
                </a:lnTo>
                <a:lnTo>
                  <a:pt x="5053" y="8276"/>
                </a:lnTo>
                <a:lnTo>
                  <a:pt x="5094" y="8264"/>
                </a:lnTo>
                <a:lnTo>
                  <a:pt x="5135" y="8251"/>
                </a:lnTo>
                <a:lnTo>
                  <a:pt x="5177" y="8238"/>
                </a:lnTo>
                <a:lnTo>
                  <a:pt x="5218" y="8225"/>
                </a:lnTo>
                <a:lnTo>
                  <a:pt x="5259" y="8211"/>
                </a:lnTo>
                <a:lnTo>
                  <a:pt x="5301" y="8196"/>
                </a:lnTo>
                <a:lnTo>
                  <a:pt x="5341" y="8181"/>
                </a:lnTo>
                <a:lnTo>
                  <a:pt x="5382" y="8166"/>
                </a:lnTo>
                <a:lnTo>
                  <a:pt x="6801" y="14414"/>
                </a:lnTo>
                <a:lnTo>
                  <a:pt x="8575" y="12439"/>
                </a:lnTo>
                <a:lnTo>
                  <a:pt x="10647" y="12439"/>
                </a:lnTo>
                <a:lnTo>
                  <a:pt x="7129" y="6825"/>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401367" y="4101435"/>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290145" y="5481403"/>
            <a:ext cx="440738" cy="539851"/>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38" name="组合 37"/>
          <p:cNvGrpSpPr/>
          <p:nvPr/>
        </p:nvGrpSpPr>
        <p:grpSpPr>
          <a:xfrm>
            <a:off x="1526788" y="2520086"/>
            <a:ext cx="8921078" cy="780402"/>
            <a:chOff x="574288" y="484276"/>
            <a:chExt cx="8921078" cy="780402"/>
          </a:xfrm>
        </p:grpSpPr>
        <p:sp>
          <p:nvSpPr>
            <p:cNvPr id="39" name="椭圆 38"/>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640284" y="484276"/>
              <a:ext cx="4021131" cy="613991"/>
              <a:chOff x="3418293" y="305852"/>
              <a:chExt cx="4844075" cy="872774"/>
            </a:xfrm>
          </p:grpSpPr>
          <p:sp>
            <p:nvSpPr>
              <p:cNvPr id="41" name="椭圆 40"/>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57"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58" name="文本框 57"/>
            <p:cNvSpPr txBox="1"/>
            <p:nvPr/>
          </p:nvSpPr>
          <p:spPr>
            <a:xfrm>
              <a:off x="1625847" y="618896"/>
              <a:ext cx="7869519"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1.2 </a:t>
              </a:r>
              <a:r>
                <a:rPr lang="zh-CN" altLang="en-US" sz="3200" b="1" dirty="0">
                  <a:solidFill>
                    <a:schemeClr val="tx1">
                      <a:lumMod val="75000"/>
                      <a:lumOff val="25000"/>
                    </a:schemeClr>
                  </a:solidFill>
                  <a:latin typeface="微软雅黑" panose="020B0503020204020204" charset="-122"/>
                  <a:ea typeface="微软雅黑" panose="020B0503020204020204" charset="-122"/>
                </a:rPr>
                <a:t>开发环境配置</a:t>
              </a:r>
            </a:p>
          </p:txBody>
        </p:sp>
      </p:grpSp>
      <p:grpSp>
        <p:nvGrpSpPr>
          <p:cNvPr id="61" name="组合 60"/>
          <p:cNvGrpSpPr/>
          <p:nvPr/>
        </p:nvGrpSpPr>
        <p:grpSpPr>
          <a:xfrm>
            <a:off x="1526788" y="3515134"/>
            <a:ext cx="8082878" cy="780402"/>
            <a:chOff x="574288" y="484276"/>
            <a:chExt cx="8082878" cy="780402"/>
          </a:xfrm>
        </p:grpSpPr>
        <p:sp>
          <p:nvSpPr>
            <p:cNvPr id="62" name="椭圆 61"/>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p:cNvGrpSpPr/>
            <p:nvPr/>
          </p:nvGrpSpPr>
          <p:grpSpPr>
            <a:xfrm>
              <a:off x="640284" y="484276"/>
              <a:ext cx="4021131" cy="613991"/>
              <a:chOff x="3418293" y="305852"/>
              <a:chExt cx="4844075" cy="872774"/>
            </a:xfrm>
          </p:grpSpPr>
          <p:sp>
            <p:nvSpPr>
              <p:cNvPr id="66" name="椭圆 65"/>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3"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74"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75" name="文本框 74"/>
            <p:cNvSpPr txBox="1"/>
            <p:nvPr/>
          </p:nvSpPr>
          <p:spPr>
            <a:xfrm>
              <a:off x="1625847" y="618896"/>
              <a:ext cx="7031319"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1.3</a:t>
              </a:r>
              <a:r>
                <a:rPr lang="en-US" altLang="zh-CN" sz="2400" b="1" dirty="0">
                  <a:solidFill>
                    <a:schemeClr val="tx1">
                      <a:lumMod val="75000"/>
                      <a:lumOff val="25000"/>
                    </a:schemeClr>
                  </a:solidFill>
                  <a:latin typeface="微软雅黑" panose="020B0503020204020204" charset="-122"/>
                  <a:ea typeface="微软雅黑" panose="020B0503020204020204" charset="-122"/>
                </a:rPr>
                <a:t> </a:t>
              </a:r>
              <a:r>
                <a:rPr lang="zh-CN" altLang="en-US" sz="3200" b="1" dirty="0">
                  <a:solidFill>
                    <a:schemeClr val="tx1">
                      <a:lumMod val="75000"/>
                      <a:lumOff val="25000"/>
                    </a:schemeClr>
                  </a:solidFill>
                  <a:latin typeface="微软雅黑" panose="020B0503020204020204" charset="-122"/>
                  <a:ea typeface="微软雅黑" panose="020B0503020204020204" charset="-122"/>
                </a:rPr>
                <a:t>怎样学好</a:t>
              </a:r>
              <a:r>
                <a:rPr lang="en-US" altLang="zh-CN" sz="3200" b="1" dirty="0">
                  <a:solidFill>
                    <a:schemeClr val="tx1">
                      <a:lumMod val="75000"/>
                      <a:lumOff val="25000"/>
                    </a:schemeClr>
                  </a:solidFill>
                  <a:latin typeface="微软雅黑" panose="020B0503020204020204" charset="-122"/>
                  <a:ea typeface="微软雅黑" panose="020B0503020204020204" charset="-122"/>
                </a:rPr>
                <a:t>Python</a:t>
              </a:r>
              <a:r>
                <a:rPr lang="zh-CN" altLang="en-US" sz="3200" b="1" dirty="0">
                  <a:solidFill>
                    <a:schemeClr val="tx1">
                      <a:lumMod val="75000"/>
                      <a:lumOff val="25000"/>
                    </a:schemeClr>
                  </a:solidFill>
                  <a:latin typeface="微软雅黑" panose="020B0503020204020204" charset="-122"/>
                  <a:ea typeface="微软雅黑" panose="020B0503020204020204" charset="-122"/>
                </a:rPr>
                <a:t>？</a:t>
              </a:r>
              <a:r>
                <a:rPr lang="zh-CN" altLang="en-US" sz="2400" b="1" dirty="0">
                  <a:solidFill>
                    <a:schemeClr val="tx1">
                      <a:lumMod val="75000"/>
                      <a:lumOff val="25000"/>
                    </a:schemeClr>
                  </a:solidFill>
                  <a:latin typeface="微软雅黑" panose="020B0503020204020204" charset="-122"/>
                  <a:ea typeface="微软雅黑" panose="020B0503020204020204" charset="-122"/>
                </a:rPr>
                <a:t>  </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3"/>
          <p:cNvSpPr/>
          <p:nvPr/>
        </p:nvSpPr>
        <p:spPr>
          <a:xfrm>
            <a:off x="3416520" y="3019128"/>
            <a:ext cx="6969321" cy="1784801"/>
          </a:xfrm>
          <a:custGeom>
            <a:avLst/>
            <a:gdLst>
              <a:gd name="connsiteX0" fmla="*/ 0 w 7485681"/>
              <a:gd name="connsiteY0" fmla="*/ 1917038 h 1917038"/>
              <a:gd name="connsiteX1" fmla="*/ 418454 w 7485681"/>
              <a:gd name="connsiteY1" fmla="*/ 1545079 h 1917038"/>
              <a:gd name="connsiteX2" fmla="*/ 1937288 w 7485681"/>
              <a:gd name="connsiteY2" fmla="*/ 1576076 h 1917038"/>
              <a:gd name="connsiteX3" fmla="*/ 2572718 w 7485681"/>
              <a:gd name="connsiteY3" fmla="*/ 212225 h 1917038"/>
              <a:gd name="connsiteX4" fmla="*/ 5098942 w 7485681"/>
              <a:gd name="connsiteY4" fmla="*/ 150232 h 1917038"/>
              <a:gd name="connsiteX5" fmla="*/ 4912962 w 7485681"/>
              <a:gd name="connsiteY5" fmla="*/ 1638069 h 1917038"/>
              <a:gd name="connsiteX6" fmla="*/ 7485681 w 7485681"/>
              <a:gd name="connsiteY6" fmla="*/ 1359099 h 19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85681" h="1917038">
                <a:moveTo>
                  <a:pt x="0" y="1917038"/>
                </a:moveTo>
                <a:cubicBezTo>
                  <a:pt x="47786" y="1759472"/>
                  <a:pt x="95573" y="1601906"/>
                  <a:pt x="418454" y="1545079"/>
                </a:cubicBezTo>
                <a:cubicBezTo>
                  <a:pt x="741335" y="1488252"/>
                  <a:pt x="1578244" y="1798218"/>
                  <a:pt x="1937288" y="1576076"/>
                </a:cubicBezTo>
                <a:cubicBezTo>
                  <a:pt x="2296332" y="1353934"/>
                  <a:pt x="2045776" y="449866"/>
                  <a:pt x="2572718" y="212225"/>
                </a:cubicBezTo>
                <a:cubicBezTo>
                  <a:pt x="3099660" y="-25416"/>
                  <a:pt x="4708901" y="-87409"/>
                  <a:pt x="5098942" y="150232"/>
                </a:cubicBezTo>
                <a:cubicBezTo>
                  <a:pt x="5488983" y="387873"/>
                  <a:pt x="4515172" y="1436591"/>
                  <a:pt x="4912962" y="1638069"/>
                </a:cubicBezTo>
                <a:cubicBezTo>
                  <a:pt x="5310752" y="1839547"/>
                  <a:pt x="6398216" y="1599323"/>
                  <a:pt x="7485681" y="1359099"/>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 name="任意多边形: 形状 4"/>
          <p:cNvSpPr/>
          <p:nvPr/>
        </p:nvSpPr>
        <p:spPr>
          <a:xfrm>
            <a:off x="3855032" y="3728905"/>
            <a:ext cx="6666308" cy="1919290"/>
          </a:xfrm>
          <a:custGeom>
            <a:avLst/>
            <a:gdLst>
              <a:gd name="connsiteX0" fmla="*/ 0 w 7160217"/>
              <a:gd name="connsiteY0" fmla="*/ 2061492 h 2061492"/>
              <a:gd name="connsiteX1" fmla="*/ 681926 w 7160217"/>
              <a:gd name="connsiteY1" fmla="*/ 1782522 h 2061492"/>
              <a:gd name="connsiteX2" fmla="*/ 1363851 w 7160217"/>
              <a:gd name="connsiteY2" fmla="*/ 1038604 h 2061492"/>
              <a:gd name="connsiteX3" fmla="*/ 2572719 w 7160217"/>
              <a:gd name="connsiteY3" fmla="*/ 604651 h 2061492"/>
              <a:gd name="connsiteX4" fmla="*/ 3657600 w 7160217"/>
              <a:gd name="connsiteY4" fmla="*/ 139702 h 2061492"/>
              <a:gd name="connsiteX5" fmla="*/ 4494509 w 7160217"/>
              <a:gd name="connsiteY5" fmla="*/ 93207 h 2061492"/>
              <a:gd name="connsiteX6" fmla="*/ 4649492 w 7160217"/>
              <a:gd name="connsiteY6" fmla="*/ 1302075 h 2061492"/>
              <a:gd name="connsiteX7" fmla="*/ 7160217 w 7160217"/>
              <a:gd name="connsiteY7" fmla="*/ 1472556 h 206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217" h="2061492">
                <a:moveTo>
                  <a:pt x="0" y="2061492"/>
                </a:moveTo>
                <a:cubicBezTo>
                  <a:pt x="227309" y="2007247"/>
                  <a:pt x="454618" y="1953003"/>
                  <a:pt x="681926" y="1782522"/>
                </a:cubicBezTo>
                <a:cubicBezTo>
                  <a:pt x="909235" y="1612041"/>
                  <a:pt x="1048719" y="1234916"/>
                  <a:pt x="1363851" y="1038604"/>
                </a:cubicBezTo>
                <a:cubicBezTo>
                  <a:pt x="1678983" y="842292"/>
                  <a:pt x="2190428" y="754468"/>
                  <a:pt x="2572719" y="604651"/>
                </a:cubicBezTo>
                <a:cubicBezTo>
                  <a:pt x="2955010" y="454834"/>
                  <a:pt x="3337302" y="224943"/>
                  <a:pt x="3657600" y="139702"/>
                </a:cubicBezTo>
                <a:cubicBezTo>
                  <a:pt x="3977898" y="54461"/>
                  <a:pt x="4329194" y="-100522"/>
                  <a:pt x="4494509" y="93207"/>
                </a:cubicBezTo>
                <a:cubicBezTo>
                  <a:pt x="4659824" y="286936"/>
                  <a:pt x="4205207" y="1072183"/>
                  <a:pt x="4649492" y="1302075"/>
                </a:cubicBezTo>
                <a:cubicBezTo>
                  <a:pt x="5093777" y="1531967"/>
                  <a:pt x="6126997" y="1502261"/>
                  <a:pt x="7160217" y="1472556"/>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任意多边形: 形状 5"/>
          <p:cNvSpPr/>
          <p:nvPr/>
        </p:nvSpPr>
        <p:spPr>
          <a:xfrm>
            <a:off x="3999455" y="1597708"/>
            <a:ext cx="6522016" cy="1855594"/>
          </a:xfrm>
          <a:custGeom>
            <a:avLst/>
            <a:gdLst>
              <a:gd name="connsiteX0" fmla="*/ 0 w 7005234"/>
              <a:gd name="connsiteY0" fmla="*/ 1993077 h 1993077"/>
              <a:gd name="connsiteX1" fmla="*/ 418454 w 7005234"/>
              <a:gd name="connsiteY1" fmla="*/ 1621118 h 1993077"/>
              <a:gd name="connsiteX2" fmla="*/ 1425844 w 7005234"/>
              <a:gd name="connsiteY2" fmla="*/ 1605620 h 1993077"/>
              <a:gd name="connsiteX3" fmla="*/ 2417736 w 7005234"/>
              <a:gd name="connsiteY3" fmla="*/ 164277 h 1993077"/>
              <a:gd name="connsiteX4" fmla="*/ 4448014 w 7005234"/>
              <a:gd name="connsiteY4" fmla="*/ 195274 h 1993077"/>
              <a:gd name="connsiteX5" fmla="*/ 5238427 w 7005234"/>
              <a:gd name="connsiteY5" fmla="*/ 1621118 h 1993077"/>
              <a:gd name="connsiteX6" fmla="*/ 7005234 w 7005234"/>
              <a:gd name="connsiteY6" fmla="*/ 1140670 h 1993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234" h="1993077">
                <a:moveTo>
                  <a:pt x="0" y="1993077"/>
                </a:moveTo>
                <a:cubicBezTo>
                  <a:pt x="90406" y="1839385"/>
                  <a:pt x="180813" y="1685694"/>
                  <a:pt x="418454" y="1621118"/>
                </a:cubicBezTo>
                <a:cubicBezTo>
                  <a:pt x="656095" y="1556542"/>
                  <a:pt x="1092630" y="1848427"/>
                  <a:pt x="1425844" y="1605620"/>
                </a:cubicBezTo>
                <a:cubicBezTo>
                  <a:pt x="1759058" y="1362813"/>
                  <a:pt x="1914041" y="399335"/>
                  <a:pt x="2417736" y="164277"/>
                </a:cubicBezTo>
                <a:cubicBezTo>
                  <a:pt x="2921431" y="-70781"/>
                  <a:pt x="3977899" y="-47533"/>
                  <a:pt x="4448014" y="195274"/>
                </a:cubicBezTo>
                <a:cubicBezTo>
                  <a:pt x="4918129" y="438081"/>
                  <a:pt x="4812224" y="1463552"/>
                  <a:pt x="5238427" y="1621118"/>
                </a:cubicBezTo>
                <a:cubicBezTo>
                  <a:pt x="5664630" y="1778684"/>
                  <a:pt x="6334932" y="1459677"/>
                  <a:pt x="7005234" y="1140670"/>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任意多边形: 形状 11"/>
          <p:cNvSpPr/>
          <p:nvPr/>
        </p:nvSpPr>
        <p:spPr bwMode="auto">
          <a:xfrm>
            <a:off x="11078063" y="145801"/>
            <a:ext cx="590720" cy="500729"/>
          </a:xfrm>
          <a:custGeom>
            <a:avLst/>
            <a:gdLst>
              <a:gd name="T0" fmla="*/ 9008 w 16128"/>
              <a:gd name="T1" fmla="*/ 9118 h 13670"/>
              <a:gd name="T2" fmla="*/ 11668 w 16128"/>
              <a:gd name="T3" fmla="*/ 8439 h 13670"/>
              <a:gd name="T4" fmla="*/ 14502 w 16128"/>
              <a:gd name="T5" fmla="*/ 7645 h 13670"/>
              <a:gd name="T6" fmla="*/ 16083 w 16128"/>
              <a:gd name="T7" fmla="*/ 7107 h 13670"/>
              <a:gd name="T8" fmla="*/ 15867 w 16128"/>
              <a:gd name="T9" fmla="*/ 6545 h 13670"/>
              <a:gd name="T10" fmla="*/ 14995 w 16128"/>
              <a:gd name="T11" fmla="*/ 5410 h 13670"/>
              <a:gd name="T12" fmla="*/ 13743 w 16128"/>
              <a:gd name="T13" fmla="*/ 3931 h 13670"/>
              <a:gd name="T14" fmla="*/ 6671 w 16128"/>
              <a:gd name="T15" fmla="*/ 6187 h 13670"/>
              <a:gd name="T16" fmla="*/ 7399 w 16128"/>
              <a:gd name="T17" fmla="*/ 8114 h 13670"/>
              <a:gd name="T18" fmla="*/ 7834 w 16128"/>
              <a:gd name="T19" fmla="*/ 9142 h 13670"/>
              <a:gd name="T20" fmla="*/ 6171 w 16128"/>
              <a:gd name="T21" fmla="*/ 7159 h 13670"/>
              <a:gd name="T22" fmla="*/ 5413 w 16128"/>
              <a:gd name="T23" fmla="*/ 8193 h 13670"/>
              <a:gd name="T24" fmla="*/ 4789 w 16128"/>
              <a:gd name="T25" fmla="*/ 8949 h 13670"/>
              <a:gd name="T26" fmla="*/ 4394 w 16128"/>
              <a:gd name="T27" fmla="*/ 9233 h 13670"/>
              <a:gd name="T28" fmla="*/ 3806 w 16128"/>
              <a:gd name="T29" fmla="*/ 8807 h 13670"/>
              <a:gd name="T30" fmla="*/ 2946 w 16128"/>
              <a:gd name="T31" fmla="*/ 7995 h 13670"/>
              <a:gd name="T32" fmla="*/ 1946 w 16128"/>
              <a:gd name="T33" fmla="*/ 6977 h 13670"/>
              <a:gd name="T34" fmla="*/ 1903 w 16128"/>
              <a:gd name="T35" fmla="*/ 7958 h 13670"/>
              <a:gd name="T36" fmla="*/ 1902 w 16128"/>
              <a:gd name="T37" fmla="*/ 9349 h 13670"/>
              <a:gd name="T38" fmla="*/ 2036 w 16128"/>
              <a:gd name="T39" fmla="*/ 9736 h 13670"/>
              <a:gd name="T40" fmla="*/ 3069 w 16128"/>
              <a:gd name="T41" fmla="*/ 10776 h 13670"/>
              <a:gd name="T42" fmla="*/ 4618 w 16128"/>
              <a:gd name="T43" fmla="*/ 12220 h 13670"/>
              <a:gd name="T44" fmla="*/ 5996 w 16128"/>
              <a:gd name="T45" fmla="*/ 13385 h 13670"/>
              <a:gd name="T46" fmla="*/ 6767 w 16128"/>
              <a:gd name="T47" fmla="*/ 13636 h 13670"/>
              <a:gd name="T48" fmla="*/ 8689 w 16128"/>
              <a:gd name="T49" fmla="*/ 13137 h 13670"/>
              <a:gd name="T50" fmla="*/ 11288 w 16128"/>
              <a:gd name="T51" fmla="*/ 12351 h 13670"/>
              <a:gd name="T52" fmla="*/ 13358 w 16128"/>
              <a:gd name="T53" fmla="*/ 11677 h 13670"/>
              <a:gd name="T54" fmla="*/ 13885 w 16128"/>
              <a:gd name="T55" fmla="*/ 11379 h 13670"/>
              <a:gd name="T56" fmla="*/ 14007 w 16128"/>
              <a:gd name="T57" fmla="*/ 10539 h 13670"/>
              <a:gd name="T58" fmla="*/ 14216 w 16128"/>
              <a:gd name="T59" fmla="*/ 8501 h 13670"/>
              <a:gd name="T60" fmla="*/ 12749 w 16128"/>
              <a:gd name="T61" fmla="*/ 8644 h 13670"/>
              <a:gd name="T62" fmla="*/ 8990 w 16128"/>
              <a:gd name="T63" fmla="*/ 9702 h 13670"/>
              <a:gd name="T64" fmla="*/ 7661 w 16128"/>
              <a:gd name="T65" fmla="*/ 10019 h 13670"/>
              <a:gd name="T66" fmla="*/ 7380 w 16128"/>
              <a:gd name="T67" fmla="*/ 9609 h 13670"/>
              <a:gd name="T68" fmla="*/ 6949 w 16128"/>
              <a:gd name="T69" fmla="*/ 8595 h 13670"/>
              <a:gd name="T70" fmla="*/ 6330 w 16128"/>
              <a:gd name="T71" fmla="*/ 6984 h 13670"/>
              <a:gd name="T72" fmla="*/ 7769 w 16128"/>
              <a:gd name="T73" fmla="*/ 244 h 13670"/>
              <a:gd name="T74" fmla="*/ 4580 w 16128"/>
              <a:gd name="T75" fmla="*/ 1102 h 13670"/>
              <a:gd name="T76" fmla="*/ 2926 w 16128"/>
              <a:gd name="T77" fmla="*/ 1610 h 13670"/>
              <a:gd name="T78" fmla="*/ 2820 w 16128"/>
              <a:gd name="T79" fmla="*/ 1937 h 13670"/>
              <a:gd name="T80" fmla="*/ 3833 w 16128"/>
              <a:gd name="T81" fmla="*/ 2838 h 13670"/>
              <a:gd name="T82" fmla="*/ 5235 w 16128"/>
              <a:gd name="T83" fmla="*/ 3977 h 13670"/>
              <a:gd name="T84" fmla="*/ 6374 w 16128"/>
              <a:gd name="T85" fmla="*/ 4818 h 13670"/>
              <a:gd name="T86" fmla="*/ 7007 w 16128"/>
              <a:gd name="T87" fmla="*/ 4905 h 13670"/>
              <a:gd name="T88" fmla="*/ 8782 w 16128"/>
              <a:gd name="T89" fmla="*/ 4451 h 13670"/>
              <a:gd name="T90" fmla="*/ 11048 w 16128"/>
              <a:gd name="T91" fmla="*/ 3797 h 13670"/>
              <a:gd name="T92" fmla="*/ 12729 w 16128"/>
              <a:gd name="T93" fmla="*/ 3245 h 13670"/>
              <a:gd name="T94" fmla="*/ 12897 w 16128"/>
              <a:gd name="T95" fmla="*/ 2914 h 13670"/>
              <a:gd name="T96" fmla="*/ 12015 w 16128"/>
              <a:gd name="T97" fmla="*/ 2075 h 13670"/>
              <a:gd name="T98" fmla="*/ 10264 w 16128"/>
              <a:gd name="T99" fmla="*/ 587 h 13670"/>
              <a:gd name="T100" fmla="*/ 100 w 16128"/>
              <a:gd name="T101" fmla="*/ 4443 h 13670"/>
              <a:gd name="T102" fmla="*/ 1108 w 16128"/>
              <a:gd name="T103" fmla="*/ 5506 h 13670"/>
              <a:gd name="T104" fmla="*/ 2621 w 16128"/>
              <a:gd name="T105" fmla="*/ 6979 h 13670"/>
              <a:gd name="T106" fmla="*/ 3911 w 16128"/>
              <a:gd name="T107" fmla="*/ 8146 h 13670"/>
              <a:gd name="T108" fmla="*/ 4398 w 16128"/>
              <a:gd name="T109" fmla="*/ 8331 h 13670"/>
              <a:gd name="T110" fmla="*/ 4998 w 16128"/>
              <a:gd name="T111" fmla="*/ 7639 h 13670"/>
              <a:gd name="T112" fmla="*/ 6013 w 16128"/>
              <a:gd name="T113" fmla="*/ 6264 h 13670"/>
              <a:gd name="T114" fmla="*/ 2048 w 16128"/>
              <a:gd name="T115" fmla="*/ 2138 h 13670"/>
              <a:gd name="T116" fmla="*/ 871 w 16128"/>
              <a:gd name="T117" fmla="*/ 3303 h 13670"/>
              <a:gd name="T118" fmla="*/ 198 w 16128"/>
              <a:gd name="T119" fmla="*/ 4018 h 13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3670">
                <a:moveTo>
                  <a:pt x="7951" y="9328"/>
                </a:moveTo>
                <a:lnTo>
                  <a:pt x="7990" y="9330"/>
                </a:lnTo>
                <a:lnTo>
                  <a:pt x="8072" y="9320"/>
                </a:lnTo>
                <a:lnTo>
                  <a:pt x="8193" y="9299"/>
                </a:lnTo>
                <a:lnTo>
                  <a:pt x="8349" y="9268"/>
                </a:lnTo>
                <a:lnTo>
                  <a:pt x="8540" y="9227"/>
                </a:lnTo>
                <a:lnTo>
                  <a:pt x="8761" y="9176"/>
                </a:lnTo>
                <a:lnTo>
                  <a:pt x="9008" y="9118"/>
                </a:lnTo>
                <a:lnTo>
                  <a:pt x="9283" y="9053"/>
                </a:lnTo>
                <a:lnTo>
                  <a:pt x="9579" y="8979"/>
                </a:lnTo>
                <a:lnTo>
                  <a:pt x="9895" y="8900"/>
                </a:lnTo>
                <a:lnTo>
                  <a:pt x="10226" y="8816"/>
                </a:lnTo>
                <a:lnTo>
                  <a:pt x="10573" y="8727"/>
                </a:lnTo>
                <a:lnTo>
                  <a:pt x="10931" y="8633"/>
                </a:lnTo>
                <a:lnTo>
                  <a:pt x="11296" y="8538"/>
                </a:lnTo>
                <a:lnTo>
                  <a:pt x="11668" y="8439"/>
                </a:lnTo>
                <a:lnTo>
                  <a:pt x="12042" y="8338"/>
                </a:lnTo>
                <a:lnTo>
                  <a:pt x="12416" y="8236"/>
                </a:lnTo>
                <a:lnTo>
                  <a:pt x="12786" y="8134"/>
                </a:lnTo>
                <a:lnTo>
                  <a:pt x="13151" y="8033"/>
                </a:lnTo>
                <a:lnTo>
                  <a:pt x="13509" y="7932"/>
                </a:lnTo>
                <a:lnTo>
                  <a:pt x="13855" y="7833"/>
                </a:lnTo>
                <a:lnTo>
                  <a:pt x="14187" y="7737"/>
                </a:lnTo>
                <a:lnTo>
                  <a:pt x="14502" y="7645"/>
                </a:lnTo>
                <a:lnTo>
                  <a:pt x="14797" y="7555"/>
                </a:lnTo>
                <a:lnTo>
                  <a:pt x="15071" y="7471"/>
                </a:lnTo>
                <a:lnTo>
                  <a:pt x="15319" y="7393"/>
                </a:lnTo>
                <a:lnTo>
                  <a:pt x="15538" y="7320"/>
                </a:lnTo>
                <a:lnTo>
                  <a:pt x="15727" y="7255"/>
                </a:lnTo>
                <a:lnTo>
                  <a:pt x="15883" y="7197"/>
                </a:lnTo>
                <a:lnTo>
                  <a:pt x="16002" y="7147"/>
                </a:lnTo>
                <a:lnTo>
                  <a:pt x="16083" y="7107"/>
                </a:lnTo>
                <a:lnTo>
                  <a:pt x="16120" y="7076"/>
                </a:lnTo>
                <a:lnTo>
                  <a:pt x="16128" y="7042"/>
                </a:lnTo>
                <a:lnTo>
                  <a:pt x="16119" y="6993"/>
                </a:lnTo>
                <a:lnTo>
                  <a:pt x="16095" y="6928"/>
                </a:lnTo>
                <a:lnTo>
                  <a:pt x="16056" y="6851"/>
                </a:lnTo>
                <a:lnTo>
                  <a:pt x="16005" y="6760"/>
                </a:lnTo>
                <a:lnTo>
                  <a:pt x="15942" y="6658"/>
                </a:lnTo>
                <a:lnTo>
                  <a:pt x="15867" y="6545"/>
                </a:lnTo>
                <a:lnTo>
                  <a:pt x="15781" y="6424"/>
                </a:lnTo>
                <a:lnTo>
                  <a:pt x="15688" y="6294"/>
                </a:lnTo>
                <a:lnTo>
                  <a:pt x="15586" y="6157"/>
                </a:lnTo>
                <a:lnTo>
                  <a:pt x="15477" y="6015"/>
                </a:lnTo>
                <a:lnTo>
                  <a:pt x="15363" y="5868"/>
                </a:lnTo>
                <a:lnTo>
                  <a:pt x="15243" y="5718"/>
                </a:lnTo>
                <a:lnTo>
                  <a:pt x="15120" y="5564"/>
                </a:lnTo>
                <a:lnTo>
                  <a:pt x="14995" y="5410"/>
                </a:lnTo>
                <a:lnTo>
                  <a:pt x="14868" y="5254"/>
                </a:lnTo>
                <a:lnTo>
                  <a:pt x="14740" y="5100"/>
                </a:lnTo>
                <a:lnTo>
                  <a:pt x="14613" y="4948"/>
                </a:lnTo>
                <a:lnTo>
                  <a:pt x="14487" y="4799"/>
                </a:lnTo>
                <a:lnTo>
                  <a:pt x="14364" y="4653"/>
                </a:lnTo>
                <a:lnTo>
                  <a:pt x="14131" y="4380"/>
                </a:lnTo>
                <a:lnTo>
                  <a:pt x="13920" y="4136"/>
                </a:lnTo>
                <a:lnTo>
                  <a:pt x="13743" y="3931"/>
                </a:lnTo>
                <a:lnTo>
                  <a:pt x="13605" y="3773"/>
                </a:lnTo>
                <a:lnTo>
                  <a:pt x="13516" y="3672"/>
                </a:lnTo>
                <a:lnTo>
                  <a:pt x="13485" y="3637"/>
                </a:lnTo>
                <a:lnTo>
                  <a:pt x="6465" y="5620"/>
                </a:lnTo>
                <a:lnTo>
                  <a:pt x="6480" y="5661"/>
                </a:lnTo>
                <a:lnTo>
                  <a:pt x="6522" y="5776"/>
                </a:lnTo>
                <a:lnTo>
                  <a:pt x="6586" y="5955"/>
                </a:lnTo>
                <a:lnTo>
                  <a:pt x="6671" y="6187"/>
                </a:lnTo>
                <a:lnTo>
                  <a:pt x="6773" y="6462"/>
                </a:lnTo>
                <a:lnTo>
                  <a:pt x="6886" y="6769"/>
                </a:lnTo>
                <a:lnTo>
                  <a:pt x="7010" y="7099"/>
                </a:lnTo>
                <a:lnTo>
                  <a:pt x="7139" y="7440"/>
                </a:lnTo>
                <a:lnTo>
                  <a:pt x="7203" y="7611"/>
                </a:lnTo>
                <a:lnTo>
                  <a:pt x="7269" y="7782"/>
                </a:lnTo>
                <a:lnTo>
                  <a:pt x="7334" y="7950"/>
                </a:lnTo>
                <a:lnTo>
                  <a:pt x="7399" y="8114"/>
                </a:lnTo>
                <a:lnTo>
                  <a:pt x="7462" y="8275"/>
                </a:lnTo>
                <a:lnTo>
                  <a:pt x="7524" y="8428"/>
                </a:lnTo>
                <a:lnTo>
                  <a:pt x="7583" y="8573"/>
                </a:lnTo>
                <a:lnTo>
                  <a:pt x="7640" y="8710"/>
                </a:lnTo>
                <a:lnTo>
                  <a:pt x="7694" y="8837"/>
                </a:lnTo>
                <a:lnTo>
                  <a:pt x="7744" y="8952"/>
                </a:lnTo>
                <a:lnTo>
                  <a:pt x="7791" y="9055"/>
                </a:lnTo>
                <a:lnTo>
                  <a:pt x="7834" y="9142"/>
                </a:lnTo>
                <a:lnTo>
                  <a:pt x="7871" y="9215"/>
                </a:lnTo>
                <a:lnTo>
                  <a:pt x="7904" y="9271"/>
                </a:lnTo>
                <a:lnTo>
                  <a:pt x="7931" y="9308"/>
                </a:lnTo>
                <a:lnTo>
                  <a:pt x="7951" y="9328"/>
                </a:lnTo>
                <a:close/>
                <a:moveTo>
                  <a:pt x="6318" y="6950"/>
                </a:moveTo>
                <a:lnTo>
                  <a:pt x="6301" y="6976"/>
                </a:lnTo>
                <a:lnTo>
                  <a:pt x="6251" y="7047"/>
                </a:lnTo>
                <a:lnTo>
                  <a:pt x="6171" y="7159"/>
                </a:lnTo>
                <a:lnTo>
                  <a:pt x="6068" y="7304"/>
                </a:lnTo>
                <a:lnTo>
                  <a:pt x="5944" y="7476"/>
                </a:lnTo>
                <a:lnTo>
                  <a:pt x="5805" y="7668"/>
                </a:lnTo>
                <a:lnTo>
                  <a:pt x="5730" y="7770"/>
                </a:lnTo>
                <a:lnTo>
                  <a:pt x="5653" y="7873"/>
                </a:lnTo>
                <a:lnTo>
                  <a:pt x="5574" y="7979"/>
                </a:lnTo>
                <a:lnTo>
                  <a:pt x="5494" y="8086"/>
                </a:lnTo>
                <a:lnTo>
                  <a:pt x="5413" y="8193"/>
                </a:lnTo>
                <a:lnTo>
                  <a:pt x="5330" y="8299"/>
                </a:lnTo>
                <a:lnTo>
                  <a:pt x="5249" y="8403"/>
                </a:lnTo>
                <a:lnTo>
                  <a:pt x="5168" y="8504"/>
                </a:lnTo>
                <a:lnTo>
                  <a:pt x="5087" y="8603"/>
                </a:lnTo>
                <a:lnTo>
                  <a:pt x="5009" y="8698"/>
                </a:lnTo>
                <a:lnTo>
                  <a:pt x="4933" y="8787"/>
                </a:lnTo>
                <a:lnTo>
                  <a:pt x="4860" y="8871"/>
                </a:lnTo>
                <a:lnTo>
                  <a:pt x="4789" y="8949"/>
                </a:lnTo>
                <a:lnTo>
                  <a:pt x="4722" y="9018"/>
                </a:lnTo>
                <a:lnTo>
                  <a:pt x="4660" y="9080"/>
                </a:lnTo>
                <a:lnTo>
                  <a:pt x="4603" y="9133"/>
                </a:lnTo>
                <a:lnTo>
                  <a:pt x="4550" y="9175"/>
                </a:lnTo>
                <a:lnTo>
                  <a:pt x="4503" y="9208"/>
                </a:lnTo>
                <a:lnTo>
                  <a:pt x="4462" y="9229"/>
                </a:lnTo>
                <a:lnTo>
                  <a:pt x="4429" y="9237"/>
                </a:lnTo>
                <a:lnTo>
                  <a:pt x="4394" y="9233"/>
                </a:lnTo>
                <a:lnTo>
                  <a:pt x="4349" y="9216"/>
                </a:lnTo>
                <a:lnTo>
                  <a:pt x="4293" y="9187"/>
                </a:lnTo>
                <a:lnTo>
                  <a:pt x="4230" y="9146"/>
                </a:lnTo>
                <a:lnTo>
                  <a:pt x="4158" y="9095"/>
                </a:lnTo>
                <a:lnTo>
                  <a:pt x="4079" y="9035"/>
                </a:lnTo>
                <a:lnTo>
                  <a:pt x="3994" y="8967"/>
                </a:lnTo>
                <a:lnTo>
                  <a:pt x="3902" y="8890"/>
                </a:lnTo>
                <a:lnTo>
                  <a:pt x="3806" y="8807"/>
                </a:lnTo>
                <a:lnTo>
                  <a:pt x="3705" y="8718"/>
                </a:lnTo>
                <a:lnTo>
                  <a:pt x="3602" y="8623"/>
                </a:lnTo>
                <a:lnTo>
                  <a:pt x="3495" y="8524"/>
                </a:lnTo>
                <a:lnTo>
                  <a:pt x="3387" y="8422"/>
                </a:lnTo>
                <a:lnTo>
                  <a:pt x="3276" y="8317"/>
                </a:lnTo>
                <a:lnTo>
                  <a:pt x="3166" y="8210"/>
                </a:lnTo>
                <a:lnTo>
                  <a:pt x="3055" y="8103"/>
                </a:lnTo>
                <a:lnTo>
                  <a:pt x="2946" y="7995"/>
                </a:lnTo>
                <a:lnTo>
                  <a:pt x="2839" y="7889"/>
                </a:lnTo>
                <a:lnTo>
                  <a:pt x="2733" y="7783"/>
                </a:lnTo>
                <a:lnTo>
                  <a:pt x="2631" y="7680"/>
                </a:lnTo>
                <a:lnTo>
                  <a:pt x="2439" y="7485"/>
                </a:lnTo>
                <a:lnTo>
                  <a:pt x="2269" y="7311"/>
                </a:lnTo>
                <a:lnTo>
                  <a:pt x="2126" y="7163"/>
                </a:lnTo>
                <a:lnTo>
                  <a:pt x="2017" y="7049"/>
                </a:lnTo>
                <a:lnTo>
                  <a:pt x="1946" y="6977"/>
                </a:lnTo>
                <a:lnTo>
                  <a:pt x="1922" y="6950"/>
                </a:lnTo>
                <a:lnTo>
                  <a:pt x="1921" y="6978"/>
                </a:lnTo>
                <a:lnTo>
                  <a:pt x="1920" y="7055"/>
                </a:lnTo>
                <a:lnTo>
                  <a:pt x="1917" y="7176"/>
                </a:lnTo>
                <a:lnTo>
                  <a:pt x="1914" y="7334"/>
                </a:lnTo>
                <a:lnTo>
                  <a:pt x="1910" y="7522"/>
                </a:lnTo>
                <a:lnTo>
                  <a:pt x="1906" y="7732"/>
                </a:lnTo>
                <a:lnTo>
                  <a:pt x="1903" y="7958"/>
                </a:lnTo>
                <a:lnTo>
                  <a:pt x="1899" y="8194"/>
                </a:lnTo>
                <a:lnTo>
                  <a:pt x="1897" y="8432"/>
                </a:lnTo>
                <a:lnTo>
                  <a:pt x="1895" y="8666"/>
                </a:lnTo>
                <a:lnTo>
                  <a:pt x="1895" y="8888"/>
                </a:lnTo>
                <a:lnTo>
                  <a:pt x="1896" y="9092"/>
                </a:lnTo>
                <a:lnTo>
                  <a:pt x="1898" y="9186"/>
                </a:lnTo>
                <a:lnTo>
                  <a:pt x="1899" y="9271"/>
                </a:lnTo>
                <a:lnTo>
                  <a:pt x="1902" y="9349"/>
                </a:lnTo>
                <a:lnTo>
                  <a:pt x="1905" y="9418"/>
                </a:lnTo>
                <a:lnTo>
                  <a:pt x="1908" y="9478"/>
                </a:lnTo>
                <a:lnTo>
                  <a:pt x="1912" y="9526"/>
                </a:lnTo>
                <a:lnTo>
                  <a:pt x="1917" y="9564"/>
                </a:lnTo>
                <a:lnTo>
                  <a:pt x="1922" y="9590"/>
                </a:lnTo>
                <a:lnTo>
                  <a:pt x="1939" y="9619"/>
                </a:lnTo>
                <a:lnTo>
                  <a:pt x="1978" y="9668"/>
                </a:lnTo>
                <a:lnTo>
                  <a:pt x="2036" y="9736"/>
                </a:lnTo>
                <a:lnTo>
                  <a:pt x="2114" y="9820"/>
                </a:lnTo>
                <a:lnTo>
                  <a:pt x="2209" y="9920"/>
                </a:lnTo>
                <a:lnTo>
                  <a:pt x="2319" y="10035"/>
                </a:lnTo>
                <a:lnTo>
                  <a:pt x="2445" y="10163"/>
                </a:lnTo>
                <a:lnTo>
                  <a:pt x="2585" y="10301"/>
                </a:lnTo>
                <a:lnTo>
                  <a:pt x="2736" y="10451"/>
                </a:lnTo>
                <a:lnTo>
                  <a:pt x="2898" y="10609"/>
                </a:lnTo>
                <a:lnTo>
                  <a:pt x="3069" y="10776"/>
                </a:lnTo>
                <a:lnTo>
                  <a:pt x="3249" y="10948"/>
                </a:lnTo>
                <a:lnTo>
                  <a:pt x="3434" y="11125"/>
                </a:lnTo>
                <a:lnTo>
                  <a:pt x="3626" y="11307"/>
                </a:lnTo>
                <a:lnTo>
                  <a:pt x="3821" y="11490"/>
                </a:lnTo>
                <a:lnTo>
                  <a:pt x="4020" y="11675"/>
                </a:lnTo>
                <a:lnTo>
                  <a:pt x="4219" y="11858"/>
                </a:lnTo>
                <a:lnTo>
                  <a:pt x="4419" y="12040"/>
                </a:lnTo>
                <a:lnTo>
                  <a:pt x="4618" y="12220"/>
                </a:lnTo>
                <a:lnTo>
                  <a:pt x="4813" y="12395"/>
                </a:lnTo>
                <a:lnTo>
                  <a:pt x="5005" y="12563"/>
                </a:lnTo>
                <a:lnTo>
                  <a:pt x="5191" y="12726"/>
                </a:lnTo>
                <a:lnTo>
                  <a:pt x="5371" y="12880"/>
                </a:lnTo>
                <a:lnTo>
                  <a:pt x="5543" y="13024"/>
                </a:lnTo>
                <a:lnTo>
                  <a:pt x="5705" y="13157"/>
                </a:lnTo>
                <a:lnTo>
                  <a:pt x="5856" y="13278"/>
                </a:lnTo>
                <a:lnTo>
                  <a:pt x="5996" y="13385"/>
                </a:lnTo>
                <a:lnTo>
                  <a:pt x="6122" y="13478"/>
                </a:lnTo>
                <a:lnTo>
                  <a:pt x="6233" y="13553"/>
                </a:lnTo>
                <a:lnTo>
                  <a:pt x="6328" y="13612"/>
                </a:lnTo>
                <a:lnTo>
                  <a:pt x="6406" y="13650"/>
                </a:lnTo>
                <a:lnTo>
                  <a:pt x="6465" y="13669"/>
                </a:lnTo>
                <a:lnTo>
                  <a:pt x="6532" y="13670"/>
                </a:lnTo>
                <a:lnTo>
                  <a:pt x="6634" y="13659"/>
                </a:lnTo>
                <a:lnTo>
                  <a:pt x="6767" y="13636"/>
                </a:lnTo>
                <a:lnTo>
                  <a:pt x="6929" y="13603"/>
                </a:lnTo>
                <a:lnTo>
                  <a:pt x="7117" y="13560"/>
                </a:lnTo>
                <a:lnTo>
                  <a:pt x="7332" y="13508"/>
                </a:lnTo>
                <a:lnTo>
                  <a:pt x="7568" y="13447"/>
                </a:lnTo>
                <a:lnTo>
                  <a:pt x="7824" y="13379"/>
                </a:lnTo>
                <a:lnTo>
                  <a:pt x="8098" y="13304"/>
                </a:lnTo>
                <a:lnTo>
                  <a:pt x="8388" y="13223"/>
                </a:lnTo>
                <a:lnTo>
                  <a:pt x="8689" y="13137"/>
                </a:lnTo>
                <a:lnTo>
                  <a:pt x="9001" y="13046"/>
                </a:lnTo>
                <a:lnTo>
                  <a:pt x="9323" y="12951"/>
                </a:lnTo>
                <a:lnTo>
                  <a:pt x="9650" y="12854"/>
                </a:lnTo>
                <a:lnTo>
                  <a:pt x="9979" y="12755"/>
                </a:lnTo>
                <a:lnTo>
                  <a:pt x="10311" y="12654"/>
                </a:lnTo>
                <a:lnTo>
                  <a:pt x="10640" y="12552"/>
                </a:lnTo>
                <a:lnTo>
                  <a:pt x="10967" y="12451"/>
                </a:lnTo>
                <a:lnTo>
                  <a:pt x="11288" y="12351"/>
                </a:lnTo>
                <a:lnTo>
                  <a:pt x="11600" y="12252"/>
                </a:lnTo>
                <a:lnTo>
                  <a:pt x="11902" y="12156"/>
                </a:lnTo>
                <a:lnTo>
                  <a:pt x="12191" y="12064"/>
                </a:lnTo>
                <a:lnTo>
                  <a:pt x="12464" y="11975"/>
                </a:lnTo>
                <a:lnTo>
                  <a:pt x="12720" y="11891"/>
                </a:lnTo>
                <a:lnTo>
                  <a:pt x="12956" y="11813"/>
                </a:lnTo>
                <a:lnTo>
                  <a:pt x="13170" y="11741"/>
                </a:lnTo>
                <a:lnTo>
                  <a:pt x="13358" y="11677"/>
                </a:lnTo>
                <a:lnTo>
                  <a:pt x="13519" y="11619"/>
                </a:lnTo>
                <a:lnTo>
                  <a:pt x="13652" y="11572"/>
                </a:lnTo>
                <a:lnTo>
                  <a:pt x="13752" y="11534"/>
                </a:lnTo>
                <a:lnTo>
                  <a:pt x="13819" y="11505"/>
                </a:lnTo>
                <a:lnTo>
                  <a:pt x="13848" y="11488"/>
                </a:lnTo>
                <a:lnTo>
                  <a:pt x="13860" y="11468"/>
                </a:lnTo>
                <a:lnTo>
                  <a:pt x="13872" y="11431"/>
                </a:lnTo>
                <a:lnTo>
                  <a:pt x="13885" y="11379"/>
                </a:lnTo>
                <a:lnTo>
                  <a:pt x="13898" y="11313"/>
                </a:lnTo>
                <a:lnTo>
                  <a:pt x="13912" y="11232"/>
                </a:lnTo>
                <a:lnTo>
                  <a:pt x="13928" y="11141"/>
                </a:lnTo>
                <a:lnTo>
                  <a:pt x="13943" y="11038"/>
                </a:lnTo>
                <a:lnTo>
                  <a:pt x="13959" y="10925"/>
                </a:lnTo>
                <a:lnTo>
                  <a:pt x="13975" y="10803"/>
                </a:lnTo>
                <a:lnTo>
                  <a:pt x="13991" y="10674"/>
                </a:lnTo>
                <a:lnTo>
                  <a:pt x="14007" y="10539"/>
                </a:lnTo>
                <a:lnTo>
                  <a:pt x="14023" y="10398"/>
                </a:lnTo>
                <a:lnTo>
                  <a:pt x="14057" y="10105"/>
                </a:lnTo>
                <a:lnTo>
                  <a:pt x="14089" y="9803"/>
                </a:lnTo>
                <a:lnTo>
                  <a:pt x="14119" y="9504"/>
                </a:lnTo>
                <a:lnTo>
                  <a:pt x="14148" y="9215"/>
                </a:lnTo>
                <a:lnTo>
                  <a:pt x="14174" y="8946"/>
                </a:lnTo>
                <a:lnTo>
                  <a:pt x="14197" y="8705"/>
                </a:lnTo>
                <a:lnTo>
                  <a:pt x="14216" y="8501"/>
                </a:lnTo>
                <a:lnTo>
                  <a:pt x="14230" y="8345"/>
                </a:lnTo>
                <a:lnTo>
                  <a:pt x="14239" y="8245"/>
                </a:lnTo>
                <a:lnTo>
                  <a:pt x="14242" y="8209"/>
                </a:lnTo>
                <a:lnTo>
                  <a:pt x="14170" y="8230"/>
                </a:lnTo>
                <a:lnTo>
                  <a:pt x="13967" y="8290"/>
                </a:lnTo>
                <a:lnTo>
                  <a:pt x="13649" y="8382"/>
                </a:lnTo>
                <a:lnTo>
                  <a:pt x="13237" y="8502"/>
                </a:lnTo>
                <a:lnTo>
                  <a:pt x="12749" y="8644"/>
                </a:lnTo>
                <a:lnTo>
                  <a:pt x="12203" y="8802"/>
                </a:lnTo>
                <a:lnTo>
                  <a:pt x="11617" y="8969"/>
                </a:lnTo>
                <a:lnTo>
                  <a:pt x="11011" y="9141"/>
                </a:lnTo>
                <a:lnTo>
                  <a:pt x="10403" y="9314"/>
                </a:lnTo>
                <a:lnTo>
                  <a:pt x="9809" y="9479"/>
                </a:lnTo>
                <a:lnTo>
                  <a:pt x="9525" y="9556"/>
                </a:lnTo>
                <a:lnTo>
                  <a:pt x="9251" y="9632"/>
                </a:lnTo>
                <a:lnTo>
                  <a:pt x="8990" y="9702"/>
                </a:lnTo>
                <a:lnTo>
                  <a:pt x="8745" y="9767"/>
                </a:lnTo>
                <a:lnTo>
                  <a:pt x="8519" y="9826"/>
                </a:lnTo>
                <a:lnTo>
                  <a:pt x="8312" y="9879"/>
                </a:lnTo>
                <a:lnTo>
                  <a:pt x="8128" y="9924"/>
                </a:lnTo>
                <a:lnTo>
                  <a:pt x="7967" y="9962"/>
                </a:lnTo>
                <a:lnTo>
                  <a:pt x="7835" y="9991"/>
                </a:lnTo>
                <a:lnTo>
                  <a:pt x="7732" y="10010"/>
                </a:lnTo>
                <a:lnTo>
                  <a:pt x="7661" y="10019"/>
                </a:lnTo>
                <a:lnTo>
                  <a:pt x="7624" y="10018"/>
                </a:lnTo>
                <a:lnTo>
                  <a:pt x="7601" y="10002"/>
                </a:lnTo>
                <a:lnTo>
                  <a:pt x="7574" y="9970"/>
                </a:lnTo>
                <a:lnTo>
                  <a:pt x="7543" y="9923"/>
                </a:lnTo>
                <a:lnTo>
                  <a:pt x="7508" y="9863"/>
                </a:lnTo>
                <a:lnTo>
                  <a:pt x="7468" y="9789"/>
                </a:lnTo>
                <a:lnTo>
                  <a:pt x="7426" y="9705"/>
                </a:lnTo>
                <a:lnTo>
                  <a:pt x="7380" y="9609"/>
                </a:lnTo>
                <a:lnTo>
                  <a:pt x="7331" y="9504"/>
                </a:lnTo>
                <a:lnTo>
                  <a:pt x="7281" y="9391"/>
                </a:lnTo>
                <a:lnTo>
                  <a:pt x="7228" y="9270"/>
                </a:lnTo>
                <a:lnTo>
                  <a:pt x="7174" y="9143"/>
                </a:lnTo>
                <a:lnTo>
                  <a:pt x="7118" y="9011"/>
                </a:lnTo>
                <a:lnTo>
                  <a:pt x="7063" y="8875"/>
                </a:lnTo>
                <a:lnTo>
                  <a:pt x="7006" y="8736"/>
                </a:lnTo>
                <a:lnTo>
                  <a:pt x="6949" y="8595"/>
                </a:lnTo>
                <a:lnTo>
                  <a:pt x="6893" y="8454"/>
                </a:lnTo>
                <a:lnTo>
                  <a:pt x="6782" y="8172"/>
                </a:lnTo>
                <a:lnTo>
                  <a:pt x="6676" y="7900"/>
                </a:lnTo>
                <a:lnTo>
                  <a:pt x="6579" y="7646"/>
                </a:lnTo>
                <a:lnTo>
                  <a:pt x="6493" y="7418"/>
                </a:lnTo>
                <a:lnTo>
                  <a:pt x="6421" y="7227"/>
                </a:lnTo>
                <a:lnTo>
                  <a:pt x="6366" y="7078"/>
                </a:lnTo>
                <a:lnTo>
                  <a:pt x="6330" y="6984"/>
                </a:lnTo>
                <a:lnTo>
                  <a:pt x="6318" y="6950"/>
                </a:lnTo>
                <a:close/>
                <a:moveTo>
                  <a:pt x="9742" y="156"/>
                </a:moveTo>
                <a:lnTo>
                  <a:pt x="9130" y="3375"/>
                </a:lnTo>
                <a:lnTo>
                  <a:pt x="8713" y="0"/>
                </a:lnTo>
                <a:lnTo>
                  <a:pt x="8645" y="17"/>
                </a:lnTo>
                <a:lnTo>
                  <a:pt x="8453" y="67"/>
                </a:lnTo>
                <a:lnTo>
                  <a:pt x="8155" y="144"/>
                </a:lnTo>
                <a:lnTo>
                  <a:pt x="7769" y="244"/>
                </a:lnTo>
                <a:lnTo>
                  <a:pt x="7311" y="364"/>
                </a:lnTo>
                <a:lnTo>
                  <a:pt x="6800" y="499"/>
                </a:lnTo>
                <a:lnTo>
                  <a:pt x="6255" y="644"/>
                </a:lnTo>
                <a:lnTo>
                  <a:pt x="5690" y="796"/>
                </a:lnTo>
                <a:lnTo>
                  <a:pt x="5408" y="873"/>
                </a:lnTo>
                <a:lnTo>
                  <a:pt x="5127" y="950"/>
                </a:lnTo>
                <a:lnTo>
                  <a:pt x="4850" y="1027"/>
                </a:lnTo>
                <a:lnTo>
                  <a:pt x="4580" y="1102"/>
                </a:lnTo>
                <a:lnTo>
                  <a:pt x="4319" y="1177"/>
                </a:lnTo>
                <a:lnTo>
                  <a:pt x="4069" y="1250"/>
                </a:lnTo>
                <a:lnTo>
                  <a:pt x="3833" y="1319"/>
                </a:lnTo>
                <a:lnTo>
                  <a:pt x="3612" y="1386"/>
                </a:lnTo>
                <a:lnTo>
                  <a:pt x="3408" y="1448"/>
                </a:lnTo>
                <a:lnTo>
                  <a:pt x="3225" y="1508"/>
                </a:lnTo>
                <a:lnTo>
                  <a:pt x="3063" y="1562"/>
                </a:lnTo>
                <a:lnTo>
                  <a:pt x="2926" y="1610"/>
                </a:lnTo>
                <a:lnTo>
                  <a:pt x="2815" y="1654"/>
                </a:lnTo>
                <a:lnTo>
                  <a:pt x="2734" y="1690"/>
                </a:lnTo>
                <a:lnTo>
                  <a:pt x="2682" y="1720"/>
                </a:lnTo>
                <a:lnTo>
                  <a:pt x="2665" y="1743"/>
                </a:lnTo>
                <a:lnTo>
                  <a:pt x="2675" y="1770"/>
                </a:lnTo>
                <a:lnTo>
                  <a:pt x="2705" y="1812"/>
                </a:lnTo>
                <a:lnTo>
                  <a:pt x="2754" y="1868"/>
                </a:lnTo>
                <a:lnTo>
                  <a:pt x="2820" y="1937"/>
                </a:lnTo>
                <a:lnTo>
                  <a:pt x="2904" y="2019"/>
                </a:lnTo>
                <a:lnTo>
                  <a:pt x="3002" y="2111"/>
                </a:lnTo>
                <a:lnTo>
                  <a:pt x="3114" y="2213"/>
                </a:lnTo>
                <a:lnTo>
                  <a:pt x="3238" y="2325"/>
                </a:lnTo>
                <a:lnTo>
                  <a:pt x="3373" y="2444"/>
                </a:lnTo>
                <a:lnTo>
                  <a:pt x="3518" y="2570"/>
                </a:lnTo>
                <a:lnTo>
                  <a:pt x="3672" y="2702"/>
                </a:lnTo>
                <a:lnTo>
                  <a:pt x="3833" y="2838"/>
                </a:lnTo>
                <a:lnTo>
                  <a:pt x="4001" y="2978"/>
                </a:lnTo>
                <a:lnTo>
                  <a:pt x="4172" y="3121"/>
                </a:lnTo>
                <a:lnTo>
                  <a:pt x="4349" y="3265"/>
                </a:lnTo>
                <a:lnTo>
                  <a:pt x="4526" y="3410"/>
                </a:lnTo>
                <a:lnTo>
                  <a:pt x="4705" y="3555"/>
                </a:lnTo>
                <a:lnTo>
                  <a:pt x="4884" y="3698"/>
                </a:lnTo>
                <a:lnTo>
                  <a:pt x="5061" y="3839"/>
                </a:lnTo>
                <a:lnTo>
                  <a:pt x="5235" y="3977"/>
                </a:lnTo>
                <a:lnTo>
                  <a:pt x="5405" y="4109"/>
                </a:lnTo>
                <a:lnTo>
                  <a:pt x="5570" y="4236"/>
                </a:lnTo>
                <a:lnTo>
                  <a:pt x="5727" y="4355"/>
                </a:lnTo>
                <a:lnTo>
                  <a:pt x="5878" y="4467"/>
                </a:lnTo>
                <a:lnTo>
                  <a:pt x="6019" y="4571"/>
                </a:lnTo>
                <a:lnTo>
                  <a:pt x="6150" y="4665"/>
                </a:lnTo>
                <a:lnTo>
                  <a:pt x="6268" y="4747"/>
                </a:lnTo>
                <a:lnTo>
                  <a:pt x="6374" y="4818"/>
                </a:lnTo>
                <a:lnTo>
                  <a:pt x="6465" y="4875"/>
                </a:lnTo>
                <a:lnTo>
                  <a:pt x="6541" y="4920"/>
                </a:lnTo>
                <a:lnTo>
                  <a:pt x="6600" y="4948"/>
                </a:lnTo>
                <a:lnTo>
                  <a:pt x="6641" y="4961"/>
                </a:lnTo>
                <a:lnTo>
                  <a:pt x="6688" y="4961"/>
                </a:lnTo>
                <a:lnTo>
                  <a:pt x="6767" y="4951"/>
                </a:lnTo>
                <a:lnTo>
                  <a:pt x="6874" y="4932"/>
                </a:lnTo>
                <a:lnTo>
                  <a:pt x="7007" y="4905"/>
                </a:lnTo>
                <a:lnTo>
                  <a:pt x="7165" y="4869"/>
                </a:lnTo>
                <a:lnTo>
                  <a:pt x="7345" y="4826"/>
                </a:lnTo>
                <a:lnTo>
                  <a:pt x="7546" y="4777"/>
                </a:lnTo>
                <a:lnTo>
                  <a:pt x="7766" y="4721"/>
                </a:lnTo>
                <a:lnTo>
                  <a:pt x="8000" y="4661"/>
                </a:lnTo>
                <a:lnTo>
                  <a:pt x="8249" y="4595"/>
                </a:lnTo>
                <a:lnTo>
                  <a:pt x="8511" y="4525"/>
                </a:lnTo>
                <a:lnTo>
                  <a:pt x="8782" y="4451"/>
                </a:lnTo>
                <a:lnTo>
                  <a:pt x="9060" y="4374"/>
                </a:lnTo>
                <a:lnTo>
                  <a:pt x="9344" y="4294"/>
                </a:lnTo>
                <a:lnTo>
                  <a:pt x="9631" y="4213"/>
                </a:lnTo>
                <a:lnTo>
                  <a:pt x="9921" y="4130"/>
                </a:lnTo>
                <a:lnTo>
                  <a:pt x="10209" y="4046"/>
                </a:lnTo>
                <a:lnTo>
                  <a:pt x="10494" y="3962"/>
                </a:lnTo>
                <a:lnTo>
                  <a:pt x="10775" y="3880"/>
                </a:lnTo>
                <a:lnTo>
                  <a:pt x="11048" y="3797"/>
                </a:lnTo>
                <a:lnTo>
                  <a:pt x="11313" y="3717"/>
                </a:lnTo>
                <a:lnTo>
                  <a:pt x="11566" y="3638"/>
                </a:lnTo>
                <a:lnTo>
                  <a:pt x="11805" y="3561"/>
                </a:lnTo>
                <a:lnTo>
                  <a:pt x="12029" y="3490"/>
                </a:lnTo>
                <a:lnTo>
                  <a:pt x="12236" y="3421"/>
                </a:lnTo>
                <a:lnTo>
                  <a:pt x="12423" y="3357"/>
                </a:lnTo>
                <a:lnTo>
                  <a:pt x="12588" y="3298"/>
                </a:lnTo>
                <a:lnTo>
                  <a:pt x="12729" y="3245"/>
                </a:lnTo>
                <a:lnTo>
                  <a:pt x="12845" y="3199"/>
                </a:lnTo>
                <a:lnTo>
                  <a:pt x="12932" y="3159"/>
                </a:lnTo>
                <a:lnTo>
                  <a:pt x="12989" y="3127"/>
                </a:lnTo>
                <a:lnTo>
                  <a:pt x="13013" y="3103"/>
                </a:lnTo>
                <a:lnTo>
                  <a:pt x="13011" y="3076"/>
                </a:lnTo>
                <a:lnTo>
                  <a:pt x="12991" y="3034"/>
                </a:lnTo>
                <a:lnTo>
                  <a:pt x="12952" y="2980"/>
                </a:lnTo>
                <a:lnTo>
                  <a:pt x="12897" y="2914"/>
                </a:lnTo>
                <a:lnTo>
                  <a:pt x="12827" y="2837"/>
                </a:lnTo>
                <a:lnTo>
                  <a:pt x="12743" y="2750"/>
                </a:lnTo>
                <a:lnTo>
                  <a:pt x="12646" y="2654"/>
                </a:lnTo>
                <a:lnTo>
                  <a:pt x="12538" y="2551"/>
                </a:lnTo>
                <a:lnTo>
                  <a:pt x="12420" y="2441"/>
                </a:lnTo>
                <a:lnTo>
                  <a:pt x="12292" y="2324"/>
                </a:lnTo>
                <a:lnTo>
                  <a:pt x="12156" y="2202"/>
                </a:lnTo>
                <a:lnTo>
                  <a:pt x="12015" y="2075"/>
                </a:lnTo>
                <a:lnTo>
                  <a:pt x="11868" y="1946"/>
                </a:lnTo>
                <a:lnTo>
                  <a:pt x="11718" y="1815"/>
                </a:lnTo>
                <a:lnTo>
                  <a:pt x="11565" y="1682"/>
                </a:lnTo>
                <a:lnTo>
                  <a:pt x="11410" y="1548"/>
                </a:lnTo>
                <a:lnTo>
                  <a:pt x="11100" y="1285"/>
                </a:lnTo>
                <a:lnTo>
                  <a:pt x="10800" y="1032"/>
                </a:lnTo>
                <a:lnTo>
                  <a:pt x="10517" y="796"/>
                </a:lnTo>
                <a:lnTo>
                  <a:pt x="10264" y="587"/>
                </a:lnTo>
                <a:lnTo>
                  <a:pt x="10051" y="410"/>
                </a:lnTo>
                <a:lnTo>
                  <a:pt x="9885" y="274"/>
                </a:lnTo>
                <a:lnTo>
                  <a:pt x="9780" y="187"/>
                </a:lnTo>
                <a:lnTo>
                  <a:pt x="9742" y="156"/>
                </a:lnTo>
                <a:close/>
                <a:moveTo>
                  <a:pt x="0" y="4296"/>
                </a:moveTo>
                <a:lnTo>
                  <a:pt x="12" y="4325"/>
                </a:lnTo>
                <a:lnTo>
                  <a:pt x="45" y="4375"/>
                </a:lnTo>
                <a:lnTo>
                  <a:pt x="100" y="4443"/>
                </a:lnTo>
                <a:lnTo>
                  <a:pt x="173" y="4529"/>
                </a:lnTo>
                <a:lnTo>
                  <a:pt x="264" y="4632"/>
                </a:lnTo>
                <a:lnTo>
                  <a:pt x="372" y="4748"/>
                </a:lnTo>
                <a:lnTo>
                  <a:pt x="495" y="4878"/>
                </a:lnTo>
                <a:lnTo>
                  <a:pt x="631" y="5022"/>
                </a:lnTo>
                <a:lnTo>
                  <a:pt x="780" y="5174"/>
                </a:lnTo>
                <a:lnTo>
                  <a:pt x="939" y="5336"/>
                </a:lnTo>
                <a:lnTo>
                  <a:pt x="1108" y="5506"/>
                </a:lnTo>
                <a:lnTo>
                  <a:pt x="1284" y="5683"/>
                </a:lnTo>
                <a:lnTo>
                  <a:pt x="1467" y="5864"/>
                </a:lnTo>
                <a:lnTo>
                  <a:pt x="1655" y="6048"/>
                </a:lnTo>
                <a:lnTo>
                  <a:pt x="1847" y="6236"/>
                </a:lnTo>
                <a:lnTo>
                  <a:pt x="2040" y="6424"/>
                </a:lnTo>
                <a:lnTo>
                  <a:pt x="2235" y="6612"/>
                </a:lnTo>
                <a:lnTo>
                  <a:pt x="2429" y="6797"/>
                </a:lnTo>
                <a:lnTo>
                  <a:pt x="2621" y="6979"/>
                </a:lnTo>
                <a:lnTo>
                  <a:pt x="2809" y="7156"/>
                </a:lnTo>
                <a:lnTo>
                  <a:pt x="2993" y="7327"/>
                </a:lnTo>
                <a:lnTo>
                  <a:pt x="3170" y="7491"/>
                </a:lnTo>
                <a:lnTo>
                  <a:pt x="3340" y="7645"/>
                </a:lnTo>
                <a:lnTo>
                  <a:pt x="3500" y="7789"/>
                </a:lnTo>
                <a:lnTo>
                  <a:pt x="3649" y="7922"/>
                </a:lnTo>
                <a:lnTo>
                  <a:pt x="3787" y="8041"/>
                </a:lnTo>
                <a:lnTo>
                  <a:pt x="3911" y="8146"/>
                </a:lnTo>
                <a:lnTo>
                  <a:pt x="4021" y="8234"/>
                </a:lnTo>
                <a:lnTo>
                  <a:pt x="4114" y="8305"/>
                </a:lnTo>
                <a:lnTo>
                  <a:pt x="4189" y="8357"/>
                </a:lnTo>
                <a:lnTo>
                  <a:pt x="4246" y="8390"/>
                </a:lnTo>
                <a:lnTo>
                  <a:pt x="4282" y="8401"/>
                </a:lnTo>
                <a:lnTo>
                  <a:pt x="4311" y="8392"/>
                </a:lnTo>
                <a:lnTo>
                  <a:pt x="4351" y="8368"/>
                </a:lnTo>
                <a:lnTo>
                  <a:pt x="4398" y="8331"/>
                </a:lnTo>
                <a:lnTo>
                  <a:pt x="4452" y="8280"/>
                </a:lnTo>
                <a:lnTo>
                  <a:pt x="4514" y="8217"/>
                </a:lnTo>
                <a:lnTo>
                  <a:pt x="4582" y="8143"/>
                </a:lnTo>
                <a:lnTo>
                  <a:pt x="4657" y="8058"/>
                </a:lnTo>
                <a:lnTo>
                  <a:pt x="4736" y="7964"/>
                </a:lnTo>
                <a:lnTo>
                  <a:pt x="4819" y="7862"/>
                </a:lnTo>
                <a:lnTo>
                  <a:pt x="4907" y="7754"/>
                </a:lnTo>
                <a:lnTo>
                  <a:pt x="4998" y="7639"/>
                </a:lnTo>
                <a:lnTo>
                  <a:pt x="5090" y="7519"/>
                </a:lnTo>
                <a:lnTo>
                  <a:pt x="5185" y="7395"/>
                </a:lnTo>
                <a:lnTo>
                  <a:pt x="5281" y="7268"/>
                </a:lnTo>
                <a:lnTo>
                  <a:pt x="5378" y="7139"/>
                </a:lnTo>
                <a:lnTo>
                  <a:pt x="5474" y="7009"/>
                </a:lnTo>
                <a:lnTo>
                  <a:pt x="5664" y="6750"/>
                </a:lnTo>
                <a:lnTo>
                  <a:pt x="5845" y="6499"/>
                </a:lnTo>
                <a:lnTo>
                  <a:pt x="6013" y="6264"/>
                </a:lnTo>
                <a:lnTo>
                  <a:pt x="6162" y="6055"/>
                </a:lnTo>
                <a:lnTo>
                  <a:pt x="6287" y="5877"/>
                </a:lnTo>
                <a:lnTo>
                  <a:pt x="6383" y="5740"/>
                </a:lnTo>
                <a:lnTo>
                  <a:pt x="6444" y="5652"/>
                </a:lnTo>
                <a:lnTo>
                  <a:pt x="6465" y="5621"/>
                </a:lnTo>
                <a:lnTo>
                  <a:pt x="2140" y="2050"/>
                </a:lnTo>
                <a:lnTo>
                  <a:pt x="2116" y="2073"/>
                </a:lnTo>
                <a:lnTo>
                  <a:pt x="2048" y="2138"/>
                </a:lnTo>
                <a:lnTo>
                  <a:pt x="1942" y="2241"/>
                </a:lnTo>
                <a:lnTo>
                  <a:pt x="1805" y="2374"/>
                </a:lnTo>
                <a:lnTo>
                  <a:pt x="1644" y="2532"/>
                </a:lnTo>
                <a:lnTo>
                  <a:pt x="1463" y="2710"/>
                </a:lnTo>
                <a:lnTo>
                  <a:pt x="1270" y="2901"/>
                </a:lnTo>
                <a:lnTo>
                  <a:pt x="1070" y="3101"/>
                </a:lnTo>
                <a:lnTo>
                  <a:pt x="970" y="3203"/>
                </a:lnTo>
                <a:lnTo>
                  <a:pt x="871" y="3303"/>
                </a:lnTo>
                <a:lnTo>
                  <a:pt x="773" y="3403"/>
                </a:lnTo>
                <a:lnTo>
                  <a:pt x="677" y="3502"/>
                </a:lnTo>
                <a:lnTo>
                  <a:pt x="585" y="3598"/>
                </a:lnTo>
                <a:lnTo>
                  <a:pt x="496" y="3690"/>
                </a:lnTo>
                <a:lnTo>
                  <a:pt x="412" y="3780"/>
                </a:lnTo>
                <a:lnTo>
                  <a:pt x="335" y="3865"/>
                </a:lnTo>
                <a:lnTo>
                  <a:pt x="262" y="3944"/>
                </a:lnTo>
                <a:lnTo>
                  <a:pt x="198" y="4018"/>
                </a:lnTo>
                <a:lnTo>
                  <a:pt x="140" y="4085"/>
                </a:lnTo>
                <a:lnTo>
                  <a:pt x="92" y="4145"/>
                </a:lnTo>
                <a:lnTo>
                  <a:pt x="53" y="4196"/>
                </a:lnTo>
                <a:lnTo>
                  <a:pt x="24" y="4240"/>
                </a:lnTo>
                <a:lnTo>
                  <a:pt x="6" y="4273"/>
                </a:lnTo>
                <a:lnTo>
                  <a:pt x="0" y="4296"/>
                </a:lnTo>
                <a:close/>
              </a:path>
            </a:pathLst>
          </a:custGeom>
          <a:solidFill>
            <a:schemeClr val="bg1">
              <a:lumMod val="65000"/>
            </a:schemeClr>
          </a:solidFill>
          <a:ln>
            <a:noFill/>
          </a:ln>
        </p:spPr>
        <p:txBody>
          <a:bodyPr anchor="ctr"/>
          <a:lstStyle/>
          <a:p>
            <a:pPr algn="ctr"/>
            <a:endParaRPr/>
          </a:p>
        </p:txBody>
      </p:sp>
      <p:sp>
        <p:nvSpPr>
          <p:cNvPr id="9" name="任意多边形: 形状 12"/>
          <p:cNvSpPr/>
          <p:nvPr/>
        </p:nvSpPr>
        <p:spPr bwMode="auto">
          <a:xfrm>
            <a:off x="11044278" y="2119955"/>
            <a:ext cx="512723" cy="531405"/>
          </a:xfrm>
          <a:custGeom>
            <a:avLst/>
            <a:gdLst>
              <a:gd name="T0" fmla="*/ 11756 w 15561"/>
              <a:gd name="T1" fmla="*/ 11710 h 16127"/>
              <a:gd name="T2" fmla="*/ 11764 w 15561"/>
              <a:gd name="T3" fmla="*/ 11201 h 16127"/>
              <a:gd name="T4" fmla="*/ 13246 w 15561"/>
              <a:gd name="T5" fmla="*/ 11223 h 16127"/>
              <a:gd name="T6" fmla="*/ 14516 w 15561"/>
              <a:gd name="T7" fmla="*/ 10799 h 16127"/>
              <a:gd name="T8" fmla="*/ 15019 w 15561"/>
              <a:gd name="T9" fmla="*/ 9764 h 16127"/>
              <a:gd name="T10" fmla="*/ 14640 w 15561"/>
              <a:gd name="T11" fmla="*/ 9601 h 16127"/>
              <a:gd name="T12" fmla="*/ 13604 w 15561"/>
              <a:gd name="T13" fmla="*/ 9504 h 16127"/>
              <a:gd name="T14" fmla="*/ 12573 w 15561"/>
              <a:gd name="T15" fmla="*/ 9264 h 16127"/>
              <a:gd name="T16" fmla="*/ 11663 w 15561"/>
              <a:gd name="T17" fmla="*/ 8766 h 16127"/>
              <a:gd name="T18" fmla="*/ 11017 w 15561"/>
              <a:gd name="T19" fmla="*/ 8232 h 16127"/>
              <a:gd name="T20" fmla="*/ 10681 w 15561"/>
              <a:gd name="T21" fmla="*/ 7871 h 16127"/>
              <a:gd name="T22" fmla="*/ 10298 w 15561"/>
              <a:gd name="T23" fmla="*/ 7197 h 16127"/>
              <a:gd name="T24" fmla="*/ 9830 w 15561"/>
              <a:gd name="T25" fmla="*/ 5728 h 16127"/>
              <a:gd name="T26" fmla="*/ 9597 w 15561"/>
              <a:gd name="T27" fmla="*/ 4029 h 16127"/>
              <a:gd name="T28" fmla="*/ 9339 w 15561"/>
              <a:gd name="T29" fmla="*/ 3691 h 16127"/>
              <a:gd name="T30" fmla="*/ 8860 w 15561"/>
              <a:gd name="T31" fmla="*/ 3488 h 16127"/>
              <a:gd name="T32" fmla="*/ 8307 w 15561"/>
              <a:gd name="T33" fmla="*/ 3331 h 16127"/>
              <a:gd name="T34" fmla="*/ 8380 w 15561"/>
              <a:gd name="T35" fmla="*/ 2454 h 16127"/>
              <a:gd name="T36" fmla="*/ 8517 w 15561"/>
              <a:gd name="T37" fmla="*/ 1469 h 16127"/>
              <a:gd name="T38" fmla="*/ 8721 w 15561"/>
              <a:gd name="T39" fmla="*/ 338 h 16127"/>
              <a:gd name="T40" fmla="*/ 8701 w 15561"/>
              <a:gd name="T41" fmla="*/ 50 h 16127"/>
              <a:gd name="T42" fmla="*/ 8062 w 15561"/>
              <a:gd name="T43" fmla="*/ 34 h 16127"/>
              <a:gd name="T44" fmla="*/ 7116 w 15561"/>
              <a:gd name="T45" fmla="*/ 266 h 16127"/>
              <a:gd name="T46" fmla="*/ 6546 w 15561"/>
              <a:gd name="T47" fmla="*/ 578 h 16127"/>
              <a:gd name="T48" fmla="*/ 6528 w 15561"/>
              <a:gd name="T49" fmla="*/ 1371 h 16127"/>
              <a:gd name="T50" fmla="*/ 6668 w 15561"/>
              <a:gd name="T51" fmla="*/ 2356 h 16127"/>
              <a:gd name="T52" fmla="*/ 6855 w 15561"/>
              <a:gd name="T53" fmla="*/ 3480 h 16127"/>
              <a:gd name="T54" fmla="*/ 6238 w 15561"/>
              <a:gd name="T55" fmla="*/ 3615 h 16127"/>
              <a:gd name="T56" fmla="*/ 5781 w 15561"/>
              <a:gd name="T57" fmla="*/ 3785 h 16127"/>
              <a:gd name="T58" fmla="*/ 5565 w 15561"/>
              <a:gd name="T59" fmla="*/ 3970 h 16127"/>
              <a:gd name="T60" fmla="*/ 5229 w 15561"/>
              <a:gd name="T61" fmla="*/ 5241 h 16127"/>
              <a:gd name="T62" fmla="*/ 4800 w 15561"/>
              <a:gd name="T63" fmla="*/ 6479 h 16127"/>
              <a:gd name="T64" fmla="*/ 4448 w 15561"/>
              <a:gd name="T65" fmla="*/ 7367 h 16127"/>
              <a:gd name="T66" fmla="*/ 4037 w 15561"/>
              <a:gd name="T67" fmla="*/ 8168 h 16127"/>
              <a:gd name="T68" fmla="*/ 3314 w 15561"/>
              <a:gd name="T69" fmla="*/ 9117 h 16127"/>
              <a:gd name="T70" fmla="*/ 2287 w 15561"/>
              <a:gd name="T71" fmla="*/ 9861 h 16127"/>
              <a:gd name="T72" fmla="*/ 1150 w 15561"/>
              <a:gd name="T73" fmla="*/ 10273 h 16127"/>
              <a:gd name="T74" fmla="*/ 156 w 15561"/>
              <a:gd name="T75" fmla="*/ 10551 h 16127"/>
              <a:gd name="T76" fmla="*/ 34 w 15561"/>
              <a:gd name="T77" fmla="*/ 10965 h 16127"/>
              <a:gd name="T78" fmla="*/ 674 w 15561"/>
              <a:gd name="T79" fmla="*/ 11869 h 16127"/>
              <a:gd name="T80" fmla="*/ 2299 w 15561"/>
              <a:gd name="T81" fmla="*/ 12370 h 16127"/>
              <a:gd name="T82" fmla="*/ 4064 w 15561"/>
              <a:gd name="T83" fmla="*/ 12173 h 16127"/>
              <a:gd name="T84" fmla="*/ 3561 w 15561"/>
              <a:gd name="T85" fmla="*/ 13156 h 16127"/>
              <a:gd name="T86" fmla="*/ 2724 w 15561"/>
              <a:gd name="T87" fmla="*/ 14306 h 16127"/>
              <a:gd name="T88" fmla="*/ 2162 w 15561"/>
              <a:gd name="T89" fmla="*/ 15252 h 16127"/>
              <a:gd name="T90" fmla="*/ 2377 w 15561"/>
              <a:gd name="T91" fmla="*/ 15926 h 16127"/>
              <a:gd name="T92" fmla="*/ 3744 w 15561"/>
              <a:gd name="T93" fmla="*/ 16099 h 16127"/>
              <a:gd name="T94" fmla="*/ 5735 w 15561"/>
              <a:gd name="T95" fmla="*/ 15122 h 16127"/>
              <a:gd name="T96" fmla="*/ 7416 w 15561"/>
              <a:gd name="T97" fmla="*/ 12603 h 16127"/>
              <a:gd name="T98" fmla="*/ 7963 w 15561"/>
              <a:gd name="T99" fmla="*/ 13505 h 16127"/>
              <a:gd name="T100" fmla="*/ 8690 w 15561"/>
              <a:gd name="T101" fmla="*/ 14388 h 16127"/>
              <a:gd name="T102" fmla="*/ 9609 w 15561"/>
              <a:gd name="T103" fmla="*/ 15151 h 16127"/>
              <a:gd name="T104" fmla="*/ 11499 w 15561"/>
              <a:gd name="T105" fmla="*/ 15845 h 16127"/>
              <a:gd name="T106" fmla="*/ 13652 w 15561"/>
              <a:gd name="T107" fmla="*/ 15818 h 16127"/>
              <a:gd name="T108" fmla="*/ 15262 w 15561"/>
              <a:gd name="T109" fmla="*/ 15059 h 16127"/>
              <a:gd name="T110" fmla="*/ 15415 w 15561"/>
              <a:gd name="T111" fmla="*/ 14300 h 16127"/>
              <a:gd name="T112" fmla="*/ 14411 w 15561"/>
              <a:gd name="T113" fmla="*/ 13735 h 16127"/>
              <a:gd name="T114" fmla="*/ 12988 w 15561"/>
              <a:gd name="T115" fmla="*/ 12936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61" h="16127">
                <a:moveTo>
                  <a:pt x="12316" y="12369"/>
                </a:moveTo>
                <a:lnTo>
                  <a:pt x="12252" y="12302"/>
                </a:lnTo>
                <a:lnTo>
                  <a:pt x="12187" y="12232"/>
                </a:lnTo>
                <a:lnTo>
                  <a:pt x="12123" y="12162"/>
                </a:lnTo>
                <a:lnTo>
                  <a:pt x="12061" y="12089"/>
                </a:lnTo>
                <a:lnTo>
                  <a:pt x="11998" y="12015"/>
                </a:lnTo>
                <a:lnTo>
                  <a:pt x="11936" y="11941"/>
                </a:lnTo>
                <a:lnTo>
                  <a:pt x="11875" y="11865"/>
                </a:lnTo>
                <a:lnTo>
                  <a:pt x="11815" y="11788"/>
                </a:lnTo>
                <a:lnTo>
                  <a:pt x="11756" y="11710"/>
                </a:lnTo>
                <a:lnTo>
                  <a:pt x="11697" y="11632"/>
                </a:lnTo>
                <a:lnTo>
                  <a:pt x="11638" y="11553"/>
                </a:lnTo>
                <a:lnTo>
                  <a:pt x="11581" y="11473"/>
                </a:lnTo>
                <a:lnTo>
                  <a:pt x="11524" y="11392"/>
                </a:lnTo>
                <a:lnTo>
                  <a:pt x="11469" y="11312"/>
                </a:lnTo>
                <a:lnTo>
                  <a:pt x="11414" y="11231"/>
                </a:lnTo>
                <a:lnTo>
                  <a:pt x="11361" y="11149"/>
                </a:lnTo>
                <a:lnTo>
                  <a:pt x="11490" y="11168"/>
                </a:lnTo>
                <a:lnTo>
                  <a:pt x="11625" y="11185"/>
                </a:lnTo>
                <a:lnTo>
                  <a:pt x="11764" y="11201"/>
                </a:lnTo>
                <a:lnTo>
                  <a:pt x="11905" y="11215"/>
                </a:lnTo>
                <a:lnTo>
                  <a:pt x="12051" y="11227"/>
                </a:lnTo>
                <a:lnTo>
                  <a:pt x="12197" y="11237"/>
                </a:lnTo>
                <a:lnTo>
                  <a:pt x="12347" y="11245"/>
                </a:lnTo>
                <a:lnTo>
                  <a:pt x="12496" y="11249"/>
                </a:lnTo>
                <a:lnTo>
                  <a:pt x="12648" y="11251"/>
                </a:lnTo>
                <a:lnTo>
                  <a:pt x="12798" y="11250"/>
                </a:lnTo>
                <a:lnTo>
                  <a:pt x="12949" y="11245"/>
                </a:lnTo>
                <a:lnTo>
                  <a:pt x="13098" y="11236"/>
                </a:lnTo>
                <a:lnTo>
                  <a:pt x="13246" y="11223"/>
                </a:lnTo>
                <a:lnTo>
                  <a:pt x="13391" y="11206"/>
                </a:lnTo>
                <a:lnTo>
                  <a:pt x="13535" y="11184"/>
                </a:lnTo>
                <a:lnTo>
                  <a:pt x="13674" y="11156"/>
                </a:lnTo>
                <a:lnTo>
                  <a:pt x="13810" y="11123"/>
                </a:lnTo>
                <a:lnTo>
                  <a:pt x="13943" y="11085"/>
                </a:lnTo>
                <a:lnTo>
                  <a:pt x="14069" y="11041"/>
                </a:lnTo>
                <a:lnTo>
                  <a:pt x="14190" y="10990"/>
                </a:lnTo>
                <a:lnTo>
                  <a:pt x="14305" y="10934"/>
                </a:lnTo>
                <a:lnTo>
                  <a:pt x="14414" y="10869"/>
                </a:lnTo>
                <a:lnTo>
                  <a:pt x="14516" y="10799"/>
                </a:lnTo>
                <a:lnTo>
                  <a:pt x="14610" y="10720"/>
                </a:lnTo>
                <a:lnTo>
                  <a:pt x="14696" y="10634"/>
                </a:lnTo>
                <a:lnTo>
                  <a:pt x="14773" y="10541"/>
                </a:lnTo>
                <a:lnTo>
                  <a:pt x="14841" y="10439"/>
                </a:lnTo>
                <a:lnTo>
                  <a:pt x="14899" y="10328"/>
                </a:lnTo>
                <a:lnTo>
                  <a:pt x="14947" y="10208"/>
                </a:lnTo>
                <a:lnTo>
                  <a:pt x="14983" y="10080"/>
                </a:lnTo>
                <a:lnTo>
                  <a:pt x="15007" y="9942"/>
                </a:lnTo>
                <a:lnTo>
                  <a:pt x="15021" y="9794"/>
                </a:lnTo>
                <a:lnTo>
                  <a:pt x="15019" y="9764"/>
                </a:lnTo>
                <a:lnTo>
                  <a:pt x="15008" y="9738"/>
                </a:lnTo>
                <a:lnTo>
                  <a:pt x="14992" y="9715"/>
                </a:lnTo>
                <a:lnTo>
                  <a:pt x="14968" y="9694"/>
                </a:lnTo>
                <a:lnTo>
                  <a:pt x="14939" y="9676"/>
                </a:lnTo>
                <a:lnTo>
                  <a:pt x="14902" y="9660"/>
                </a:lnTo>
                <a:lnTo>
                  <a:pt x="14861" y="9645"/>
                </a:lnTo>
                <a:lnTo>
                  <a:pt x="14813" y="9631"/>
                </a:lnTo>
                <a:lnTo>
                  <a:pt x="14760" y="9620"/>
                </a:lnTo>
                <a:lnTo>
                  <a:pt x="14702" y="9610"/>
                </a:lnTo>
                <a:lnTo>
                  <a:pt x="14640" y="9601"/>
                </a:lnTo>
                <a:lnTo>
                  <a:pt x="14572" y="9593"/>
                </a:lnTo>
                <a:lnTo>
                  <a:pt x="14500" y="9586"/>
                </a:lnTo>
                <a:lnTo>
                  <a:pt x="14425" y="9579"/>
                </a:lnTo>
                <a:lnTo>
                  <a:pt x="14345" y="9573"/>
                </a:lnTo>
                <a:lnTo>
                  <a:pt x="14261" y="9566"/>
                </a:lnTo>
                <a:lnTo>
                  <a:pt x="14086" y="9552"/>
                </a:lnTo>
                <a:lnTo>
                  <a:pt x="13899" y="9537"/>
                </a:lnTo>
                <a:lnTo>
                  <a:pt x="13802" y="9527"/>
                </a:lnTo>
                <a:lnTo>
                  <a:pt x="13704" y="9517"/>
                </a:lnTo>
                <a:lnTo>
                  <a:pt x="13604" y="9504"/>
                </a:lnTo>
                <a:lnTo>
                  <a:pt x="13502" y="9490"/>
                </a:lnTo>
                <a:lnTo>
                  <a:pt x="13400" y="9475"/>
                </a:lnTo>
                <a:lnTo>
                  <a:pt x="13297" y="9458"/>
                </a:lnTo>
                <a:lnTo>
                  <a:pt x="13193" y="9439"/>
                </a:lnTo>
                <a:lnTo>
                  <a:pt x="13089" y="9417"/>
                </a:lnTo>
                <a:lnTo>
                  <a:pt x="12984" y="9392"/>
                </a:lnTo>
                <a:lnTo>
                  <a:pt x="12880" y="9364"/>
                </a:lnTo>
                <a:lnTo>
                  <a:pt x="12777" y="9334"/>
                </a:lnTo>
                <a:lnTo>
                  <a:pt x="12675" y="9300"/>
                </a:lnTo>
                <a:lnTo>
                  <a:pt x="12573" y="9264"/>
                </a:lnTo>
                <a:lnTo>
                  <a:pt x="12473" y="9223"/>
                </a:lnTo>
                <a:lnTo>
                  <a:pt x="12375" y="9181"/>
                </a:lnTo>
                <a:lnTo>
                  <a:pt x="12279" y="9136"/>
                </a:lnTo>
                <a:lnTo>
                  <a:pt x="12184" y="9087"/>
                </a:lnTo>
                <a:lnTo>
                  <a:pt x="12091" y="9037"/>
                </a:lnTo>
                <a:lnTo>
                  <a:pt x="12001" y="8985"/>
                </a:lnTo>
                <a:lnTo>
                  <a:pt x="11913" y="8932"/>
                </a:lnTo>
                <a:lnTo>
                  <a:pt x="11827" y="8877"/>
                </a:lnTo>
                <a:lnTo>
                  <a:pt x="11743" y="8822"/>
                </a:lnTo>
                <a:lnTo>
                  <a:pt x="11663" y="8766"/>
                </a:lnTo>
                <a:lnTo>
                  <a:pt x="11585" y="8709"/>
                </a:lnTo>
                <a:lnTo>
                  <a:pt x="11509" y="8653"/>
                </a:lnTo>
                <a:lnTo>
                  <a:pt x="11436" y="8596"/>
                </a:lnTo>
                <a:lnTo>
                  <a:pt x="11367" y="8540"/>
                </a:lnTo>
                <a:lnTo>
                  <a:pt x="11300" y="8485"/>
                </a:lnTo>
                <a:lnTo>
                  <a:pt x="11236" y="8431"/>
                </a:lnTo>
                <a:lnTo>
                  <a:pt x="11177" y="8378"/>
                </a:lnTo>
                <a:lnTo>
                  <a:pt x="11120" y="8327"/>
                </a:lnTo>
                <a:lnTo>
                  <a:pt x="11067" y="8279"/>
                </a:lnTo>
                <a:lnTo>
                  <a:pt x="11017" y="8232"/>
                </a:lnTo>
                <a:lnTo>
                  <a:pt x="10972" y="8188"/>
                </a:lnTo>
                <a:lnTo>
                  <a:pt x="10930" y="8147"/>
                </a:lnTo>
                <a:lnTo>
                  <a:pt x="10892" y="8108"/>
                </a:lnTo>
                <a:lnTo>
                  <a:pt x="10828" y="8043"/>
                </a:lnTo>
                <a:lnTo>
                  <a:pt x="10782" y="7992"/>
                </a:lnTo>
                <a:lnTo>
                  <a:pt x="10753" y="7960"/>
                </a:lnTo>
                <a:lnTo>
                  <a:pt x="10743" y="7950"/>
                </a:lnTo>
                <a:lnTo>
                  <a:pt x="10733" y="7937"/>
                </a:lnTo>
                <a:lnTo>
                  <a:pt x="10703" y="7900"/>
                </a:lnTo>
                <a:lnTo>
                  <a:pt x="10681" y="7871"/>
                </a:lnTo>
                <a:lnTo>
                  <a:pt x="10656" y="7836"/>
                </a:lnTo>
                <a:lnTo>
                  <a:pt x="10626" y="7794"/>
                </a:lnTo>
                <a:lnTo>
                  <a:pt x="10594" y="7745"/>
                </a:lnTo>
                <a:lnTo>
                  <a:pt x="10558" y="7689"/>
                </a:lnTo>
                <a:lnTo>
                  <a:pt x="10520" y="7626"/>
                </a:lnTo>
                <a:lnTo>
                  <a:pt x="10479" y="7555"/>
                </a:lnTo>
                <a:lnTo>
                  <a:pt x="10436" y="7477"/>
                </a:lnTo>
                <a:lnTo>
                  <a:pt x="10392" y="7392"/>
                </a:lnTo>
                <a:lnTo>
                  <a:pt x="10345" y="7299"/>
                </a:lnTo>
                <a:lnTo>
                  <a:pt x="10298" y="7197"/>
                </a:lnTo>
                <a:lnTo>
                  <a:pt x="10250" y="7088"/>
                </a:lnTo>
                <a:lnTo>
                  <a:pt x="10202" y="6971"/>
                </a:lnTo>
                <a:lnTo>
                  <a:pt x="10152" y="6846"/>
                </a:lnTo>
                <a:lnTo>
                  <a:pt x="10104" y="6712"/>
                </a:lnTo>
                <a:lnTo>
                  <a:pt x="10055" y="6570"/>
                </a:lnTo>
                <a:lnTo>
                  <a:pt x="10008" y="6420"/>
                </a:lnTo>
                <a:lnTo>
                  <a:pt x="9962" y="6260"/>
                </a:lnTo>
                <a:lnTo>
                  <a:pt x="9916" y="6092"/>
                </a:lnTo>
                <a:lnTo>
                  <a:pt x="9873" y="5915"/>
                </a:lnTo>
                <a:lnTo>
                  <a:pt x="9830" y="5728"/>
                </a:lnTo>
                <a:lnTo>
                  <a:pt x="9791" y="5533"/>
                </a:lnTo>
                <a:lnTo>
                  <a:pt x="9754" y="5328"/>
                </a:lnTo>
                <a:lnTo>
                  <a:pt x="9720" y="5114"/>
                </a:lnTo>
                <a:lnTo>
                  <a:pt x="9690" y="4890"/>
                </a:lnTo>
                <a:lnTo>
                  <a:pt x="9662" y="4657"/>
                </a:lnTo>
                <a:lnTo>
                  <a:pt x="9639" y="4413"/>
                </a:lnTo>
                <a:lnTo>
                  <a:pt x="9620" y="4160"/>
                </a:lnTo>
                <a:lnTo>
                  <a:pt x="9615" y="4115"/>
                </a:lnTo>
                <a:lnTo>
                  <a:pt x="9607" y="4071"/>
                </a:lnTo>
                <a:lnTo>
                  <a:pt x="9597" y="4029"/>
                </a:lnTo>
                <a:lnTo>
                  <a:pt x="9583" y="3989"/>
                </a:lnTo>
                <a:lnTo>
                  <a:pt x="9567" y="3950"/>
                </a:lnTo>
                <a:lnTo>
                  <a:pt x="9547" y="3913"/>
                </a:lnTo>
                <a:lnTo>
                  <a:pt x="9525" y="3877"/>
                </a:lnTo>
                <a:lnTo>
                  <a:pt x="9500" y="3842"/>
                </a:lnTo>
                <a:lnTo>
                  <a:pt x="9473" y="3809"/>
                </a:lnTo>
                <a:lnTo>
                  <a:pt x="9443" y="3778"/>
                </a:lnTo>
                <a:lnTo>
                  <a:pt x="9410" y="3748"/>
                </a:lnTo>
                <a:lnTo>
                  <a:pt x="9376" y="3719"/>
                </a:lnTo>
                <a:lnTo>
                  <a:pt x="9339" y="3691"/>
                </a:lnTo>
                <a:lnTo>
                  <a:pt x="9300" y="3665"/>
                </a:lnTo>
                <a:lnTo>
                  <a:pt x="9258" y="3641"/>
                </a:lnTo>
                <a:lnTo>
                  <a:pt x="9215" y="3618"/>
                </a:lnTo>
                <a:lnTo>
                  <a:pt x="9170" y="3596"/>
                </a:lnTo>
                <a:lnTo>
                  <a:pt x="9122" y="3574"/>
                </a:lnTo>
                <a:lnTo>
                  <a:pt x="9074" y="3554"/>
                </a:lnTo>
                <a:lnTo>
                  <a:pt x="9023" y="3536"/>
                </a:lnTo>
                <a:lnTo>
                  <a:pt x="8971" y="3519"/>
                </a:lnTo>
                <a:lnTo>
                  <a:pt x="8916" y="3503"/>
                </a:lnTo>
                <a:lnTo>
                  <a:pt x="8860" y="3488"/>
                </a:lnTo>
                <a:lnTo>
                  <a:pt x="8803" y="3475"/>
                </a:lnTo>
                <a:lnTo>
                  <a:pt x="8744" y="3461"/>
                </a:lnTo>
                <a:lnTo>
                  <a:pt x="8685" y="3450"/>
                </a:lnTo>
                <a:lnTo>
                  <a:pt x="8624" y="3440"/>
                </a:lnTo>
                <a:lnTo>
                  <a:pt x="8561" y="3430"/>
                </a:lnTo>
                <a:lnTo>
                  <a:pt x="8499" y="3422"/>
                </a:lnTo>
                <a:lnTo>
                  <a:pt x="8434" y="3415"/>
                </a:lnTo>
                <a:lnTo>
                  <a:pt x="8369" y="3409"/>
                </a:lnTo>
                <a:lnTo>
                  <a:pt x="8303" y="3404"/>
                </a:lnTo>
                <a:lnTo>
                  <a:pt x="8307" y="3331"/>
                </a:lnTo>
                <a:lnTo>
                  <a:pt x="8312" y="3255"/>
                </a:lnTo>
                <a:lnTo>
                  <a:pt x="8317" y="3175"/>
                </a:lnTo>
                <a:lnTo>
                  <a:pt x="8323" y="3094"/>
                </a:lnTo>
                <a:lnTo>
                  <a:pt x="8329" y="3008"/>
                </a:lnTo>
                <a:lnTo>
                  <a:pt x="8336" y="2921"/>
                </a:lnTo>
                <a:lnTo>
                  <a:pt x="8343" y="2831"/>
                </a:lnTo>
                <a:lnTo>
                  <a:pt x="8351" y="2740"/>
                </a:lnTo>
                <a:lnTo>
                  <a:pt x="8360" y="2646"/>
                </a:lnTo>
                <a:lnTo>
                  <a:pt x="8369" y="2551"/>
                </a:lnTo>
                <a:lnTo>
                  <a:pt x="8380" y="2454"/>
                </a:lnTo>
                <a:lnTo>
                  <a:pt x="8390" y="2358"/>
                </a:lnTo>
                <a:lnTo>
                  <a:pt x="8401" y="2260"/>
                </a:lnTo>
                <a:lnTo>
                  <a:pt x="8413" y="2160"/>
                </a:lnTo>
                <a:lnTo>
                  <a:pt x="8426" y="2061"/>
                </a:lnTo>
                <a:lnTo>
                  <a:pt x="8439" y="1963"/>
                </a:lnTo>
                <a:lnTo>
                  <a:pt x="8450" y="1879"/>
                </a:lnTo>
                <a:lnTo>
                  <a:pt x="8463" y="1796"/>
                </a:lnTo>
                <a:lnTo>
                  <a:pt x="8476" y="1714"/>
                </a:lnTo>
                <a:lnTo>
                  <a:pt x="8490" y="1631"/>
                </a:lnTo>
                <a:lnTo>
                  <a:pt x="8517" y="1469"/>
                </a:lnTo>
                <a:lnTo>
                  <a:pt x="8545" y="1309"/>
                </a:lnTo>
                <a:lnTo>
                  <a:pt x="8575" y="1155"/>
                </a:lnTo>
                <a:lnTo>
                  <a:pt x="8603" y="1006"/>
                </a:lnTo>
                <a:lnTo>
                  <a:pt x="8629" y="864"/>
                </a:lnTo>
                <a:lnTo>
                  <a:pt x="8655" y="730"/>
                </a:lnTo>
                <a:lnTo>
                  <a:pt x="8678" y="605"/>
                </a:lnTo>
                <a:lnTo>
                  <a:pt x="8698" y="490"/>
                </a:lnTo>
                <a:lnTo>
                  <a:pt x="8707" y="436"/>
                </a:lnTo>
                <a:lnTo>
                  <a:pt x="8715" y="386"/>
                </a:lnTo>
                <a:lnTo>
                  <a:pt x="8721" y="338"/>
                </a:lnTo>
                <a:lnTo>
                  <a:pt x="8727" y="294"/>
                </a:lnTo>
                <a:lnTo>
                  <a:pt x="8731" y="253"/>
                </a:lnTo>
                <a:lnTo>
                  <a:pt x="8734" y="216"/>
                </a:lnTo>
                <a:lnTo>
                  <a:pt x="8736" y="181"/>
                </a:lnTo>
                <a:lnTo>
                  <a:pt x="8736" y="152"/>
                </a:lnTo>
                <a:lnTo>
                  <a:pt x="8735" y="126"/>
                </a:lnTo>
                <a:lnTo>
                  <a:pt x="8732" y="104"/>
                </a:lnTo>
                <a:lnTo>
                  <a:pt x="8727" y="86"/>
                </a:lnTo>
                <a:lnTo>
                  <a:pt x="8721" y="73"/>
                </a:lnTo>
                <a:lnTo>
                  <a:pt x="8701" y="50"/>
                </a:lnTo>
                <a:lnTo>
                  <a:pt x="8670" y="32"/>
                </a:lnTo>
                <a:lnTo>
                  <a:pt x="8631" y="19"/>
                </a:lnTo>
                <a:lnTo>
                  <a:pt x="8583" y="9"/>
                </a:lnTo>
                <a:lnTo>
                  <a:pt x="8526" y="3"/>
                </a:lnTo>
                <a:lnTo>
                  <a:pt x="8463" y="0"/>
                </a:lnTo>
                <a:lnTo>
                  <a:pt x="8394" y="1"/>
                </a:lnTo>
                <a:lnTo>
                  <a:pt x="8318" y="5"/>
                </a:lnTo>
                <a:lnTo>
                  <a:pt x="8237" y="12"/>
                </a:lnTo>
                <a:lnTo>
                  <a:pt x="8151" y="21"/>
                </a:lnTo>
                <a:lnTo>
                  <a:pt x="8062" y="34"/>
                </a:lnTo>
                <a:lnTo>
                  <a:pt x="7970" y="48"/>
                </a:lnTo>
                <a:lnTo>
                  <a:pt x="7876" y="66"/>
                </a:lnTo>
                <a:lnTo>
                  <a:pt x="7779" y="85"/>
                </a:lnTo>
                <a:lnTo>
                  <a:pt x="7683" y="107"/>
                </a:lnTo>
                <a:lnTo>
                  <a:pt x="7585" y="130"/>
                </a:lnTo>
                <a:lnTo>
                  <a:pt x="7488" y="154"/>
                </a:lnTo>
                <a:lnTo>
                  <a:pt x="7392" y="180"/>
                </a:lnTo>
                <a:lnTo>
                  <a:pt x="7297" y="208"/>
                </a:lnTo>
                <a:lnTo>
                  <a:pt x="7205" y="237"/>
                </a:lnTo>
                <a:lnTo>
                  <a:pt x="7116" y="266"/>
                </a:lnTo>
                <a:lnTo>
                  <a:pt x="7031" y="297"/>
                </a:lnTo>
                <a:lnTo>
                  <a:pt x="6949" y="328"/>
                </a:lnTo>
                <a:lnTo>
                  <a:pt x="6874" y="360"/>
                </a:lnTo>
                <a:lnTo>
                  <a:pt x="6805" y="391"/>
                </a:lnTo>
                <a:lnTo>
                  <a:pt x="6741" y="423"/>
                </a:lnTo>
                <a:lnTo>
                  <a:pt x="6684" y="455"/>
                </a:lnTo>
                <a:lnTo>
                  <a:pt x="6636" y="486"/>
                </a:lnTo>
                <a:lnTo>
                  <a:pt x="6597" y="517"/>
                </a:lnTo>
                <a:lnTo>
                  <a:pt x="6566" y="548"/>
                </a:lnTo>
                <a:lnTo>
                  <a:pt x="6546" y="578"/>
                </a:lnTo>
                <a:lnTo>
                  <a:pt x="6536" y="607"/>
                </a:lnTo>
                <a:lnTo>
                  <a:pt x="6526" y="680"/>
                </a:lnTo>
                <a:lnTo>
                  <a:pt x="6519" y="757"/>
                </a:lnTo>
                <a:lnTo>
                  <a:pt x="6514" y="838"/>
                </a:lnTo>
                <a:lnTo>
                  <a:pt x="6512" y="920"/>
                </a:lnTo>
                <a:lnTo>
                  <a:pt x="6511" y="1006"/>
                </a:lnTo>
                <a:lnTo>
                  <a:pt x="6513" y="1095"/>
                </a:lnTo>
                <a:lnTo>
                  <a:pt x="6516" y="1184"/>
                </a:lnTo>
                <a:lnTo>
                  <a:pt x="6521" y="1277"/>
                </a:lnTo>
                <a:lnTo>
                  <a:pt x="6528" y="1371"/>
                </a:lnTo>
                <a:lnTo>
                  <a:pt x="6536" y="1467"/>
                </a:lnTo>
                <a:lnTo>
                  <a:pt x="6546" y="1563"/>
                </a:lnTo>
                <a:lnTo>
                  <a:pt x="6558" y="1661"/>
                </a:lnTo>
                <a:lnTo>
                  <a:pt x="6570" y="1760"/>
                </a:lnTo>
                <a:lnTo>
                  <a:pt x="6584" y="1860"/>
                </a:lnTo>
                <a:lnTo>
                  <a:pt x="6600" y="1959"/>
                </a:lnTo>
                <a:lnTo>
                  <a:pt x="6616" y="2058"/>
                </a:lnTo>
                <a:lnTo>
                  <a:pt x="6633" y="2158"/>
                </a:lnTo>
                <a:lnTo>
                  <a:pt x="6650" y="2257"/>
                </a:lnTo>
                <a:lnTo>
                  <a:pt x="6668" y="2356"/>
                </a:lnTo>
                <a:lnTo>
                  <a:pt x="6687" y="2453"/>
                </a:lnTo>
                <a:lnTo>
                  <a:pt x="6707" y="2549"/>
                </a:lnTo>
                <a:lnTo>
                  <a:pt x="6727" y="2645"/>
                </a:lnTo>
                <a:lnTo>
                  <a:pt x="6747" y="2738"/>
                </a:lnTo>
                <a:lnTo>
                  <a:pt x="6767" y="2829"/>
                </a:lnTo>
                <a:lnTo>
                  <a:pt x="6808" y="3007"/>
                </a:lnTo>
                <a:lnTo>
                  <a:pt x="6848" y="3173"/>
                </a:lnTo>
                <a:lnTo>
                  <a:pt x="6886" y="3328"/>
                </a:lnTo>
                <a:lnTo>
                  <a:pt x="6923" y="3470"/>
                </a:lnTo>
                <a:lnTo>
                  <a:pt x="6855" y="3480"/>
                </a:lnTo>
                <a:lnTo>
                  <a:pt x="6788" y="3491"/>
                </a:lnTo>
                <a:lnTo>
                  <a:pt x="6723" y="3503"/>
                </a:lnTo>
                <a:lnTo>
                  <a:pt x="6658" y="3515"/>
                </a:lnTo>
                <a:lnTo>
                  <a:pt x="6595" y="3528"/>
                </a:lnTo>
                <a:lnTo>
                  <a:pt x="6532" y="3541"/>
                </a:lnTo>
                <a:lnTo>
                  <a:pt x="6470" y="3555"/>
                </a:lnTo>
                <a:lnTo>
                  <a:pt x="6410" y="3569"/>
                </a:lnTo>
                <a:lnTo>
                  <a:pt x="6351" y="3584"/>
                </a:lnTo>
                <a:lnTo>
                  <a:pt x="6293" y="3600"/>
                </a:lnTo>
                <a:lnTo>
                  <a:pt x="6238" y="3615"/>
                </a:lnTo>
                <a:lnTo>
                  <a:pt x="6184" y="3630"/>
                </a:lnTo>
                <a:lnTo>
                  <a:pt x="6132" y="3646"/>
                </a:lnTo>
                <a:lnTo>
                  <a:pt x="6080" y="3663"/>
                </a:lnTo>
                <a:lnTo>
                  <a:pt x="6032" y="3679"/>
                </a:lnTo>
                <a:lnTo>
                  <a:pt x="5985" y="3696"/>
                </a:lnTo>
                <a:lnTo>
                  <a:pt x="5940" y="3713"/>
                </a:lnTo>
                <a:lnTo>
                  <a:pt x="5898" y="3732"/>
                </a:lnTo>
                <a:lnTo>
                  <a:pt x="5856" y="3749"/>
                </a:lnTo>
                <a:lnTo>
                  <a:pt x="5818" y="3767"/>
                </a:lnTo>
                <a:lnTo>
                  <a:pt x="5781" y="3785"/>
                </a:lnTo>
                <a:lnTo>
                  <a:pt x="5748" y="3803"/>
                </a:lnTo>
                <a:lnTo>
                  <a:pt x="5717" y="3821"/>
                </a:lnTo>
                <a:lnTo>
                  <a:pt x="5688" y="3839"/>
                </a:lnTo>
                <a:lnTo>
                  <a:pt x="5662" y="3859"/>
                </a:lnTo>
                <a:lnTo>
                  <a:pt x="5639" y="3877"/>
                </a:lnTo>
                <a:lnTo>
                  <a:pt x="5618" y="3895"/>
                </a:lnTo>
                <a:lnTo>
                  <a:pt x="5601" y="3914"/>
                </a:lnTo>
                <a:lnTo>
                  <a:pt x="5585" y="3932"/>
                </a:lnTo>
                <a:lnTo>
                  <a:pt x="5574" y="3951"/>
                </a:lnTo>
                <a:lnTo>
                  <a:pt x="5565" y="3970"/>
                </a:lnTo>
                <a:lnTo>
                  <a:pt x="5560" y="3989"/>
                </a:lnTo>
                <a:lnTo>
                  <a:pt x="5531" y="4125"/>
                </a:lnTo>
                <a:lnTo>
                  <a:pt x="5499" y="4262"/>
                </a:lnTo>
                <a:lnTo>
                  <a:pt x="5466" y="4401"/>
                </a:lnTo>
                <a:lnTo>
                  <a:pt x="5430" y="4541"/>
                </a:lnTo>
                <a:lnTo>
                  <a:pt x="5392" y="4681"/>
                </a:lnTo>
                <a:lnTo>
                  <a:pt x="5353" y="4822"/>
                </a:lnTo>
                <a:lnTo>
                  <a:pt x="5313" y="4962"/>
                </a:lnTo>
                <a:lnTo>
                  <a:pt x="5271" y="5101"/>
                </a:lnTo>
                <a:lnTo>
                  <a:pt x="5229" y="5241"/>
                </a:lnTo>
                <a:lnTo>
                  <a:pt x="5185" y="5378"/>
                </a:lnTo>
                <a:lnTo>
                  <a:pt x="5142" y="5513"/>
                </a:lnTo>
                <a:lnTo>
                  <a:pt x="5097" y="5645"/>
                </a:lnTo>
                <a:lnTo>
                  <a:pt x="5053" y="5776"/>
                </a:lnTo>
                <a:lnTo>
                  <a:pt x="5010" y="5903"/>
                </a:lnTo>
                <a:lnTo>
                  <a:pt x="4966" y="6027"/>
                </a:lnTo>
                <a:lnTo>
                  <a:pt x="4923" y="6147"/>
                </a:lnTo>
                <a:lnTo>
                  <a:pt x="4881" y="6262"/>
                </a:lnTo>
                <a:lnTo>
                  <a:pt x="4840" y="6374"/>
                </a:lnTo>
                <a:lnTo>
                  <a:pt x="4800" y="6479"/>
                </a:lnTo>
                <a:lnTo>
                  <a:pt x="4762" y="6580"/>
                </a:lnTo>
                <a:lnTo>
                  <a:pt x="4691" y="6764"/>
                </a:lnTo>
                <a:lnTo>
                  <a:pt x="4630" y="6921"/>
                </a:lnTo>
                <a:lnTo>
                  <a:pt x="4578" y="7049"/>
                </a:lnTo>
                <a:lnTo>
                  <a:pt x="4540" y="7144"/>
                </a:lnTo>
                <a:lnTo>
                  <a:pt x="4515" y="7203"/>
                </a:lnTo>
                <a:lnTo>
                  <a:pt x="4506" y="7224"/>
                </a:lnTo>
                <a:lnTo>
                  <a:pt x="4500" y="7240"/>
                </a:lnTo>
                <a:lnTo>
                  <a:pt x="4480" y="7290"/>
                </a:lnTo>
                <a:lnTo>
                  <a:pt x="4448" y="7367"/>
                </a:lnTo>
                <a:lnTo>
                  <a:pt x="4402" y="7471"/>
                </a:lnTo>
                <a:lnTo>
                  <a:pt x="4375" y="7532"/>
                </a:lnTo>
                <a:lnTo>
                  <a:pt x="4345" y="7597"/>
                </a:lnTo>
                <a:lnTo>
                  <a:pt x="4310" y="7667"/>
                </a:lnTo>
                <a:lnTo>
                  <a:pt x="4273" y="7742"/>
                </a:lnTo>
                <a:lnTo>
                  <a:pt x="4233" y="7821"/>
                </a:lnTo>
                <a:lnTo>
                  <a:pt x="4188" y="7903"/>
                </a:lnTo>
                <a:lnTo>
                  <a:pt x="4141" y="7988"/>
                </a:lnTo>
                <a:lnTo>
                  <a:pt x="4090" y="8077"/>
                </a:lnTo>
                <a:lnTo>
                  <a:pt x="4037" y="8168"/>
                </a:lnTo>
                <a:lnTo>
                  <a:pt x="3979" y="8261"/>
                </a:lnTo>
                <a:lnTo>
                  <a:pt x="3919" y="8354"/>
                </a:lnTo>
                <a:lnTo>
                  <a:pt x="3855" y="8450"/>
                </a:lnTo>
                <a:lnTo>
                  <a:pt x="3788" y="8546"/>
                </a:lnTo>
                <a:lnTo>
                  <a:pt x="3718" y="8643"/>
                </a:lnTo>
                <a:lnTo>
                  <a:pt x="3644" y="8739"/>
                </a:lnTo>
                <a:lnTo>
                  <a:pt x="3566" y="8835"/>
                </a:lnTo>
                <a:lnTo>
                  <a:pt x="3485" y="8931"/>
                </a:lnTo>
                <a:lnTo>
                  <a:pt x="3401" y="9025"/>
                </a:lnTo>
                <a:lnTo>
                  <a:pt x="3314" y="9117"/>
                </a:lnTo>
                <a:lnTo>
                  <a:pt x="3224" y="9208"/>
                </a:lnTo>
                <a:lnTo>
                  <a:pt x="3130" y="9297"/>
                </a:lnTo>
                <a:lnTo>
                  <a:pt x="3032" y="9381"/>
                </a:lnTo>
                <a:lnTo>
                  <a:pt x="2931" y="9464"/>
                </a:lnTo>
                <a:lnTo>
                  <a:pt x="2827" y="9543"/>
                </a:lnTo>
                <a:lnTo>
                  <a:pt x="2723" y="9613"/>
                </a:lnTo>
                <a:lnTo>
                  <a:pt x="2618" y="9681"/>
                </a:lnTo>
                <a:lnTo>
                  <a:pt x="2509" y="9744"/>
                </a:lnTo>
                <a:lnTo>
                  <a:pt x="2399" y="9805"/>
                </a:lnTo>
                <a:lnTo>
                  <a:pt x="2287" y="9861"/>
                </a:lnTo>
                <a:lnTo>
                  <a:pt x="2173" y="9915"/>
                </a:lnTo>
                <a:lnTo>
                  <a:pt x="2058" y="9964"/>
                </a:lnTo>
                <a:lnTo>
                  <a:pt x="1943" y="10011"/>
                </a:lnTo>
                <a:lnTo>
                  <a:pt x="1826" y="10056"/>
                </a:lnTo>
                <a:lnTo>
                  <a:pt x="1711" y="10098"/>
                </a:lnTo>
                <a:lnTo>
                  <a:pt x="1596" y="10137"/>
                </a:lnTo>
                <a:lnTo>
                  <a:pt x="1482" y="10174"/>
                </a:lnTo>
                <a:lnTo>
                  <a:pt x="1370" y="10209"/>
                </a:lnTo>
                <a:lnTo>
                  <a:pt x="1259" y="10241"/>
                </a:lnTo>
                <a:lnTo>
                  <a:pt x="1150" y="10273"/>
                </a:lnTo>
                <a:lnTo>
                  <a:pt x="1044" y="10302"/>
                </a:lnTo>
                <a:lnTo>
                  <a:pt x="840" y="10355"/>
                </a:lnTo>
                <a:lnTo>
                  <a:pt x="652" y="10404"/>
                </a:lnTo>
                <a:lnTo>
                  <a:pt x="564" y="10426"/>
                </a:lnTo>
                <a:lnTo>
                  <a:pt x="481" y="10448"/>
                </a:lnTo>
                <a:lnTo>
                  <a:pt x="404" y="10469"/>
                </a:lnTo>
                <a:lnTo>
                  <a:pt x="332" y="10489"/>
                </a:lnTo>
                <a:lnTo>
                  <a:pt x="267" y="10510"/>
                </a:lnTo>
                <a:lnTo>
                  <a:pt x="208" y="10531"/>
                </a:lnTo>
                <a:lnTo>
                  <a:pt x="156" y="10551"/>
                </a:lnTo>
                <a:lnTo>
                  <a:pt x="111" y="10571"/>
                </a:lnTo>
                <a:lnTo>
                  <a:pt x="74" y="10591"/>
                </a:lnTo>
                <a:lnTo>
                  <a:pt x="44" y="10612"/>
                </a:lnTo>
                <a:lnTo>
                  <a:pt x="24" y="10633"/>
                </a:lnTo>
                <a:lnTo>
                  <a:pt x="12" y="10656"/>
                </a:lnTo>
                <a:lnTo>
                  <a:pt x="3" y="10701"/>
                </a:lnTo>
                <a:lnTo>
                  <a:pt x="0" y="10756"/>
                </a:lnTo>
                <a:lnTo>
                  <a:pt x="4" y="10819"/>
                </a:lnTo>
                <a:lnTo>
                  <a:pt x="15" y="10889"/>
                </a:lnTo>
                <a:lnTo>
                  <a:pt x="34" y="10965"/>
                </a:lnTo>
                <a:lnTo>
                  <a:pt x="61" y="11047"/>
                </a:lnTo>
                <a:lnTo>
                  <a:pt x="94" y="11133"/>
                </a:lnTo>
                <a:lnTo>
                  <a:pt x="136" y="11223"/>
                </a:lnTo>
                <a:lnTo>
                  <a:pt x="187" y="11315"/>
                </a:lnTo>
                <a:lnTo>
                  <a:pt x="245" y="11409"/>
                </a:lnTo>
                <a:lnTo>
                  <a:pt x="313" y="11503"/>
                </a:lnTo>
                <a:lnTo>
                  <a:pt x="389" y="11598"/>
                </a:lnTo>
                <a:lnTo>
                  <a:pt x="475" y="11691"/>
                </a:lnTo>
                <a:lnTo>
                  <a:pt x="570" y="11782"/>
                </a:lnTo>
                <a:lnTo>
                  <a:pt x="674" y="11869"/>
                </a:lnTo>
                <a:lnTo>
                  <a:pt x="789" y="11953"/>
                </a:lnTo>
                <a:lnTo>
                  <a:pt x="913" y="12031"/>
                </a:lnTo>
                <a:lnTo>
                  <a:pt x="1048" y="12105"/>
                </a:lnTo>
                <a:lnTo>
                  <a:pt x="1193" y="12171"/>
                </a:lnTo>
                <a:lnTo>
                  <a:pt x="1350" y="12229"/>
                </a:lnTo>
                <a:lnTo>
                  <a:pt x="1516" y="12278"/>
                </a:lnTo>
                <a:lnTo>
                  <a:pt x="1695" y="12318"/>
                </a:lnTo>
                <a:lnTo>
                  <a:pt x="1885" y="12347"/>
                </a:lnTo>
                <a:lnTo>
                  <a:pt x="2086" y="12365"/>
                </a:lnTo>
                <a:lnTo>
                  <a:pt x="2299" y="12370"/>
                </a:lnTo>
                <a:lnTo>
                  <a:pt x="2524" y="12361"/>
                </a:lnTo>
                <a:lnTo>
                  <a:pt x="2763" y="12339"/>
                </a:lnTo>
                <a:lnTo>
                  <a:pt x="3012" y="12301"/>
                </a:lnTo>
                <a:lnTo>
                  <a:pt x="3276" y="12246"/>
                </a:lnTo>
                <a:lnTo>
                  <a:pt x="3552" y="12175"/>
                </a:lnTo>
                <a:lnTo>
                  <a:pt x="3842" y="12085"/>
                </a:lnTo>
                <a:lnTo>
                  <a:pt x="4144" y="11976"/>
                </a:lnTo>
                <a:lnTo>
                  <a:pt x="4118" y="12042"/>
                </a:lnTo>
                <a:lnTo>
                  <a:pt x="4091" y="12107"/>
                </a:lnTo>
                <a:lnTo>
                  <a:pt x="4064" y="12173"/>
                </a:lnTo>
                <a:lnTo>
                  <a:pt x="4036" y="12239"/>
                </a:lnTo>
                <a:lnTo>
                  <a:pt x="4007" y="12307"/>
                </a:lnTo>
                <a:lnTo>
                  <a:pt x="3978" y="12374"/>
                </a:lnTo>
                <a:lnTo>
                  <a:pt x="3948" y="12443"/>
                </a:lnTo>
                <a:lnTo>
                  <a:pt x="3918" y="12510"/>
                </a:lnTo>
                <a:lnTo>
                  <a:pt x="3854" y="12643"/>
                </a:lnTo>
                <a:lnTo>
                  <a:pt x="3786" y="12774"/>
                </a:lnTo>
                <a:lnTo>
                  <a:pt x="3714" y="12903"/>
                </a:lnTo>
                <a:lnTo>
                  <a:pt x="3640" y="13030"/>
                </a:lnTo>
                <a:lnTo>
                  <a:pt x="3561" y="13156"/>
                </a:lnTo>
                <a:lnTo>
                  <a:pt x="3480" y="13279"/>
                </a:lnTo>
                <a:lnTo>
                  <a:pt x="3397" y="13401"/>
                </a:lnTo>
                <a:lnTo>
                  <a:pt x="3312" y="13521"/>
                </a:lnTo>
                <a:lnTo>
                  <a:pt x="3227" y="13639"/>
                </a:lnTo>
                <a:lnTo>
                  <a:pt x="3141" y="13755"/>
                </a:lnTo>
                <a:lnTo>
                  <a:pt x="3056" y="13869"/>
                </a:lnTo>
                <a:lnTo>
                  <a:pt x="2970" y="13981"/>
                </a:lnTo>
                <a:lnTo>
                  <a:pt x="2886" y="14091"/>
                </a:lnTo>
                <a:lnTo>
                  <a:pt x="2804" y="14200"/>
                </a:lnTo>
                <a:lnTo>
                  <a:pt x="2724" y="14306"/>
                </a:lnTo>
                <a:lnTo>
                  <a:pt x="2647" y="14409"/>
                </a:lnTo>
                <a:lnTo>
                  <a:pt x="2573" y="14511"/>
                </a:lnTo>
                <a:lnTo>
                  <a:pt x="2502" y="14611"/>
                </a:lnTo>
                <a:lnTo>
                  <a:pt x="2437" y="14709"/>
                </a:lnTo>
                <a:lnTo>
                  <a:pt x="2376" y="14804"/>
                </a:lnTo>
                <a:lnTo>
                  <a:pt x="2320" y="14898"/>
                </a:lnTo>
                <a:lnTo>
                  <a:pt x="2270" y="14990"/>
                </a:lnTo>
                <a:lnTo>
                  <a:pt x="2226" y="15080"/>
                </a:lnTo>
                <a:lnTo>
                  <a:pt x="2190" y="15166"/>
                </a:lnTo>
                <a:lnTo>
                  <a:pt x="2162" y="15252"/>
                </a:lnTo>
                <a:lnTo>
                  <a:pt x="2141" y="15335"/>
                </a:lnTo>
                <a:lnTo>
                  <a:pt x="2128" y="15415"/>
                </a:lnTo>
                <a:lnTo>
                  <a:pt x="2124" y="15494"/>
                </a:lnTo>
                <a:lnTo>
                  <a:pt x="2132" y="15571"/>
                </a:lnTo>
                <a:lnTo>
                  <a:pt x="2148" y="15645"/>
                </a:lnTo>
                <a:lnTo>
                  <a:pt x="2175" y="15717"/>
                </a:lnTo>
                <a:lnTo>
                  <a:pt x="2213" y="15786"/>
                </a:lnTo>
                <a:lnTo>
                  <a:pt x="2252" y="15835"/>
                </a:lnTo>
                <a:lnTo>
                  <a:pt x="2306" y="15881"/>
                </a:lnTo>
                <a:lnTo>
                  <a:pt x="2377" y="15926"/>
                </a:lnTo>
                <a:lnTo>
                  <a:pt x="2462" y="15970"/>
                </a:lnTo>
                <a:lnTo>
                  <a:pt x="2560" y="16010"/>
                </a:lnTo>
                <a:lnTo>
                  <a:pt x="2672" y="16045"/>
                </a:lnTo>
                <a:lnTo>
                  <a:pt x="2795" y="16076"/>
                </a:lnTo>
                <a:lnTo>
                  <a:pt x="2931" y="16100"/>
                </a:lnTo>
                <a:lnTo>
                  <a:pt x="3075" y="16117"/>
                </a:lnTo>
                <a:lnTo>
                  <a:pt x="3231" y="16126"/>
                </a:lnTo>
                <a:lnTo>
                  <a:pt x="3394" y="16127"/>
                </a:lnTo>
                <a:lnTo>
                  <a:pt x="3565" y="16118"/>
                </a:lnTo>
                <a:lnTo>
                  <a:pt x="3744" y="16099"/>
                </a:lnTo>
                <a:lnTo>
                  <a:pt x="3929" y="16068"/>
                </a:lnTo>
                <a:lnTo>
                  <a:pt x="4119" y="16024"/>
                </a:lnTo>
                <a:lnTo>
                  <a:pt x="4314" y="15968"/>
                </a:lnTo>
                <a:lnTo>
                  <a:pt x="4512" y="15896"/>
                </a:lnTo>
                <a:lnTo>
                  <a:pt x="4714" y="15810"/>
                </a:lnTo>
                <a:lnTo>
                  <a:pt x="4917" y="15709"/>
                </a:lnTo>
                <a:lnTo>
                  <a:pt x="5122" y="15590"/>
                </a:lnTo>
                <a:lnTo>
                  <a:pt x="5327" y="15453"/>
                </a:lnTo>
                <a:lnTo>
                  <a:pt x="5531" y="15297"/>
                </a:lnTo>
                <a:lnTo>
                  <a:pt x="5735" y="15122"/>
                </a:lnTo>
                <a:lnTo>
                  <a:pt x="5936" y="14926"/>
                </a:lnTo>
                <a:lnTo>
                  <a:pt x="6134" y="14710"/>
                </a:lnTo>
                <a:lnTo>
                  <a:pt x="6329" y="14471"/>
                </a:lnTo>
                <a:lnTo>
                  <a:pt x="6519" y="14208"/>
                </a:lnTo>
                <a:lnTo>
                  <a:pt x="6704" y="13921"/>
                </a:lnTo>
                <a:lnTo>
                  <a:pt x="6881" y="13610"/>
                </a:lnTo>
                <a:lnTo>
                  <a:pt x="7053" y="13272"/>
                </a:lnTo>
                <a:lnTo>
                  <a:pt x="7216" y="12907"/>
                </a:lnTo>
                <a:lnTo>
                  <a:pt x="7370" y="12515"/>
                </a:lnTo>
                <a:lnTo>
                  <a:pt x="7416" y="12603"/>
                </a:lnTo>
                <a:lnTo>
                  <a:pt x="7463" y="12691"/>
                </a:lnTo>
                <a:lnTo>
                  <a:pt x="7512" y="12780"/>
                </a:lnTo>
                <a:lnTo>
                  <a:pt x="7563" y="12869"/>
                </a:lnTo>
                <a:lnTo>
                  <a:pt x="7615" y="12960"/>
                </a:lnTo>
                <a:lnTo>
                  <a:pt x="7668" y="13050"/>
                </a:lnTo>
                <a:lnTo>
                  <a:pt x="7724" y="13141"/>
                </a:lnTo>
                <a:lnTo>
                  <a:pt x="7782" y="13232"/>
                </a:lnTo>
                <a:lnTo>
                  <a:pt x="7840" y="13323"/>
                </a:lnTo>
                <a:lnTo>
                  <a:pt x="7902" y="13413"/>
                </a:lnTo>
                <a:lnTo>
                  <a:pt x="7963" y="13505"/>
                </a:lnTo>
                <a:lnTo>
                  <a:pt x="8028" y="13596"/>
                </a:lnTo>
                <a:lnTo>
                  <a:pt x="8095" y="13687"/>
                </a:lnTo>
                <a:lnTo>
                  <a:pt x="8162" y="13776"/>
                </a:lnTo>
                <a:lnTo>
                  <a:pt x="8232" y="13866"/>
                </a:lnTo>
                <a:lnTo>
                  <a:pt x="8304" y="13955"/>
                </a:lnTo>
                <a:lnTo>
                  <a:pt x="8377" y="14043"/>
                </a:lnTo>
                <a:lnTo>
                  <a:pt x="8452" y="14131"/>
                </a:lnTo>
                <a:lnTo>
                  <a:pt x="8529" y="14218"/>
                </a:lnTo>
                <a:lnTo>
                  <a:pt x="8609" y="14304"/>
                </a:lnTo>
                <a:lnTo>
                  <a:pt x="8690" y="14388"/>
                </a:lnTo>
                <a:lnTo>
                  <a:pt x="8773" y="14472"/>
                </a:lnTo>
                <a:lnTo>
                  <a:pt x="8857" y="14554"/>
                </a:lnTo>
                <a:lnTo>
                  <a:pt x="8944" y="14634"/>
                </a:lnTo>
                <a:lnTo>
                  <a:pt x="9033" y="14713"/>
                </a:lnTo>
                <a:lnTo>
                  <a:pt x="9124" y="14790"/>
                </a:lnTo>
                <a:lnTo>
                  <a:pt x="9217" y="14867"/>
                </a:lnTo>
                <a:lnTo>
                  <a:pt x="9312" y="14941"/>
                </a:lnTo>
                <a:lnTo>
                  <a:pt x="9409" y="15013"/>
                </a:lnTo>
                <a:lnTo>
                  <a:pt x="9508" y="15083"/>
                </a:lnTo>
                <a:lnTo>
                  <a:pt x="9609" y="15151"/>
                </a:lnTo>
                <a:lnTo>
                  <a:pt x="9713" y="15217"/>
                </a:lnTo>
                <a:lnTo>
                  <a:pt x="9886" y="15318"/>
                </a:lnTo>
                <a:lnTo>
                  <a:pt x="10068" y="15411"/>
                </a:lnTo>
                <a:lnTo>
                  <a:pt x="10256" y="15496"/>
                </a:lnTo>
                <a:lnTo>
                  <a:pt x="10451" y="15574"/>
                </a:lnTo>
                <a:lnTo>
                  <a:pt x="10652" y="15643"/>
                </a:lnTo>
                <a:lnTo>
                  <a:pt x="10859" y="15705"/>
                </a:lnTo>
                <a:lnTo>
                  <a:pt x="11069" y="15759"/>
                </a:lnTo>
                <a:lnTo>
                  <a:pt x="11282" y="15805"/>
                </a:lnTo>
                <a:lnTo>
                  <a:pt x="11499" y="15845"/>
                </a:lnTo>
                <a:lnTo>
                  <a:pt x="11717" y="15875"/>
                </a:lnTo>
                <a:lnTo>
                  <a:pt x="11936" y="15899"/>
                </a:lnTo>
                <a:lnTo>
                  <a:pt x="12157" y="15915"/>
                </a:lnTo>
                <a:lnTo>
                  <a:pt x="12377" y="15923"/>
                </a:lnTo>
                <a:lnTo>
                  <a:pt x="12596" y="15924"/>
                </a:lnTo>
                <a:lnTo>
                  <a:pt x="12813" y="15917"/>
                </a:lnTo>
                <a:lnTo>
                  <a:pt x="13028" y="15903"/>
                </a:lnTo>
                <a:lnTo>
                  <a:pt x="13241" y="15882"/>
                </a:lnTo>
                <a:lnTo>
                  <a:pt x="13449" y="15854"/>
                </a:lnTo>
                <a:lnTo>
                  <a:pt x="13652" y="15818"/>
                </a:lnTo>
                <a:lnTo>
                  <a:pt x="13850" y="15774"/>
                </a:lnTo>
                <a:lnTo>
                  <a:pt x="14041" y="15723"/>
                </a:lnTo>
                <a:lnTo>
                  <a:pt x="14226" y="15665"/>
                </a:lnTo>
                <a:lnTo>
                  <a:pt x="14402" y="15600"/>
                </a:lnTo>
                <a:lnTo>
                  <a:pt x="14571" y="15527"/>
                </a:lnTo>
                <a:lnTo>
                  <a:pt x="14731" y="15448"/>
                </a:lnTo>
                <a:lnTo>
                  <a:pt x="14880" y="15361"/>
                </a:lnTo>
                <a:lnTo>
                  <a:pt x="15020" y="15267"/>
                </a:lnTo>
                <a:lnTo>
                  <a:pt x="15147" y="15166"/>
                </a:lnTo>
                <a:lnTo>
                  <a:pt x="15262" y="15059"/>
                </a:lnTo>
                <a:lnTo>
                  <a:pt x="15365" y="14944"/>
                </a:lnTo>
                <a:lnTo>
                  <a:pt x="15454" y="14822"/>
                </a:lnTo>
                <a:lnTo>
                  <a:pt x="15528" y="14693"/>
                </a:lnTo>
                <a:lnTo>
                  <a:pt x="15552" y="14633"/>
                </a:lnTo>
                <a:lnTo>
                  <a:pt x="15561" y="14575"/>
                </a:lnTo>
                <a:lnTo>
                  <a:pt x="15556" y="14517"/>
                </a:lnTo>
                <a:lnTo>
                  <a:pt x="15539" y="14462"/>
                </a:lnTo>
                <a:lnTo>
                  <a:pt x="15508" y="14407"/>
                </a:lnTo>
                <a:lnTo>
                  <a:pt x="15467" y="14354"/>
                </a:lnTo>
                <a:lnTo>
                  <a:pt x="15415" y="14300"/>
                </a:lnTo>
                <a:lnTo>
                  <a:pt x="15351" y="14247"/>
                </a:lnTo>
                <a:lnTo>
                  <a:pt x="15278" y="14194"/>
                </a:lnTo>
                <a:lnTo>
                  <a:pt x="15195" y="14140"/>
                </a:lnTo>
                <a:lnTo>
                  <a:pt x="15104" y="14086"/>
                </a:lnTo>
                <a:lnTo>
                  <a:pt x="15005" y="14030"/>
                </a:lnTo>
                <a:lnTo>
                  <a:pt x="14898" y="13975"/>
                </a:lnTo>
                <a:lnTo>
                  <a:pt x="14785" y="13917"/>
                </a:lnTo>
                <a:lnTo>
                  <a:pt x="14666" y="13858"/>
                </a:lnTo>
                <a:lnTo>
                  <a:pt x="14542" y="13798"/>
                </a:lnTo>
                <a:lnTo>
                  <a:pt x="14411" y="13735"/>
                </a:lnTo>
                <a:lnTo>
                  <a:pt x="14278" y="13669"/>
                </a:lnTo>
                <a:lnTo>
                  <a:pt x="14141" y="13602"/>
                </a:lnTo>
                <a:lnTo>
                  <a:pt x="14000" y="13531"/>
                </a:lnTo>
                <a:lnTo>
                  <a:pt x="13858" y="13458"/>
                </a:lnTo>
                <a:lnTo>
                  <a:pt x="13713" y="13380"/>
                </a:lnTo>
                <a:lnTo>
                  <a:pt x="13568" y="13300"/>
                </a:lnTo>
                <a:lnTo>
                  <a:pt x="13422" y="13215"/>
                </a:lnTo>
                <a:lnTo>
                  <a:pt x="13276" y="13126"/>
                </a:lnTo>
                <a:lnTo>
                  <a:pt x="13131" y="13033"/>
                </a:lnTo>
                <a:lnTo>
                  <a:pt x="12988" y="12936"/>
                </a:lnTo>
                <a:lnTo>
                  <a:pt x="12848" y="12833"/>
                </a:lnTo>
                <a:lnTo>
                  <a:pt x="12709" y="12726"/>
                </a:lnTo>
                <a:lnTo>
                  <a:pt x="12574" y="12612"/>
                </a:lnTo>
                <a:lnTo>
                  <a:pt x="12443" y="12494"/>
                </a:lnTo>
                <a:lnTo>
                  <a:pt x="12316" y="12369"/>
                </a:lnTo>
                <a:close/>
              </a:path>
            </a:pathLst>
          </a:custGeom>
          <a:solidFill>
            <a:schemeClr val="bg1">
              <a:lumMod val="65000"/>
            </a:schemeClr>
          </a:solidFill>
          <a:ln>
            <a:noFill/>
          </a:ln>
        </p:spPr>
        <p:txBody>
          <a:bodyPr anchor="ctr"/>
          <a:lstStyle/>
          <a:p>
            <a:pPr algn="ctr"/>
            <a:endParaRPr/>
          </a:p>
        </p:txBody>
      </p:sp>
      <p:sp>
        <p:nvSpPr>
          <p:cNvPr id="11" name="任意多边形: 形状 13"/>
          <p:cNvSpPr/>
          <p:nvPr/>
        </p:nvSpPr>
        <p:spPr bwMode="auto">
          <a:xfrm>
            <a:off x="8091223" y="5310054"/>
            <a:ext cx="614336" cy="338365"/>
          </a:xfrm>
          <a:custGeom>
            <a:avLst/>
            <a:gdLst>
              <a:gd name="T0" fmla="*/ 10971 w 16128"/>
              <a:gd name="T1" fmla="*/ 8176 h 8883"/>
              <a:gd name="T2" fmla="*/ 7655 w 16128"/>
              <a:gd name="T3" fmla="*/ 8061 h 8883"/>
              <a:gd name="T4" fmla="*/ 4083 w 16128"/>
              <a:gd name="T5" fmla="*/ 7866 h 8883"/>
              <a:gd name="T6" fmla="*/ 2042 w 16128"/>
              <a:gd name="T7" fmla="*/ 7706 h 8883"/>
              <a:gd name="T8" fmla="*/ 1589 w 16128"/>
              <a:gd name="T9" fmla="*/ 7235 h 8883"/>
              <a:gd name="T10" fmla="*/ 1006 w 16128"/>
              <a:gd name="T11" fmla="*/ 5968 h 8883"/>
              <a:gd name="T12" fmla="*/ 771 w 16128"/>
              <a:gd name="T13" fmla="*/ 4243 h 8883"/>
              <a:gd name="T14" fmla="*/ 1393 w 16128"/>
              <a:gd name="T15" fmla="*/ 2405 h 8883"/>
              <a:gd name="T16" fmla="*/ 2964 w 16128"/>
              <a:gd name="T17" fmla="*/ 1909 h 8883"/>
              <a:gd name="T18" fmla="*/ 6564 w 16128"/>
              <a:gd name="T19" fmla="*/ 1447 h 8883"/>
              <a:gd name="T20" fmla="*/ 10424 w 16128"/>
              <a:gd name="T21" fmla="*/ 1038 h 8883"/>
              <a:gd name="T22" fmla="*/ 12597 w 16128"/>
              <a:gd name="T23" fmla="*/ 899 h 8883"/>
              <a:gd name="T24" fmla="*/ 13128 w 16128"/>
              <a:gd name="T25" fmla="*/ 1626 h 8883"/>
              <a:gd name="T26" fmla="*/ 13488 w 16128"/>
              <a:gd name="T27" fmla="*/ 3261 h 8883"/>
              <a:gd name="T28" fmla="*/ 13360 w 16128"/>
              <a:gd name="T29" fmla="*/ 5440 h 8883"/>
              <a:gd name="T30" fmla="*/ 12442 w 16128"/>
              <a:gd name="T31" fmla="*/ 7822 h 8883"/>
              <a:gd name="T32" fmla="*/ 1722 w 16128"/>
              <a:gd name="T33" fmla="*/ 3559 h 8883"/>
              <a:gd name="T34" fmla="*/ 1610 w 16128"/>
              <a:gd name="T35" fmla="*/ 4827 h 8883"/>
              <a:gd name="T36" fmla="*/ 1821 w 16128"/>
              <a:gd name="T37" fmla="*/ 6105 h 8883"/>
              <a:gd name="T38" fmla="*/ 2223 w 16128"/>
              <a:gd name="T39" fmla="*/ 6890 h 8883"/>
              <a:gd name="T40" fmla="*/ 2815 w 16128"/>
              <a:gd name="T41" fmla="*/ 7027 h 8883"/>
              <a:gd name="T42" fmla="*/ 3708 w 16128"/>
              <a:gd name="T43" fmla="*/ 7106 h 8883"/>
              <a:gd name="T44" fmla="*/ 4626 w 16128"/>
              <a:gd name="T45" fmla="*/ 7114 h 8883"/>
              <a:gd name="T46" fmla="*/ 5277 w 16128"/>
              <a:gd name="T47" fmla="*/ 7002 h 8883"/>
              <a:gd name="T48" fmla="*/ 6117 w 16128"/>
              <a:gd name="T49" fmla="*/ 6048 h 8883"/>
              <a:gd name="T50" fmla="*/ 6592 w 16128"/>
              <a:gd name="T51" fmla="*/ 4703 h 8883"/>
              <a:gd name="T52" fmla="*/ 6605 w 16128"/>
              <a:gd name="T53" fmla="*/ 3423 h 8883"/>
              <a:gd name="T54" fmla="*/ 6306 w 16128"/>
              <a:gd name="T55" fmla="*/ 2459 h 8883"/>
              <a:gd name="T56" fmla="*/ 5768 w 16128"/>
              <a:gd name="T57" fmla="*/ 2220 h 8883"/>
              <a:gd name="T58" fmla="*/ 4548 w 16128"/>
              <a:gd name="T59" fmla="*/ 2338 h 8883"/>
              <a:gd name="T60" fmla="*/ 3154 w 16128"/>
              <a:gd name="T61" fmla="*/ 2591 h 8883"/>
              <a:gd name="T62" fmla="*/ 2196 w 16128"/>
              <a:gd name="T63" fmla="*/ 2861 h 8883"/>
              <a:gd name="T64" fmla="*/ 15671 w 16128"/>
              <a:gd name="T65" fmla="*/ 2135 h 8883"/>
              <a:gd name="T66" fmla="*/ 15349 w 16128"/>
              <a:gd name="T67" fmla="*/ 2127 h 8883"/>
              <a:gd name="T68" fmla="*/ 14910 w 16128"/>
              <a:gd name="T69" fmla="*/ 2222 h 8883"/>
              <a:gd name="T70" fmla="*/ 14284 w 16128"/>
              <a:gd name="T71" fmla="*/ 2300 h 8883"/>
              <a:gd name="T72" fmla="*/ 14116 w 16128"/>
              <a:gd name="T73" fmla="*/ 1445 h 8883"/>
              <a:gd name="T74" fmla="*/ 13892 w 16128"/>
              <a:gd name="T75" fmla="*/ 757 h 8883"/>
              <a:gd name="T76" fmla="*/ 13637 w 16128"/>
              <a:gd name="T77" fmla="*/ 266 h 8883"/>
              <a:gd name="T78" fmla="*/ 13345 w 16128"/>
              <a:gd name="T79" fmla="*/ 6 h 8883"/>
              <a:gd name="T80" fmla="*/ 10894 w 16128"/>
              <a:gd name="T81" fmla="*/ 175 h 8883"/>
              <a:gd name="T82" fmla="*/ 6541 w 16128"/>
              <a:gd name="T83" fmla="*/ 674 h 8883"/>
              <a:gd name="T84" fmla="*/ 2481 w 16128"/>
              <a:gd name="T85" fmla="*/ 1237 h 8883"/>
              <a:gd name="T86" fmla="*/ 710 w 16128"/>
              <a:gd name="T87" fmla="*/ 1842 h 8883"/>
              <a:gd name="T88" fmla="*/ 8 w 16128"/>
              <a:gd name="T89" fmla="*/ 4083 h 8883"/>
              <a:gd name="T90" fmla="*/ 272 w 16128"/>
              <a:gd name="T91" fmla="*/ 6186 h 8883"/>
              <a:gd name="T92" fmla="*/ 929 w 16128"/>
              <a:gd name="T93" fmla="*/ 7732 h 8883"/>
              <a:gd name="T94" fmla="*/ 1441 w 16128"/>
              <a:gd name="T95" fmla="*/ 8309 h 8883"/>
              <a:gd name="T96" fmla="*/ 3744 w 16128"/>
              <a:gd name="T97" fmla="*/ 8503 h 8883"/>
              <a:gd name="T98" fmla="*/ 7772 w 16128"/>
              <a:gd name="T99" fmla="*/ 8740 h 8883"/>
              <a:gd name="T100" fmla="*/ 11511 w 16128"/>
              <a:gd name="T101" fmla="*/ 8879 h 8883"/>
              <a:gd name="T102" fmla="*/ 13007 w 16128"/>
              <a:gd name="T103" fmla="*/ 8734 h 8883"/>
              <a:gd name="T104" fmla="*/ 13342 w 16128"/>
              <a:gd name="T105" fmla="*/ 8126 h 8883"/>
              <a:gd name="T106" fmla="*/ 13623 w 16128"/>
              <a:gd name="T107" fmla="*/ 7510 h 8883"/>
              <a:gd name="T108" fmla="*/ 13854 w 16128"/>
              <a:gd name="T109" fmla="*/ 6893 h 8883"/>
              <a:gd name="T110" fmla="*/ 14106 w 16128"/>
              <a:gd name="T111" fmla="*/ 6375 h 8883"/>
              <a:gd name="T112" fmla="*/ 14908 w 16128"/>
              <a:gd name="T113" fmla="*/ 6542 h 8883"/>
              <a:gd name="T114" fmla="*/ 15282 w 16128"/>
              <a:gd name="T115" fmla="*/ 6577 h 8883"/>
              <a:gd name="T116" fmla="*/ 15493 w 16128"/>
              <a:gd name="T117" fmla="*/ 6514 h 8883"/>
              <a:gd name="T118" fmla="*/ 15767 w 16128"/>
              <a:gd name="T119" fmla="*/ 5991 h 8883"/>
              <a:gd name="T120" fmla="*/ 16052 w 16128"/>
              <a:gd name="T121" fmla="*/ 4959 h 8883"/>
              <a:gd name="T122" fmla="*/ 16105 w 16128"/>
              <a:gd name="T123" fmla="*/ 3580 h 8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28" h="8883">
                <a:moveTo>
                  <a:pt x="12256" y="8117"/>
                </a:moveTo>
                <a:lnTo>
                  <a:pt x="12214" y="8137"/>
                </a:lnTo>
                <a:lnTo>
                  <a:pt x="12118" y="8153"/>
                </a:lnTo>
                <a:lnTo>
                  <a:pt x="11974" y="8165"/>
                </a:lnTo>
                <a:lnTo>
                  <a:pt x="11784" y="8173"/>
                </a:lnTo>
                <a:lnTo>
                  <a:pt x="11551" y="8178"/>
                </a:lnTo>
                <a:lnTo>
                  <a:pt x="11279" y="8178"/>
                </a:lnTo>
                <a:lnTo>
                  <a:pt x="10971" y="8176"/>
                </a:lnTo>
                <a:lnTo>
                  <a:pt x="10631" y="8169"/>
                </a:lnTo>
                <a:lnTo>
                  <a:pt x="10263" y="8160"/>
                </a:lnTo>
                <a:lnTo>
                  <a:pt x="9870" y="8149"/>
                </a:lnTo>
                <a:lnTo>
                  <a:pt x="9457" y="8136"/>
                </a:lnTo>
                <a:lnTo>
                  <a:pt x="9025" y="8120"/>
                </a:lnTo>
                <a:lnTo>
                  <a:pt x="8578" y="8103"/>
                </a:lnTo>
                <a:lnTo>
                  <a:pt x="8120" y="8083"/>
                </a:lnTo>
                <a:lnTo>
                  <a:pt x="7655" y="8061"/>
                </a:lnTo>
                <a:lnTo>
                  <a:pt x="7186" y="8039"/>
                </a:lnTo>
                <a:lnTo>
                  <a:pt x="6716" y="8016"/>
                </a:lnTo>
                <a:lnTo>
                  <a:pt x="6250" y="7992"/>
                </a:lnTo>
                <a:lnTo>
                  <a:pt x="5790" y="7967"/>
                </a:lnTo>
                <a:lnTo>
                  <a:pt x="5339" y="7942"/>
                </a:lnTo>
                <a:lnTo>
                  <a:pt x="4902" y="7917"/>
                </a:lnTo>
                <a:lnTo>
                  <a:pt x="4483" y="7892"/>
                </a:lnTo>
                <a:lnTo>
                  <a:pt x="4083" y="7866"/>
                </a:lnTo>
                <a:lnTo>
                  <a:pt x="3707" y="7842"/>
                </a:lnTo>
                <a:lnTo>
                  <a:pt x="3360" y="7819"/>
                </a:lnTo>
                <a:lnTo>
                  <a:pt x="3042" y="7795"/>
                </a:lnTo>
                <a:lnTo>
                  <a:pt x="2760" y="7774"/>
                </a:lnTo>
                <a:lnTo>
                  <a:pt x="2515" y="7754"/>
                </a:lnTo>
                <a:lnTo>
                  <a:pt x="2311" y="7736"/>
                </a:lnTo>
                <a:lnTo>
                  <a:pt x="2152" y="7720"/>
                </a:lnTo>
                <a:lnTo>
                  <a:pt x="2042" y="7706"/>
                </a:lnTo>
                <a:lnTo>
                  <a:pt x="1984" y="7693"/>
                </a:lnTo>
                <a:lnTo>
                  <a:pt x="1947" y="7674"/>
                </a:lnTo>
                <a:lnTo>
                  <a:pt x="1903" y="7639"/>
                </a:lnTo>
                <a:lnTo>
                  <a:pt x="1851" y="7587"/>
                </a:lnTo>
                <a:lnTo>
                  <a:pt x="1792" y="7520"/>
                </a:lnTo>
                <a:lnTo>
                  <a:pt x="1729" y="7439"/>
                </a:lnTo>
                <a:lnTo>
                  <a:pt x="1660" y="7343"/>
                </a:lnTo>
                <a:lnTo>
                  <a:pt x="1589" y="7235"/>
                </a:lnTo>
                <a:lnTo>
                  <a:pt x="1514" y="7113"/>
                </a:lnTo>
                <a:lnTo>
                  <a:pt x="1438" y="6980"/>
                </a:lnTo>
                <a:lnTo>
                  <a:pt x="1362" y="6835"/>
                </a:lnTo>
                <a:lnTo>
                  <a:pt x="1285" y="6681"/>
                </a:lnTo>
                <a:lnTo>
                  <a:pt x="1211" y="6516"/>
                </a:lnTo>
                <a:lnTo>
                  <a:pt x="1139" y="6341"/>
                </a:lnTo>
                <a:lnTo>
                  <a:pt x="1070" y="6159"/>
                </a:lnTo>
                <a:lnTo>
                  <a:pt x="1006" y="5968"/>
                </a:lnTo>
                <a:lnTo>
                  <a:pt x="948" y="5771"/>
                </a:lnTo>
                <a:lnTo>
                  <a:pt x="895" y="5567"/>
                </a:lnTo>
                <a:lnTo>
                  <a:pt x="850" y="5357"/>
                </a:lnTo>
                <a:lnTo>
                  <a:pt x="813" y="5141"/>
                </a:lnTo>
                <a:lnTo>
                  <a:pt x="786" y="4922"/>
                </a:lnTo>
                <a:lnTo>
                  <a:pt x="769" y="4699"/>
                </a:lnTo>
                <a:lnTo>
                  <a:pt x="764" y="4472"/>
                </a:lnTo>
                <a:lnTo>
                  <a:pt x="771" y="4243"/>
                </a:lnTo>
                <a:lnTo>
                  <a:pt x="791" y="4012"/>
                </a:lnTo>
                <a:lnTo>
                  <a:pt x="827" y="3781"/>
                </a:lnTo>
                <a:lnTo>
                  <a:pt x="877" y="3549"/>
                </a:lnTo>
                <a:lnTo>
                  <a:pt x="943" y="3317"/>
                </a:lnTo>
                <a:lnTo>
                  <a:pt x="1027" y="3086"/>
                </a:lnTo>
                <a:lnTo>
                  <a:pt x="1130" y="2856"/>
                </a:lnTo>
                <a:lnTo>
                  <a:pt x="1251" y="2630"/>
                </a:lnTo>
                <a:lnTo>
                  <a:pt x="1393" y="2405"/>
                </a:lnTo>
                <a:lnTo>
                  <a:pt x="1556" y="2185"/>
                </a:lnTo>
                <a:lnTo>
                  <a:pt x="1605" y="2159"/>
                </a:lnTo>
                <a:lnTo>
                  <a:pt x="1711" y="2128"/>
                </a:lnTo>
                <a:lnTo>
                  <a:pt x="1870" y="2092"/>
                </a:lnTo>
                <a:lnTo>
                  <a:pt x="2077" y="2052"/>
                </a:lnTo>
                <a:lnTo>
                  <a:pt x="2333" y="2007"/>
                </a:lnTo>
                <a:lnTo>
                  <a:pt x="2629" y="1960"/>
                </a:lnTo>
                <a:lnTo>
                  <a:pt x="2964" y="1909"/>
                </a:lnTo>
                <a:lnTo>
                  <a:pt x="3333" y="1857"/>
                </a:lnTo>
                <a:lnTo>
                  <a:pt x="3734" y="1801"/>
                </a:lnTo>
                <a:lnTo>
                  <a:pt x="4160" y="1744"/>
                </a:lnTo>
                <a:lnTo>
                  <a:pt x="4610" y="1686"/>
                </a:lnTo>
                <a:lnTo>
                  <a:pt x="5079" y="1626"/>
                </a:lnTo>
                <a:lnTo>
                  <a:pt x="5563" y="1567"/>
                </a:lnTo>
                <a:lnTo>
                  <a:pt x="6060" y="1507"/>
                </a:lnTo>
                <a:lnTo>
                  <a:pt x="6564" y="1447"/>
                </a:lnTo>
                <a:lnTo>
                  <a:pt x="7072" y="1389"/>
                </a:lnTo>
                <a:lnTo>
                  <a:pt x="7580" y="1331"/>
                </a:lnTo>
                <a:lnTo>
                  <a:pt x="8085" y="1275"/>
                </a:lnTo>
                <a:lnTo>
                  <a:pt x="8583" y="1222"/>
                </a:lnTo>
                <a:lnTo>
                  <a:pt x="9069" y="1171"/>
                </a:lnTo>
                <a:lnTo>
                  <a:pt x="9541" y="1123"/>
                </a:lnTo>
                <a:lnTo>
                  <a:pt x="9993" y="1078"/>
                </a:lnTo>
                <a:lnTo>
                  <a:pt x="10424" y="1038"/>
                </a:lnTo>
                <a:lnTo>
                  <a:pt x="10827" y="1001"/>
                </a:lnTo>
                <a:lnTo>
                  <a:pt x="11201" y="969"/>
                </a:lnTo>
                <a:lnTo>
                  <a:pt x="11541" y="942"/>
                </a:lnTo>
                <a:lnTo>
                  <a:pt x="11842" y="921"/>
                </a:lnTo>
                <a:lnTo>
                  <a:pt x="12103" y="906"/>
                </a:lnTo>
                <a:lnTo>
                  <a:pt x="12318" y="896"/>
                </a:lnTo>
                <a:lnTo>
                  <a:pt x="12484" y="893"/>
                </a:lnTo>
                <a:lnTo>
                  <a:pt x="12597" y="899"/>
                </a:lnTo>
                <a:lnTo>
                  <a:pt x="12653" y="912"/>
                </a:lnTo>
                <a:lnTo>
                  <a:pt x="12722" y="963"/>
                </a:lnTo>
                <a:lnTo>
                  <a:pt x="12792" y="1033"/>
                </a:lnTo>
                <a:lnTo>
                  <a:pt x="12860" y="1120"/>
                </a:lnTo>
                <a:lnTo>
                  <a:pt x="12930" y="1223"/>
                </a:lnTo>
                <a:lnTo>
                  <a:pt x="12997" y="1342"/>
                </a:lnTo>
                <a:lnTo>
                  <a:pt x="13064" y="1477"/>
                </a:lnTo>
                <a:lnTo>
                  <a:pt x="13128" y="1626"/>
                </a:lnTo>
                <a:lnTo>
                  <a:pt x="13189" y="1789"/>
                </a:lnTo>
                <a:lnTo>
                  <a:pt x="13247" y="1965"/>
                </a:lnTo>
                <a:lnTo>
                  <a:pt x="13301" y="2153"/>
                </a:lnTo>
                <a:lnTo>
                  <a:pt x="13350" y="2354"/>
                </a:lnTo>
                <a:lnTo>
                  <a:pt x="13393" y="2565"/>
                </a:lnTo>
                <a:lnTo>
                  <a:pt x="13432" y="2787"/>
                </a:lnTo>
                <a:lnTo>
                  <a:pt x="13463" y="3019"/>
                </a:lnTo>
                <a:lnTo>
                  <a:pt x="13488" y="3261"/>
                </a:lnTo>
                <a:lnTo>
                  <a:pt x="13505" y="3510"/>
                </a:lnTo>
                <a:lnTo>
                  <a:pt x="13513" y="3768"/>
                </a:lnTo>
                <a:lnTo>
                  <a:pt x="13513" y="4032"/>
                </a:lnTo>
                <a:lnTo>
                  <a:pt x="13504" y="4304"/>
                </a:lnTo>
                <a:lnTo>
                  <a:pt x="13485" y="4580"/>
                </a:lnTo>
                <a:lnTo>
                  <a:pt x="13455" y="4862"/>
                </a:lnTo>
                <a:lnTo>
                  <a:pt x="13413" y="5149"/>
                </a:lnTo>
                <a:lnTo>
                  <a:pt x="13360" y="5440"/>
                </a:lnTo>
                <a:lnTo>
                  <a:pt x="13296" y="5734"/>
                </a:lnTo>
                <a:lnTo>
                  <a:pt x="13217" y="6030"/>
                </a:lnTo>
                <a:lnTo>
                  <a:pt x="13125" y="6328"/>
                </a:lnTo>
                <a:lnTo>
                  <a:pt x="13019" y="6627"/>
                </a:lnTo>
                <a:lnTo>
                  <a:pt x="12898" y="6926"/>
                </a:lnTo>
                <a:lnTo>
                  <a:pt x="12762" y="7226"/>
                </a:lnTo>
                <a:lnTo>
                  <a:pt x="12611" y="7525"/>
                </a:lnTo>
                <a:lnTo>
                  <a:pt x="12442" y="7822"/>
                </a:lnTo>
                <a:lnTo>
                  <a:pt x="12256" y="8117"/>
                </a:lnTo>
                <a:close/>
                <a:moveTo>
                  <a:pt x="2098" y="2918"/>
                </a:moveTo>
                <a:lnTo>
                  <a:pt x="2015" y="2995"/>
                </a:lnTo>
                <a:lnTo>
                  <a:pt x="1940" y="3086"/>
                </a:lnTo>
                <a:lnTo>
                  <a:pt x="1874" y="3189"/>
                </a:lnTo>
                <a:lnTo>
                  <a:pt x="1815" y="3302"/>
                </a:lnTo>
                <a:lnTo>
                  <a:pt x="1765" y="3426"/>
                </a:lnTo>
                <a:lnTo>
                  <a:pt x="1722" y="3559"/>
                </a:lnTo>
                <a:lnTo>
                  <a:pt x="1685" y="3700"/>
                </a:lnTo>
                <a:lnTo>
                  <a:pt x="1656" y="3848"/>
                </a:lnTo>
                <a:lnTo>
                  <a:pt x="1634" y="4001"/>
                </a:lnTo>
                <a:lnTo>
                  <a:pt x="1617" y="4160"/>
                </a:lnTo>
                <a:lnTo>
                  <a:pt x="1607" y="4323"/>
                </a:lnTo>
                <a:lnTo>
                  <a:pt x="1603" y="4490"/>
                </a:lnTo>
                <a:lnTo>
                  <a:pt x="1604" y="4657"/>
                </a:lnTo>
                <a:lnTo>
                  <a:pt x="1610" y="4827"/>
                </a:lnTo>
                <a:lnTo>
                  <a:pt x="1622" y="4996"/>
                </a:lnTo>
                <a:lnTo>
                  <a:pt x="1638" y="5165"/>
                </a:lnTo>
                <a:lnTo>
                  <a:pt x="1658" y="5331"/>
                </a:lnTo>
                <a:lnTo>
                  <a:pt x="1683" y="5496"/>
                </a:lnTo>
                <a:lnTo>
                  <a:pt x="1713" y="5656"/>
                </a:lnTo>
                <a:lnTo>
                  <a:pt x="1745" y="5811"/>
                </a:lnTo>
                <a:lnTo>
                  <a:pt x="1781" y="5961"/>
                </a:lnTo>
                <a:lnTo>
                  <a:pt x="1821" y="6105"/>
                </a:lnTo>
                <a:lnTo>
                  <a:pt x="1864" y="6240"/>
                </a:lnTo>
                <a:lnTo>
                  <a:pt x="1909" y="6366"/>
                </a:lnTo>
                <a:lnTo>
                  <a:pt x="1957" y="6484"/>
                </a:lnTo>
                <a:lnTo>
                  <a:pt x="2006" y="6591"/>
                </a:lnTo>
                <a:lnTo>
                  <a:pt x="2058" y="6685"/>
                </a:lnTo>
                <a:lnTo>
                  <a:pt x="2112" y="6768"/>
                </a:lnTo>
                <a:lnTo>
                  <a:pt x="2166" y="6835"/>
                </a:lnTo>
                <a:lnTo>
                  <a:pt x="2223" y="6890"/>
                </a:lnTo>
                <a:lnTo>
                  <a:pt x="2280" y="6928"/>
                </a:lnTo>
                <a:lnTo>
                  <a:pt x="2338" y="6950"/>
                </a:lnTo>
                <a:lnTo>
                  <a:pt x="2400" y="6963"/>
                </a:lnTo>
                <a:lnTo>
                  <a:pt x="2470" y="6976"/>
                </a:lnTo>
                <a:lnTo>
                  <a:pt x="2547" y="6989"/>
                </a:lnTo>
                <a:lnTo>
                  <a:pt x="2631" y="7002"/>
                </a:lnTo>
                <a:lnTo>
                  <a:pt x="2721" y="7014"/>
                </a:lnTo>
                <a:lnTo>
                  <a:pt x="2815" y="7027"/>
                </a:lnTo>
                <a:lnTo>
                  <a:pt x="2916" y="7039"/>
                </a:lnTo>
                <a:lnTo>
                  <a:pt x="3021" y="7051"/>
                </a:lnTo>
                <a:lnTo>
                  <a:pt x="3129" y="7062"/>
                </a:lnTo>
                <a:lnTo>
                  <a:pt x="3241" y="7073"/>
                </a:lnTo>
                <a:lnTo>
                  <a:pt x="3355" y="7082"/>
                </a:lnTo>
                <a:lnTo>
                  <a:pt x="3472" y="7091"/>
                </a:lnTo>
                <a:lnTo>
                  <a:pt x="3589" y="7099"/>
                </a:lnTo>
                <a:lnTo>
                  <a:pt x="3708" y="7106"/>
                </a:lnTo>
                <a:lnTo>
                  <a:pt x="3827" y="7112"/>
                </a:lnTo>
                <a:lnTo>
                  <a:pt x="3946" y="7116"/>
                </a:lnTo>
                <a:lnTo>
                  <a:pt x="4065" y="7120"/>
                </a:lnTo>
                <a:lnTo>
                  <a:pt x="4182" y="7122"/>
                </a:lnTo>
                <a:lnTo>
                  <a:pt x="4297" y="7122"/>
                </a:lnTo>
                <a:lnTo>
                  <a:pt x="4410" y="7121"/>
                </a:lnTo>
                <a:lnTo>
                  <a:pt x="4520" y="7118"/>
                </a:lnTo>
                <a:lnTo>
                  <a:pt x="4626" y="7114"/>
                </a:lnTo>
                <a:lnTo>
                  <a:pt x="4728" y="7107"/>
                </a:lnTo>
                <a:lnTo>
                  <a:pt x="4824" y="7099"/>
                </a:lnTo>
                <a:lnTo>
                  <a:pt x="4917" y="7089"/>
                </a:lnTo>
                <a:lnTo>
                  <a:pt x="5003" y="7076"/>
                </a:lnTo>
                <a:lnTo>
                  <a:pt x="5082" y="7062"/>
                </a:lnTo>
                <a:lnTo>
                  <a:pt x="5155" y="7045"/>
                </a:lnTo>
                <a:lnTo>
                  <a:pt x="5219" y="7024"/>
                </a:lnTo>
                <a:lnTo>
                  <a:pt x="5277" y="7002"/>
                </a:lnTo>
                <a:lnTo>
                  <a:pt x="5324" y="6978"/>
                </a:lnTo>
                <a:lnTo>
                  <a:pt x="5364" y="6950"/>
                </a:lnTo>
                <a:lnTo>
                  <a:pt x="5516" y="6811"/>
                </a:lnTo>
                <a:lnTo>
                  <a:pt x="5657" y="6667"/>
                </a:lnTo>
                <a:lnTo>
                  <a:pt x="5787" y="6518"/>
                </a:lnTo>
                <a:lnTo>
                  <a:pt x="5907" y="6365"/>
                </a:lnTo>
                <a:lnTo>
                  <a:pt x="6017" y="6208"/>
                </a:lnTo>
                <a:lnTo>
                  <a:pt x="6117" y="6048"/>
                </a:lnTo>
                <a:lnTo>
                  <a:pt x="6206" y="5884"/>
                </a:lnTo>
                <a:lnTo>
                  <a:pt x="6287" y="5719"/>
                </a:lnTo>
                <a:lnTo>
                  <a:pt x="6358" y="5552"/>
                </a:lnTo>
                <a:lnTo>
                  <a:pt x="6422" y="5382"/>
                </a:lnTo>
                <a:lnTo>
                  <a:pt x="6476" y="5213"/>
                </a:lnTo>
                <a:lnTo>
                  <a:pt x="6523" y="5042"/>
                </a:lnTo>
                <a:lnTo>
                  <a:pt x="6561" y="4873"/>
                </a:lnTo>
                <a:lnTo>
                  <a:pt x="6592" y="4703"/>
                </a:lnTo>
                <a:lnTo>
                  <a:pt x="6617" y="4534"/>
                </a:lnTo>
                <a:lnTo>
                  <a:pt x="6634" y="4367"/>
                </a:lnTo>
                <a:lnTo>
                  <a:pt x="6644" y="4202"/>
                </a:lnTo>
                <a:lnTo>
                  <a:pt x="6647" y="4040"/>
                </a:lnTo>
                <a:lnTo>
                  <a:pt x="6645" y="3880"/>
                </a:lnTo>
                <a:lnTo>
                  <a:pt x="6637" y="3723"/>
                </a:lnTo>
                <a:lnTo>
                  <a:pt x="6624" y="3572"/>
                </a:lnTo>
                <a:lnTo>
                  <a:pt x="6605" y="3423"/>
                </a:lnTo>
                <a:lnTo>
                  <a:pt x="6581" y="3281"/>
                </a:lnTo>
                <a:lnTo>
                  <a:pt x="6554" y="3143"/>
                </a:lnTo>
                <a:lnTo>
                  <a:pt x="6522" y="3012"/>
                </a:lnTo>
                <a:lnTo>
                  <a:pt x="6485" y="2887"/>
                </a:lnTo>
                <a:lnTo>
                  <a:pt x="6445" y="2768"/>
                </a:lnTo>
                <a:lnTo>
                  <a:pt x="6402" y="2657"/>
                </a:lnTo>
                <a:lnTo>
                  <a:pt x="6355" y="2554"/>
                </a:lnTo>
                <a:lnTo>
                  <a:pt x="6306" y="2459"/>
                </a:lnTo>
                <a:lnTo>
                  <a:pt x="6255" y="2373"/>
                </a:lnTo>
                <a:lnTo>
                  <a:pt x="6201" y="2296"/>
                </a:lnTo>
                <a:lnTo>
                  <a:pt x="6170" y="2271"/>
                </a:lnTo>
                <a:lnTo>
                  <a:pt x="6122" y="2252"/>
                </a:lnTo>
                <a:lnTo>
                  <a:pt x="6055" y="2237"/>
                </a:lnTo>
                <a:lnTo>
                  <a:pt x="5973" y="2227"/>
                </a:lnTo>
                <a:lnTo>
                  <a:pt x="5878" y="2222"/>
                </a:lnTo>
                <a:lnTo>
                  <a:pt x="5768" y="2220"/>
                </a:lnTo>
                <a:lnTo>
                  <a:pt x="5646" y="2224"/>
                </a:lnTo>
                <a:lnTo>
                  <a:pt x="5513" y="2231"/>
                </a:lnTo>
                <a:lnTo>
                  <a:pt x="5370" y="2241"/>
                </a:lnTo>
                <a:lnTo>
                  <a:pt x="5217" y="2254"/>
                </a:lnTo>
                <a:lnTo>
                  <a:pt x="5058" y="2271"/>
                </a:lnTo>
                <a:lnTo>
                  <a:pt x="4893" y="2290"/>
                </a:lnTo>
                <a:lnTo>
                  <a:pt x="4722" y="2312"/>
                </a:lnTo>
                <a:lnTo>
                  <a:pt x="4548" y="2338"/>
                </a:lnTo>
                <a:lnTo>
                  <a:pt x="4371" y="2364"/>
                </a:lnTo>
                <a:lnTo>
                  <a:pt x="4191" y="2392"/>
                </a:lnTo>
                <a:lnTo>
                  <a:pt x="4013" y="2423"/>
                </a:lnTo>
                <a:lnTo>
                  <a:pt x="3834" y="2455"/>
                </a:lnTo>
                <a:lnTo>
                  <a:pt x="3658" y="2487"/>
                </a:lnTo>
                <a:lnTo>
                  <a:pt x="3486" y="2522"/>
                </a:lnTo>
                <a:lnTo>
                  <a:pt x="3316" y="2556"/>
                </a:lnTo>
                <a:lnTo>
                  <a:pt x="3154" y="2591"/>
                </a:lnTo>
                <a:lnTo>
                  <a:pt x="2998" y="2627"/>
                </a:lnTo>
                <a:lnTo>
                  <a:pt x="2850" y="2662"/>
                </a:lnTo>
                <a:lnTo>
                  <a:pt x="2711" y="2698"/>
                </a:lnTo>
                <a:lnTo>
                  <a:pt x="2582" y="2732"/>
                </a:lnTo>
                <a:lnTo>
                  <a:pt x="2466" y="2766"/>
                </a:lnTo>
                <a:lnTo>
                  <a:pt x="2362" y="2799"/>
                </a:lnTo>
                <a:lnTo>
                  <a:pt x="2272" y="2831"/>
                </a:lnTo>
                <a:lnTo>
                  <a:pt x="2196" y="2861"/>
                </a:lnTo>
                <a:lnTo>
                  <a:pt x="2138" y="2891"/>
                </a:lnTo>
                <a:lnTo>
                  <a:pt x="2098" y="2918"/>
                </a:lnTo>
                <a:close/>
                <a:moveTo>
                  <a:pt x="15769" y="2215"/>
                </a:moveTo>
                <a:lnTo>
                  <a:pt x="15757" y="2193"/>
                </a:lnTo>
                <a:lnTo>
                  <a:pt x="15742" y="2175"/>
                </a:lnTo>
                <a:lnTo>
                  <a:pt x="15722" y="2159"/>
                </a:lnTo>
                <a:lnTo>
                  <a:pt x="15699" y="2145"/>
                </a:lnTo>
                <a:lnTo>
                  <a:pt x="15671" y="2135"/>
                </a:lnTo>
                <a:lnTo>
                  <a:pt x="15641" y="2125"/>
                </a:lnTo>
                <a:lnTo>
                  <a:pt x="15607" y="2119"/>
                </a:lnTo>
                <a:lnTo>
                  <a:pt x="15571" y="2116"/>
                </a:lnTo>
                <a:lnTo>
                  <a:pt x="15531" y="2114"/>
                </a:lnTo>
                <a:lnTo>
                  <a:pt x="15489" y="2114"/>
                </a:lnTo>
                <a:lnTo>
                  <a:pt x="15445" y="2116"/>
                </a:lnTo>
                <a:lnTo>
                  <a:pt x="15398" y="2121"/>
                </a:lnTo>
                <a:lnTo>
                  <a:pt x="15349" y="2127"/>
                </a:lnTo>
                <a:lnTo>
                  <a:pt x="15298" y="2134"/>
                </a:lnTo>
                <a:lnTo>
                  <a:pt x="15247" y="2143"/>
                </a:lnTo>
                <a:lnTo>
                  <a:pt x="15193" y="2153"/>
                </a:lnTo>
                <a:lnTo>
                  <a:pt x="15138" y="2165"/>
                </a:lnTo>
                <a:lnTo>
                  <a:pt x="15083" y="2177"/>
                </a:lnTo>
                <a:lnTo>
                  <a:pt x="15025" y="2191"/>
                </a:lnTo>
                <a:lnTo>
                  <a:pt x="14968" y="2205"/>
                </a:lnTo>
                <a:lnTo>
                  <a:pt x="14910" y="2222"/>
                </a:lnTo>
                <a:lnTo>
                  <a:pt x="14852" y="2238"/>
                </a:lnTo>
                <a:lnTo>
                  <a:pt x="14794" y="2255"/>
                </a:lnTo>
                <a:lnTo>
                  <a:pt x="14736" y="2272"/>
                </a:lnTo>
                <a:lnTo>
                  <a:pt x="14621" y="2307"/>
                </a:lnTo>
                <a:lnTo>
                  <a:pt x="14509" y="2345"/>
                </a:lnTo>
                <a:lnTo>
                  <a:pt x="14402" y="2381"/>
                </a:lnTo>
                <a:lnTo>
                  <a:pt x="14300" y="2418"/>
                </a:lnTo>
                <a:lnTo>
                  <a:pt x="14284" y="2300"/>
                </a:lnTo>
                <a:lnTo>
                  <a:pt x="14267" y="2185"/>
                </a:lnTo>
                <a:lnTo>
                  <a:pt x="14249" y="2073"/>
                </a:lnTo>
                <a:lnTo>
                  <a:pt x="14230" y="1963"/>
                </a:lnTo>
                <a:lnTo>
                  <a:pt x="14209" y="1855"/>
                </a:lnTo>
                <a:lnTo>
                  <a:pt x="14187" y="1749"/>
                </a:lnTo>
                <a:lnTo>
                  <a:pt x="14164" y="1645"/>
                </a:lnTo>
                <a:lnTo>
                  <a:pt x="14140" y="1544"/>
                </a:lnTo>
                <a:lnTo>
                  <a:pt x="14116" y="1445"/>
                </a:lnTo>
                <a:lnTo>
                  <a:pt x="14091" y="1350"/>
                </a:lnTo>
                <a:lnTo>
                  <a:pt x="14065" y="1256"/>
                </a:lnTo>
                <a:lnTo>
                  <a:pt x="14037" y="1166"/>
                </a:lnTo>
                <a:lnTo>
                  <a:pt x="14009" y="1078"/>
                </a:lnTo>
                <a:lnTo>
                  <a:pt x="13981" y="994"/>
                </a:lnTo>
                <a:lnTo>
                  <a:pt x="13952" y="912"/>
                </a:lnTo>
                <a:lnTo>
                  <a:pt x="13922" y="833"/>
                </a:lnTo>
                <a:lnTo>
                  <a:pt x="13892" y="757"/>
                </a:lnTo>
                <a:lnTo>
                  <a:pt x="13861" y="684"/>
                </a:lnTo>
                <a:lnTo>
                  <a:pt x="13830" y="615"/>
                </a:lnTo>
                <a:lnTo>
                  <a:pt x="13799" y="548"/>
                </a:lnTo>
                <a:lnTo>
                  <a:pt x="13766" y="485"/>
                </a:lnTo>
                <a:lnTo>
                  <a:pt x="13735" y="424"/>
                </a:lnTo>
                <a:lnTo>
                  <a:pt x="13703" y="368"/>
                </a:lnTo>
                <a:lnTo>
                  <a:pt x="13669" y="315"/>
                </a:lnTo>
                <a:lnTo>
                  <a:pt x="13637" y="266"/>
                </a:lnTo>
                <a:lnTo>
                  <a:pt x="13604" y="219"/>
                </a:lnTo>
                <a:lnTo>
                  <a:pt x="13572" y="177"/>
                </a:lnTo>
                <a:lnTo>
                  <a:pt x="13538" y="138"/>
                </a:lnTo>
                <a:lnTo>
                  <a:pt x="13506" y="103"/>
                </a:lnTo>
                <a:lnTo>
                  <a:pt x="13473" y="73"/>
                </a:lnTo>
                <a:lnTo>
                  <a:pt x="13441" y="45"/>
                </a:lnTo>
                <a:lnTo>
                  <a:pt x="13408" y="22"/>
                </a:lnTo>
                <a:lnTo>
                  <a:pt x="13345" y="6"/>
                </a:lnTo>
                <a:lnTo>
                  <a:pt x="13218" y="0"/>
                </a:lnTo>
                <a:lnTo>
                  <a:pt x="13030" y="3"/>
                </a:lnTo>
                <a:lnTo>
                  <a:pt x="12788" y="14"/>
                </a:lnTo>
                <a:lnTo>
                  <a:pt x="12495" y="32"/>
                </a:lnTo>
                <a:lnTo>
                  <a:pt x="12154" y="59"/>
                </a:lnTo>
                <a:lnTo>
                  <a:pt x="11771" y="91"/>
                </a:lnTo>
                <a:lnTo>
                  <a:pt x="11350" y="130"/>
                </a:lnTo>
                <a:lnTo>
                  <a:pt x="10894" y="175"/>
                </a:lnTo>
                <a:lnTo>
                  <a:pt x="10410" y="224"/>
                </a:lnTo>
                <a:lnTo>
                  <a:pt x="9899" y="279"/>
                </a:lnTo>
                <a:lnTo>
                  <a:pt x="9367" y="338"/>
                </a:lnTo>
                <a:lnTo>
                  <a:pt x="8818" y="399"/>
                </a:lnTo>
                <a:lnTo>
                  <a:pt x="8258" y="465"/>
                </a:lnTo>
                <a:lnTo>
                  <a:pt x="7688" y="533"/>
                </a:lnTo>
                <a:lnTo>
                  <a:pt x="7114" y="602"/>
                </a:lnTo>
                <a:lnTo>
                  <a:pt x="6541" y="674"/>
                </a:lnTo>
                <a:lnTo>
                  <a:pt x="5972" y="746"/>
                </a:lnTo>
                <a:lnTo>
                  <a:pt x="5413" y="819"/>
                </a:lnTo>
                <a:lnTo>
                  <a:pt x="4867" y="892"/>
                </a:lnTo>
                <a:lnTo>
                  <a:pt x="4337" y="964"/>
                </a:lnTo>
                <a:lnTo>
                  <a:pt x="3830" y="1035"/>
                </a:lnTo>
                <a:lnTo>
                  <a:pt x="3349" y="1105"/>
                </a:lnTo>
                <a:lnTo>
                  <a:pt x="2898" y="1172"/>
                </a:lnTo>
                <a:lnTo>
                  <a:pt x="2481" y="1237"/>
                </a:lnTo>
                <a:lnTo>
                  <a:pt x="2104" y="1299"/>
                </a:lnTo>
                <a:lnTo>
                  <a:pt x="1769" y="1357"/>
                </a:lnTo>
                <a:lnTo>
                  <a:pt x="1482" y="1411"/>
                </a:lnTo>
                <a:lnTo>
                  <a:pt x="1247" y="1459"/>
                </a:lnTo>
                <a:lnTo>
                  <a:pt x="1067" y="1504"/>
                </a:lnTo>
                <a:lnTo>
                  <a:pt x="949" y="1541"/>
                </a:lnTo>
                <a:lnTo>
                  <a:pt x="894" y="1574"/>
                </a:lnTo>
                <a:lnTo>
                  <a:pt x="710" y="1842"/>
                </a:lnTo>
                <a:lnTo>
                  <a:pt x="549" y="2115"/>
                </a:lnTo>
                <a:lnTo>
                  <a:pt x="412" y="2392"/>
                </a:lnTo>
                <a:lnTo>
                  <a:pt x="297" y="2671"/>
                </a:lnTo>
                <a:lnTo>
                  <a:pt x="203" y="2953"/>
                </a:lnTo>
                <a:lnTo>
                  <a:pt x="127" y="3236"/>
                </a:lnTo>
                <a:lnTo>
                  <a:pt x="71" y="3519"/>
                </a:lnTo>
                <a:lnTo>
                  <a:pt x="31" y="3801"/>
                </a:lnTo>
                <a:lnTo>
                  <a:pt x="8" y="4083"/>
                </a:lnTo>
                <a:lnTo>
                  <a:pt x="0" y="4362"/>
                </a:lnTo>
                <a:lnTo>
                  <a:pt x="6" y="4638"/>
                </a:lnTo>
                <a:lnTo>
                  <a:pt x="25" y="4911"/>
                </a:lnTo>
                <a:lnTo>
                  <a:pt x="55" y="5178"/>
                </a:lnTo>
                <a:lnTo>
                  <a:pt x="97" y="5441"/>
                </a:lnTo>
                <a:lnTo>
                  <a:pt x="147" y="5696"/>
                </a:lnTo>
                <a:lnTo>
                  <a:pt x="207" y="5946"/>
                </a:lnTo>
                <a:lnTo>
                  <a:pt x="272" y="6186"/>
                </a:lnTo>
                <a:lnTo>
                  <a:pt x="345" y="6419"/>
                </a:lnTo>
                <a:lnTo>
                  <a:pt x="422" y="6642"/>
                </a:lnTo>
                <a:lnTo>
                  <a:pt x="504" y="6855"/>
                </a:lnTo>
                <a:lnTo>
                  <a:pt x="588" y="7056"/>
                </a:lnTo>
                <a:lnTo>
                  <a:pt x="673" y="7245"/>
                </a:lnTo>
                <a:lnTo>
                  <a:pt x="760" y="7421"/>
                </a:lnTo>
                <a:lnTo>
                  <a:pt x="846" y="7583"/>
                </a:lnTo>
                <a:lnTo>
                  <a:pt x="929" y="7732"/>
                </a:lnTo>
                <a:lnTo>
                  <a:pt x="1011" y="7864"/>
                </a:lnTo>
                <a:lnTo>
                  <a:pt x="1088" y="7981"/>
                </a:lnTo>
                <a:lnTo>
                  <a:pt x="1160" y="8082"/>
                </a:lnTo>
                <a:lnTo>
                  <a:pt x="1226" y="8163"/>
                </a:lnTo>
                <a:lnTo>
                  <a:pt x="1284" y="8226"/>
                </a:lnTo>
                <a:lnTo>
                  <a:pt x="1335" y="8271"/>
                </a:lnTo>
                <a:lnTo>
                  <a:pt x="1375" y="8294"/>
                </a:lnTo>
                <a:lnTo>
                  <a:pt x="1441" y="8309"/>
                </a:lnTo>
                <a:lnTo>
                  <a:pt x="1565" y="8326"/>
                </a:lnTo>
                <a:lnTo>
                  <a:pt x="1745" y="8345"/>
                </a:lnTo>
                <a:lnTo>
                  <a:pt x="1974" y="8368"/>
                </a:lnTo>
                <a:lnTo>
                  <a:pt x="2251" y="8392"/>
                </a:lnTo>
                <a:lnTo>
                  <a:pt x="2569" y="8417"/>
                </a:lnTo>
                <a:lnTo>
                  <a:pt x="2927" y="8444"/>
                </a:lnTo>
                <a:lnTo>
                  <a:pt x="3319" y="8474"/>
                </a:lnTo>
                <a:lnTo>
                  <a:pt x="3744" y="8503"/>
                </a:lnTo>
                <a:lnTo>
                  <a:pt x="4194" y="8533"/>
                </a:lnTo>
                <a:lnTo>
                  <a:pt x="4667" y="8564"/>
                </a:lnTo>
                <a:lnTo>
                  <a:pt x="5160" y="8594"/>
                </a:lnTo>
                <a:lnTo>
                  <a:pt x="5668" y="8625"/>
                </a:lnTo>
                <a:lnTo>
                  <a:pt x="6187" y="8656"/>
                </a:lnTo>
                <a:lnTo>
                  <a:pt x="6713" y="8685"/>
                </a:lnTo>
                <a:lnTo>
                  <a:pt x="7242" y="8713"/>
                </a:lnTo>
                <a:lnTo>
                  <a:pt x="7772" y="8740"/>
                </a:lnTo>
                <a:lnTo>
                  <a:pt x="8297" y="8766"/>
                </a:lnTo>
                <a:lnTo>
                  <a:pt x="8813" y="8789"/>
                </a:lnTo>
                <a:lnTo>
                  <a:pt x="9316" y="8811"/>
                </a:lnTo>
                <a:lnTo>
                  <a:pt x="9804" y="8830"/>
                </a:lnTo>
                <a:lnTo>
                  <a:pt x="10271" y="8848"/>
                </a:lnTo>
                <a:lnTo>
                  <a:pt x="10714" y="8861"/>
                </a:lnTo>
                <a:lnTo>
                  <a:pt x="11128" y="8872"/>
                </a:lnTo>
                <a:lnTo>
                  <a:pt x="11511" y="8879"/>
                </a:lnTo>
                <a:lnTo>
                  <a:pt x="11858" y="8883"/>
                </a:lnTo>
                <a:lnTo>
                  <a:pt x="12165" y="8882"/>
                </a:lnTo>
                <a:lnTo>
                  <a:pt x="12428" y="8877"/>
                </a:lnTo>
                <a:lnTo>
                  <a:pt x="12642" y="8868"/>
                </a:lnTo>
                <a:lnTo>
                  <a:pt x="12806" y="8854"/>
                </a:lnTo>
                <a:lnTo>
                  <a:pt x="12913" y="8834"/>
                </a:lnTo>
                <a:lnTo>
                  <a:pt x="12962" y="8809"/>
                </a:lnTo>
                <a:lnTo>
                  <a:pt x="13007" y="8734"/>
                </a:lnTo>
                <a:lnTo>
                  <a:pt x="13053" y="8659"/>
                </a:lnTo>
                <a:lnTo>
                  <a:pt x="13096" y="8583"/>
                </a:lnTo>
                <a:lnTo>
                  <a:pt x="13139" y="8507"/>
                </a:lnTo>
                <a:lnTo>
                  <a:pt x="13182" y="8431"/>
                </a:lnTo>
                <a:lnTo>
                  <a:pt x="13223" y="8354"/>
                </a:lnTo>
                <a:lnTo>
                  <a:pt x="13263" y="8279"/>
                </a:lnTo>
                <a:lnTo>
                  <a:pt x="13303" y="8202"/>
                </a:lnTo>
                <a:lnTo>
                  <a:pt x="13342" y="8126"/>
                </a:lnTo>
                <a:lnTo>
                  <a:pt x="13380" y="8049"/>
                </a:lnTo>
                <a:lnTo>
                  <a:pt x="13417" y="7972"/>
                </a:lnTo>
                <a:lnTo>
                  <a:pt x="13454" y="7896"/>
                </a:lnTo>
                <a:lnTo>
                  <a:pt x="13489" y="7819"/>
                </a:lnTo>
                <a:lnTo>
                  <a:pt x="13523" y="7742"/>
                </a:lnTo>
                <a:lnTo>
                  <a:pt x="13558" y="7664"/>
                </a:lnTo>
                <a:lnTo>
                  <a:pt x="13591" y="7587"/>
                </a:lnTo>
                <a:lnTo>
                  <a:pt x="13623" y="7510"/>
                </a:lnTo>
                <a:lnTo>
                  <a:pt x="13654" y="7433"/>
                </a:lnTo>
                <a:lnTo>
                  <a:pt x="13686" y="7356"/>
                </a:lnTo>
                <a:lnTo>
                  <a:pt x="13715" y="7279"/>
                </a:lnTo>
                <a:lnTo>
                  <a:pt x="13745" y="7201"/>
                </a:lnTo>
                <a:lnTo>
                  <a:pt x="13773" y="7124"/>
                </a:lnTo>
                <a:lnTo>
                  <a:pt x="13801" y="7047"/>
                </a:lnTo>
                <a:lnTo>
                  <a:pt x="13828" y="6970"/>
                </a:lnTo>
                <a:lnTo>
                  <a:pt x="13854" y="6893"/>
                </a:lnTo>
                <a:lnTo>
                  <a:pt x="13880" y="6815"/>
                </a:lnTo>
                <a:lnTo>
                  <a:pt x="13904" y="6738"/>
                </a:lnTo>
                <a:lnTo>
                  <a:pt x="13929" y="6661"/>
                </a:lnTo>
                <a:lnTo>
                  <a:pt x="13952" y="6585"/>
                </a:lnTo>
                <a:lnTo>
                  <a:pt x="13975" y="6508"/>
                </a:lnTo>
                <a:lnTo>
                  <a:pt x="13997" y="6431"/>
                </a:lnTo>
                <a:lnTo>
                  <a:pt x="14018" y="6354"/>
                </a:lnTo>
                <a:lnTo>
                  <a:pt x="14106" y="6375"/>
                </a:lnTo>
                <a:lnTo>
                  <a:pt x="14202" y="6399"/>
                </a:lnTo>
                <a:lnTo>
                  <a:pt x="14305" y="6423"/>
                </a:lnTo>
                <a:lnTo>
                  <a:pt x="14411" y="6447"/>
                </a:lnTo>
                <a:lnTo>
                  <a:pt x="14521" y="6470"/>
                </a:lnTo>
                <a:lnTo>
                  <a:pt x="14633" y="6494"/>
                </a:lnTo>
                <a:lnTo>
                  <a:pt x="14745" y="6515"/>
                </a:lnTo>
                <a:lnTo>
                  <a:pt x="14855" y="6534"/>
                </a:lnTo>
                <a:lnTo>
                  <a:pt x="14908" y="6542"/>
                </a:lnTo>
                <a:lnTo>
                  <a:pt x="14961" y="6550"/>
                </a:lnTo>
                <a:lnTo>
                  <a:pt x="15012" y="6557"/>
                </a:lnTo>
                <a:lnTo>
                  <a:pt x="15063" y="6562"/>
                </a:lnTo>
                <a:lnTo>
                  <a:pt x="15110" y="6567"/>
                </a:lnTo>
                <a:lnTo>
                  <a:pt x="15156" y="6572"/>
                </a:lnTo>
                <a:lnTo>
                  <a:pt x="15201" y="6575"/>
                </a:lnTo>
                <a:lnTo>
                  <a:pt x="15243" y="6577"/>
                </a:lnTo>
                <a:lnTo>
                  <a:pt x="15282" y="6577"/>
                </a:lnTo>
                <a:lnTo>
                  <a:pt x="15319" y="6576"/>
                </a:lnTo>
                <a:lnTo>
                  <a:pt x="15353" y="6573"/>
                </a:lnTo>
                <a:lnTo>
                  <a:pt x="15384" y="6569"/>
                </a:lnTo>
                <a:lnTo>
                  <a:pt x="15411" y="6563"/>
                </a:lnTo>
                <a:lnTo>
                  <a:pt x="15434" y="6555"/>
                </a:lnTo>
                <a:lnTo>
                  <a:pt x="15455" y="6546"/>
                </a:lnTo>
                <a:lnTo>
                  <a:pt x="15472" y="6536"/>
                </a:lnTo>
                <a:lnTo>
                  <a:pt x="15493" y="6514"/>
                </a:lnTo>
                <a:lnTo>
                  <a:pt x="15518" y="6483"/>
                </a:lnTo>
                <a:lnTo>
                  <a:pt x="15547" y="6440"/>
                </a:lnTo>
                <a:lnTo>
                  <a:pt x="15580" y="6389"/>
                </a:lnTo>
                <a:lnTo>
                  <a:pt x="15614" y="6327"/>
                </a:lnTo>
                <a:lnTo>
                  <a:pt x="15650" y="6256"/>
                </a:lnTo>
                <a:lnTo>
                  <a:pt x="15689" y="6176"/>
                </a:lnTo>
                <a:lnTo>
                  <a:pt x="15728" y="6087"/>
                </a:lnTo>
                <a:lnTo>
                  <a:pt x="15767" y="5991"/>
                </a:lnTo>
                <a:lnTo>
                  <a:pt x="15807" y="5887"/>
                </a:lnTo>
                <a:lnTo>
                  <a:pt x="15847" y="5775"/>
                </a:lnTo>
                <a:lnTo>
                  <a:pt x="15886" y="5655"/>
                </a:lnTo>
                <a:lnTo>
                  <a:pt x="15923" y="5529"/>
                </a:lnTo>
                <a:lnTo>
                  <a:pt x="15960" y="5396"/>
                </a:lnTo>
                <a:lnTo>
                  <a:pt x="15993" y="5257"/>
                </a:lnTo>
                <a:lnTo>
                  <a:pt x="16024" y="5111"/>
                </a:lnTo>
                <a:lnTo>
                  <a:pt x="16052" y="4959"/>
                </a:lnTo>
                <a:lnTo>
                  <a:pt x="16077" y="4803"/>
                </a:lnTo>
                <a:lnTo>
                  <a:pt x="16097" y="4640"/>
                </a:lnTo>
                <a:lnTo>
                  <a:pt x="16112" y="4474"/>
                </a:lnTo>
                <a:lnTo>
                  <a:pt x="16123" y="4303"/>
                </a:lnTo>
                <a:lnTo>
                  <a:pt x="16128" y="4128"/>
                </a:lnTo>
                <a:lnTo>
                  <a:pt x="16127" y="3949"/>
                </a:lnTo>
                <a:lnTo>
                  <a:pt x="16119" y="3766"/>
                </a:lnTo>
                <a:lnTo>
                  <a:pt x="16105" y="3580"/>
                </a:lnTo>
                <a:lnTo>
                  <a:pt x="16083" y="3391"/>
                </a:lnTo>
                <a:lnTo>
                  <a:pt x="16052" y="3200"/>
                </a:lnTo>
                <a:lnTo>
                  <a:pt x="16015" y="3006"/>
                </a:lnTo>
                <a:lnTo>
                  <a:pt x="15968" y="2811"/>
                </a:lnTo>
                <a:lnTo>
                  <a:pt x="15911" y="2614"/>
                </a:lnTo>
                <a:lnTo>
                  <a:pt x="15846" y="2415"/>
                </a:lnTo>
                <a:lnTo>
                  <a:pt x="15769" y="2215"/>
                </a:lnTo>
                <a:close/>
              </a:path>
            </a:pathLst>
          </a:custGeom>
          <a:solidFill>
            <a:schemeClr val="bg1">
              <a:lumMod val="65000"/>
            </a:schemeClr>
          </a:solidFill>
          <a:ln>
            <a:noFill/>
          </a:ln>
        </p:spPr>
        <p:txBody>
          <a:bodyPr anchor="ctr"/>
          <a:lstStyle/>
          <a:p>
            <a:pPr algn="ctr"/>
            <a:endParaRPr/>
          </a:p>
        </p:txBody>
      </p:sp>
      <p:sp>
        <p:nvSpPr>
          <p:cNvPr id="17" name="任意多边形: 形状 14"/>
          <p:cNvSpPr/>
          <p:nvPr/>
        </p:nvSpPr>
        <p:spPr bwMode="auto">
          <a:xfrm>
            <a:off x="10551438" y="5309980"/>
            <a:ext cx="325160" cy="378366"/>
          </a:xfrm>
          <a:custGeom>
            <a:avLst/>
            <a:gdLst>
              <a:gd name="T0" fmla="*/ 2317 w 13859"/>
              <a:gd name="T1" fmla="*/ 8004 h 16128"/>
              <a:gd name="T2" fmla="*/ 1967 w 13859"/>
              <a:gd name="T3" fmla="*/ 8285 h 16128"/>
              <a:gd name="T4" fmla="*/ 1694 w 13859"/>
              <a:gd name="T5" fmla="*/ 8189 h 16128"/>
              <a:gd name="T6" fmla="*/ 1481 w 13859"/>
              <a:gd name="T7" fmla="*/ 8207 h 16128"/>
              <a:gd name="T8" fmla="*/ 1015 w 13859"/>
              <a:gd name="T9" fmla="*/ 8838 h 16128"/>
              <a:gd name="T10" fmla="*/ 404 w 13859"/>
              <a:gd name="T11" fmla="*/ 10161 h 16128"/>
              <a:gd name="T12" fmla="*/ 18 w 13859"/>
              <a:gd name="T13" fmla="*/ 11295 h 16128"/>
              <a:gd name="T14" fmla="*/ 40 w 13859"/>
              <a:gd name="T15" fmla="*/ 11571 h 16128"/>
              <a:gd name="T16" fmla="*/ 184 w 13859"/>
              <a:gd name="T17" fmla="*/ 11696 h 16128"/>
              <a:gd name="T18" fmla="*/ 504 w 13859"/>
              <a:gd name="T19" fmla="*/ 11935 h 16128"/>
              <a:gd name="T20" fmla="*/ 429 w 13859"/>
              <a:gd name="T21" fmla="*/ 12718 h 16128"/>
              <a:gd name="T22" fmla="*/ 538 w 13859"/>
              <a:gd name="T23" fmla="*/ 13327 h 16128"/>
              <a:gd name="T24" fmla="*/ 1117 w 13859"/>
              <a:gd name="T25" fmla="*/ 14247 h 16128"/>
              <a:gd name="T26" fmla="*/ 2368 w 13859"/>
              <a:gd name="T27" fmla="*/ 14903 h 16128"/>
              <a:gd name="T28" fmla="*/ 4069 w 13859"/>
              <a:gd name="T29" fmla="*/ 14654 h 16128"/>
              <a:gd name="T30" fmla="*/ 4877 w 13859"/>
              <a:gd name="T31" fmla="*/ 12294 h 16128"/>
              <a:gd name="T32" fmla="*/ 5243 w 13859"/>
              <a:gd name="T33" fmla="*/ 9182 h 16128"/>
              <a:gd name="T34" fmla="*/ 5131 w 13859"/>
              <a:gd name="T35" fmla="*/ 7572 h 16128"/>
              <a:gd name="T36" fmla="*/ 4463 w 13859"/>
              <a:gd name="T37" fmla="*/ 7305 h 16128"/>
              <a:gd name="T38" fmla="*/ 3526 w 13859"/>
              <a:gd name="T39" fmla="*/ 7315 h 16128"/>
              <a:gd name="T40" fmla="*/ 2765 w 13859"/>
              <a:gd name="T41" fmla="*/ 7576 h 16128"/>
              <a:gd name="T42" fmla="*/ 12945 w 13859"/>
              <a:gd name="T43" fmla="*/ 8879 h 16128"/>
              <a:gd name="T44" fmla="*/ 13234 w 13859"/>
              <a:gd name="T45" fmla="*/ 8953 h 16128"/>
              <a:gd name="T46" fmla="*/ 13512 w 13859"/>
              <a:gd name="T47" fmla="*/ 8943 h 16128"/>
              <a:gd name="T48" fmla="*/ 13774 w 13859"/>
              <a:gd name="T49" fmla="*/ 8047 h 16128"/>
              <a:gd name="T50" fmla="*/ 13576 w 13859"/>
              <a:gd name="T51" fmla="*/ 4414 h 16128"/>
              <a:gd name="T52" fmla="*/ 10849 w 13859"/>
              <a:gd name="T53" fmla="*/ 812 h 16128"/>
              <a:gd name="T54" fmla="*/ 4579 w 13859"/>
              <a:gd name="T55" fmla="*/ 323 h 16128"/>
              <a:gd name="T56" fmla="*/ 1107 w 13859"/>
              <a:gd name="T57" fmla="*/ 3063 h 16128"/>
              <a:gd name="T58" fmla="*/ 298 w 13859"/>
              <a:gd name="T59" fmla="*/ 6381 h 16128"/>
              <a:gd name="T60" fmla="*/ 468 w 13859"/>
              <a:gd name="T61" fmla="*/ 7635 h 16128"/>
              <a:gd name="T62" fmla="*/ 669 w 13859"/>
              <a:gd name="T63" fmla="*/ 7694 h 16128"/>
              <a:gd name="T64" fmla="*/ 867 w 13859"/>
              <a:gd name="T65" fmla="*/ 7689 h 16128"/>
              <a:gd name="T66" fmla="*/ 1040 w 13859"/>
              <a:gd name="T67" fmla="*/ 7615 h 16128"/>
              <a:gd name="T68" fmla="*/ 1153 w 13859"/>
              <a:gd name="T69" fmla="*/ 6002 h 16128"/>
              <a:gd name="T70" fmla="*/ 2207 w 13859"/>
              <a:gd name="T71" fmla="*/ 2984 h 16128"/>
              <a:gd name="T72" fmla="*/ 5730 w 13859"/>
              <a:gd name="T73" fmla="*/ 968 h 16128"/>
              <a:gd name="T74" fmla="*/ 11096 w 13859"/>
              <a:gd name="T75" fmla="*/ 2116 h 16128"/>
              <a:gd name="T76" fmla="*/ 12882 w 13859"/>
              <a:gd name="T77" fmla="*/ 5512 h 16128"/>
              <a:gd name="T78" fmla="*/ 12837 w 13859"/>
              <a:gd name="T79" fmla="*/ 8391 h 16128"/>
              <a:gd name="T80" fmla="*/ 12363 w 13859"/>
              <a:gd name="T81" fmla="*/ 9207 h 16128"/>
              <a:gd name="T82" fmla="*/ 12196 w 13859"/>
              <a:gd name="T83" fmla="*/ 9200 h 16128"/>
              <a:gd name="T84" fmla="*/ 11803 w 13859"/>
              <a:gd name="T85" fmla="*/ 8483 h 16128"/>
              <a:gd name="T86" fmla="*/ 11506 w 13859"/>
              <a:gd name="T87" fmla="*/ 8049 h 16128"/>
              <a:gd name="T88" fmla="*/ 11126 w 13859"/>
              <a:gd name="T89" fmla="*/ 7668 h 16128"/>
              <a:gd name="T90" fmla="*/ 10363 w 13859"/>
              <a:gd name="T91" fmla="*/ 7693 h 16128"/>
              <a:gd name="T92" fmla="*/ 9499 w 13859"/>
              <a:gd name="T93" fmla="*/ 8070 h 16128"/>
              <a:gd name="T94" fmla="*/ 8926 w 13859"/>
              <a:gd name="T95" fmla="*/ 8534 h 16128"/>
              <a:gd name="T96" fmla="*/ 8632 w 13859"/>
              <a:gd name="T97" fmla="*/ 10488 h 16128"/>
              <a:gd name="T98" fmla="*/ 8646 w 13859"/>
              <a:gd name="T99" fmla="*/ 13526 h 16128"/>
              <a:gd name="T100" fmla="*/ 9240 w 13859"/>
              <a:gd name="T101" fmla="*/ 15599 h 16128"/>
              <a:gd name="T102" fmla="*/ 11060 w 13859"/>
              <a:gd name="T103" fmla="*/ 16119 h 16128"/>
              <a:gd name="T104" fmla="*/ 12333 w 13859"/>
              <a:gd name="T105" fmla="*/ 15535 h 16128"/>
              <a:gd name="T106" fmla="*/ 12971 w 13859"/>
              <a:gd name="T107" fmla="*/ 14631 h 16128"/>
              <a:gd name="T108" fmla="*/ 13083 w 13859"/>
              <a:gd name="T109" fmla="*/ 14119 h 16128"/>
              <a:gd name="T110" fmla="*/ 13150 w 13859"/>
              <a:gd name="T111" fmla="*/ 13442 h 16128"/>
              <a:gd name="T112" fmla="*/ 13522 w 13859"/>
              <a:gd name="T113" fmla="*/ 13307 h 16128"/>
              <a:gd name="T114" fmla="*/ 13720 w 13859"/>
              <a:gd name="T115" fmla="*/ 13151 h 16128"/>
              <a:gd name="T116" fmla="*/ 13766 w 13859"/>
              <a:gd name="T117" fmla="*/ 12817 h 16128"/>
              <a:gd name="T118" fmla="*/ 13425 w 13859"/>
              <a:gd name="T119" fmla="*/ 11505 h 16128"/>
              <a:gd name="T120" fmla="*/ 12866 w 13859"/>
              <a:gd name="T121" fmla="*/ 9968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59" h="16128">
                <a:moveTo>
                  <a:pt x="2717" y="7615"/>
                </a:moveTo>
                <a:lnTo>
                  <a:pt x="2670" y="7657"/>
                </a:lnTo>
                <a:lnTo>
                  <a:pt x="2624" y="7699"/>
                </a:lnTo>
                <a:lnTo>
                  <a:pt x="2578" y="7741"/>
                </a:lnTo>
                <a:lnTo>
                  <a:pt x="2533" y="7785"/>
                </a:lnTo>
                <a:lnTo>
                  <a:pt x="2489" y="7827"/>
                </a:lnTo>
                <a:lnTo>
                  <a:pt x="2445" y="7871"/>
                </a:lnTo>
                <a:lnTo>
                  <a:pt x="2402" y="7915"/>
                </a:lnTo>
                <a:lnTo>
                  <a:pt x="2359" y="7959"/>
                </a:lnTo>
                <a:lnTo>
                  <a:pt x="2317" y="8004"/>
                </a:lnTo>
                <a:lnTo>
                  <a:pt x="2276" y="8049"/>
                </a:lnTo>
                <a:lnTo>
                  <a:pt x="2235" y="8094"/>
                </a:lnTo>
                <a:lnTo>
                  <a:pt x="2195" y="8140"/>
                </a:lnTo>
                <a:lnTo>
                  <a:pt x="2154" y="8186"/>
                </a:lnTo>
                <a:lnTo>
                  <a:pt x="2115" y="8232"/>
                </a:lnTo>
                <a:lnTo>
                  <a:pt x="2077" y="8279"/>
                </a:lnTo>
                <a:lnTo>
                  <a:pt x="2038" y="8326"/>
                </a:lnTo>
                <a:lnTo>
                  <a:pt x="2018" y="8314"/>
                </a:lnTo>
                <a:lnTo>
                  <a:pt x="1994" y="8300"/>
                </a:lnTo>
                <a:lnTo>
                  <a:pt x="1967" y="8285"/>
                </a:lnTo>
                <a:lnTo>
                  <a:pt x="1937" y="8270"/>
                </a:lnTo>
                <a:lnTo>
                  <a:pt x="1905" y="8255"/>
                </a:lnTo>
                <a:lnTo>
                  <a:pt x="1870" y="8239"/>
                </a:lnTo>
                <a:lnTo>
                  <a:pt x="1834" y="8224"/>
                </a:lnTo>
                <a:lnTo>
                  <a:pt x="1795" y="8212"/>
                </a:lnTo>
                <a:lnTo>
                  <a:pt x="1776" y="8206"/>
                </a:lnTo>
                <a:lnTo>
                  <a:pt x="1755" y="8201"/>
                </a:lnTo>
                <a:lnTo>
                  <a:pt x="1735" y="8196"/>
                </a:lnTo>
                <a:lnTo>
                  <a:pt x="1714" y="8192"/>
                </a:lnTo>
                <a:lnTo>
                  <a:pt x="1694" y="8189"/>
                </a:lnTo>
                <a:lnTo>
                  <a:pt x="1673" y="8186"/>
                </a:lnTo>
                <a:lnTo>
                  <a:pt x="1651" y="8184"/>
                </a:lnTo>
                <a:lnTo>
                  <a:pt x="1630" y="8183"/>
                </a:lnTo>
                <a:lnTo>
                  <a:pt x="1608" y="8183"/>
                </a:lnTo>
                <a:lnTo>
                  <a:pt x="1587" y="8184"/>
                </a:lnTo>
                <a:lnTo>
                  <a:pt x="1565" y="8187"/>
                </a:lnTo>
                <a:lnTo>
                  <a:pt x="1544" y="8190"/>
                </a:lnTo>
                <a:lnTo>
                  <a:pt x="1523" y="8194"/>
                </a:lnTo>
                <a:lnTo>
                  <a:pt x="1502" y="8200"/>
                </a:lnTo>
                <a:lnTo>
                  <a:pt x="1481" y="8207"/>
                </a:lnTo>
                <a:lnTo>
                  <a:pt x="1459" y="8215"/>
                </a:lnTo>
                <a:lnTo>
                  <a:pt x="1424" y="8236"/>
                </a:lnTo>
                <a:lnTo>
                  <a:pt x="1384" y="8272"/>
                </a:lnTo>
                <a:lnTo>
                  <a:pt x="1339" y="8320"/>
                </a:lnTo>
                <a:lnTo>
                  <a:pt x="1292" y="8382"/>
                </a:lnTo>
                <a:lnTo>
                  <a:pt x="1241" y="8453"/>
                </a:lnTo>
                <a:lnTo>
                  <a:pt x="1188" y="8536"/>
                </a:lnTo>
                <a:lnTo>
                  <a:pt x="1132" y="8628"/>
                </a:lnTo>
                <a:lnTo>
                  <a:pt x="1075" y="8729"/>
                </a:lnTo>
                <a:lnTo>
                  <a:pt x="1015" y="8838"/>
                </a:lnTo>
                <a:lnTo>
                  <a:pt x="953" y="8954"/>
                </a:lnTo>
                <a:lnTo>
                  <a:pt x="892" y="9075"/>
                </a:lnTo>
                <a:lnTo>
                  <a:pt x="829" y="9202"/>
                </a:lnTo>
                <a:lnTo>
                  <a:pt x="767" y="9333"/>
                </a:lnTo>
                <a:lnTo>
                  <a:pt x="704" y="9468"/>
                </a:lnTo>
                <a:lnTo>
                  <a:pt x="641" y="9605"/>
                </a:lnTo>
                <a:lnTo>
                  <a:pt x="580" y="9744"/>
                </a:lnTo>
                <a:lnTo>
                  <a:pt x="520" y="9883"/>
                </a:lnTo>
                <a:lnTo>
                  <a:pt x="462" y="10023"/>
                </a:lnTo>
                <a:lnTo>
                  <a:pt x="404" y="10161"/>
                </a:lnTo>
                <a:lnTo>
                  <a:pt x="349" y="10298"/>
                </a:lnTo>
                <a:lnTo>
                  <a:pt x="298" y="10431"/>
                </a:lnTo>
                <a:lnTo>
                  <a:pt x="248" y="10561"/>
                </a:lnTo>
                <a:lnTo>
                  <a:pt x="203" y="10687"/>
                </a:lnTo>
                <a:lnTo>
                  <a:pt x="161" y="10807"/>
                </a:lnTo>
                <a:lnTo>
                  <a:pt x="123" y="10921"/>
                </a:lnTo>
                <a:lnTo>
                  <a:pt x="89" y="11027"/>
                </a:lnTo>
                <a:lnTo>
                  <a:pt x="61" y="11125"/>
                </a:lnTo>
                <a:lnTo>
                  <a:pt x="36" y="11215"/>
                </a:lnTo>
                <a:lnTo>
                  <a:pt x="18" y="11295"/>
                </a:lnTo>
                <a:lnTo>
                  <a:pt x="6" y="11363"/>
                </a:lnTo>
                <a:lnTo>
                  <a:pt x="0" y="11421"/>
                </a:lnTo>
                <a:lnTo>
                  <a:pt x="0" y="11466"/>
                </a:lnTo>
                <a:lnTo>
                  <a:pt x="2" y="11481"/>
                </a:lnTo>
                <a:lnTo>
                  <a:pt x="6" y="11497"/>
                </a:lnTo>
                <a:lnTo>
                  <a:pt x="10" y="11512"/>
                </a:lnTo>
                <a:lnTo>
                  <a:pt x="16" y="11527"/>
                </a:lnTo>
                <a:lnTo>
                  <a:pt x="23" y="11542"/>
                </a:lnTo>
                <a:lnTo>
                  <a:pt x="31" y="11557"/>
                </a:lnTo>
                <a:lnTo>
                  <a:pt x="40" y="11571"/>
                </a:lnTo>
                <a:lnTo>
                  <a:pt x="51" y="11584"/>
                </a:lnTo>
                <a:lnTo>
                  <a:pt x="62" y="11598"/>
                </a:lnTo>
                <a:lnTo>
                  <a:pt x="74" y="11611"/>
                </a:lnTo>
                <a:lnTo>
                  <a:pt x="87" y="11623"/>
                </a:lnTo>
                <a:lnTo>
                  <a:pt x="101" y="11636"/>
                </a:lnTo>
                <a:lnTo>
                  <a:pt x="116" y="11648"/>
                </a:lnTo>
                <a:lnTo>
                  <a:pt x="132" y="11661"/>
                </a:lnTo>
                <a:lnTo>
                  <a:pt x="148" y="11673"/>
                </a:lnTo>
                <a:lnTo>
                  <a:pt x="166" y="11685"/>
                </a:lnTo>
                <a:lnTo>
                  <a:pt x="184" y="11696"/>
                </a:lnTo>
                <a:lnTo>
                  <a:pt x="203" y="11707"/>
                </a:lnTo>
                <a:lnTo>
                  <a:pt x="222" y="11718"/>
                </a:lnTo>
                <a:lnTo>
                  <a:pt x="242" y="11728"/>
                </a:lnTo>
                <a:lnTo>
                  <a:pt x="284" y="11748"/>
                </a:lnTo>
                <a:lnTo>
                  <a:pt x="328" y="11768"/>
                </a:lnTo>
                <a:lnTo>
                  <a:pt x="374" y="11787"/>
                </a:lnTo>
                <a:lnTo>
                  <a:pt x="421" y="11805"/>
                </a:lnTo>
                <a:lnTo>
                  <a:pt x="470" y="11822"/>
                </a:lnTo>
                <a:lnTo>
                  <a:pt x="519" y="11839"/>
                </a:lnTo>
                <a:lnTo>
                  <a:pt x="504" y="11935"/>
                </a:lnTo>
                <a:lnTo>
                  <a:pt x="489" y="12027"/>
                </a:lnTo>
                <a:lnTo>
                  <a:pt x="477" y="12118"/>
                </a:lnTo>
                <a:lnTo>
                  <a:pt x="466" y="12206"/>
                </a:lnTo>
                <a:lnTo>
                  <a:pt x="457" y="12290"/>
                </a:lnTo>
                <a:lnTo>
                  <a:pt x="448" y="12370"/>
                </a:lnTo>
                <a:lnTo>
                  <a:pt x="441" y="12448"/>
                </a:lnTo>
                <a:lnTo>
                  <a:pt x="436" y="12521"/>
                </a:lnTo>
                <a:lnTo>
                  <a:pt x="433" y="12591"/>
                </a:lnTo>
                <a:lnTo>
                  <a:pt x="430" y="12656"/>
                </a:lnTo>
                <a:lnTo>
                  <a:pt x="429" y="12718"/>
                </a:lnTo>
                <a:lnTo>
                  <a:pt x="429" y="12774"/>
                </a:lnTo>
                <a:lnTo>
                  <a:pt x="431" y="12828"/>
                </a:lnTo>
                <a:lnTo>
                  <a:pt x="433" y="12875"/>
                </a:lnTo>
                <a:lnTo>
                  <a:pt x="437" y="12920"/>
                </a:lnTo>
                <a:lnTo>
                  <a:pt x="442" y="12958"/>
                </a:lnTo>
                <a:lnTo>
                  <a:pt x="452" y="13020"/>
                </a:lnTo>
                <a:lnTo>
                  <a:pt x="468" y="13090"/>
                </a:lnTo>
                <a:lnTo>
                  <a:pt x="486" y="13164"/>
                </a:lnTo>
                <a:lnTo>
                  <a:pt x="510" y="13243"/>
                </a:lnTo>
                <a:lnTo>
                  <a:pt x="538" y="13327"/>
                </a:lnTo>
                <a:lnTo>
                  <a:pt x="571" y="13412"/>
                </a:lnTo>
                <a:lnTo>
                  <a:pt x="609" y="13502"/>
                </a:lnTo>
                <a:lnTo>
                  <a:pt x="652" y="13594"/>
                </a:lnTo>
                <a:lnTo>
                  <a:pt x="701" y="13688"/>
                </a:lnTo>
                <a:lnTo>
                  <a:pt x="755" y="13781"/>
                </a:lnTo>
                <a:lnTo>
                  <a:pt x="815" y="13876"/>
                </a:lnTo>
                <a:lnTo>
                  <a:pt x="881" y="13971"/>
                </a:lnTo>
                <a:lnTo>
                  <a:pt x="953" y="14065"/>
                </a:lnTo>
                <a:lnTo>
                  <a:pt x="1032" y="14157"/>
                </a:lnTo>
                <a:lnTo>
                  <a:pt x="1117" y="14247"/>
                </a:lnTo>
                <a:lnTo>
                  <a:pt x="1209" y="14335"/>
                </a:lnTo>
                <a:lnTo>
                  <a:pt x="1307" y="14419"/>
                </a:lnTo>
                <a:lnTo>
                  <a:pt x="1413" y="14500"/>
                </a:lnTo>
                <a:lnTo>
                  <a:pt x="1526" y="14576"/>
                </a:lnTo>
                <a:lnTo>
                  <a:pt x="1647" y="14647"/>
                </a:lnTo>
                <a:lnTo>
                  <a:pt x="1776" y="14712"/>
                </a:lnTo>
                <a:lnTo>
                  <a:pt x="1911" y="14771"/>
                </a:lnTo>
                <a:lnTo>
                  <a:pt x="2055" y="14823"/>
                </a:lnTo>
                <a:lnTo>
                  <a:pt x="2208" y="14868"/>
                </a:lnTo>
                <a:lnTo>
                  <a:pt x="2368" y="14903"/>
                </a:lnTo>
                <a:lnTo>
                  <a:pt x="2538" y="14932"/>
                </a:lnTo>
                <a:lnTo>
                  <a:pt x="2717" y="14950"/>
                </a:lnTo>
                <a:lnTo>
                  <a:pt x="2904" y="14958"/>
                </a:lnTo>
                <a:lnTo>
                  <a:pt x="3100" y="14955"/>
                </a:lnTo>
                <a:lnTo>
                  <a:pt x="3306" y="14942"/>
                </a:lnTo>
                <a:lnTo>
                  <a:pt x="3522" y="14915"/>
                </a:lnTo>
                <a:lnTo>
                  <a:pt x="3746" y="14878"/>
                </a:lnTo>
                <a:lnTo>
                  <a:pt x="3858" y="14838"/>
                </a:lnTo>
                <a:lnTo>
                  <a:pt x="3966" y="14762"/>
                </a:lnTo>
                <a:lnTo>
                  <a:pt x="4069" y="14654"/>
                </a:lnTo>
                <a:lnTo>
                  <a:pt x="4169" y="14517"/>
                </a:lnTo>
                <a:lnTo>
                  <a:pt x="4265" y="14351"/>
                </a:lnTo>
                <a:lnTo>
                  <a:pt x="4356" y="14160"/>
                </a:lnTo>
                <a:lnTo>
                  <a:pt x="4444" y="13946"/>
                </a:lnTo>
                <a:lnTo>
                  <a:pt x="4527" y="13710"/>
                </a:lnTo>
                <a:lnTo>
                  <a:pt x="4606" y="13455"/>
                </a:lnTo>
                <a:lnTo>
                  <a:pt x="4679" y="13184"/>
                </a:lnTo>
                <a:lnTo>
                  <a:pt x="4750" y="12898"/>
                </a:lnTo>
                <a:lnTo>
                  <a:pt x="4816" y="12600"/>
                </a:lnTo>
                <a:lnTo>
                  <a:pt x="4877" y="12294"/>
                </a:lnTo>
                <a:lnTo>
                  <a:pt x="4934" y="11978"/>
                </a:lnTo>
                <a:lnTo>
                  <a:pt x="4986" y="11659"/>
                </a:lnTo>
                <a:lnTo>
                  <a:pt x="5035" y="11335"/>
                </a:lnTo>
                <a:lnTo>
                  <a:pt x="5078" y="11011"/>
                </a:lnTo>
                <a:lnTo>
                  <a:pt x="5118" y="10689"/>
                </a:lnTo>
                <a:lnTo>
                  <a:pt x="5152" y="10371"/>
                </a:lnTo>
                <a:lnTo>
                  <a:pt x="5181" y="10059"/>
                </a:lnTo>
                <a:lnTo>
                  <a:pt x="5206" y="9755"/>
                </a:lnTo>
                <a:lnTo>
                  <a:pt x="5227" y="9462"/>
                </a:lnTo>
                <a:lnTo>
                  <a:pt x="5243" y="9182"/>
                </a:lnTo>
                <a:lnTo>
                  <a:pt x="5253" y="8917"/>
                </a:lnTo>
                <a:lnTo>
                  <a:pt x="5260" y="8669"/>
                </a:lnTo>
                <a:lnTo>
                  <a:pt x="5261" y="8441"/>
                </a:lnTo>
                <a:lnTo>
                  <a:pt x="5257" y="8235"/>
                </a:lnTo>
                <a:lnTo>
                  <a:pt x="5249" y="8054"/>
                </a:lnTo>
                <a:lnTo>
                  <a:pt x="5236" y="7899"/>
                </a:lnTo>
                <a:lnTo>
                  <a:pt x="5218" y="7773"/>
                </a:lnTo>
                <a:lnTo>
                  <a:pt x="5193" y="7677"/>
                </a:lnTo>
                <a:lnTo>
                  <a:pt x="5165" y="7615"/>
                </a:lnTo>
                <a:lnTo>
                  <a:pt x="5131" y="7572"/>
                </a:lnTo>
                <a:lnTo>
                  <a:pt x="5089" y="7533"/>
                </a:lnTo>
                <a:lnTo>
                  <a:pt x="5041" y="7495"/>
                </a:lnTo>
                <a:lnTo>
                  <a:pt x="4985" y="7461"/>
                </a:lnTo>
                <a:lnTo>
                  <a:pt x="4925" y="7431"/>
                </a:lnTo>
                <a:lnTo>
                  <a:pt x="4859" y="7403"/>
                </a:lnTo>
                <a:lnTo>
                  <a:pt x="4787" y="7378"/>
                </a:lnTo>
                <a:lnTo>
                  <a:pt x="4713" y="7355"/>
                </a:lnTo>
                <a:lnTo>
                  <a:pt x="4633" y="7335"/>
                </a:lnTo>
                <a:lnTo>
                  <a:pt x="4550" y="7319"/>
                </a:lnTo>
                <a:lnTo>
                  <a:pt x="4463" y="7305"/>
                </a:lnTo>
                <a:lnTo>
                  <a:pt x="4374" y="7294"/>
                </a:lnTo>
                <a:lnTo>
                  <a:pt x="4283" y="7286"/>
                </a:lnTo>
                <a:lnTo>
                  <a:pt x="4190" y="7280"/>
                </a:lnTo>
                <a:lnTo>
                  <a:pt x="4095" y="7277"/>
                </a:lnTo>
                <a:lnTo>
                  <a:pt x="4001" y="7277"/>
                </a:lnTo>
                <a:lnTo>
                  <a:pt x="3905" y="7280"/>
                </a:lnTo>
                <a:lnTo>
                  <a:pt x="3809" y="7285"/>
                </a:lnTo>
                <a:lnTo>
                  <a:pt x="3714" y="7292"/>
                </a:lnTo>
                <a:lnTo>
                  <a:pt x="3619" y="7302"/>
                </a:lnTo>
                <a:lnTo>
                  <a:pt x="3526" y="7315"/>
                </a:lnTo>
                <a:lnTo>
                  <a:pt x="3435" y="7330"/>
                </a:lnTo>
                <a:lnTo>
                  <a:pt x="3345" y="7347"/>
                </a:lnTo>
                <a:lnTo>
                  <a:pt x="3259" y="7367"/>
                </a:lnTo>
                <a:lnTo>
                  <a:pt x="3175" y="7391"/>
                </a:lnTo>
                <a:lnTo>
                  <a:pt x="3096" y="7416"/>
                </a:lnTo>
                <a:lnTo>
                  <a:pt x="3020" y="7443"/>
                </a:lnTo>
                <a:lnTo>
                  <a:pt x="2948" y="7472"/>
                </a:lnTo>
                <a:lnTo>
                  <a:pt x="2883" y="7505"/>
                </a:lnTo>
                <a:lnTo>
                  <a:pt x="2821" y="7540"/>
                </a:lnTo>
                <a:lnTo>
                  <a:pt x="2765" y="7576"/>
                </a:lnTo>
                <a:lnTo>
                  <a:pt x="2717" y="7615"/>
                </a:lnTo>
                <a:close/>
                <a:moveTo>
                  <a:pt x="12800" y="8775"/>
                </a:moveTo>
                <a:lnTo>
                  <a:pt x="12812" y="8789"/>
                </a:lnTo>
                <a:lnTo>
                  <a:pt x="12825" y="8804"/>
                </a:lnTo>
                <a:lnTo>
                  <a:pt x="12840" y="8818"/>
                </a:lnTo>
                <a:lnTo>
                  <a:pt x="12858" y="8831"/>
                </a:lnTo>
                <a:lnTo>
                  <a:pt x="12877" y="8844"/>
                </a:lnTo>
                <a:lnTo>
                  <a:pt x="12899" y="8856"/>
                </a:lnTo>
                <a:lnTo>
                  <a:pt x="12922" y="8868"/>
                </a:lnTo>
                <a:lnTo>
                  <a:pt x="12945" y="8879"/>
                </a:lnTo>
                <a:lnTo>
                  <a:pt x="12971" y="8890"/>
                </a:lnTo>
                <a:lnTo>
                  <a:pt x="12997" y="8900"/>
                </a:lnTo>
                <a:lnTo>
                  <a:pt x="13025" y="8909"/>
                </a:lnTo>
                <a:lnTo>
                  <a:pt x="13053" y="8918"/>
                </a:lnTo>
                <a:lnTo>
                  <a:pt x="13082" y="8926"/>
                </a:lnTo>
                <a:lnTo>
                  <a:pt x="13113" y="8933"/>
                </a:lnTo>
                <a:lnTo>
                  <a:pt x="13142" y="8939"/>
                </a:lnTo>
                <a:lnTo>
                  <a:pt x="13173" y="8945"/>
                </a:lnTo>
                <a:lnTo>
                  <a:pt x="13204" y="8949"/>
                </a:lnTo>
                <a:lnTo>
                  <a:pt x="13234" y="8953"/>
                </a:lnTo>
                <a:lnTo>
                  <a:pt x="13265" y="8956"/>
                </a:lnTo>
                <a:lnTo>
                  <a:pt x="13295" y="8959"/>
                </a:lnTo>
                <a:lnTo>
                  <a:pt x="13325" y="8960"/>
                </a:lnTo>
                <a:lnTo>
                  <a:pt x="13354" y="8960"/>
                </a:lnTo>
                <a:lnTo>
                  <a:pt x="13383" y="8960"/>
                </a:lnTo>
                <a:lnTo>
                  <a:pt x="13411" y="8959"/>
                </a:lnTo>
                <a:lnTo>
                  <a:pt x="13438" y="8956"/>
                </a:lnTo>
                <a:lnTo>
                  <a:pt x="13464" y="8953"/>
                </a:lnTo>
                <a:lnTo>
                  <a:pt x="13488" y="8949"/>
                </a:lnTo>
                <a:lnTo>
                  <a:pt x="13512" y="8943"/>
                </a:lnTo>
                <a:lnTo>
                  <a:pt x="13534" y="8937"/>
                </a:lnTo>
                <a:lnTo>
                  <a:pt x="13553" y="8929"/>
                </a:lnTo>
                <a:lnTo>
                  <a:pt x="13572" y="8921"/>
                </a:lnTo>
                <a:lnTo>
                  <a:pt x="13588" y="8911"/>
                </a:lnTo>
                <a:lnTo>
                  <a:pt x="13608" y="8875"/>
                </a:lnTo>
                <a:lnTo>
                  <a:pt x="13635" y="8792"/>
                </a:lnTo>
                <a:lnTo>
                  <a:pt x="13667" y="8665"/>
                </a:lnTo>
                <a:lnTo>
                  <a:pt x="13703" y="8495"/>
                </a:lnTo>
                <a:lnTo>
                  <a:pt x="13740" y="8289"/>
                </a:lnTo>
                <a:lnTo>
                  <a:pt x="13774" y="8047"/>
                </a:lnTo>
                <a:lnTo>
                  <a:pt x="13806" y="7774"/>
                </a:lnTo>
                <a:lnTo>
                  <a:pt x="13832" y="7471"/>
                </a:lnTo>
                <a:lnTo>
                  <a:pt x="13851" y="7144"/>
                </a:lnTo>
                <a:lnTo>
                  <a:pt x="13859" y="6795"/>
                </a:lnTo>
                <a:lnTo>
                  <a:pt x="13855" y="6426"/>
                </a:lnTo>
                <a:lnTo>
                  <a:pt x="13837" y="6042"/>
                </a:lnTo>
                <a:lnTo>
                  <a:pt x="13801" y="5646"/>
                </a:lnTo>
                <a:lnTo>
                  <a:pt x="13748" y="5241"/>
                </a:lnTo>
                <a:lnTo>
                  <a:pt x="13673" y="4828"/>
                </a:lnTo>
                <a:lnTo>
                  <a:pt x="13576" y="4414"/>
                </a:lnTo>
                <a:lnTo>
                  <a:pt x="13453" y="4000"/>
                </a:lnTo>
                <a:lnTo>
                  <a:pt x="13302" y="3588"/>
                </a:lnTo>
                <a:lnTo>
                  <a:pt x="13123" y="3184"/>
                </a:lnTo>
                <a:lnTo>
                  <a:pt x="12911" y="2790"/>
                </a:lnTo>
                <a:lnTo>
                  <a:pt x="12665" y="2409"/>
                </a:lnTo>
                <a:lnTo>
                  <a:pt x="12382" y="2044"/>
                </a:lnTo>
                <a:lnTo>
                  <a:pt x="12062" y="1699"/>
                </a:lnTo>
                <a:lnTo>
                  <a:pt x="11702" y="1377"/>
                </a:lnTo>
                <a:lnTo>
                  <a:pt x="11298" y="1081"/>
                </a:lnTo>
                <a:lnTo>
                  <a:pt x="10849" y="812"/>
                </a:lnTo>
                <a:lnTo>
                  <a:pt x="10353" y="578"/>
                </a:lnTo>
                <a:lnTo>
                  <a:pt x="9809" y="378"/>
                </a:lnTo>
                <a:lnTo>
                  <a:pt x="9212" y="218"/>
                </a:lnTo>
                <a:lnTo>
                  <a:pt x="8563" y="99"/>
                </a:lnTo>
                <a:lnTo>
                  <a:pt x="7857" y="25"/>
                </a:lnTo>
                <a:lnTo>
                  <a:pt x="7093" y="0"/>
                </a:lnTo>
                <a:lnTo>
                  <a:pt x="6393" y="22"/>
                </a:lnTo>
                <a:lnTo>
                  <a:pt x="5742" y="85"/>
                </a:lnTo>
                <a:lnTo>
                  <a:pt x="5138" y="185"/>
                </a:lnTo>
                <a:lnTo>
                  <a:pt x="4579" y="323"/>
                </a:lnTo>
                <a:lnTo>
                  <a:pt x="4063" y="493"/>
                </a:lnTo>
                <a:lnTo>
                  <a:pt x="3591" y="694"/>
                </a:lnTo>
                <a:lnTo>
                  <a:pt x="3157" y="922"/>
                </a:lnTo>
                <a:lnTo>
                  <a:pt x="2762" y="1175"/>
                </a:lnTo>
                <a:lnTo>
                  <a:pt x="2404" y="1451"/>
                </a:lnTo>
                <a:lnTo>
                  <a:pt x="2082" y="1745"/>
                </a:lnTo>
                <a:lnTo>
                  <a:pt x="1792" y="2056"/>
                </a:lnTo>
                <a:lnTo>
                  <a:pt x="1534" y="2382"/>
                </a:lnTo>
                <a:lnTo>
                  <a:pt x="1306" y="2719"/>
                </a:lnTo>
                <a:lnTo>
                  <a:pt x="1107" y="3063"/>
                </a:lnTo>
                <a:lnTo>
                  <a:pt x="934" y="3414"/>
                </a:lnTo>
                <a:lnTo>
                  <a:pt x="786" y="3768"/>
                </a:lnTo>
                <a:lnTo>
                  <a:pt x="662" y="4122"/>
                </a:lnTo>
                <a:lnTo>
                  <a:pt x="559" y="4474"/>
                </a:lnTo>
                <a:lnTo>
                  <a:pt x="476" y="4820"/>
                </a:lnTo>
                <a:lnTo>
                  <a:pt x="410" y="5159"/>
                </a:lnTo>
                <a:lnTo>
                  <a:pt x="362" y="5488"/>
                </a:lnTo>
                <a:lnTo>
                  <a:pt x="328" y="5802"/>
                </a:lnTo>
                <a:lnTo>
                  <a:pt x="307" y="6100"/>
                </a:lnTo>
                <a:lnTo>
                  <a:pt x="298" y="6381"/>
                </a:lnTo>
                <a:lnTo>
                  <a:pt x="298" y="6639"/>
                </a:lnTo>
                <a:lnTo>
                  <a:pt x="306" y="6874"/>
                </a:lnTo>
                <a:lnTo>
                  <a:pt x="321" y="7080"/>
                </a:lnTo>
                <a:lnTo>
                  <a:pt x="340" y="7258"/>
                </a:lnTo>
                <a:lnTo>
                  <a:pt x="363" y="7403"/>
                </a:lnTo>
                <a:lnTo>
                  <a:pt x="386" y="7513"/>
                </a:lnTo>
                <a:lnTo>
                  <a:pt x="408" y="7584"/>
                </a:lnTo>
                <a:lnTo>
                  <a:pt x="429" y="7615"/>
                </a:lnTo>
                <a:lnTo>
                  <a:pt x="448" y="7626"/>
                </a:lnTo>
                <a:lnTo>
                  <a:pt x="468" y="7635"/>
                </a:lnTo>
                <a:lnTo>
                  <a:pt x="488" y="7644"/>
                </a:lnTo>
                <a:lnTo>
                  <a:pt x="507" y="7652"/>
                </a:lnTo>
                <a:lnTo>
                  <a:pt x="527" y="7660"/>
                </a:lnTo>
                <a:lnTo>
                  <a:pt x="547" y="7666"/>
                </a:lnTo>
                <a:lnTo>
                  <a:pt x="568" y="7673"/>
                </a:lnTo>
                <a:lnTo>
                  <a:pt x="588" y="7678"/>
                </a:lnTo>
                <a:lnTo>
                  <a:pt x="608" y="7683"/>
                </a:lnTo>
                <a:lnTo>
                  <a:pt x="628" y="7688"/>
                </a:lnTo>
                <a:lnTo>
                  <a:pt x="648" y="7691"/>
                </a:lnTo>
                <a:lnTo>
                  <a:pt x="669" y="7694"/>
                </a:lnTo>
                <a:lnTo>
                  <a:pt x="689" y="7697"/>
                </a:lnTo>
                <a:lnTo>
                  <a:pt x="709" y="7699"/>
                </a:lnTo>
                <a:lnTo>
                  <a:pt x="729" y="7700"/>
                </a:lnTo>
                <a:lnTo>
                  <a:pt x="749" y="7700"/>
                </a:lnTo>
                <a:lnTo>
                  <a:pt x="770" y="7700"/>
                </a:lnTo>
                <a:lnTo>
                  <a:pt x="789" y="7699"/>
                </a:lnTo>
                <a:lnTo>
                  <a:pt x="809" y="7698"/>
                </a:lnTo>
                <a:lnTo>
                  <a:pt x="828" y="7695"/>
                </a:lnTo>
                <a:lnTo>
                  <a:pt x="847" y="7692"/>
                </a:lnTo>
                <a:lnTo>
                  <a:pt x="867" y="7689"/>
                </a:lnTo>
                <a:lnTo>
                  <a:pt x="886" y="7685"/>
                </a:lnTo>
                <a:lnTo>
                  <a:pt x="904" y="7680"/>
                </a:lnTo>
                <a:lnTo>
                  <a:pt x="922" y="7674"/>
                </a:lnTo>
                <a:lnTo>
                  <a:pt x="940" y="7668"/>
                </a:lnTo>
                <a:lnTo>
                  <a:pt x="957" y="7661"/>
                </a:lnTo>
                <a:lnTo>
                  <a:pt x="976" y="7653"/>
                </a:lnTo>
                <a:lnTo>
                  <a:pt x="992" y="7645"/>
                </a:lnTo>
                <a:lnTo>
                  <a:pt x="1009" y="7636"/>
                </a:lnTo>
                <a:lnTo>
                  <a:pt x="1024" y="7626"/>
                </a:lnTo>
                <a:lnTo>
                  <a:pt x="1040" y="7615"/>
                </a:lnTo>
                <a:lnTo>
                  <a:pt x="1052" y="7585"/>
                </a:lnTo>
                <a:lnTo>
                  <a:pt x="1062" y="7521"/>
                </a:lnTo>
                <a:lnTo>
                  <a:pt x="1067" y="7422"/>
                </a:lnTo>
                <a:lnTo>
                  <a:pt x="1071" y="7292"/>
                </a:lnTo>
                <a:lnTo>
                  <a:pt x="1075" y="7135"/>
                </a:lnTo>
                <a:lnTo>
                  <a:pt x="1081" y="6950"/>
                </a:lnTo>
                <a:lnTo>
                  <a:pt x="1091" y="6743"/>
                </a:lnTo>
                <a:lnTo>
                  <a:pt x="1105" y="6514"/>
                </a:lnTo>
                <a:lnTo>
                  <a:pt x="1125" y="6266"/>
                </a:lnTo>
                <a:lnTo>
                  <a:pt x="1153" y="6002"/>
                </a:lnTo>
                <a:lnTo>
                  <a:pt x="1191" y="5723"/>
                </a:lnTo>
                <a:lnTo>
                  <a:pt x="1240" y="5433"/>
                </a:lnTo>
                <a:lnTo>
                  <a:pt x="1301" y="5134"/>
                </a:lnTo>
                <a:lnTo>
                  <a:pt x="1377" y="4828"/>
                </a:lnTo>
                <a:lnTo>
                  <a:pt x="1467" y="4518"/>
                </a:lnTo>
                <a:lnTo>
                  <a:pt x="1575" y="4205"/>
                </a:lnTo>
                <a:lnTo>
                  <a:pt x="1701" y="3893"/>
                </a:lnTo>
                <a:lnTo>
                  <a:pt x="1847" y="3583"/>
                </a:lnTo>
                <a:lnTo>
                  <a:pt x="2015" y="3280"/>
                </a:lnTo>
                <a:lnTo>
                  <a:pt x="2207" y="2984"/>
                </a:lnTo>
                <a:lnTo>
                  <a:pt x="2422" y="2697"/>
                </a:lnTo>
                <a:lnTo>
                  <a:pt x="2664" y="2423"/>
                </a:lnTo>
                <a:lnTo>
                  <a:pt x="2934" y="2164"/>
                </a:lnTo>
                <a:lnTo>
                  <a:pt x="3234" y="1922"/>
                </a:lnTo>
                <a:lnTo>
                  <a:pt x="3563" y="1699"/>
                </a:lnTo>
                <a:lnTo>
                  <a:pt x="3926" y="1500"/>
                </a:lnTo>
                <a:lnTo>
                  <a:pt x="4322" y="1325"/>
                </a:lnTo>
                <a:lnTo>
                  <a:pt x="4754" y="1175"/>
                </a:lnTo>
                <a:lnTo>
                  <a:pt x="5223" y="1055"/>
                </a:lnTo>
                <a:lnTo>
                  <a:pt x="5730" y="968"/>
                </a:lnTo>
                <a:lnTo>
                  <a:pt x="6276" y="914"/>
                </a:lnTo>
                <a:lnTo>
                  <a:pt x="6865" y="897"/>
                </a:lnTo>
                <a:lnTo>
                  <a:pt x="7574" y="921"/>
                </a:lnTo>
                <a:lnTo>
                  <a:pt x="8226" y="988"/>
                </a:lnTo>
                <a:lnTo>
                  <a:pt x="8826" y="1094"/>
                </a:lnTo>
                <a:lnTo>
                  <a:pt x="9374" y="1236"/>
                </a:lnTo>
                <a:lnTo>
                  <a:pt x="9873" y="1412"/>
                </a:lnTo>
                <a:lnTo>
                  <a:pt x="10324" y="1620"/>
                </a:lnTo>
                <a:lnTo>
                  <a:pt x="10731" y="1855"/>
                </a:lnTo>
                <a:lnTo>
                  <a:pt x="11096" y="2116"/>
                </a:lnTo>
                <a:lnTo>
                  <a:pt x="11420" y="2399"/>
                </a:lnTo>
                <a:lnTo>
                  <a:pt x="11706" y="2702"/>
                </a:lnTo>
                <a:lnTo>
                  <a:pt x="11955" y="3023"/>
                </a:lnTo>
                <a:lnTo>
                  <a:pt x="12171" y="3358"/>
                </a:lnTo>
                <a:lnTo>
                  <a:pt x="12356" y="3704"/>
                </a:lnTo>
                <a:lnTo>
                  <a:pt x="12511" y="4059"/>
                </a:lnTo>
                <a:lnTo>
                  <a:pt x="12639" y="4420"/>
                </a:lnTo>
                <a:lnTo>
                  <a:pt x="12742" y="4785"/>
                </a:lnTo>
                <a:lnTo>
                  <a:pt x="12822" y="5149"/>
                </a:lnTo>
                <a:lnTo>
                  <a:pt x="12882" y="5512"/>
                </a:lnTo>
                <a:lnTo>
                  <a:pt x="12924" y="5869"/>
                </a:lnTo>
                <a:lnTo>
                  <a:pt x="12949" y="6217"/>
                </a:lnTo>
                <a:lnTo>
                  <a:pt x="12960" y="6556"/>
                </a:lnTo>
                <a:lnTo>
                  <a:pt x="12960" y="6881"/>
                </a:lnTo>
                <a:lnTo>
                  <a:pt x="12950" y="7190"/>
                </a:lnTo>
                <a:lnTo>
                  <a:pt x="12933" y="7479"/>
                </a:lnTo>
                <a:lnTo>
                  <a:pt x="12912" y="7746"/>
                </a:lnTo>
                <a:lnTo>
                  <a:pt x="12886" y="7989"/>
                </a:lnTo>
                <a:lnTo>
                  <a:pt x="12861" y="8205"/>
                </a:lnTo>
                <a:lnTo>
                  <a:pt x="12837" y="8391"/>
                </a:lnTo>
                <a:lnTo>
                  <a:pt x="12817" y="8543"/>
                </a:lnTo>
                <a:lnTo>
                  <a:pt x="12802" y="8660"/>
                </a:lnTo>
                <a:lnTo>
                  <a:pt x="12795" y="8737"/>
                </a:lnTo>
                <a:lnTo>
                  <a:pt x="12800" y="8775"/>
                </a:lnTo>
                <a:close/>
                <a:moveTo>
                  <a:pt x="12445" y="9238"/>
                </a:moveTo>
                <a:lnTo>
                  <a:pt x="12429" y="9230"/>
                </a:lnTo>
                <a:lnTo>
                  <a:pt x="12413" y="9223"/>
                </a:lnTo>
                <a:lnTo>
                  <a:pt x="12397" y="9217"/>
                </a:lnTo>
                <a:lnTo>
                  <a:pt x="12379" y="9211"/>
                </a:lnTo>
                <a:lnTo>
                  <a:pt x="12363" y="9207"/>
                </a:lnTo>
                <a:lnTo>
                  <a:pt x="12346" y="9203"/>
                </a:lnTo>
                <a:lnTo>
                  <a:pt x="12330" y="9200"/>
                </a:lnTo>
                <a:lnTo>
                  <a:pt x="12313" y="9198"/>
                </a:lnTo>
                <a:lnTo>
                  <a:pt x="12297" y="9196"/>
                </a:lnTo>
                <a:lnTo>
                  <a:pt x="12279" y="9195"/>
                </a:lnTo>
                <a:lnTo>
                  <a:pt x="12262" y="9195"/>
                </a:lnTo>
                <a:lnTo>
                  <a:pt x="12246" y="9196"/>
                </a:lnTo>
                <a:lnTo>
                  <a:pt x="12229" y="9197"/>
                </a:lnTo>
                <a:lnTo>
                  <a:pt x="12213" y="9198"/>
                </a:lnTo>
                <a:lnTo>
                  <a:pt x="12196" y="9200"/>
                </a:lnTo>
                <a:lnTo>
                  <a:pt x="12179" y="9203"/>
                </a:lnTo>
                <a:lnTo>
                  <a:pt x="12134" y="9103"/>
                </a:lnTo>
                <a:lnTo>
                  <a:pt x="12086" y="9004"/>
                </a:lnTo>
                <a:lnTo>
                  <a:pt x="12038" y="8907"/>
                </a:lnTo>
                <a:lnTo>
                  <a:pt x="11989" y="8811"/>
                </a:lnTo>
                <a:lnTo>
                  <a:pt x="11937" y="8715"/>
                </a:lnTo>
                <a:lnTo>
                  <a:pt x="11884" y="8621"/>
                </a:lnTo>
                <a:lnTo>
                  <a:pt x="11857" y="8575"/>
                </a:lnTo>
                <a:lnTo>
                  <a:pt x="11830" y="8529"/>
                </a:lnTo>
                <a:lnTo>
                  <a:pt x="11803" y="8483"/>
                </a:lnTo>
                <a:lnTo>
                  <a:pt x="11774" y="8438"/>
                </a:lnTo>
                <a:lnTo>
                  <a:pt x="11746" y="8393"/>
                </a:lnTo>
                <a:lnTo>
                  <a:pt x="11718" y="8348"/>
                </a:lnTo>
                <a:lnTo>
                  <a:pt x="11689" y="8304"/>
                </a:lnTo>
                <a:lnTo>
                  <a:pt x="11659" y="8261"/>
                </a:lnTo>
                <a:lnTo>
                  <a:pt x="11629" y="8217"/>
                </a:lnTo>
                <a:lnTo>
                  <a:pt x="11599" y="8175"/>
                </a:lnTo>
                <a:lnTo>
                  <a:pt x="11568" y="8133"/>
                </a:lnTo>
                <a:lnTo>
                  <a:pt x="11537" y="8090"/>
                </a:lnTo>
                <a:lnTo>
                  <a:pt x="11506" y="8049"/>
                </a:lnTo>
                <a:lnTo>
                  <a:pt x="11474" y="8008"/>
                </a:lnTo>
                <a:lnTo>
                  <a:pt x="11442" y="7967"/>
                </a:lnTo>
                <a:lnTo>
                  <a:pt x="11409" y="7927"/>
                </a:lnTo>
                <a:lnTo>
                  <a:pt x="11376" y="7888"/>
                </a:lnTo>
                <a:lnTo>
                  <a:pt x="11343" y="7848"/>
                </a:lnTo>
                <a:lnTo>
                  <a:pt x="11309" y="7810"/>
                </a:lnTo>
                <a:lnTo>
                  <a:pt x="11274" y="7772"/>
                </a:lnTo>
                <a:lnTo>
                  <a:pt x="11231" y="7730"/>
                </a:lnTo>
                <a:lnTo>
                  <a:pt x="11182" y="7696"/>
                </a:lnTo>
                <a:lnTo>
                  <a:pt x="11126" y="7668"/>
                </a:lnTo>
                <a:lnTo>
                  <a:pt x="11065" y="7647"/>
                </a:lnTo>
                <a:lnTo>
                  <a:pt x="11001" y="7632"/>
                </a:lnTo>
                <a:lnTo>
                  <a:pt x="10932" y="7621"/>
                </a:lnTo>
                <a:lnTo>
                  <a:pt x="10858" y="7617"/>
                </a:lnTo>
                <a:lnTo>
                  <a:pt x="10783" y="7618"/>
                </a:lnTo>
                <a:lnTo>
                  <a:pt x="10703" y="7625"/>
                </a:lnTo>
                <a:lnTo>
                  <a:pt x="10621" y="7636"/>
                </a:lnTo>
                <a:lnTo>
                  <a:pt x="10537" y="7651"/>
                </a:lnTo>
                <a:lnTo>
                  <a:pt x="10451" y="7670"/>
                </a:lnTo>
                <a:lnTo>
                  <a:pt x="10363" y="7693"/>
                </a:lnTo>
                <a:lnTo>
                  <a:pt x="10276" y="7719"/>
                </a:lnTo>
                <a:lnTo>
                  <a:pt x="10187" y="7750"/>
                </a:lnTo>
                <a:lnTo>
                  <a:pt x="10097" y="7782"/>
                </a:lnTo>
                <a:lnTo>
                  <a:pt x="10008" y="7817"/>
                </a:lnTo>
                <a:lnTo>
                  <a:pt x="9919" y="7855"/>
                </a:lnTo>
                <a:lnTo>
                  <a:pt x="9832" y="7896"/>
                </a:lnTo>
                <a:lnTo>
                  <a:pt x="9745" y="7937"/>
                </a:lnTo>
                <a:lnTo>
                  <a:pt x="9660" y="7980"/>
                </a:lnTo>
                <a:lnTo>
                  <a:pt x="9579" y="8025"/>
                </a:lnTo>
                <a:lnTo>
                  <a:pt x="9499" y="8070"/>
                </a:lnTo>
                <a:lnTo>
                  <a:pt x="9422" y="8116"/>
                </a:lnTo>
                <a:lnTo>
                  <a:pt x="9348" y="8163"/>
                </a:lnTo>
                <a:lnTo>
                  <a:pt x="9279" y="8210"/>
                </a:lnTo>
                <a:lnTo>
                  <a:pt x="9213" y="8257"/>
                </a:lnTo>
                <a:lnTo>
                  <a:pt x="9152" y="8303"/>
                </a:lnTo>
                <a:lnTo>
                  <a:pt x="9096" y="8348"/>
                </a:lnTo>
                <a:lnTo>
                  <a:pt x="9045" y="8393"/>
                </a:lnTo>
                <a:lnTo>
                  <a:pt x="9000" y="8436"/>
                </a:lnTo>
                <a:lnTo>
                  <a:pt x="8962" y="8477"/>
                </a:lnTo>
                <a:lnTo>
                  <a:pt x="8926" y="8534"/>
                </a:lnTo>
                <a:lnTo>
                  <a:pt x="8891" y="8622"/>
                </a:lnTo>
                <a:lnTo>
                  <a:pt x="8856" y="8740"/>
                </a:lnTo>
                <a:lnTo>
                  <a:pt x="8822" y="8885"/>
                </a:lnTo>
                <a:lnTo>
                  <a:pt x="8789" y="9055"/>
                </a:lnTo>
                <a:lnTo>
                  <a:pt x="8758" y="9247"/>
                </a:lnTo>
                <a:lnTo>
                  <a:pt x="8728" y="9462"/>
                </a:lnTo>
                <a:lnTo>
                  <a:pt x="8701" y="9695"/>
                </a:lnTo>
                <a:lnTo>
                  <a:pt x="8676" y="9945"/>
                </a:lnTo>
                <a:lnTo>
                  <a:pt x="8653" y="10210"/>
                </a:lnTo>
                <a:lnTo>
                  <a:pt x="8632" y="10488"/>
                </a:lnTo>
                <a:lnTo>
                  <a:pt x="8616" y="10778"/>
                </a:lnTo>
                <a:lnTo>
                  <a:pt x="8602" y="11075"/>
                </a:lnTo>
                <a:lnTo>
                  <a:pt x="8592" y="11379"/>
                </a:lnTo>
                <a:lnTo>
                  <a:pt x="8586" y="11688"/>
                </a:lnTo>
                <a:lnTo>
                  <a:pt x="8584" y="12000"/>
                </a:lnTo>
                <a:lnTo>
                  <a:pt x="8587" y="12312"/>
                </a:lnTo>
                <a:lnTo>
                  <a:pt x="8594" y="12623"/>
                </a:lnTo>
                <a:lnTo>
                  <a:pt x="8606" y="12931"/>
                </a:lnTo>
                <a:lnTo>
                  <a:pt x="8624" y="13232"/>
                </a:lnTo>
                <a:lnTo>
                  <a:pt x="8646" y="13526"/>
                </a:lnTo>
                <a:lnTo>
                  <a:pt x="8676" y="13811"/>
                </a:lnTo>
                <a:lnTo>
                  <a:pt x="8710" y="14084"/>
                </a:lnTo>
                <a:lnTo>
                  <a:pt x="8752" y="14343"/>
                </a:lnTo>
                <a:lnTo>
                  <a:pt x="8799" y="14586"/>
                </a:lnTo>
                <a:lnTo>
                  <a:pt x="8854" y="14812"/>
                </a:lnTo>
                <a:lnTo>
                  <a:pt x="8916" y="15017"/>
                </a:lnTo>
                <a:lnTo>
                  <a:pt x="8985" y="15201"/>
                </a:lnTo>
                <a:lnTo>
                  <a:pt x="9063" y="15360"/>
                </a:lnTo>
                <a:lnTo>
                  <a:pt x="9147" y="15493"/>
                </a:lnTo>
                <a:lnTo>
                  <a:pt x="9240" y="15599"/>
                </a:lnTo>
                <a:lnTo>
                  <a:pt x="9342" y="15674"/>
                </a:lnTo>
                <a:lnTo>
                  <a:pt x="9561" y="15789"/>
                </a:lnTo>
                <a:lnTo>
                  <a:pt x="9773" y="15886"/>
                </a:lnTo>
                <a:lnTo>
                  <a:pt x="9977" y="15966"/>
                </a:lnTo>
                <a:lnTo>
                  <a:pt x="10175" y="16028"/>
                </a:lnTo>
                <a:lnTo>
                  <a:pt x="10365" y="16075"/>
                </a:lnTo>
                <a:lnTo>
                  <a:pt x="10549" y="16106"/>
                </a:lnTo>
                <a:lnTo>
                  <a:pt x="10726" y="16124"/>
                </a:lnTo>
                <a:lnTo>
                  <a:pt x="10897" y="16128"/>
                </a:lnTo>
                <a:lnTo>
                  <a:pt x="11060" y="16119"/>
                </a:lnTo>
                <a:lnTo>
                  <a:pt x="11217" y="16100"/>
                </a:lnTo>
                <a:lnTo>
                  <a:pt x="11367" y="16069"/>
                </a:lnTo>
                <a:lnTo>
                  <a:pt x="11511" y="16028"/>
                </a:lnTo>
                <a:lnTo>
                  <a:pt x="11648" y="15978"/>
                </a:lnTo>
                <a:lnTo>
                  <a:pt x="11778" y="15920"/>
                </a:lnTo>
                <a:lnTo>
                  <a:pt x="11903" y="15855"/>
                </a:lnTo>
                <a:lnTo>
                  <a:pt x="12020" y="15782"/>
                </a:lnTo>
                <a:lnTo>
                  <a:pt x="12131" y="15705"/>
                </a:lnTo>
                <a:lnTo>
                  <a:pt x="12235" y="15622"/>
                </a:lnTo>
                <a:lnTo>
                  <a:pt x="12333" y="15535"/>
                </a:lnTo>
                <a:lnTo>
                  <a:pt x="12425" y="15445"/>
                </a:lnTo>
                <a:lnTo>
                  <a:pt x="12511" y="15353"/>
                </a:lnTo>
                <a:lnTo>
                  <a:pt x="12589" y="15259"/>
                </a:lnTo>
                <a:lnTo>
                  <a:pt x="12663" y="15164"/>
                </a:lnTo>
                <a:lnTo>
                  <a:pt x="12730" y="15071"/>
                </a:lnTo>
                <a:lnTo>
                  <a:pt x="12790" y="14977"/>
                </a:lnTo>
                <a:lnTo>
                  <a:pt x="12844" y="14885"/>
                </a:lnTo>
                <a:lnTo>
                  <a:pt x="12892" y="14796"/>
                </a:lnTo>
                <a:lnTo>
                  <a:pt x="12935" y="14712"/>
                </a:lnTo>
                <a:lnTo>
                  <a:pt x="12971" y="14631"/>
                </a:lnTo>
                <a:lnTo>
                  <a:pt x="13002" y="14556"/>
                </a:lnTo>
                <a:lnTo>
                  <a:pt x="13026" y="14486"/>
                </a:lnTo>
                <a:lnTo>
                  <a:pt x="13044" y="14424"/>
                </a:lnTo>
                <a:lnTo>
                  <a:pt x="13051" y="14393"/>
                </a:lnTo>
                <a:lnTo>
                  <a:pt x="13057" y="14358"/>
                </a:lnTo>
                <a:lnTo>
                  <a:pt x="13063" y="14319"/>
                </a:lnTo>
                <a:lnTo>
                  <a:pt x="13069" y="14275"/>
                </a:lnTo>
                <a:lnTo>
                  <a:pt x="13074" y="14227"/>
                </a:lnTo>
                <a:lnTo>
                  <a:pt x="13079" y="14176"/>
                </a:lnTo>
                <a:lnTo>
                  <a:pt x="13083" y="14119"/>
                </a:lnTo>
                <a:lnTo>
                  <a:pt x="13086" y="14060"/>
                </a:lnTo>
                <a:lnTo>
                  <a:pt x="13089" y="13996"/>
                </a:lnTo>
                <a:lnTo>
                  <a:pt x="13091" y="13929"/>
                </a:lnTo>
                <a:lnTo>
                  <a:pt x="13092" y="13858"/>
                </a:lnTo>
                <a:lnTo>
                  <a:pt x="13093" y="13784"/>
                </a:lnTo>
                <a:lnTo>
                  <a:pt x="13093" y="13707"/>
                </a:lnTo>
                <a:lnTo>
                  <a:pt x="13092" y="13626"/>
                </a:lnTo>
                <a:lnTo>
                  <a:pt x="13090" y="13542"/>
                </a:lnTo>
                <a:lnTo>
                  <a:pt x="13088" y="13457"/>
                </a:lnTo>
                <a:lnTo>
                  <a:pt x="13150" y="13442"/>
                </a:lnTo>
                <a:lnTo>
                  <a:pt x="13212" y="13426"/>
                </a:lnTo>
                <a:lnTo>
                  <a:pt x="13271" y="13407"/>
                </a:lnTo>
                <a:lnTo>
                  <a:pt x="13331" y="13388"/>
                </a:lnTo>
                <a:lnTo>
                  <a:pt x="13360" y="13377"/>
                </a:lnTo>
                <a:lnTo>
                  <a:pt x="13388" y="13367"/>
                </a:lnTo>
                <a:lnTo>
                  <a:pt x="13416" y="13356"/>
                </a:lnTo>
                <a:lnTo>
                  <a:pt x="13444" y="13344"/>
                </a:lnTo>
                <a:lnTo>
                  <a:pt x="13470" y="13332"/>
                </a:lnTo>
                <a:lnTo>
                  <a:pt x="13496" y="13320"/>
                </a:lnTo>
                <a:lnTo>
                  <a:pt x="13522" y="13307"/>
                </a:lnTo>
                <a:lnTo>
                  <a:pt x="13546" y="13294"/>
                </a:lnTo>
                <a:lnTo>
                  <a:pt x="13570" y="13279"/>
                </a:lnTo>
                <a:lnTo>
                  <a:pt x="13592" y="13265"/>
                </a:lnTo>
                <a:lnTo>
                  <a:pt x="13614" y="13250"/>
                </a:lnTo>
                <a:lnTo>
                  <a:pt x="13635" y="13235"/>
                </a:lnTo>
                <a:lnTo>
                  <a:pt x="13654" y="13220"/>
                </a:lnTo>
                <a:lnTo>
                  <a:pt x="13672" y="13204"/>
                </a:lnTo>
                <a:lnTo>
                  <a:pt x="13689" y="13187"/>
                </a:lnTo>
                <a:lnTo>
                  <a:pt x="13705" y="13170"/>
                </a:lnTo>
                <a:lnTo>
                  <a:pt x="13720" y="13151"/>
                </a:lnTo>
                <a:lnTo>
                  <a:pt x="13733" y="13133"/>
                </a:lnTo>
                <a:lnTo>
                  <a:pt x="13744" y="13115"/>
                </a:lnTo>
                <a:lnTo>
                  <a:pt x="13754" y="13096"/>
                </a:lnTo>
                <a:lnTo>
                  <a:pt x="13763" y="13076"/>
                </a:lnTo>
                <a:lnTo>
                  <a:pt x="13770" y="13056"/>
                </a:lnTo>
                <a:lnTo>
                  <a:pt x="13775" y="13034"/>
                </a:lnTo>
                <a:lnTo>
                  <a:pt x="13778" y="13013"/>
                </a:lnTo>
                <a:lnTo>
                  <a:pt x="13780" y="12962"/>
                </a:lnTo>
                <a:lnTo>
                  <a:pt x="13776" y="12896"/>
                </a:lnTo>
                <a:lnTo>
                  <a:pt x="13766" y="12817"/>
                </a:lnTo>
                <a:lnTo>
                  <a:pt x="13751" y="12725"/>
                </a:lnTo>
                <a:lnTo>
                  <a:pt x="13731" y="12622"/>
                </a:lnTo>
                <a:lnTo>
                  <a:pt x="13706" y="12508"/>
                </a:lnTo>
                <a:lnTo>
                  <a:pt x="13676" y="12385"/>
                </a:lnTo>
                <a:lnTo>
                  <a:pt x="13643" y="12253"/>
                </a:lnTo>
                <a:lnTo>
                  <a:pt x="13605" y="12115"/>
                </a:lnTo>
                <a:lnTo>
                  <a:pt x="13565" y="11969"/>
                </a:lnTo>
                <a:lnTo>
                  <a:pt x="13521" y="11819"/>
                </a:lnTo>
                <a:lnTo>
                  <a:pt x="13474" y="11664"/>
                </a:lnTo>
                <a:lnTo>
                  <a:pt x="13425" y="11505"/>
                </a:lnTo>
                <a:lnTo>
                  <a:pt x="13373" y="11345"/>
                </a:lnTo>
                <a:lnTo>
                  <a:pt x="13320" y="11184"/>
                </a:lnTo>
                <a:lnTo>
                  <a:pt x="13265" y="11021"/>
                </a:lnTo>
                <a:lnTo>
                  <a:pt x="13210" y="10860"/>
                </a:lnTo>
                <a:lnTo>
                  <a:pt x="13152" y="10701"/>
                </a:lnTo>
                <a:lnTo>
                  <a:pt x="13094" y="10545"/>
                </a:lnTo>
                <a:lnTo>
                  <a:pt x="13037" y="10392"/>
                </a:lnTo>
                <a:lnTo>
                  <a:pt x="12979" y="10244"/>
                </a:lnTo>
                <a:lnTo>
                  <a:pt x="12923" y="10103"/>
                </a:lnTo>
                <a:lnTo>
                  <a:pt x="12866" y="9968"/>
                </a:lnTo>
                <a:lnTo>
                  <a:pt x="12811" y="9841"/>
                </a:lnTo>
                <a:lnTo>
                  <a:pt x="12757" y="9724"/>
                </a:lnTo>
                <a:lnTo>
                  <a:pt x="12705" y="9616"/>
                </a:lnTo>
                <a:lnTo>
                  <a:pt x="12654" y="9520"/>
                </a:lnTo>
                <a:lnTo>
                  <a:pt x="12607" y="9435"/>
                </a:lnTo>
                <a:lnTo>
                  <a:pt x="12561" y="9363"/>
                </a:lnTo>
                <a:lnTo>
                  <a:pt x="12519" y="9306"/>
                </a:lnTo>
                <a:lnTo>
                  <a:pt x="12480" y="9264"/>
                </a:lnTo>
                <a:lnTo>
                  <a:pt x="12445" y="9238"/>
                </a:lnTo>
                <a:close/>
              </a:path>
            </a:pathLst>
          </a:custGeom>
          <a:solidFill>
            <a:schemeClr val="bg1">
              <a:lumMod val="65000"/>
            </a:schemeClr>
          </a:solidFill>
          <a:ln>
            <a:noFill/>
          </a:ln>
        </p:spPr>
        <p:txBody>
          <a:bodyPr anchor="ctr"/>
          <a:lstStyle/>
          <a:p>
            <a:pPr algn="ctr"/>
            <a:endParaRPr/>
          </a:p>
        </p:txBody>
      </p:sp>
      <p:sp>
        <p:nvSpPr>
          <p:cNvPr id="19" name="任意多边形: 形状 16"/>
          <p:cNvSpPr/>
          <p:nvPr/>
        </p:nvSpPr>
        <p:spPr bwMode="auto">
          <a:xfrm>
            <a:off x="1815201" y="6481112"/>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0" name="任意多边形: 形状 17"/>
          <p:cNvSpPr/>
          <p:nvPr/>
        </p:nvSpPr>
        <p:spPr bwMode="auto">
          <a:xfrm>
            <a:off x="10912749" y="3730163"/>
            <a:ext cx="415381" cy="629216"/>
          </a:xfrm>
          <a:custGeom>
            <a:avLst/>
            <a:gdLst>
              <a:gd name="T0" fmla="*/ 1922 w 10647"/>
              <a:gd name="T1" fmla="*/ 2895 h 16128"/>
              <a:gd name="T2" fmla="*/ 2285 w 10647"/>
              <a:gd name="T3" fmla="*/ 2237 h 16128"/>
              <a:gd name="T4" fmla="*/ 2764 w 10647"/>
              <a:gd name="T5" fmla="*/ 1698 h 16128"/>
              <a:gd name="T6" fmla="*/ 3334 w 10647"/>
              <a:gd name="T7" fmla="*/ 1299 h 16128"/>
              <a:gd name="T8" fmla="*/ 3966 w 10647"/>
              <a:gd name="T9" fmla="*/ 1057 h 16128"/>
              <a:gd name="T10" fmla="*/ 4637 w 10647"/>
              <a:gd name="T11" fmla="*/ 994 h 16128"/>
              <a:gd name="T12" fmla="*/ 5314 w 10647"/>
              <a:gd name="T13" fmla="*/ 1125 h 16128"/>
              <a:gd name="T14" fmla="*/ 5914 w 10647"/>
              <a:gd name="T15" fmla="*/ 1434 h 16128"/>
              <a:gd name="T16" fmla="*/ 6409 w 10647"/>
              <a:gd name="T17" fmla="*/ 1893 h 16128"/>
              <a:gd name="T18" fmla="*/ 6781 w 10647"/>
              <a:gd name="T19" fmla="*/ 2475 h 16128"/>
              <a:gd name="T20" fmla="*/ 7017 w 10647"/>
              <a:gd name="T21" fmla="*/ 3148 h 16128"/>
              <a:gd name="T22" fmla="*/ 7100 w 10647"/>
              <a:gd name="T23" fmla="*/ 3888 h 16128"/>
              <a:gd name="T24" fmla="*/ 7015 w 10647"/>
              <a:gd name="T25" fmla="*/ 4663 h 16128"/>
              <a:gd name="T26" fmla="*/ 6763 w 10647"/>
              <a:gd name="T27" fmla="*/ 5404 h 16128"/>
              <a:gd name="T28" fmla="*/ 6375 w 10647"/>
              <a:gd name="T29" fmla="*/ 6040 h 16128"/>
              <a:gd name="T30" fmla="*/ 5876 w 10647"/>
              <a:gd name="T31" fmla="*/ 6552 h 16128"/>
              <a:gd name="T32" fmla="*/ 5292 w 10647"/>
              <a:gd name="T33" fmla="*/ 6921 h 16128"/>
              <a:gd name="T34" fmla="*/ 4649 w 10647"/>
              <a:gd name="T35" fmla="*/ 7129 h 16128"/>
              <a:gd name="T36" fmla="*/ 3974 w 10647"/>
              <a:gd name="T37" fmla="*/ 7156 h 16128"/>
              <a:gd name="T38" fmla="*/ 3306 w 10647"/>
              <a:gd name="T39" fmla="*/ 6988 h 16128"/>
              <a:gd name="T40" fmla="*/ 2726 w 10647"/>
              <a:gd name="T41" fmla="*/ 6646 h 16128"/>
              <a:gd name="T42" fmla="*/ 2255 w 10647"/>
              <a:gd name="T43" fmla="*/ 6159 h 16128"/>
              <a:gd name="T44" fmla="*/ 1908 w 10647"/>
              <a:gd name="T45" fmla="*/ 5556 h 16128"/>
              <a:gd name="T46" fmla="*/ 1701 w 10647"/>
              <a:gd name="T47" fmla="*/ 4866 h 16128"/>
              <a:gd name="T48" fmla="*/ 1651 w 10647"/>
              <a:gd name="T49" fmla="*/ 4116 h 16128"/>
              <a:gd name="T50" fmla="*/ 7129 w 10647"/>
              <a:gd name="T51" fmla="*/ 6825 h 16128"/>
              <a:gd name="T52" fmla="*/ 7304 w 10647"/>
              <a:gd name="T53" fmla="*/ 6574 h 16128"/>
              <a:gd name="T54" fmla="*/ 7465 w 10647"/>
              <a:gd name="T55" fmla="*/ 6311 h 16128"/>
              <a:gd name="T56" fmla="*/ 7609 w 10647"/>
              <a:gd name="T57" fmla="*/ 6034 h 16128"/>
              <a:gd name="T58" fmla="*/ 7736 w 10647"/>
              <a:gd name="T59" fmla="*/ 5745 h 16128"/>
              <a:gd name="T60" fmla="*/ 7845 w 10647"/>
              <a:gd name="T61" fmla="*/ 5442 h 16128"/>
              <a:gd name="T62" fmla="*/ 7936 w 10647"/>
              <a:gd name="T63" fmla="*/ 5129 h 16128"/>
              <a:gd name="T64" fmla="*/ 8064 w 10647"/>
              <a:gd name="T65" fmla="*/ 4364 h 16128"/>
              <a:gd name="T66" fmla="*/ 8040 w 10647"/>
              <a:gd name="T67" fmla="*/ 3332 h 16128"/>
              <a:gd name="T68" fmla="*/ 7800 w 10647"/>
              <a:gd name="T69" fmla="*/ 2375 h 16128"/>
              <a:gd name="T70" fmla="*/ 7366 w 10647"/>
              <a:gd name="T71" fmla="*/ 1528 h 16128"/>
              <a:gd name="T72" fmla="*/ 6757 w 10647"/>
              <a:gd name="T73" fmla="*/ 831 h 16128"/>
              <a:gd name="T74" fmla="*/ 5995 w 10647"/>
              <a:gd name="T75" fmla="*/ 323 h 16128"/>
              <a:gd name="T76" fmla="*/ 5103 w 10647"/>
              <a:gd name="T77" fmla="*/ 41 h 16128"/>
              <a:gd name="T78" fmla="*/ 4180 w 10647"/>
              <a:gd name="T79" fmla="*/ 25 h 16128"/>
              <a:gd name="T80" fmla="*/ 3293 w 10647"/>
              <a:gd name="T81" fmla="*/ 261 h 16128"/>
              <a:gd name="T82" fmla="*/ 2481 w 10647"/>
              <a:gd name="T83" fmla="*/ 721 h 16128"/>
              <a:gd name="T84" fmla="*/ 1776 w 10647"/>
              <a:gd name="T85" fmla="*/ 1380 h 16128"/>
              <a:gd name="T86" fmla="*/ 1215 w 10647"/>
              <a:gd name="T87" fmla="*/ 2213 h 16128"/>
              <a:gd name="T88" fmla="*/ 833 w 10647"/>
              <a:gd name="T89" fmla="*/ 3191 h 16128"/>
              <a:gd name="T90" fmla="*/ 680 w 10647"/>
              <a:gd name="T91" fmla="*/ 4088 h 16128"/>
              <a:gd name="T92" fmla="*/ 690 w 10647"/>
              <a:gd name="T93" fmla="*/ 4923 h 16128"/>
              <a:gd name="T94" fmla="*/ 843 w 10647"/>
              <a:gd name="T95" fmla="*/ 5714 h 16128"/>
              <a:gd name="T96" fmla="*/ 1128 w 10647"/>
              <a:gd name="T97" fmla="*/ 6441 h 16128"/>
              <a:gd name="T98" fmla="*/ 1534 w 10647"/>
              <a:gd name="T99" fmla="*/ 7084 h 16128"/>
              <a:gd name="T100" fmla="*/ 2048 w 10647"/>
              <a:gd name="T101" fmla="*/ 7624 h 16128"/>
              <a:gd name="T102" fmla="*/ 2623 w 10647"/>
              <a:gd name="T103" fmla="*/ 14414 h 16128"/>
              <a:gd name="T104" fmla="*/ 4927 w 10647"/>
              <a:gd name="T105" fmla="*/ 8308 h 16128"/>
              <a:gd name="T106" fmla="*/ 5135 w 10647"/>
              <a:gd name="T107" fmla="*/ 8251 h 16128"/>
              <a:gd name="T108" fmla="*/ 5341 w 10647"/>
              <a:gd name="T109" fmla="*/ 8181 h 16128"/>
              <a:gd name="T110" fmla="*/ 7129 w 10647"/>
              <a:gd name="T111" fmla="*/ 682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647" h="16128">
                <a:moveTo>
                  <a:pt x="1733" y="3494"/>
                </a:moveTo>
                <a:lnTo>
                  <a:pt x="1771" y="3338"/>
                </a:lnTo>
                <a:lnTo>
                  <a:pt x="1815" y="3187"/>
                </a:lnTo>
                <a:lnTo>
                  <a:pt x="1866" y="3039"/>
                </a:lnTo>
                <a:lnTo>
                  <a:pt x="1922" y="2895"/>
                </a:lnTo>
                <a:lnTo>
                  <a:pt x="1984" y="2755"/>
                </a:lnTo>
                <a:lnTo>
                  <a:pt x="2052" y="2619"/>
                </a:lnTo>
                <a:lnTo>
                  <a:pt x="2125" y="2487"/>
                </a:lnTo>
                <a:lnTo>
                  <a:pt x="2202" y="2360"/>
                </a:lnTo>
                <a:lnTo>
                  <a:pt x="2285" y="2237"/>
                </a:lnTo>
                <a:lnTo>
                  <a:pt x="2373" y="2119"/>
                </a:lnTo>
                <a:lnTo>
                  <a:pt x="2464" y="2006"/>
                </a:lnTo>
                <a:lnTo>
                  <a:pt x="2560" y="1898"/>
                </a:lnTo>
                <a:lnTo>
                  <a:pt x="2661" y="1796"/>
                </a:lnTo>
                <a:lnTo>
                  <a:pt x="2764" y="1698"/>
                </a:lnTo>
                <a:lnTo>
                  <a:pt x="2872" y="1607"/>
                </a:lnTo>
                <a:lnTo>
                  <a:pt x="2983" y="1521"/>
                </a:lnTo>
                <a:lnTo>
                  <a:pt x="3097" y="1441"/>
                </a:lnTo>
                <a:lnTo>
                  <a:pt x="3214" y="1367"/>
                </a:lnTo>
                <a:lnTo>
                  <a:pt x="3334" y="1299"/>
                </a:lnTo>
                <a:lnTo>
                  <a:pt x="3456" y="1238"/>
                </a:lnTo>
                <a:lnTo>
                  <a:pt x="3581" y="1182"/>
                </a:lnTo>
                <a:lnTo>
                  <a:pt x="3707" y="1134"/>
                </a:lnTo>
                <a:lnTo>
                  <a:pt x="3836" y="1093"/>
                </a:lnTo>
                <a:lnTo>
                  <a:pt x="3966" y="1057"/>
                </a:lnTo>
                <a:lnTo>
                  <a:pt x="4098" y="1030"/>
                </a:lnTo>
                <a:lnTo>
                  <a:pt x="4232" y="1010"/>
                </a:lnTo>
                <a:lnTo>
                  <a:pt x="4366" y="997"/>
                </a:lnTo>
                <a:lnTo>
                  <a:pt x="4501" y="992"/>
                </a:lnTo>
                <a:lnTo>
                  <a:pt x="4637" y="994"/>
                </a:lnTo>
                <a:lnTo>
                  <a:pt x="4773" y="1005"/>
                </a:lnTo>
                <a:lnTo>
                  <a:pt x="4911" y="1023"/>
                </a:lnTo>
                <a:lnTo>
                  <a:pt x="5047" y="1049"/>
                </a:lnTo>
                <a:lnTo>
                  <a:pt x="5182" y="1084"/>
                </a:lnTo>
                <a:lnTo>
                  <a:pt x="5314" y="1125"/>
                </a:lnTo>
                <a:lnTo>
                  <a:pt x="5441" y="1173"/>
                </a:lnTo>
                <a:lnTo>
                  <a:pt x="5566" y="1229"/>
                </a:lnTo>
                <a:lnTo>
                  <a:pt x="5686" y="1290"/>
                </a:lnTo>
                <a:lnTo>
                  <a:pt x="5802" y="1359"/>
                </a:lnTo>
                <a:lnTo>
                  <a:pt x="5914" y="1434"/>
                </a:lnTo>
                <a:lnTo>
                  <a:pt x="6022" y="1515"/>
                </a:lnTo>
                <a:lnTo>
                  <a:pt x="6126" y="1602"/>
                </a:lnTo>
                <a:lnTo>
                  <a:pt x="6224" y="1693"/>
                </a:lnTo>
                <a:lnTo>
                  <a:pt x="6319" y="1791"/>
                </a:lnTo>
                <a:lnTo>
                  <a:pt x="6409" y="1893"/>
                </a:lnTo>
                <a:lnTo>
                  <a:pt x="6494" y="2001"/>
                </a:lnTo>
                <a:lnTo>
                  <a:pt x="6573" y="2113"/>
                </a:lnTo>
                <a:lnTo>
                  <a:pt x="6648" y="2229"/>
                </a:lnTo>
                <a:lnTo>
                  <a:pt x="6718" y="2350"/>
                </a:lnTo>
                <a:lnTo>
                  <a:pt x="6781" y="2475"/>
                </a:lnTo>
                <a:lnTo>
                  <a:pt x="6840" y="2603"/>
                </a:lnTo>
                <a:lnTo>
                  <a:pt x="6893" y="2735"/>
                </a:lnTo>
                <a:lnTo>
                  <a:pt x="6940" y="2869"/>
                </a:lnTo>
                <a:lnTo>
                  <a:pt x="6982" y="3008"/>
                </a:lnTo>
                <a:lnTo>
                  <a:pt x="7017" y="3148"/>
                </a:lnTo>
                <a:lnTo>
                  <a:pt x="7046" y="3292"/>
                </a:lnTo>
                <a:lnTo>
                  <a:pt x="7069" y="3437"/>
                </a:lnTo>
                <a:lnTo>
                  <a:pt x="7086" y="3585"/>
                </a:lnTo>
                <a:lnTo>
                  <a:pt x="7096" y="3736"/>
                </a:lnTo>
                <a:lnTo>
                  <a:pt x="7100" y="3888"/>
                </a:lnTo>
                <a:lnTo>
                  <a:pt x="7097" y="4040"/>
                </a:lnTo>
                <a:lnTo>
                  <a:pt x="7087" y="4194"/>
                </a:lnTo>
                <a:lnTo>
                  <a:pt x="7069" y="4351"/>
                </a:lnTo>
                <a:lnTo>
                  <a:pt x="7046" y="4506"/>
                </a:lnTo>
                <a:lnTo>
                  <a:pt x="7015" y="4663"/>
                </a:lnTo>
                <a:lnTo>
                  <a:pt x="6977" y="4818"/>
                </a:lnTo>
                <a:lnTo>
                  <a:pt x="6932" y="4970"/>
                </a:lnTo>
                <a:lnTo>
                  <a:pt x="6882" y="5119"/>
                </a:lnTo>
                <a:lnTo>
                  <a:pt x="6825" y="5263"/>
                </a:lnTo>
                <a:lnTo>
                  <a:pt x="6763" y="5404"/>
                </a:lnTo>
                <a:lnTo>
                  <a:pt x="6695" y="5540"/>
                </a:lnTo>
                <a:lnTo>
                  <a:pt x="6623" y="5672"/>
                </a:lnTo>
                <a:lnTo>
                  <a:pt x="6545" y="5799"/>
                </a:lnTo>
                <a:lnTo>
                  <a:pt x="6462" y="5922"/>
                </a:lnTo>
                <a:lnTo>
                  <a:pt x="6375" y="6040"/>
                </a:lnTo>
                <a:lnTo>
                  <a:pt x="6283" y="6153"/>
                </a:lnTo>
                <a:lnTo>
                  <a:pt x="6187" y="6261"/>
                </a:lnTo>
                <a:lnTo>
                  <a:pt x="6087" y="6362"/>
                </a:lnTo>
                <a:lnTo>
                  <a:pt x="5983" y="6460"/>
                </a:lnTo>
                <a:lnTo>
                  <a:pt x="5876" y="6552"/>
                </a:lnTo>
                <a:lnTo>
                  <a:pt x="5765" y="6638"/>
                </a:lnTo>
                <a:lnTo>
                  <a:pt x="5651" y="6717"/>
                </a:lnTo>
                <a:lnTo>
                  <a:pt x="5534" y="6792"/>
                </a:lnTo>
                <a:lnTo>
                  <a:pt x="5414" y="6859"/>
                </a:lnTo>
                <a:lnTo>
                  <a:pt x="5292" y="6921"/>
                </a:lnTo>
                <a:lnTo>
                  <a:pt x="5168" y="6976"/>
                </a:lnTo>
                <a:lnTo>
                  <a:pt x="5041" y="7025"/>
                </a:lnTo>
                <a:lnTo>
                  <a:pt x="4912" y="7067"/>
                </a:lnTo>
                <a:lnTo>
                  <a:pt x="4782" y="7101"/>
                </a:lnTo>
                <a:lnTo>
                  <a:pt x="4649" y="7129"/>
                </a:lnTo>
                <a:lnTo>
                  <a:pt x="4516" y="7150"/>
                </a:lnTo>
                <a:lnTo>
                  <a:pt x="4381" y="7163"/>
                </a:lnTo>
                <a:lnTo>
                  <a:pt x="4246" y="7168"/>
                </a:lnTo>
                <a:lnTo>
                  <a:pt x="4110" y="7166"/>
                </a:lnTo>
                <a:lnTo>
                  <a:pt x="3974" y="7156"/>
                </a:lnTo>
                <a:lnTo>
                  <a:pt x="3837" y="7139"/>
                </a:lnTo>
                <a:lnTo>
                  <a:pt x="3701" y="7112"/>
                </a:lnTo>
                <a:lnTo>
                  <a:pt x="3565" y="7078"/>
                </a:lnTo>
                <a:lnTo>
                  <a:pt x="3434" y="7037"/>
                </a:lnTo>
                <a:lnTo>
                  <a:pt x="3306" y="6988"/>
                </a:lnTo>
                <a:lnTo>
                  <a:pt x="3182" y="6933"/>
                </a:lnTo>
                <a:lnTo>
                  <a:pt x="3062" y="6871"/>
                </a:lnTo>
                <a:lnTo>
                  <a:pt x="2945" y="6802"/>
                </a:lnTo>
                <a:lnTo>
                  <a:pt x="2833" y="6726"/>
                </a:lnTo>
                <a:lnTo>
                  <a:pt x="2726" y="6646"/>
                </a:lnTo>
                <a:lnTo>
                  <a:pt x="2623" y="6559"/>
                </a:lnTo>
                <a:lnTo>
                  <a:pt x="2523" y="6467"/>
                </a:lnTo>
                <a:lnTo>
                  <a:pt x="2429" y="6370"/>
                </a:lnTo>
                <a:lnTo>
                  <a:pt x="2339" y="6267"/>
                </a:lnTo>
                <a:lnTo>
                  <a:pt x="2255" y="6159"/>
                </a:lnTo>
                <a:lnTo>
                  <a:pt x="2175" y="6047"/>
                </a:lnTo>
                <a:lnTo>
                  <a:pt x="2100" y="5930"/>
                </a:lnTo>
                <a:lnTo>
                  <a:pt x="2031" y="5809"/>
                </a:lnTo>
                <a:lnTo>
                  <a:pt x="1966" y="5684"/>
                </a:lnTo>
                <a:lnTo>
                  <a:pt x="1908" y="5556"/>
                </a:lnTo>
                <a:lnTo>
                  <a:pt x="1854" y="5424"/>
                </a:lnTo>
                <a:lnTo>
                  <a:pt x="1808" y="5289"/>
                </a:lnTo>
                <a:lnTo>
                  <a:pt x="1767" y="5151"/>
                </a:lnTo>
                <a:lnTo>
                  <a:pt x="1730" y="5009"/>
                </a:lnTo>
                <a:lnTo>
                  <a:pt x="1701" y="4866"/>
                </a:lnTo>
                <a:lnTo>
                  <a:pt x="1678" y="4719"/>
                </a:lnTo>
                <a:lnTo>
                  <a:pt x="1662" y="4571"/>
                </a:lnTo>
                <a:lnTo>
                  <a:pt x="1652" y="4421"/>
                </a:lnTo>
                <a:lnTo>
                  <a:pt x="1648" y="4270"/>
                </a:lnTo>
                <a:lnTo>
                  <a:pt x="1651" y="4116"/>
                </a:lnTo>
                <a:lnTo>
                  <a:pt x="1661" y="3961"/>
                </a:lnTo>
                <a:lnTo>
                  <a:pt x="1678" y="3806"/>
                </a:lnTo>
                <a:lnTo>
                  <a:pt x="1702" y="3650"/>
                </a:lnTo>
                <a:lnTo>
                  <a:pt x="1733" y="3494"/>
                </a:lnTo>
                <a:close/>
                <a:moveTo>
                  <a:pt x="7129" y="6825"/>
                </a:moveTo>
                <a:lnTo>
                  <a:pt x="7165" y="6776"/>
                </a:lnTo>
                <a:lnTo>
                  <a:pt x="7201" y="6726"/>
                </a:lnTo>
                <a:lnTo>
                  <a:pt x="7236" y="6676"/>
                </a:lnTo>
                <a:lnTo>
                  <a:pt x="7270" y="6626"/>
                </a:lnTo>
                <a:lnTo>
                  <a:pt x="7304" y="6574"/>
                </a:lnTo>
                <a:lnTo>
                  <a:pt x="7338" y="6523"/>
                </a:lnTo>
                <a:lnTo>
                  <a:pt x="7370" y="6470"/>
                </a:lnTo>
                <a:lnTo>
                  <a:pt x="7402" y="6418"/>
                </a:lnTo>
                <a:lnTo>
                  <a:pt x="7433" y="6365"/>
                </a:lnTo>
                <a:lnTo>
                  <a:pt x="7465" y="6311"/>
                </a:lnTo>
                <a:lnTo>
                  <a:pt x="7495" y="6257"/>
                </a:lnTo>
                <a:lnTo>
                  <a:pt x="7524" y="6201"/>
                </a:lnTo>
                <a:lnTo>
                  <a:pt x="7553" y="6146"/>
                </a:lnTo>
                <a:lnTo>
                  <a:pt x="7582" y="6090"/>
                </a:lnTo>
                <a:lnTo>
                  <a:pt x="7609" y="6034"/>
                </a:lnTo>
                <a:lnTo>
                  <a:pt x="7636" y="5977"/>
                </a:lnTo>
                <a:lnTo>
                  <a:pt x="7661" y="5920"/>
                </a:lnTo>
                <a:lnTo>
                  <a:pt x="7688" y="5862"/>
                </a:lnTo>
                <a:lnTo>
                  <a:pt x="7712" y="5803"/>
                </a:lnTo>
                <a:lnTo>
                  <a:pt x="7736" y="5745"/>
                </a:lnTo>
                <a:lnTo>
                  <a:pt x="7759" y="5685"/>
                </a:lnTo>
                <a:lnTo>
                  <a:pt x="7782" y="5625"/>
                </a:lnTo>
                <a:lnTo>
                  <a:pt x="7803" y="5565"/>
                </a:lnTo>
                <a:lnTo>
                  <a:pt x="7825" y="5504"/>
                </a:lnTo>
                <a:lnTo>
                  <a:pt x="7845" y="5442"/>
                </a:lnTo>
                <a:lnTo>
                  <a:pt x="7865" y="5381"/>
                </a:lnTo>
                <a:lnTo>
                  <a:pt x="7884" y="5318"/>
                </a:lnTo>
                <a:lnTo>
                  <a:pt x="7901" y="5256"/>
                </a:lnTo>
                <a:lnTo>
                  <a:pt x="7919" y="5192"/>
                </a:lnTo>
                <a:lnTo>
                  <a:pt x="7936" y="5129"/>
                </a:lnTo>
                <a:lnTo>
                  <a:pt x="7951" y="5065"/>
                </a:lnTo>
                <a:lnTo>
                  <a:pt x="7966" y="5001"/>
                </a:lnTo>
                <a:lnTo>
                  <a:pt x="8008" y="4787"/>
                </a:lnTo>
                <a:lnTo>
                  <a:pt x="8040" y="4574"/>
                </a:lnTo>
                <a:lnTo>
                  <a:pt x="8064" y="4364"/>
                </a:lnTo>
                <a:lnTo>
                  <a:pt x="8078" y="4153"/>
                </a:lnTo>
                <a:lnTo>
                  <a:pt x="8082" y="3944"/>
                </a:lnTo>
                <a:lnTo>
                  <a:pt x="8077" y="3739"/>
                </a:lnTo>
                <a:lnTo>
                  <a:pt x="8063" y="3534"/>
                </a:lnTo>
                <a:lnTo>
                  <a:pt x="8040" y="3332"/>
                </a:lnTo>
                <a:lnTo>
                  <a:pt x="8009" y="3134"/>
                </a:lnTo>
                <a:lnTo>
                  <a:pt x="7969" y="2938"/>
                </a:lnTo>
                <a:lnTo>
                  <a:pt x="7920" y="2747"/>
                </a:lnTo>
                <a:lnTo>
                  <a:pt x="7865" y="2558"/>
                </a:lnTo>
                <a:lnTo>
                  <a:pt x="7800" y="2375"/>
                </a:lnTo>
                <a:lnTo>
                  <a:pt x="7728" y="2195"/>
                </a:lnTo>
                <a:lnTo>
                  <a:pt x="7648" y="2020"/>
                </a:lnTo>
                <a:lnTo>
                  <a:pt x="7561" y="1851"/>
                </a:lnTo>
                <a:lnTo>
                  <a:pt x="7467" y="1686"/>
                </a:lnTo>
                <a:lnTo>
                  <a:pt x="7366" y="1528"/>
                </a:lnTo>
                <a:lnTo>
                  <a:pt x="7257" y="1375"/>
                </a:lnTo>
                <a:lnTo>
                  <a:pt x="7142" y="1229"/>
                </a:lnTo>
                <a:lnTo>
                  <a:pt x="7020" y="1090"/>
                </a:lnTo>
                <a:lnTo>
                  <a:pt x="6891" y="957"/>
                </a:lnTo>
                <a:lnTo>
                  <a:pt x="6757" y="831"/>
                </a:lnTo>
                <a:lnTo>
                  <a:pt x="6616" y="713"/>
                </a:lnTo>
                <a:lnTo>
                  <a:pt x="6469" y="603"/>
                </a:lnTo>
                <a:lnTo>
                  <a:pt x="6317" y="501"/>
                </a:lnTo>
                <a:lnTo>
                  <a:pt x="6159" y="407"/>
                </a:lnTo>
                <a:lnTo>
                  <a:pt x="5995" y="323"/>
                </a:lnTo>
                <a:lnTo>
                  <a:pt x="5826" y="246"/>
                </a:lnTo>
                <a:lnTo>
                  <a:pt x="5652" y="180"/>
                </a:lnTo>
                <a:lnTo>
                  <a:pt x="5473" y="123"/>
                </a:lnTo>
                <a:lnTo>
                  <a:pt x="5290" y="77"/>
                </a:lnTo>
                <a:lnTo>
                  <a:pt x="5103" y="41"/>
                </a:lnTo>
                <a:lnTo>
                  <a:pt x="4918" y="17"/>
                </a:lnTo>
                <a:lnTo>
                  <a:pt x="4732" y="3"/>
                </a:lnTo>
                <a:lnTo>
                  <a:pt x="4547" y="0"/>
                </a:lnTo>
                <a:lnTo>
                  <a:pt x="4363" y="8"/>
                </a:lnTo>
                <a:lnTo>
                  <a:pt x="4180" y="25"/>
                </a:lnTo>
                <a:lnTo>
                  <a:pt x="3998" y="53"/>
                </a:lnTo>
                <a:lnTo>
                  <a:pt x="3819" y="91"/>
                </a:lnTo>
                <a:lnTo>
                  <a:pt x="3641" y="138"/>
                </a:lnTo>
                <a:lnTo>
                  <a:pt x="3467" y="195"/>
                </a:lnTo>
                <a:lnTo>
                  <a:pt x="3293" y="261"/>
                </a:lnTo>
                <a:lnTo>
                  <a:pt x="3124" y="336"/>
                </a:lnTo>
                <a:lnTo>
                  <a:pt x="2957" y="419"/>
                </a:lnTo>
                <a:lnTo>
                  <a:pt x="2795" y="512"/>
                </a:lnTo>
                <a:lnTo>
                  <a:pt x="2636" y="612"/>
                </a:lnTo>
                <a:lnTo>
                  <a:pt x="2481" y="721"/>
                </a:lnTo>
                <a:lnTo>
                  <a:pt x="2330" y="838"/>
                </a:lnTo>
                <a:lnTo>
                  <a:pt x="2184" y="963"/>
                </a:lnTo>
                <a:lnTo>
                  <a:pt x="2043" y="1095"/>
                </a:lnTo>
                <a:lnTo>
                  <a:pt x="1907" y="1234"/>
                </a:lnTo>
                <a:lnTo>
                  <a:pt x="1776" y="1380"/>
                </a:lnTo>
                <a:lnTo>
                  <a:pt x="1652" y="1534"/>
                </a:lnTo>
                <a:lnTo>
                  <a:pt x="1533" y="1693"/>
                </a:lnTo>
                <a:lnTo>
                  <a:pt x="1420" y="1861"/>
                </a:lnTo>
                <a:lnTo>
                  <a:pt x="1314" y="2033"/>
                </a:lnTo>
                <a:lnTo>
                  <a:pt x="1215" y="2213"/>
                </a:lnTo>
                <a:lnTo>
                  <a:pt x="1123" y="2397"/>
                </a:lnTo>
                <a:lnTo>
                  <a:pt x="1039" y="2588"/>
                </a:lnTo>
                <a:lnTo>
                  <a:pt x="962" y="2784"/>
                </a:lnTo>
                <a:lnTo>
                  <a:pt x="893" y="2986"/>
                </a:lnTo>
                <a:lnTo>
                  <a:pt x="833" y="3191"/>
                </a:lnTo>
                <a:lnTo>
                  <a:pt x="781" y="3403"/>
                </a:lnTo>
                <a:lnTo>
                  <a:pt x="746" y="3575"/>
                </a:lnTo>
                <a:lnTo>
                  <a:pt x="718" y="3747"/>
                </a:lnTo>
                <a:lnTo>
                  <a:pt x="696" y="3918"/>
                </a:lnTo>
                <a:lnTo>
                  <a:pt x="680" y="4088"/>
                </a:lnTo>
                <a:lnTo>
                  <a:pt x="670" y="4258"/>
                </a:lnTo>
                <a:lnTo>
                  <a:pt x="666" y="4426"/>
                </a:lnTo>
                <a:lnTo>
                  <a:pt x="669" y="4593"/>
                </a:lnTo>
                <a:lnTo>
                  <a:pt x="677" y="4759"/>
                </a:lnTo>
                <a:lnTo>
                  <a:pt x="690" y="4923"/>
                </a:lnTo>
                <a:lnTo>
                  <a:pt x="710" y="5085"/>
                </a:lnTo>
                <a:lnTo>
                  <a:pt x="735" y="5246"/>
                </a:lnTo>
                <a:lnTo>
                  <a:pt x="765" y="5405"/>
                </a:lnTo>
                <a:lnTo>
                  <a:pt x="802" y="5561"/>
                </a:lnTo>
                <a:lnTo>
                  <a:pt x="843" y="5714"/>
                </a:lnTo>
                <a:lnTo>
                  <a:pt x="890" y="5866"/>
                </a:lnTo>
                <a:lnTo>
                  <a:pt x="942" y="6014"/>
                </a:lnTo>
                <a:lnTo>
                  <a:pt x="999" y="6160"/>
                </a:lnTo>
                <a:lnTo>
                  <a:pt x="1061" y="6302"/>
                </a:lnTo>
                <a:lnTo>
                  <a:pt x="1128" y="6441"/>
                </a:lnTo>
                <a:lnTo>
                  <a:pt x="1200" y="6577"/>
                </a:lnTo>
                <a:lnTo>
                  <a:pt x="1277" y="6710"/>
                </a:lnTo>
                <a:lnTo>
                  <a:pt x="1357" y="6839"/>
                </a:lnTo>
                <a:lnTo>
                  <a:pt x="1443" y="6963"/>
                </a:lnTo>
                <a:lnTo>
                  <a:pt x="1534" y="7084"/>
                </a:lnTo>
                <a:lnTo>
                  <a:pt x="1628" y="7201"/>
                </a:lnTo>
                <a:lnTo>
                  <a:pt x="1726" y="7314"/>
                </a:lnTo>
                <a:lnTo>
                  <a:pt x="1830" y="7422"/>
                </a:lnTo>
                <a:lnTo>
                  <a:pt x="1937" y="7525"/>
                </a:lnTo>
                <a:lnTo>
                  <a:pt x="2048" y="7624"/>
                </a:lnTo>
                <a:lnTo>
                  <a:pt x="2163" y="7717"/>
                </a:lnTo>
                <a:lnTo>
                  <a:pt x="2282" y="7805"/>
                </a:lnTo>
                <a:lnTo>
                  <a:pt x="2405" y="7889"/>
                </a:lnTo>
                <a:lnTo>
                  <a:pt x="0" y="15614"/>
                </a:lnTo>
                <a:lnTo>
                  <a:pt x="2623" y="14414"/>
                </a:lnTo>
                <a:lnTo>
                  <a:pt x="4373" y="16128"/>
                </a:lnTo>
                <a:lnTo>
                  <a:pt x="4714" y="8351"/>
                </a:lnTo>
                <a:lnTo>
                  <a:pt x="4800" y="8336"/>
                </a:lnTo>
                <a:lnTo>
                  <a:pt x="4884" y="8318"/>
                </a:lnTo>
                <a:lnTo>
                  <a:pt x="4927" y="8308"/>
                </a:lnTo>
                <a:lnTo>
                  <a:pt x="4968" y="8298"/>
                </a:lnTo>
                <a:lnTo>
                  <a:pt x="5010" y="8287"/>
                </a:lnTo>
                <a:lnTo>
                  <a:pt x="5053" y="8276"/>
                </a:lnTo>
                <a:lnTo>
                  <a:pt x="5094" y="8264"/>
                </a:lnTo>
                <a:lnTo>
                  <a:pt x="5135" y="8251"/>
                </a:lnTo>
                <a:lnTo>
                  <a:pt x="5177" y="8238"/>
                </a:lnTo>
                <a:lnTo>
                  <a:pt x="5218" y="8225"/>
                </a:lnTo>
                <a:lnTo>
                  <a:pt x="5259" y="8211"/>
                </a:lnTo>
                <a:lnTo>
                  <a:pt x="5301" y="8196"/>
                </a:lnTo>
                <a:lnTo>
                  <a:pt x="5341" y="8181"/>
                </a:lnTo>
                <a:lnTo>
                  <a:pt x="5382" y="8166"/>
                </a:lnTo>
                <a:lnTo>
                  <a:pt x="6801" y="14414"/>
                </a:lnTo>
                <a:lnTo>
                  <a:pt x="8575" y="12439"/>
                </a:lnTo>
                <a:lnTo>
                  <a:pt x="10647" y="12439"/>
                </a:lnTo>
                <a:lnTo>
                  <a:pt x="7129" y="6825"/>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401367" y="5210612"/>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290145" y="5481403"/>
            <a:ext cx="440738" cy="539851"/>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44" name="组合 43"/>
          <p:cNvGrpSpPr/>
          <p:nvPr/>
        </p:nvGrpSpPr>
        <p:grpSpPr>
          <a:xfrm>
            <a:off x="1031070" y="1795304"/>
            <a:ext cx="706624" cy="649302"/>
            <a:chOff x="1805940" y="1198245"/>
            <a:chExt cx="2011680" cy="2011680"/>
          </a:xfrm>
        </p:grpSpPr>
        <p:sp>
          <p:nvSpPr>
            <p:cNvPr id="45"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grpSp>
      <p:grpSp>
        <p:nvGrpSpPr>
          <p:cNvPr id="48" name="组合 47"/>
          <p:cNvGrpSpPr/>
          <p:nvPr/>
        </p:nvGrpSpPr>
        <p:grpSpPr>
          <a:xfrm>
            <a:off x="1054817" y="2567173"/>
            <a:ext cx="693894" cy="637598"/>
            <a:chOff x="1805940" y="1198245"/>
            <a:chExt cx="2011680" cy="2011680"/>
          </a:xfrm>
        </p:grpSpPr>
        <p:sp>
          <p:nvSpPr>
            <p:cNvPr id="23"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5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grpSp>
      <p:grpSp>
        <p:nvGrpSpPr>
          <p:cNvPr id="52" name="组合 51"/>
          <p:cNvGrpSpPr/>
          <p:nvPr/>
        </p:nvGrpSpPr>
        <p:grpSpPr>
          <a:xfrm>
            <a:off x="1062437" y="3326375"/>
            <a:ext cx="653224" cy="616528"/>
            <a:chOff x="1805940" y="1198245"/>
            <a:chExt cx="2011680" cy="2011680"/>
          </a:xfrm>
        </p:grpSpPr>
        <p:sp>
          <p:nvSpPr>
            <p:cNvPr id="53"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5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5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grpSp>
      <p:grpSp>
        <p:nvGrpSpPr>
          <p:cNvPr id="56" name="组合 55"/>
          <p:cNvGrpSpPr/>
          <p:nvPr/>
        </p:nvGrpSpPr>
        <p:grpSpPr>
          <a:xfrm>
            <a:off x="1049737" y="4081514"/>
            <a:ext cx="687957" cy="665622"/>
            <a:chOff x="1805940" y="1198245"/>
            <a:chExt cx="2011680" cy="2011680"/>
          </a:xfrm>
        </p:grpSpPr>
        <p:sp>
          <p:nvSpPr>
            <p:cNvPr id="25"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5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grpSp>
      <p:sp>
        <p:nvSpPr>
          <p:cNvPr id="29" name="文本框 28"/>
          <p:cNvSpPr txBox="1"/>
          <p:nvPr/>
        </p:nvSpPr>
        <p:spPr>
          <a:xfrm>
            <a:off x="1000053" y="1889321"/>
            <a:ext cx="858827" cy="400110"/>
          </a:xfrm>
          <a:prstGeom prst="rect">
            <a:avLst/>
          </a:prstGeom>
          <a:noFill/>
        </p:spPr>
        <p:txBody>
          <a:bodyPr wrap="square" rtlCol="0">
            <a:spAutoFit/>
          </a:bodyPr>
          <a:lstStyle/>
          <a:p>
            <a:pPr algn="ctr"/>
            <a:r>
              <a:rPr lang="en-US" altLang="zh-CN" sz="2000" b="1" dirty="0">
                <a:solidFill>
                  <a:schemeClr val="tx1">
                    <a:lumMod val="65000"/>
                    <a:lumOff val="35000"/>
                  </a:schemeClr>
                </a:solidFill>
              </a:rPr>
              <a:t>1.1.1</a:t>
            </a:r>
          </a:p>
        </p:txBody>
      </p:sp>
      <p:sp>
        <p:nvSpPr>
          <p:cNvPr id="64" name="文本框 63"/>
          <p:cNvSpPr txBox="1"/>
          <p:nvPr/>
        </p:nvSpPr>
        <p:spPr>
          <a:xfrm>
            <a:off x="1002875" y="2679991"/>
            <a:ext cx="778887" cy="400110"/>
          </a:xfrm>
          <a:prstGeom prst="rect">
            <a:avLst/>
          </a:prstGeom>
          <a:noFill/>
        </p:spPr>
        <p:txBody>
          <a:bodyPr wrap="square" rtlCol="0">
            <a:spAutoFit/>
          </a:bodyPr>
          <a:lstStyle/>
          <a:p>
            <a:pPr algn="ctr"/>
            <a:r>
              <a:rPr lang="en-US" altLang="zh-CN" sz="2000" b="1" dirty="0">
                <a:solidFill>
                  <a:schemeClr val="tx1">
                    <a:lumMod val="65000"/>
                    <a:lumOff val="35000"/>
                  </a:schemeClr>
                </a:solidFill>
              </a:rPr>
              <a:t>1.1.2</a:t>
            </a:r>
          </a:p>
        </p:txBody>
      </p:sp>
      <p:sp>
        <p:nvSpPr>
          <p:cNvPr id="30" name="文本框 29"/>
          <p:cNvSpPr txBox="1"/>
          <p:nvPr/>
        </p:nvSpPr>
        <p:spPr>
          <a:xfrm>
            <a:off x="993146" y="3431366"/>
            <a:ext cx="788616" cy="400110"/>
          </a:xfrm>
          <a:prstGeom prst="rect">
            <a:avLst/>
          </a:prstGeom>
          <a:noFill/>
        </p:spPr>
        <p:txBody>
          <a:bodyPr wrap="square" rtlCol="0">
            <a:spAutoFit/>
          </a:bodyPr>
          <a:lstStyle/>
          <a:p>
            <a:pPr algn="ctr"/>
            <a:r>
              <a:rPr lang="en-US" altLang="zh-CN" sz="2000" b="1" dirty="0">
                <a:solidFill>
                  <a:schemeClr val="tx1">
                    <a:lumMod val="65000"/>
                    <a:lumOff val="35000"/>
                  </a:schemeClr>
                </a:solidFill>
              </a:rPr>
              <a:t>1.1.3</a:t>
            </a:r>
          </a:p>
        </p:txBody>
      </p:sp>
      <p:sp>
        <p:nvSpPr>
          <p:cNvPr id="31" name="文本框 30"/>
          <p:cNvSpPr txBox="1"/>
          <p:nvPr/>
        </p:nvSpPr>
        <p:spPr>
          <a:xfrm>
            <a:off x="1013405" y="4192129"/>
            <a:ext cx="768357" cy="400110"/>
          </a:xfrm>
          <a:prstGeom prst="rect">
            <a:avLst/>
          </a:prstGeom>
          <a:noFill/>
        </p:spPr>
        <p:txBody>
          <a:bodyPr wrap="square" rtlCol="0">
            <a:spAutoFit/>
          </a:bodyPr>
          <a:lstStyle/>
          <a:p>
            <a:pPr algn="ctr"/>
            <a:r>
              <a:rPr lang="en-US" altLang="zh-CN" sz="2000" b="1" dirty="0">
                <a:solidFill>
                  <a:schemeClr val="tx1">
                    <a:lumMod val="65000"/>
                    <a:lumOff val="35000"/>
                  </a:schemeClr>
                </a:solidFill>
              </a:rPr>
              <a:t>1.1.4</a:t>
            </a:r>
          </a:p>
        </p:txBody>
      </p:sp>
      <p:sp>
        <p:nvSpPr>
          <p:cNvPr id="69" name="矩形 68"/>
          <p:cNvSpPr/>
          <p:nvPr/>
        </p:nvSpPr>
        <p:spPr>
          <a:xfrm>
            <a:off x="1886666" y="1835147"/>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为什么使用</a:t>
            </a:r>
            <a:r>
              <a:rPr lang="en-US" altLang="zh-CN" sz="2800" b="1" dirty="0">
                <a:solidFill>
                  <a:schemeClr val="tx1">
                    <a:lumMod val="65000"/>
                    <a:lumOff val="35000"/>
                  </a:schemeClr>
                </a:solidFill>
              </a:rPr>
              <a:t>Python</a:t>
            </a:r>
            <a:endParaRPr lang="zh-CN" altLang="en-US" sz="2800" b="1" dirty="0">
              <a:solidFill>
                <a:schemeClr val="tx1">
                  <a:lumMod val="65000"/>
                  <a:lumOff val="35000"/>
                </a:schemeClr>
              </a:solidFill>
            </a:endParaRPr>
          </a:p>
        </p:txBody>
      </p:sp>
      <p:sp>
        <p:nvSpPr>
          <p:cNvPr id="70" name="矩形 69"/>
          <p:cNvSpPr/>
          <p:nvPr/>
        </p:nvSpPr>
        <p:spPr>
          <a:xfrm>
            <a:off x="1886666" y="2587493"/>
            <a:ext cx="4070350"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tx1">
                    <a:lumMod val="65000"/>
                    <a:lumOff val="35000"/>
                  </a:schemeClr>
                </a:solidFill>
              </a:rPr>
              <a:t>Python</a:t>
            </a:r>
            <a:r>
              <a:rPr lang="zh-CN" altLang="en-US" sz="2800" b="1" dirty="0">
                <a:solidFill>
                  <a:schemeClr val="tx1">
                    <a:lumMod val="65000"/>
                    <a:lumOff val="35000"/>
                  </a:schemeClr>
                </a:solidFill>
              </a:rPr>
              <a:t>发展简史</a:t>
            </a:r>
          </a:p>
        </p:txBody>
      </p:sp>
      <p:sp>
        <p:nvSpPr>
          <p:cNvPr id="32" name="矩形 31"/>
          <p:cNvSpPr/>
          <p:nvPr/>
        </p:nvSpPr>
        <p:spPr>
          <a:xfrm>
            <a:off x="1886666" y="3344790"/>
            <a:ext cx="4070350"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tx1">
                    <a:lumMod val="65000"/>
                    <a:lumOff val="35000"/>
                  </a:schemeClr>
                </a:solidFill>
              </a:rPr>
              <a:t>Python</a:t>
            </a:r>
            <a:r>
              <a:rPr lang="zh-CN" altLang="en-US" sz="2800" b="1" dirty="0">
                <a:solidFill>
                  <a:schemeClr val="tx1">
                    <a:lumMod val="65000"/>
                    <a:lumOff val="35000"/>
                  </a:schemeClr>
                </a:solidFill>
              </a:rPr>
              <a:t>库及应用领域</a:t>
            </a:r>
          </a:p>
        </p:txBody>
      </p:sp>
      <p:sp>
        <p:nvSpPr>
          <p:cNvPr id="33" name="矩形 32"/>
          <p:cNvSpPr/>
          <p:nvPr/>
        </p:nvSpPr>
        <p:spPr>
          <a:xfrm>
            <a:off x="1886666" y="4118979"/>
            <a:ext cx="5124028"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tx1">
                    <a:lumMod val="65000"/>
                    <a:lumOff val="35000"/>
                  </a:schemeClr>
                </a:solidFill>
              </a:rPr>
              <a:t>Python</a:t>
            </a:r>
            <a:r>
              <a:rPr lang="zh-CN" altLang="en-US" sz="2800" b="1" dirty="0">
                <a:solidFill>
                  <a:schemeClr val="tx1">
                    <a:lumMod val="65000"/>
                    <a:lumOff val="35000"/>
                  </a:schemeClr>
                </a:solidFill>
              </a:rPr>
              <a:t>程序运行机制与解释器</a:t>
            </a:r>
            <a:endParaRPr lang="en-US" altLang="zh-CN" sz="2800" b="1" dirty="0">
              <a:solidFill>
                <a:schemeClr val="tx1">
                  <a:lumMod val="65000"/>
                  <a:lumOff val="35000"/>
                </a:schemeClr>
              </a:solidFill>
            </a:endParaRPr>
          </a:p>
        </p:txBody>
      </p:sp>
      <p:grpSp>
        <p:nvGrpSpPr>
          <p:cNvPr id="34" name="组合 33"/>
          <p:cNvGrpSpPr/>
          <p:nvPr/>
        </p:nvGrpSpPr>
        <p:grpSpPr>
          <a:xfrm>
            <a:off x="3175" y="2542"/>
            <a:ext cx="9335558" cy="680613"/>
            <a:chOff x="1805470" y="2272514"/>
            <a:chExt cx="6438482" cy="680730"/>
          </a:xfrm>
        </p:grpSpPr>
        <p:sp>
          <p:nvSpPr>
            <p:cNvPr id="35"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6" name="椭圆 35"/>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a:solidFill>
                    <a:schemeClr val="accent4"/>
                  </a:solidFill>
                  <a:latin typeface="Impact" panose="020B0806030902050204" pitchFamily="34" charset="0"/>
                </a:rPr>
                <a:t>1.1</a:t>
              </a:r>
            </a:p>
          </p:txBody>
        </p:sp>
        <p:sp>
          <p:nvSpPr>
            <p:cNvPr id="43" name="矩形 42"/>
            <p:cNvSpPr/>
            <p:nvPr/>
          </p:nvSpPr>
          <p:spPr>
            <a:xfrm>
              <a:off x="4505902" y="2320782"/>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初识</a:t>
              </a:r>
              <a:r>
                <a:rPr lang="en-US" altLang="zh-CN" sz="3200" b="1" dirty="0">
                  <a:solidFill>
                    <a:schemeClr val="tx1">
                      <a:lumMod val="65000"/>
                      <a:lumOff val="35000"/>
                    </a:schemeClr>
                  </a:solidFill>
                </a:rPr>
                <a:t>Python</a:t>
              </a:r>
              <a:endParaRPr lang="zh-CN" altLang="en-US" sz="3200" b="1" dirty="0">
                <a:solidFill>
                  <a:schemeClr val="tx1">
                    <a:lumMod val="65000"/>
                    <a:lumOff val="35000"/>
                  </a:schemeClr>
                </a:solidFill>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3175" y="2542"/>
            <a:ext cx="8328025" cy="680613"/>
            <a:chOff x="1805470" y="2272514"/>
            <a:chExt cx="6438482" cy="680730"/>
          </a:xfrm>
        </p:grpSpPr>
        <p:sp>
          <p:nvSpPr>
            <p:cNvPr id="7" name="箭头: 五边形 6"/>
            <p:cNvSpPr/>
            <p:nvPr/>
          </p:nvSpPr>
          <p:spPr bwMode="auto">
            <a:xfrm>
              <a:off x="1805470" y="2272514"/>
              <a:ext cx="2700460"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8" name="椭圆 7"/>
            <p:cNvSpPr/>
            <p:nvPr/>
          </p:nvSpPr>
          <p:spPr bwMode="auto">
            <a:xfrm>
              <a:off x="3737695" y="2348293"/>
              <a:ext cx="468110" cy="468110"/>
            </a:xfrm>
            <a:prstGeom prst="ellipse">
              <a:avLst/>
            </a:prstGeom>
            <a:solidFill>
              <a:schemeClr val="bg1"/>
            </a:solidFill>
            <a:ln w="19050">
              <a:noFill/>
              <a:round/>
            </a:ln>
          </p:spPr>
          <p:txBody>
            <a:bodyPr vert="horz" wrap="none" lIns="91440" tIns="45720" rIns="91440" bIns="45720" anchor="ctr" anchorCtr="1" compatLnSpc="1">
              <a:normAutofit lnSpcReduction="10000"/>
            </a:bodyPr>
            <a:lstStyle/>
            <a:p>
              <a:pPr algn="ctr"/>
              <a:r>
                <a:rPr lang="en-US" altLang="zh-CN" sz="1600" dirty="0">
                  <a:solidFill>
                    <a:schemeClr val="accent4"/>
                  </a:solidFill>
                  <a:latin typeface="Impact" panose="020B0806030902050204" pitchFamily="34" charset="0"/>
                </a:rPr>
                <a:t>1.1</a:t>
              </a:r>
            </a:p>
          </p:txBody>
        </p:sp>
        <p:sp>
          <p:nvSpPr>
            <p:cNvPr id="43" name="矩形 42"/>
            <p:cNvSpPr/>
            <p:nvPr/>
          </p:nvSpPr>
          <p:spPr>
            <a:xfrm>
              <a:off x="4505902" y="2320782"/>
              <a:ext cx="3738050" cy="632462"/>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初识</a:t>
              </a:r>
              <a:r>
                <a:rPr lang="en-US" altLang="zh-CN" sz="3200" b="1" dirty="0">
                  <a:solidFill>
                    <a:schemeClr val="tx1">
                      <a:lumMod val="65000"/>
                      <a:lumOff val="35000"/>
                    </a:schemeClr>
                  </a:solidFill>
                </a:rPr>
                <a:t>Python</a:t>
              </a:r>
              <a:endParaRPr lang="zh-CN" altLang="en-US" sz="3200" b="1" dirty="0">
                <a:solidFill>
                  <a:schemeClr val="tx1">
                    <a:lumMod val="65000"/>
                    <a:lumOff val="35000"/>
                  </a:schemeClr>
                </a:solidFill>
              </a:endParaRPr>
            </a:p>
          </p:txBody>
        </p:sp>
      </p:grpSp>
      <p:sp>
        <p:nvSpPr>
          <p:cNvPr id="18" name="矩形 17"/>
          <p:cNvSpPr/>
          <p:nvPr/>
        </p:nvSpPr>
        <p:spPr>
          <a:xfrm>
            <a:off x="6669362" y="2626524"/>
            <a:ext cx="3323676" cy="523220"/>
          </a:xfrm>
          <a:prstGeom prst="rect">
            <a:avLst/>
          </a:prstGeom>
        </p:spPr>
        <p:txBody>
          <a:bodyPr wrap="square">
            <a:spAutoFit/>
            <a:scene3d>
              <a:camera prst="orthographicFront"/>
              <a:lightRig rig="threePt" dir="t"/>
            </a:scene3d>
            <a:sp3d contourW="6350"/>
          </a:bodyPr>
          <a:lstStyle/>
          <a:p>
            <a:r>
              <a:rPr lang="zh-CN" altLang="en-US" sz="2800" dirty="0"/>
              <a:t>汇编语言编程</a:t>
            </a:r>
          </a:p>
        </p:txBody>
      </p:sp>
      <p:sp>
        <p:nvSpPr>
          <p:cNvPr id="22" name="矩形 21"/>
          <p:cNvSpPr/>
          <p:nvPr/>
        </p:nvSpPr>
        <p:spPr>
          <a:xfrm>
            <a:off x="476780" y="5992752"/>
            <a:ext cx="3258211" cy="1126462"/>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2800" dirty="0"/>
              <a:t>穿孔纸带编程</a:t>
            </a:r>
          </a:p>
          <a:p>
            <a:pPr algn="ctr">
              <a:lnSpc>
                <a:spcPct val="120000"/>
              </a:lnSpc>
            </a:pPr>
            <a:endParaRPr lang="zh-CN" altLang="en-US" sz="2800" b="1" dirty="0">
              <a:solidFill>
                <a:schemeClr val="tx1">
                  <a:lumMod val="65000"/>
                  <a:lumOff val="35000"/>
                </a:schemeClr>
              </a:solidFill>
              <a:latin typeface="30"/>
            </a:endParaRPr>
          </a:p>
        </p:txBody>
      </p:sp>
      <p:grpSp>
        <p:nvGrpSpPr>
          <p:cNvPr id="23" name="组合 22"/>
          <p:cNvGrpSpPr/>
          <p:nvPr/>
        </p:nvGrpSpPr>
        <p:grpSpPr>
          <a:xfrm>
            <a:off x="5431832" y="5816146"/>
            <a:ext cx="6130795" cy="916871"/>
            <a:chOff x="266087" y="4353013"/>
            <a:chExt cx="3768056" cy="1380500"/>
          </a:xfrm>
        </p:grpSpPr>
        <p:sp>
          <p:nvSpPr>
            <p:cNvPr id="24" name="矩形 23"/>
            <p:cNvSpPr/>
            <p:nvPr/>
          </p:nvSpPr>
          <p:spPr>
            <a:xfrm>
              <a:off x="1457991" y="4353013"/>
              <a:ext cx="2576152" cy="846010"/>
            </a:xfrm>
            <a:prstGeom prst="rect">
              <a:avLst/>
            </a:prstGeom>
          </p:spPr>
          <p:txBody>
            <a:bodyPr wrap="square">
              <a:spAutoFit/>
              <a:scene3d>
                <a:camera prst="orthographicFront"/>
                <a:lightRig rig="threePt" dir="t"/>
              </a:scene3d>
              <a:sp3d contourW="6350"/>
            </a:bodyPr>
            <a:lstStyle/>
            <a:p>
              <a:pPr algn="ctr">
                <a:lnSpc>
                  <a:spcPct val="120000"/>
                </a:lnSpc>
              </a:pPr>
              <a:endParaRPr lang="zh-CN" altLang="en-US" sz="2800" dirty="0">
                <a:solidFill>
                  <a:schemeClr val="tx1">
                    <a:lumMod val="50000"/>
                    <a:lumOff val="50000"/>
                  </a:schemeClr>
                </a:solidFill>
              </a:endParaRPr>
            </a:p>
          </p:txBody>
        </p:sp>
        <p:sp>
          <p:nvSpPr>
            <p:cNvPr id="25" name="矩形 24"/>
            <p:cNvSpPr/>
            <p:nvPr/>
          </p:nvSpPr>
          <p:spPr>
            <a:xfrm>
              <a:off x="266087" y="4882966"/>
              <a:ext cx="2933281" cy="850547"/>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2800" dirty="0"/>
                <a:t>面向对象编程</a:t>
              </a:r>
              <a:endParaRPr lang="zh-CN" altLang="en-US" sz="2800" b="1" dirty="0">
                <a:solidFill>
                  <a:schemeClr val="tx1">
                    <a:lumMod val="65000"/>
                    <a:lumOff val="35000"/>
                  </a:schemeClr>
                </a:solidFill>
              </a:endParaRPr>
            </a:p>
          </p:txBody>
        </p:sp>
      </p:grpSp>
      <p:sp>
        <p:nvSpPr>
          <p:cNvPr id="27" name="任意多边形: 形状 70"/>
          <p:cNvSpPr/>
          <p:nvPr/>
        </p:nvSpPr>
        <p:spPr>
          <a:xfrm>
            <a:off x="-19960" y="773230"/>
            <a:ext cx="797064" cy="1161414"/>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8" name="圆角矩形 3"/>
          <p:cNvSpPr/>
          <p:nvPr/>
        </p:nvSpPr>
        <p:spPr>
          <a:xfrm>
            <a:off x="89214" y="832776"/>
            <a:ext cx="599533" cy="603832"/>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9" name="圆角矩形 4"/>
          <p:cNvSpPr/>
          <p:nvPr/>
        </p:nvSpPr>
        <p:spPr>
          <a:xfrm>
            <a:off x="127065" y="870898"/>
            <a:ext cx="523832" cy="527588"/>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0" name="文本框 5"/>
          <p:cNvSpPr txBox="1"/>
          <p:nvPr/>
        </p:nvSpPr>
        <p:spPr>
          <a:xfrm>
            <a:off x="-201881" y="971602"/>
            <a:ext cx="1160918" cy="634105"/>
          </a:xfrm>
          <a:prstGeom prst="rect">
            <a:avLst/>
          </a:prstGeom>
          <a:noFill/>
        </p:spPr>
        <p:txBody>
          <a:bodyPr wrap="none" rtlCol="0">
            <a:spAutoFit/>
          </a:bodyPr>
          <a:lstStyle/>
          <a:p>
            <a:pPr algn="ctr"/>
            <a:r>
              <a:rPr lang="en-US" altLang="zh-CN" sz="2000" b="1" dirty="0">
                <a:solidFill>
                  <a:schemeClr val="tx2">
                    <a:lumMod val="50000"/>
                  </a:schemeClr>
                </a:solidFill>
              </a:rPr>
              <a:t>1.1.1</a:t>
            </a:r>
            <a:endParaRPr lang="zh-CN" altLang="en-US" sz="2000" b="1" dirty="0">
              <a:solidFill>
                <a:schemeClr val="tx2">
                  <a:lumMod val="50000"/>
                </a:schemeClr>
              </a:solidFill>
            </a:endParaRPr>
          </a:p>
        </p:txBody>
      </p:sp>
      <p:sp>
        <p:nvSpPr>
          <p:cNvPr id="31" name="矩形 30"/>
          <p:cNvSpPr/>
          <p:nvPr/>
        </p:nvSpPr>
        <p:spPr>
          <a:xfrm>
            <a:off x="324459" y="1974103"/>
            <a:ext cx="129041" cy="193086"/>
          </a:xfrm>
          <a:prstGeom prst="rect">
            <a:avLst/>
          </a:prstGeom>
        </p:spPr>
        <p:txBody>
          <a:bodyPr wrap="none">
            <a:spAutoFit/>
            <a:scene3d>
              <a:camera prst="orthographicFront"/>
              <a:lightRig rig="threePt" dir="t"/>
            </a:scene3d>
            <a:sp3d contourW="12700"/>
          </a:bodyPr>
          <a:lstStyle/>
          <a:p>
            <a:pPr algn="ctr"/>
            <a:endParaRPr lang="zh-CN" altLang="en-US" sz="2400" dirty="0">
              <a:solidFill>
                <a:schemeClr val="tx2">
                  <a:lumMod val="50000"/>
                </a:schemeClr>
              </a:solidFill>
            </a:endParaRPr>
          </a:p>
        </p:txBody>
      </p:sp>
      <p:sp>
        <p:nvSpPr>
          <p:cNvPr id="33" name="矩形 32"/>
          <p:cNvSpPr/>
          <p:nvPr/>
        </p:nvSpPr>
        <p:spPr>
          <a:xfrm>
            <a:off x="730864" y="797083"/>
            <a:ext cx="365486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为什么使用</a:t>
            </a:r>
            <a:r>
              <a:rPr lang="en-US" altLang="zh-CN" sz="2800" b="1" dirty="0">
                <a:solidFill>
                  <a:schemeClr val="accent4"/>
                </a:solidFill>
              </a:rPr>
              <a:t>Python</a:t>
            </a:r>
            <a:endParaRPr lang="zh-CN" altLang="en-US" sz="2800" b="1" dirty="0">
              <a:solidFill>
                <a:schemeClr val="accent4"/>
              </a:solidFill>
            </a:endParaRPr>
          </a:p>
        </p:txBody>
      </p:sp>
      <p:pic>
        <p:nvPicPr>
          <p:cNvPr id="1026" name="Picture 2" descr="https://bkimg.cdn.bcebos.com/pic/3b292df5e0fe99253e68497936a85edf8db171b6?x-bce-process=image/resize,m_lfit,w_960,limit_1/format,f_au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921" y="1387736"/>
            <a:ext cx="2782882" cy="184365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gimg2.baidu.com/image_search/src=http%3A%2F%2Fupload-images.jianshu.io%2Fupload_images%2F30022-7ca46f9ca61561b7.png&amp;refer=http%3A%2F%2Fupload-images.jianshu.io&amp;app=2002&amp;size=f9999,10000&amp;q=a80&amp;n=0&amp;g=0n&amp;fmt=auto?sec=1662351895&amp;t=64f4343ccce63acc18808715ca2c3d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5270" y="3294135"/>
            <a:ext cx="2121232" cy="2635877"/>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a:blip r:embed="rId5"/>
          <a:stretch>
            <a:fillRect/>
          </a:stretch>
        </p:blipFill>
        <p:spPr>
          <a:xfrm>
            <a:off x="4490397" y="971602"/>
            <a:ext cx="7106923" cy="1485411"/>
          </a:xfrm>
          <a:prstGeom prst="rect">
            <a:avLst/>
          </a:prstGeom>
        </p:spPr>
      </p:pic>
      <p:pic>
        <p:nvPicPr>
          <p:cNvPr id="4" name="图片 3"/>
          <p:cNvPicPr>
            <a:picLocks noChangeAspect="1"/>
          </p:cNvPicPr>
          <p:nvPr/>
        </p:nvPicPr>
        <p:blipFill>
          <a:blip r:embed="rId6"/>
          <a:stretch>
            <a:fillRect/>
          </a:stretch>
        </p:blipFill>
        <p:spPr>
          <a:xfrm>
            <a:off x="5012300" y="3501717"/>
            <a:ext cx="5854604" cy="2488022"/>
          </a:xfrm>
          <a:prstGeom prst="rect">
            <a:avLst/>
          </a:prstGeom>
        </p:spPr>
      </p:pic>
    </p:spTree>
    <p:extLst>
      <p:ext uri="{BB962C8B-B14F-4D97-AF65-F5344CB8AC3E}">
        <p14:creationId xmlns:p14="http://schemas.microsoft.com/office/powerpoint/2010/main" val="21978423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8173</Words>
  <Application>Microsoft Macintosh PowerPoint</Application>
  <PresentationFormat>宽屏</PresentationFormat>
  <Paragraphs>671</Paragraphs>
  <Slides>41</Slides>
  <Notes>41</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vt:i4>
      </vt:variant>
      <vt:variant>
        <vt:lpstr>幻灯片标题</vt:lpstr>
      </vt:variant>
      <vt:variant>
        <vt:i4>41</vt:i4>
      </vt:variant>
    </vt:vector>
  </HeadingPairs>
  <TitlesOfParts>
    <vt:vector size="55" baseType="lpstr">
      <vt:lpstr>30</vt:lpstr>
      <vt:lpstr>等线</vt:lpstr>
      <vt:lpstr>黑体</vt:lpstr>
      <vt:lpstr>时尚中黑简体</vt:lpstr>
      <vt:lpstr>宋体</vt:lpstr>
      <vt:lpstr>微软雅黑</vt:lpstr>
      <vt:lpstr>Arial</vt:lpstr>
      <vt:lpstr>Calibri</vt:lpstr>
      <vt:lpstr>Cambria</vt:lpstr>
      <vt:lpstr>Impact</vt:lpstr>
      <vt:lpstr>Lucida Calligraphy</vt:lpstr>
      <vt:lpstr>Times New Roman</vt:lpstr>
      <vt:lpstr>Office 主题​​</vt:lpstr>
      <vt:lpstr>Visio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5</cp:revision>
  <dcterms:created xsi:type="dcterms:W3CDTF">2017-06-19T08:03:00Z</dcterms:created>
  <dcterms:modified xsi:type="dcterms:W3CDTF">2024-02-25T06:47:03Z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