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notesSlides/notesSlide2.xml" ContentType="application/vnd.openxmlformats-officedocument.presentationml.notesSlide+xml"/>
  <Override PartName="/ppt/theme/themeOverride3.xml" ContentType="application/vnd.openxmlformats-officedocument.themeOverride+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heme/themeOverride5.xml" ContentType="application/vnd.openxmlformats-officedocument.themeOverride+xml"/>
  <Override PartName="/ppt/notesSlides/notesSlide4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bookmarkIdSeed="47">
  <p:sldMasterIdLst>
    <p:sldMasterId id="2147483648" r:id="rId1"/>
  </p:sldMasterIdLst>
  <p:notesMasterIdLst>
    <p:notesMasterId r:id="rId45"/>
  </p:notesMasterIdLst>
  <p:sldIdLst>
    <p:sldId id="270" r:id="rId2"/>
    <p:sldId id="274" r:id="rId3"/>
    <p:sldId id="427" r:id="rId4"/>
    <p:sldId id="273" r:id="rId5"/>
    <p:sldId id="474" r:id="rId6"/>
    <p:sldId id="475" r:id="rId7"/>
    <p:sldId id="476" r:id="rId8"/>
    <p:sldId id="477" r:id="rId9"/>
    <p:sldId id="478" r:id="rId10"/>
    <p:sldId id="479" r:id="rId11"/>
    <p:sldId id="480" r:id="rId12"/>
    <p:sldId id="481" r:id="rId13"/>
    <p:sldId id="482" r:id="rId14"/>
    <p:sldId id="483" r:id="rId15"/>
    <p:sldId id="484" r:id="rId16"/>
    <p:sldId id="485" r:id="rId17"/>
    <p:sldId id="486" r:id="rId18"/>
    <p:sldId id="487" r:id="rId19"/>
    <p:sldId id="488" r:id="rId20"/>
    <p:sldId id="489" r:id="rId21"/>
    <p:sldId id="490" r:id="rId22"/>
    <p:sldId id="491" r:id="rId23"/>
    <p:sldId id="492" r:id="rId24"/>
    <p:sldId id="493" r:id="rId25"/>
    <p:sldId id="494" r:id="rId26"/>
    <p:sldId id="495" r:id="rId27"/>
    <p:sldId id="496" r:id="rId28"/>
    <p:sldId id="497" r:id="rId29"/>
    <p:sldId id="498" r:id="rId30"/>
    <p:sldId id="499" r:id="rId31"/>
    <p:sldId id="500" r:id="rId32"/>
    <p:sldId id="501" r:id="rId33"/>
    <p:sldId id="502" r:id="rId34"/>
    <p:sldId id="503" r:id="rId35"/>
    <p:sldId id="504" r:id="rId36"/>
    <p:sldId id="505" r:id="rId37"/>
    <p:sldId id="506" r:id="rId38"/>
    <p:sldId id="507" r:id="rId39"/>
    <p:sldId id="508" r:id="rId40"/>
    <p:sldId id="509" r:id="rId41"/>
    <p:sldId id="510" r:id="rId42"/>
    <p:sldId id="473" r:id="rId43"/>
    <p:sldId id="275" r:id="rId44"/>
  </p:sldIdLst>
  <p:sldSz cx="12192000" cy="6858000"/>
  <p:notesSz cx="6858000" cy="9144000"/>
  <p:custDataLst>
    <p:tags r:id="rId4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95">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F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769" autoAdjust="0"/>
    <p:restoredTop sz="73483" autoAdjust="0"/>
  </p:normalViewPr>
  <p:slideViewPr>
    <p:cSldViewPr snapToGrid="0" showGuides="1">
      <p:cViewPr varScale="1">
        <p:scale>
          <a:sx n="120" d="100"/>
          <a:sy n="120" d="100"/>
        </p:scale>
        <p:origin x="1374" y="96"/>
      </p:cViewPr>
      <p:guideLst>
        <p:guide orient="horz" pos="2495"/>
        <p:guide pos="3838"/>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gs" Target="tags/tag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A8C84A4-F042-44A4-9603-70D35EAAE72A}" type="datetimeFigureOut">
              <a:rPr lang="zh-CN" altLang="en-US" smtClean="0"/>
              <a:pPr/>
              <a:t>2022/8/22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C5940D-D737-4FCE-813A-57E44B16420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baike.baidu.com/item/%E5%AD%90%E7%A8%8B%E5%BA%8F/3941697" TargetMode="External"/><Relationship Id="rId2" Type="http://schemas.openxmlformats.org/officeDocument/2006/relationships/slide" Target="../slides/slide2.xml"/><Relationship Id="rId1" Type="http://schemas.openxmlformats.org/officeDocument/2006/relationships/notesMaster" Target="../notesMasters/notesMaster1.xml"/><Relationship Id="rId4" Type="http://schemas.openxmlformats.org/officeDocument/2006/relationships/hyperlink" Target="https://baike.baidu.com/item/%E7%BB%93%E6%9E%84" TargetMode="Externa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3-01  </a:t>
            </a:r>
            <a:r>
              <a:rPr lang="zh-CN" altLang="zh-CN" sz="1200" kern="1200" dirty="0" smtClean="0">
                <a:solidFill>
                  <a:schemeClr val="tx1"/>
                </a:solidFill>
                <a:effectLst/>
                <a:latin typeface="+mn-lt"/>
                <a:ea typeface="+mn-ea"/>
                <a:cs typeface="+mn-cs"/>
              </a:rPr>
              <a:t>输入</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个整数</a:t>
            </a:r>
            <a:r>
              <a:rPr lang="en-US" altLang="zh-CN" sz="1200" kern="1200" dirty="0" err="1" smtClean="0">
                <a:solidFill>
                  <a:schemeClr val="tx1"/>
                </a:solidFill>
                <a:effectLst/>
                <a:latin typeface="+mn-lt"/>
                <a:ea typeface="+mn-ea"/>
                <a:cs typeface="+mn-cs"/>
              </a:rPr>
              <a:t>int_x</a:t>
            </a:r>
            <a:r>
              <a:rPr lang="zh-CN"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int_y</a:t>
            </a:r>
            <a:r>
              <a:rPr lang="zh-CN" altLang="zh-CN" sz="1200" kern="1200" dirty="0" smtClean="0">
                <a:solidFill>
                  <a:schemeClr val="tx1"/>
                </a:solidFill>
                <a:effectLst/>
                <a:latin typeface="+mn-lt"/>
                <a:ea typeface="+mn-ea"/>
                <a:cs typeface="+mn-cs"/>
              </a:rPr>
              <a:t>和</a:t>
            </a:r>
            <a:r>
              <a:rPr lang="en-US" altLang="zh-CN" sz="1200" kern="1200" dirty="0" err="1" smtClean="0">
                <a:solidFill>
                  <a:schemeClr val="tx1"/>
                </a:solidFill>
                <a:effectLst/>
                <a:latin typeface="+mn-lt"/>
                <a:ea typeface="+mn-ea"/>
                <a:cs typeface="+mn-cs"/>
              </a:rPr>
              <a:t>int_z</a:t>
            </a:r>
            <a:r>
              <a:rPr lang="zh-CN" altLang="zh-CN" sz="1200" kern="1200" dirty="0" smtClean="0">
                <a:solidFill>
                  <a:schemeClr val="tx1"/>
                </a:solidFill>
                <a:effectLst/>
                <a:latin typeface="+mn-lt"/>
                <a:ea typeface="+mn-ea"/>
                <a:cs typeface="+mn-cs"/>
              </a:rPr>
              <a:t>，找到其中最大的数。代码如下所示：</a:t>
            </a:r>
            <a:r>
              <a:rPr lang="en-US" altLang="zh-CN" sz="1200" kern="1200" dirty="0" smtClean="0">
                <a:solidFill>
                  <a:schemeClr val="tx1"/>
                </a:solidFill>
                <a:effectLst/>
                <a:latin typeface="+mn-lt"/>
                <a:ea typeface="+mn-ea"/>
                <a:cs typeface="+mn-cs"/>
              </a:rPr>
              <a:t>	</a:t>
            </a:r>
          </a:p>
          <a:p>
            <a:r>
              <a:rPr lang="zh-CN" altLang="zh-CN" dirty="0" smtClean="0">
                <a:effectLst/>
              </a:rPr>
              <a:t> </a:t>
            </a:r>
            <a:r>
              <a:rPr lang="en-US" altLang="zh-CN" sz="1200" kern="1200" dirty="0" err="1" smtClean="0">
                <a:solidFill>
                  <a:schemeClr val="tx1"/>
                </a:solidFill>
                <a:effectLst/>
                <a:latin typeface="+mn-lt"/>
                <a:ea typeface="+mn-ea"/>
                <a:cs typeface="+mn-cs"/>
              </a:rPr>
              <a:t>int_x,int_y,int_z</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eval</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输入三个整数：</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逗号间隔输入</a:t>
            </a:r>
          </a:p>
          <a:p>
            <a:r>
              <a:rPr lang="en-US" altLang="zh-CN" sz="1200" kern="1200" dirty="0" smtClean="0">
                <a:solidFill>
                  <a:schemeClr val="tx1"/>
                </a:solidFill>
                <a:effectLst/>
                <a:latin typeface="+mn-lt"/>
                <a:ea typeface="+mn-ea"/>
                <a:cs typeface="+mn-cs"/>
              </a:rPr>
              <a:t>if </a:t>
            </a:r>
            <a:r>
              <a:rPr lang="en-US" altLang="zh-CN" sz="1200" kern="1200" dirty="0" err="1" smtClean="0">
                <a:solidFill>
                  <a:schemeClr val="tx1"/>
                </a:solidFill>
                <a:effectLst/>
                <a:latin typeface="+mn-lt"/>
                <a:ea typeface="+mn-ea"/>
                <a:cs typeface="+mn-cs"/>
              </a:rPr>
              <a:t>int_x</a:t>
            </a:r>
            <a:r>
              <a:rPr lang="en-US" altLang="zh-CN" sz="1200" kern="1200" dirty="0" smtClean="0">
                <a:solidFill>
                  <a:schemeClr val="tx1"/>
                </a:solidFill>
                <a:effectLst/>
                <a:latin typeface="+mn-lt"/>
                <a:ea typeface="+mn-ea"/>
                <a:cs typeface="+mn-cs"/>
              </a:rPr>
              <a:t>&gt;</a:t>
            </a:r>
            <a:r>
              <a:rPr lang="en-US" altLang="zh-CN" sz="1200" kern="1200" dirty="0" err="1" smtClean="0">
                <a:solidFill>
                  <a:schemeClr val="tx1"/>
                </a:solidFill>
                <a:effectLst/>
                <a:latin typeface="+mn-lt"/>
                <a:ea typeface="+mn-ea"/>
                <a:cs typeface="+mn-cs"/>
              </a:rPr>
              <a:t>int_y</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int_x,int_y</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int_y,int_x</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语句块中的每条语句向右缩进</a:t>
            </a:r>
            <a:r>
              <a:rPr lang="en-US" altLang="zh-CN" sz="1200" kern="1200" dirty="0" smtClean="0">
                <a:solidFill>
                  <a:schemeClr val="tx1"/>
                </a:solidFill>
                <a:effectLst/>
                <a:latin typeface="+mn-lt"/>
                <a:ea typeface="+mn-ea"/>
                <a:cs typeface="+mn-cs"/>
              </a:rPr>
              <a:t>4</a:t>
            </a:r>
            <a:r>
              <a:rPr lang="zh-CN" altLang="zh-CN" sz="1200" kern="1200" dirty="0" smtClean="0">
                <a:solidFill>
                  <a:schemeClr val="tx1"/>
                </a:solidFill>
                <a:effectLst/>
                <a:latin typeface="+mn-lt"/>
                <a:ea typeface="+mn-ea"/>
                <a:cs typeface="+mn-cs"/>
              </a:rPr>
              <a:t>个空格</a:t>
            </a:r>
          </a:p>
          <a:p>
            <a:r>
              <a:rPr lang="en-US" altLang="zh-CN" sz="1200" kern="1200" dirty="0" smtClean="0">
                <a:solidFill>
                  <a:schemeClr val="tx1"/>
                </a:solidFill>
                <a:effectLst/>
                <a:latin typeface="+mn-lt"/>
                <a:ea typeface="+mn-ea"/>
                <a:cs typeface="+mn-cs"/>
              </a:rPr>
              <a:t>if </a:t>
            </a:r>
            <a:r>
              <a:rPr lang="en-US" altLang="zh-CN" sz="1200" kern="1200" dirty="0" err="1" smtClean="0">
                <a:solidFill>
                  <a:schemeClr val="tx1"/>
                </a:solidFill>
                <a:effectLst/>
                <a:latin typeface="+mn-lt"/>
                <a:ea typeface="+mn-ea"/>
                <a:cs typeface="+mn-cs"/>
              </a:rPr>
              <a:t>int_y</a:t>
            </a:r>
            <a:r>
              <a:rPr lang="en-US" altLang="zh-CN" sz="1200" kern="1200" dirty="0" smtClean="0">
                <a:solidFill>
                  <a:schemeClr val="tx1"/>
                </a:solidFill>
                <a:effectLst/>
                <a:latin typeface="+mn-lt"/>
                <a:ea typeface="+mn-ea"/>
                <a:cs typeface="+mn-cs"/>
              </a:rPr>
              <a:t>&gt;</a:t>
            </a:r>
            <a:r>
              <a:rPr lang="en-US" altLang="zh-CN" sz="1200" kern="1200" dirty="0" err="1" smtClean="0">
                <a:solidFill>
                  <a:schemeClr val="tx1"/>
                </a:solidFill>
                <a:effectLst/>
                <a:latin typeface="+mn-lt"/>
                <a:ea typeface="+mn-ea"/>
                <a:cs typeface="+mn-cs"/>
              </a:rPr>
              <a:t>int_z</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int_y,int_z</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int_z,int_y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最大值为</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int_z</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10</a:t>
            </a:fld>
            <a:endParaRPr lang="zh-CN" altLang="en-US"/>
          </a:p>
        </p:txBody>
      </p:sp>
    </p:spTree>
    <p:extLst>
      <p:ext uri="{BB962C8B-B14F-4D97-AF65-F5344CB8AC3E}">
        <p14:creationId xmlns:p14="http://schemas.microsoft.com/office/powerpoint/2010/main" val="3309766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3-02</a:t>
            </a:r>
            <a:r>
              <a:rPr lang="zh-CN" altLang="zh-CN" sz="1200" kern="1200" dirty="0" smtClean="0">
                <a:solidFill>
                  <a:schemeClr val="tx1"/>
                </a:solidFill>
                <a:effectLst/>
                <a:latin typeface="+mn-lt"/>
                <a:ea typeface="+mn-ea"/>
                <a:cs typeface="+mn-cs"/>
              </a:rPr>
              <a:t>编写一个程序，以长方形的长和宽（浮点数）作为输入，计算并输出长方体的面积，保留两位有效数字。</a:t>
            </a:r>
          </a:p>
          <a:p>
            <a:r>
              <a:rPr lang="zh-CN" altLang="zh-CN" sz="1200" kern="1200" dirty="0" smtClean="0">
                <a:solidFill>
                  <a:schemeClr val="tx1"/>
                </a:solidFill>
                <a:effectLst/>
                <a:latin typeface="+mn-lt"/>
                <a:ea typeface="+mn-ea"/>
                <a:cs typeface="+mn-cs"/>
              </a:rPr>
              <a:t>代码如下所示：</a:t>
            </a:r>
          </a:p>
          <a:p>
            <a:r>
              <a:rPr lang="en-US" altLang="zh-CN" sz="1200" kern="1200" dirty="0" smtClean="0">
                <a:solidFill>
                  <a:schemeClr val="tx1"/>
                </a:solidFill>
                <a:effectLst/>
                <a:latin typeface="+mn-lt"/>
                <a:ea typeface="+mn-ea"/>
                <a:cs typeface="+mn-cs"/>
              </a:rPr>
              <a:t>length = float(input("</a:t>
            </a:r>
            <a:r>
              <a:rPr lang="zh-CN" altLang="zh-CN" sz="1200" kern="1200" dirty="0" smtClean="0">
                <a:solidFill>
                  <a:schemeClr val="tx1"/>
                </a:solidFill>
                <a:effectLst/>
                <a:latin typeface="+mn-lt"/>
                <a:ea typeface="+mn-ea"/>
                <a:cs typeface="+mn-cs"/>
              </a:rPr>
              <a:t>请输入长方形的长：</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width = float(input("</a:t>
            </a:r>
            <a:r>
              <a:rPr lang="zh-CN" altLang="zh-CN" sz="1200" kern="1200" dirty="0" smtClean="0">
                <a:solidFill>
                  <a:schemeClr val="tx1"/>
                </a:solidFill>
                <a:effectLst/>
                <a:latin typeface="+mn-lt"/>
                <a:ea typeface="+mn-ea"/>
                <a:cs typeface="+mn-cs"/>
              </a:rPr>
              <a:t>请输入长方形的宽：</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length &lt;= 0 or width &lt;=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zh-CN" altLang="zh-CN" sz="1200" kern="1200" dirty="0" smtClean="0">
                <a:solidFill>
                  <a:schemeClr val="tx1"/>
                </a:solidFill>
                <a:effectLst/>
                <a:latin typeface="+mn-lt"/>
                <a:ea typeface="+mn-ea"/>
                <a:cs typeface="+mn-cs"/>
              </a:rPr>
              <a:t>输入的数不能小于</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area=length*width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长方形的面积是</a:t>
            </a:r>
            <a:r>
              <a:rPr lang="en-US" altLang="zh-CN" sz="1200" kern="1200" dirty="0" smtClean="0">
                <a:solidFill>
                  <a:schemeClr val="tx1"/>
                </a:solidFill>
                <a:effectLst/>
                <a:latin typeface="+mn-lt"/>
                <a:ea typeface="+mn-ea"/>
                <a:cs typeface="+mn-cs"/>
              </a:rPr>
              <a:t>:{area:&lt;8.2f}")  # </a:t>
            </a:r>
            <a:r>
              <a:rPr lang="zh-CN" altLang="zh-CN" sz="1200" kern="1200" dirty="0" smtClean="0">
                <a:solidFill>
                  <a:schemeClr val="tx1"/>
                </a:solidFill>
                <a:effectLst/>
                <a:latin typeface="+mn-lt"/>
                <a:ea typeface="+mn-ea"/>
                <a:cs typeface="+mn-cs"/>
              </a:rPr>
              <a:t>保留</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位小数</a:t>
            </a:r>
            <a:endParaRPr lang="en-US" altLang="zh-CN" sz="1200" kern="1200" dirty="0" smtClean="0">
              <a:solidFill>
                <a:schemeClr val="tx1"/>
              </a:solidFill>
              <a:effectLst/>
              <a:latin typeface="+mn-lt"/>
              <a:ea typeface="+mn-ea"/>
              <a:cs typeface="+mn-cs"/>
            </a:endParaRPr>
          </a:p>
          <a:p>
            <a:endParaRPr lang="en-US" altLang="zh-CN" sz="1200" kern="1200" dirty="0" smtClean="0">
              <a:solidFill>
                <a:schemeClr val="tx1"/>
              </a:solidFill>
              <a:effectLst/>
              <a:latin typeface="+mn-lt"/>
              <a:ea typeface="+mn-ea"/>
              <a:cs typeface="+mn-cs"/>
            </a:endParaRPr>
          </a:p>
          <a:p>
            <a:endParaRPr lang="en-US"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提供了一种三目运算符（也称三元表达式），可以实现与双分支选择结构相同的逻辑。</a:t>
            </a:r>
          </a:p>
          <a:p>
            <a:r>
              <a:rPr lang="zh-CN" altLang="zh-CN" sz="1200" kern="1200" dirty="0" smtClean="0">
                <a:solidFill>
                  <a:schemeClr val="tx1"/>
                </a:solidFill>
                <a:effectLst/>
                <a:latin typeface="+mn-lt"/>
                <a:ea typeface="+mn-ea"/>
                <a:cs typeface="+mn-cs"/>
              </a:rPr>
              <a:t>语法格式：</a:t>
            </a:r>
          </a:p>
          <a:p>
            <a:r>
              <a:rPr lang="en-US" altLang="zh-CN" sz="1200" kern="1200" dirty="0" smtClean="0">
                <a:solidFill>
                  <a:schemeClr val="tx1"/>
                </a:solidFill>
                <a:effectLst/>
                <a:latin typeface="+mn-lt"/>
                <a:ea typeface="+mn-ea"/>
                <a:cs typeface="+mn-cs"/>
              </a:rPr>
              <a:t>x if condition else y</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x1,x2=7,8</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max=x1 if x1&gt;x2 else x2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max</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8</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3-03 </a:t>
            </a:r>
            <a:r>
              <a:rPr lang="zh-CN" altLang="zh-CN" sz="1200" kern="1200" dirty="0" smtClean="0">
                <a:solidFill>
                  <a:schemeClr val="tx1"/>
                </a:solidFill>
                <a:effectLst/>
                <a:latin typeface="+mn-lt"/>
                <a:ea typeface="+mn-ea"/>
                <a:cs typeface="+mn-cs"/>
              </a:rPr>
              <a:t>输入年份，判断该年份是否为闰年。闰年条件为：该年份为</a:t>
            </a:r>
            <a:r>
              <a:rPr lang="en-US" altLang="zh-CN" sz="1200" kern="1200" dirty="0" smtClean="0">
                <a:solidFill>
                  <a:schemeClr val="tx1"/>
                </a:solidFill>
                <a:effectLst/>
                <a:latin typeface="+mn-lt"/>
                <a:ea typeface="+mn-ea"/>
                <a:cs typeface="+mn-cs"/>
              </a:rPr>
              <a:t>4</a:t>
            </a:r>
            <a:r>
              <a:rPr lang="zh-CN" altLang="zh-CN" sz="1200" kern="1200" dirty="0" smtClean="0">
                <a:solidFill>
                  <a:schemeClr val="tx1"/>
                </a:solidFill>
                <a:effectLst/>
                <a:latin typeface="+mn-lt"/>
                <a:ea typeface="+mn-ea"/>
                <a:cs typeface="+mn-cs"/>
              </a:rPr>
              <a:t>的整数倍但不能被</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整数，但可以被</a:t>
            </a:r>
            <a:r>
              <a:rPr lang="en-US" altLang="zh-CN" sz="1200" kern="1200" dirty="0" smtClean="0">
                <a:solidFill>
                  <a:schemeClr val="tx1"/>
                </a:solidFill>
                <a:effectLst/>
                <a:latin typeface="+mn-lt"/>
                <a:ea typeface="+mn-ea"/>
                <a:cs typeface="+mn-cs"/>
              </a:rPr>
              <a:t>400</a:t>
            </a:r>
            <a:r>
              <a:rPr lang="zh-CN" altLang="zh-CN" sz="1200" kern="1200" dirty="0" smtClean="0">
                <a:solidFill>
                  <a:schemeClr val="tx1"/>
                </a:solidFill>
                <a:effectLst/>
                <a:latin typeface="+mn-lt"/>
                <a:ea typeface="+mn-ea"/>
                <a:cs typeface="+mn-cs"/>
              </a:rPr>
              <a:t>整除。代码如下所示：</a:t>
            </a:r>
          </a:p>
          <a:p>
            <a:r>
              <a:rPr lang="en-US" altLang="zh-CN" sz="1200" kern="1200" dirty="0" smtClean="0">
                <a:solidFill>
                  <a:schemeClr val="tx1"/>
                </a:solidFill>
                <a:effectLst/>
                <a:latin typeface="+mn-lt"/>
                <a:ea typeface="+mn-ea"/>
                <a:cs typeface="+mn-cs"/>
              </a:rPr>
              <a:t>year=</a:t>
            </a:r>
            <a:r>
              <a:rPr lang="en-US" altLang="zh-CN" sz="1200" kern="1200" dirty="0" err="1" smtClean="0">
                <a:solidFill>
                  <a:schemeClr val="tx1"/>
                </a:solidFill>
                <a:effectLst/>
                <a:latin typeface="+mn-lt"/>
                <a:ea typeface="+mn-ea"/>
                <a:cs typeface="+mn-cs"/>
              </a:rPr>
              <a:t>eval</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判断闰年，请输入年份：</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year % 4==0 and year % 100==0 or year % 400==0: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print(f"{year}</a:t>
            </a:r>
            <a:r>
              <a:rPr lang="zh-CN" altLang="zh-CN" sz="1200" kern="1200" dirty="0" smtClean="0">
                <a:solidFill>
                  <a:schemeClr val="tx1"/>
                </a:solidFill>
                <a:effectLst/>
                <a:latin typeface="+mn-lt"/>
                <a:ea typeface="+mn-ea"/>
                <a:cs typeface="+mn-cs"/>
              </a:rPr>
              <a:t>年是闰年！</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print(f"{year}</a:t>
            </a:r>
            <a:r>
              <a:rPr lang="zh-CN" altLang="zh-CN" sz="1200" kern="1200" dirty="0" smtClean="0">
                <a:solidFill>
                  <a:schemeClr val="tx1"/>
                </a:solidFill>
                <a:effectLst/>
                <a:latin typeface="+mn-lt"/>
                <a:ea typeface="+mn-ea"/>
                <a:cs typeface="+mn-cs"/>
              </a:rPr>
              <a:t>年不是闰年！</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11</a:t>
            </a:fld>
            <a:endParaRPr lang="zh-CN" altLang="en-US"/>
          </a:p>
        </p:txBody>
      </p:sp>
    </p:spTree>
    <p:extLst>
      <p:ext uri="{BB962C8B-B14F-4D97-AF65-F5344CB8AC3E}">
        <p14:creationId xmlns:p14="http://schemas.microsoft.com/office/powerpoint/2010/main" val="2621102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3-04  </a:t>
            </a:r>
            <a:r>
              <a:rPr lang="zh-CN" altLang="zh-CN" sz="1200" kern="1200" dirty="0" smtClean="0">
                <a:solidFill>
                  <a:schemeClr val="tx1"/>
                </a:solidFill>
                <a:effectLst/>
                <a:latin typeface="+mn-lt"/>
                <a:ea typeface="+mn-ea"/>
                <a:cs typeface="+mn-cs"/>
              </a:rPr>
              <a:t>根据百分制录入试卷成绩，给出相应的成绩等级。代码如下所示：</a:t>
            </a:r>
          </a:p>
          <a:p>
            <a:r>
              <a:rPr lang="en-US" altLang="zh-CN" sz="1200" kern="1200" dirty="0" smtClean="0">
                <a:solidFill>
                  <a:schemeClr val="tx1"/>
                </a:solidFill>
                <a:effectLst/>
                <a:latin typeface="+mn-lt"/>
                <a:ea typeface="+mn-ea"/>
                <a:cs typeface="+mn-cs"/>
              </a:rPr>
              <a:t>score=</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eval</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请输入成绩：</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score&gt;=90: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grade="</a:t>
            </a:r>
            <a:r>
              <a:rPr lang="zh-CN" altLang="zh-CN" sz="1200" kern="1200" dirty="0" smtClean="0">
                <a:solidFill>
                  <a:schemeClr val="tx1"/>
                </a:solidFill>
                <a:effectLst/>
                <a:latin typeface="+mn-lt"/>
                <a:ea typeface="+mn-ea"/>
                <a:cs typeface="+mn-cs"/>
              </a:rPr>
              <a:t>优秀</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score&gt;=80: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grade="</a:t>
            </a:r>
            <a:r>
              <a:rPr lang="zh-CN" altLang="zh-CN" sz="1200" kern="1200" dirty="0" smtClean="0">
                <a:solidFill>
                  <a:schemeClr val="tx1"/>
                </a:solidFill>
                <a:effectLst/>
                <a:latin typeface="+mn-lt"/>
                <a:ea typeface="+mn-ea"/>
                <a:cs typeface="+mn-cs"/>
              </a:rPr>
              <a:t>良好</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score&gt;=70: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grade="</a:t>
            </a:r>
            <a:r>
              <a:rPr lang="zh-CN" altLang="zh-CN" sz="1200" kern="1200" dirty="0" smtClean="0">
                <a:solidFill>
                  <a:schemeClr val="tx1"/>
                </a:solidFill>
                <a:effectLst/>
                <a:latin typeface="+mn-lt"/>
                <a:ea typeface="+mn-ea"/>
                <a:cs typeface="+mn-cs"/>
              </a:rPr>
              <a:t>中</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score&gt;=60: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grade="</a:t>
            </a:r>
            <a:r>
              <a:rPr lang="zh-CN" altLang="zh-CN" sz="1200" kern="1200" dirty="0" smtClean="0">
                <a:solidFill>
                  <a:schemeClr val="tx1"/>
                </a:solidFill>
                <a:effectLst/>
                <a:latin typeface="+mn-lt"/>
                <a:ea typeface="+mn-ea"/>
                <a:cs typeface="+mn-cs"/>
              </a:rPr>
              <a:t>及格</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grade="</a:t>
            </a:r>
            <a:r>
              <a:rPr lang="zh-CN" altLang="zh-CN" sz="1200" kern="1200" dirty="0" smtClean="0">
                <a:solidFill>
                  <a:schemeClr val="tx1"/>
                </a:solidFill>
                <a:effectLst/>
                <a:latin typeface="+mn-lt"/>
                <a:ea typeface="+mn-ea"/>
                <a:cs typeface="+mn-cs"/>
              </a:rPr>
              <a:t>不及格</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您的成绩是</a:t>
            </a:r>
            <a:r>
              <a:rPr lang="en-US" altLang="zh-CN" sz="1200" kern="1200" dirty="0" smtClean="0">
                <a:solidFill>
                  <a:schemeClr val="tx1"/>
                </a:solidFill>
                <a:effectLst/>
                <a:latin typeface="+mn-lt"/>
                <a:ea typeface="+mn-ea"/>
                <a:cs typeface="+mn-cs"/>
              </a:rPr>
              <a:t>:{score}</a:t>
            </a:r>
            <a:r>
              <a:rPr lang="zh-CN" altLang="zh-CN" sz="1200" kern="1200" dirty="0" smtClean="0">
                <a:solidFill>
                  <a:schemeClr val="tx1"/>
                </a:solidFill>
                <a:effectLst/>
                <a:latin typeface="+mn-lt"/>
                <a:ea typeface="+mn-ea"/>
                <a:cs typeface="+mn-cs"/>
              </a:rPr>
              <a:t>，等级</a:t>
            </a:r>
            <a:r>
              <a:rPr lang="en-US" altLang="zh-CN" sz="1200" kern="1200" dirty="0" smtClean="0">
                <a:solidFill>
                  <a:schemeClr val="tx1"/>
                </a:solidFill>
                <a:effectLst/>
                <a:latin typeface="+mn-lt"/>
                <a:ea typeface="+mn-ea"/>
                <a:cs typeface="+mn-cs"/>
              </a:rPr>
              <a:t>:{grade}")</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12</a:t>
            </a:fld>
            <a:endParaRPr lang="zh-CN" altLang="en-US"/>
          </a:p>
        </p:txBody>
      </p:sp>
    </p:spTree>
    <p:extLst>
      <p:ext uri="{BB962C8B-B14F-4D97-AF65-F5344CB8AC3E}">
        <p14:creationId xmlns:p14="http://schemas.microsoft.com/office/powerpoint/2010/main" val="38306703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3-05 </a:t>
            </a:r>
            <a:r>
              <a:rPr lang="zh-CN" altLang="zh-CN" sz="1200" kern="1200" dirty="0" smtClean="0">
                <a:solidFill>
                  <a:schemeClr val="tx1"/>
                </a:solidFill>
                <a:effectLst/>
                <a:latin typeface="+mn-lt"/>
                <a:ea typeface="+mn-ea"/>
                <a:cs typeface="+mn-cs"/>
              </a:rPr>
              <a:t>判断</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根线段所能组成的三角形类型。代码如下所示：</a:t>
            </a:r>
          </a:p>
          <a:p>
            <a:r>
              <a:rPr lang="en-US" altLang="zh-CN" sz="1200" kern="1200" dirty="0" smtClean="0">
                <a:solidFill>
                  <a:schemeClr val="tx1"/>
                </a:solidFill>
                <a:effectLst/>
                <a:latin typeface="+mn-lt"/>
                <a:ea typeface="+mn-ea"/>
                <a:cs typeface="+mn-cs"/>
              </a:rPr>
              <a:t>from math import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eval</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输入三角形三边长度</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用逗号隔开</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str1=""  # </a:t>
            </a:r>
            <a:r>
              <a:rPr lang="zh-CN" altLang="zh-CN" sz="1200" kern="1200" dirty="0" smtClean="0">
                <a:solidFill>
                  <a:schemeClr val="tx1"/>
                </a:solidFill>
                <a:effectLst/>
                <a:latin typeface="+mn-lt"/>
                <a:ea typeface="+mn-ea"/>
                <a:cs typeface="+mn-cs"/>
              </a:rPr>
              <a:t>给变量赋初值</a:t>
            </a:r>
          </a:p>
          <a:p>
            <a:r>
              <a:rPr lang="en-US" altLang="zh-CN" sz="1200" kern="1200" dirty="0" smtClean="0">
                <a:solidFill>
                  <a:schemeClr val="tx1"/>
                </a:solidFill>
                <a:effectLst/>
                <a:latin typeface="+mn-lt"/>
                <a:ea typeface="+mn-ea"/>
                <a:cs typeface="+mn-cs"/>
              </a:rPr>
              <a:t>if </a:t>
            </a:r>
            <a:r>
              <a:rPr lang="en-US" altLang="zh-CN" sz="1200" kern="1200" dirty="0" err="1" smtClean="0">
                <a:solidFill>
                  <a:schemeClr val="tx1"/>
                </a:solidFill>
                <a:effectLst/>
                <a:latin typeface="+mn-lt"/>
                <a:ea typeface="+mn-ea"/>
                <a:cs typeface="+mn-cs"/>
              </a:rPr>
              <a:t>a+b</a:t>
            </a:r>
            <a:r>
              <a:rPr lang="en-US" altLang="zh-CN" sz="1200" kern="1200" dirty="0" smtClean="0">
                <a:solidFill>
                  <a:schemeClr val="tx1"/>
                </a:solidFill>
                <a:effectLst/>
                <a:latin typeface="+mn-lt"/>
                <a:ea typeface="+mn-ea"/>
                <a:cs typeface="+mn-cs"/>
              </a:rPr>
              <a:t>&gt;c and </a:t>
            </a:r>
            <a:r>
              <a:rPr lang="en-US" altLang="zh-CN" sz="1200" kern="1200" dirty="0" err="1" smtClean="0">
                <a:solidFill>
                  <a:schemeClr val="tx1"/>
                </a:solidFill>
                <a:effectLst/>
                <a:latin typeface="+mn-lt"/>
                <a:ea typeface="+mn-ea"/>
                <a:cs typeface="+mn-cs"/>
              </a:rPr>
              <a:t>b+c</a:t>
            </a:r>
            <a:r>
              <a:rPr lang="en-US" altLang="zh-CN" sz="1200" kern="1200" dirty="0" smtClean="0">
                <a:solidFill>
                  <a:schemeClr val="tx1"/>
                </a:solidFill>
                <a:effectLst/>
                <a:latin typeface="+mn-lt"/>
                <a:ea typeface="+mn-ea"/>
                <a:cs typeface="+mn-cs"/>
              </a:rPr>
              <a:t>&gt;a and </a:t>
            </a:r>
            <a:r>
              <a:rPr lang="en-US" altLang="zh-CN" sz="1200" kern="1200" dirty="0" err="1" smtClean="0">
                <a:solidFill>
                  <a:schemeClr val="tx1"/>
                </a:solidFill>
                <a:effectLst/>
                <a:latin typeface="+mn-lt"/>
                <a:ea typeface="+mn-ea"/>
                <a:cs typeface="+mn-cs"/>
              </a:rPr>
              <a:t>c+a</a:t>
            </a:r>
            <a:r>
              <a:rPr lang="en-US" altLang="zh-CN" sz="1200" kern="1200" dirty="0" smtClean="0">
                <a:solidFill>
                  <a:schemeClr val="tx1"/>
                </a:solidFill>
                <a:effectLst/>
                <a:latin typeface="+mn-lt"/>
                <a:ea typeface="+mn-ea"/>
                <a:cs typeface="+mn-cs"/>
              </a:rPr>
              <a:t>&gt;b:  # </a:t>
            </a:r>
            <a:r>
              <a:rPr lang="zh-CN" altLang="zh-CN" sz="1200" kern="1200" dirty="0" smtClean="0">
                <a:solidFill>
                  <a:schemeClr val="tx1"/>
                </a:solidFill>
                <a:effectLst/>
                <a:latin typeface="+mn-lt"/>
                <a:ea typeface="+mn-ea"/>
                <a:cs typeface="+mn-cs"/>
              </a:rPr>
              <a:t>判断是否为三角形</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a:t>
            </a:r>
            <a:r>
              <a:rPr lang="zh-CN" altLang="zh-CN" sz="1200" kern="1200" dirty="0" smtClean="0">
                <a:solidFill>
                  <a:schemeClr val="tx1"/>
                </a:solidFill>
                <a:effectLst/>
                <a:latin typeface="+mn-lt"/>
                <a:ea typeface="+mn-ea"/>
                <a:cs typeface="+mn-cs"/>
              </a:rPr>
              <a:t>能</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三边按长度排序</a:t>
            </a:r>
          </a:p>
          <a:p>
            <a:r>
              <a:rPr lang="en-US" altLang="zh-CN" sz="1200" kern="1200" dirty="0" smtClean="0">
                <a:solidFill>
                  <a:schemeClr val="tx1"/>
                </a:solidFill>
                <a:effectLst/>
                <a:latin typeface="+mn-lt"/>
                <a:ea typeface="+mn-ea"/>
                <a:cs typeface="+mn-cs"/>
              </a:rPr>
              <a:t>    if a&gt;b: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a,b=b,a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b&gt;c: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b,c</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c,b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abs(a**2+b**2-c**2)&lt;=0.000001:   # </a:t>
            </a:r>
            <a:r>
              <a:rPr lang="zh-CN" altLang="zh-CN" sz="1200" kern="1200" dirty="0" smtClean="0">
                <a:solidFill>
                  <a:schemeClr val="tx1"/>
                </a:solidFill>
                <a:effectLst/>
                <a:latin typeface="+mn-lt"/>
                <a:ea typeface="+mn-ea"/>
                <a:cs typeface="+mn-cs"/>
              </a:rPr>
              <a:t>判断是否为直角，精确到小数点后</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位</a:t>
            </a: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直角</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a**2+b**2&gt;c**2:   # </a:t>
            </a:r>
            <a:r>
              <a:rPr lang="zh-CN" altLang="zh-CN" sz="1200" kern="1200" dirty="0" smtClean="0">
                <a:solidFill>
                  <a:schemeClr val="tx1"/>
                </a:solidFill>
                <a:effectLst/>
                <a:latin typeface="+mn-lt"/>
                <a:ea typeface="+mn-ea"/>
                <a:cs typeface="+mn-cs"/>
              </a:rPr>
              <a:t>判断是否为锐角</a:t>
            </a: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锐角</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钝角</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a:t>
            </a:r>
            <a:r>
              <a:rPr lang="zh-CN" altLang="zh-CN" sz="1200" kern="1200" dirty="0" smtClean="0">
                <a:solidFill>
                  <a:schemeClr val="tx1"/>
                </a:solidFill>
                <a:effectLst/>
                <a:latin typeface="+mn-lt"/>
                <a:ea typeface="+mn-ea"/>
                <a:cs typeface="+mn-cs"/>
              </a:rPr>
              <a:t>不能</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flag=="</a:t>
            </a:r>
            <a:r>
              <a:rPr lang="zh-CN" altLang="zh-CN" sz="1200" kern="1200" dirty="0" smtClean="0">
                <a:solidFill>
                  <a:schemeClr val="tx1"/>
                </a:solidFill>
                <a:effectLst/>
                <a:latin typeface="+mn-lt"/>
                <a:ea typeface="+mn-ea"/>
                <a:cs typeface="+mn-cs"/>
              </a:rPr>
              <a:t>能</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a==b and b==c and a==c: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等边</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a==b or b==c or a==c: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等腰</a:t>
            </a:r>
            <a:r>
              <a:rPr lang="en-US" altLang="zh-CN" sz="1200" kern="1200" dirty="0" smtClean="0">
                <a:solidFill>
                  <a:schemeClr val="tx1"/>
                </a:solidFill>
                <a:effectLst/>
                <a:latin typeface="+mn-lt"/>
                <a:ea typeface="+mn-ea"/>
                <a:cs typeface="+mn-cs"/>
              </a:rPr>
              <a:t>"+str1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f"a,b,c</a:t>
            </a:r>
            <a:r>
              <a:rPr lang="zh-CN" altLang="zh-CN" sz="1200" kern="1200" dirty="0" smtClean="0">
                <a:solidFill>
                  <a:schemeClr val="tx1"/>
                </a:solidFill>
                <a:effectLst/>
                <a:latin typeface="+mn-lt"/>
                <a:ea typeface="+mn-ea"/>
                <a:cs typeface="+mn-cs"/>
              </a:rPr>
              <a:t>三边</a:t>
            </a:r>
            <a:r>
              <a:rPr lang="en-US" altLang="zh-CN" sz="1200" kern="1200" dirty="0" smtClean="0">
                <a:solidFill>
                  <a:schemeClr val="tx1"/>
                </a:solidFill>
                <a:effectLst/>
                <a:latin typeface="+mn-lt"/>
                <a:ea typeface="+mn-ea"/>
                <a:cs typeface="+mn-cs"/>
              </a:rPr>
              <a:t>{flag}</a:t>
            </a:r>
            <a:r>
              <a:rPr lang="zh-CN" altLang="zh-CN" sz="1200" kern="1200" dirty="0" smtClean="0">
                <a:solidFill>
                  <a:schemeClr val="tx1"/>
                </a:solidFill>
                <a:effectLst/>
                <a:latin typeface="+mn-lt"/>
                <a:ea typeface="+mn-ea"/>
                <a:cs typeface="+mn-cs"/>
              </a:rPr>
              <a:t>组成</a:t>
            </a:r>
            <a:r>
              <a:rPr lang="en-US" altLang="zh-CN" sz="1200" kern="1200" dirty="0" smtClean="0">
                <a:solidFill>
                  <a:schemeClr val="tx1"/>
                </a:solidFill>
                <a:effectLst/>
                <a:latin typeface="+mn-lt"/>
                <a:ea typeface="+mn-ea"/>
                <a:cs typeface="+mn-cs"/>
              </a:rPr>
              <a:t>{str1}</a:t>
            </a:r>
            <a:r>
              <a:rPr lang="zh-CN" altLang="zh-CN" sz="1200" kern="1200" dirty="0" smtClean="0">
                <a:solidFill>
                  <a:schemeClr val="tx1"/>
                </a:solidFill>
                <a:effectLst/>
                <a:latin typeface="+mn-lt"/>
                <a:ea typeface="+mn-ea"/>
                <a:cs typeface="+mn-cs"/>
              </a:rPr>
              <a:t>三角形</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3-06 </a:t>
            </a:r>
            <a:r>
              <a:rPr lang="zh-CN" altLang="zh-CN" sz="1200" kern="1200" dirty="0" smtClean="0">
                <a:solidFill>
                  <a:schemeClr val="tx1"/>
                </a:solidFill>
                <a:effectLst/>
                <a:latin typeface="+mn-lt"/>
                <a:ea typeface="+mn-ea"/>
                <a:cs typeface="+mn-cs"/>
              </a:rPr>
              <a:t>求二元一次方程</a:t>
            </a:r>
            <a:r>
              <a:rPr lang="en-US" altLang="zh-CN" sz="1200" kern="1200" dirty="0" smtClean="0">
                <a:solidFill>
                  <a:schemeClr val="tx1"/>
                </a:solidFill>
                <a:effectLst/>
                <a:latin typeface="+mn-lt"/>
                <a:ea typeface="+mn-ea"/>
                <a:cs typeface="+mn-cs"/>
              </a:rPr>
              <a:t>ax</a:t>
            </a:r>
            <a:r>
              <a:rPr lang="en-US" altLang="zh-CN" sz="1200" kern="1200" baseline="30000" dirty="0" smtClean="0">
                <a:solidFill>
                  <a:schemeClr val="tx1"/>
                </a:solidFill>
                <a:effectLst/>
                <a:latin typeface="+mn-lt"/>
                <a:ea typeface="+mn-ea"/>
                <a:cs typeface="+mn-cs"/>
              </a:rPr>
              <a:t>2</a:t>
            </a:r>
            <a:r>
              <a:rPr lang="en-US" altLang="zh-CN" sz="1200" kern="1200" dirty="0" smtClean="0">
                <a:solidFill>
                  <a:schemeClr val="tx1"/>
                </a:solidFill>
                <a:effectLst/>
                <a:latin typeface="+mn-lt"/>
                <a:ea typeface="+mn-ea"/>
                <a:cs typeface="+mn-cs"/>
              </a:rPr>
              <a:t>+bx+c=0</a:t>
            </a:r>
            <a:r>
              <a:rPr lang="zh-CN" altLang="zh-CN" sz="1200" kern="1200" dirty="0" smtClean="0">
                <a:solidFill>
                  <a:schemeClr val="tx1"/>
                </a:solidFill>
                <a:effectLst/>
                <a:latin typeface="+mn-lt"/>
                <a:ea typeface="+mn-ea"/>
                <a:cs typeface="+mn-cs"/>
              </a:rPr>
              <a:t>的根。代码如下所示：</a:t>
            </a:r>
          </a:p>
          <a:p>
            <a:r>
              <a:rPr lang="en-US" altLang="zh-CN" sz="1200" kern="1200" dirty="0" smtClean="0">
                <a:solidFill>
                  <a:schemeClr val="tx1"/>
                </a:solidFill>
                <a:effectLst/>
                <a:latin typeface="+mn-lt"/>
                <a:ea typeface="+mn-ea"/>
                <a:cs typeface="+mn-cs"/>
              </a:rPr>
              <a:t>from math import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a,b,c</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eval</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输入二元一次方程系数</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用逗号隔开</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delta=b**2-4*a*c</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flag1="</a:t>
            </a:r>
            <a:r>
              <a:rPr lang="zh-CN" altLang="zh-CN" sz="1200" kern="1200" dirty="0" smtClean="0">
                <a:solidFill>
                  <a:schemeClr val="tx1"/>
                </a:solidFill>
                <a:effectLst/>
                <a:latin typeface="+mn-lt"/>
                <a:ea typeface="+mn-ea"/>
                <a:cs typeface="+mn-cs"/>
              </a:rPr>
              <a:t>有</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flag2=1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a==0: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flag2=2</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x=-c/b</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唯一解</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delta&gt;0: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x1=(-</a:t>
            </a:r>
            <a:r>
              <a:rPr lang="en-US" altLang="zh-CN" sz="1200" kern="1200" dirty="0" err="1" smtClean="0">
                <a:solidFill>
                  <a:schemeClr val="tx1"/>
                </a:solidFill>
                <a:effectLst/>
                <a:latin typeface="+mn-lt"/>
                <a:ea typeface="+mn-ea"/>
                <a:cs typeface="+mn-cs"/>
              </a:rPr>
              <a:t>b+sqrt</a:t>
            </a:r>
            <a:r>
              <a:rPr lang="en-US" altLang="zh-CN" sz="1200" kern="1200" dirty="0" smtClean="0">
                <a:solidFill>
                  <a:schemeClr val="tx1"/>
                </a:solidFill>
                <a:effectLst/>
                <a:latin typeface="+mn-lt"/>
                <a:ea typeface="+mn-ea"/>
                <a:cs typeface="+mn-cs"/>
              </a:rPr>
              <a:t>(delta))/2/a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x2=(-b-</a:t>
            </a:r>
            <a:r>
              <a:rPr lang="en-US" altLang="zh-CN" sz="1200" kern="1200" dirty="0" err="1" smtClean="0">
                <a:solidFill>
                  <a:schemeClr val="tx1"/>
                </a:solidFill>
                <a:effectLst/>
                <a:latin typeface="+mn-lt"/>
                <a:ea typeface="+mn-ea"/>
                <a:cs typeface="+mn-cs"/>
              </a:rPr>
              <a:t>sqrt</a:t>
            </a:r>
            <a:r>
              <a:rPr lang="en-US" altLang="zh-CN" sz="1200" kern="1200" dirty="0" smtClean="0">
                <a:solidFill>
                  <a:schemeClr val="tx1"/>
                </a:solidFill>
                <a:effectLst/>
                <a:latin typeface="+mn-lt"/>
                <a:ea typeface="+mn-ea"/>
                <a:cs typeface="+mn-cs"/>
              </a:rPr>
              <a:t>(delta))/2/a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两个不同解</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delta==0: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x1=x2=-b/2/a</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相同解</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zh-CN" altLang="zh-CN" sz="1200" kern="1200" dirty="0" smtClean="0">
                <a:solidFill>
                  <a:schemeClr val="tx1"/>
                </a:solidFill>
                <a:effectLst/>
                <a:latin typeface="+mn-lt"/>
                <a:ea typeface="+mn-ea"/>
                <a:cs typeface="+mn-cs"/>
              </a:rPr>
              <a:t>实数解</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flag1="</a:t>
            </a:r>
            <a:r>
              <a:rPr lang="zh-CN" altLang="zh-CN" sz="1200" kern="1200" dirty="0" smtClean="0">
                <a:solidFill>
                  <a:schemeClr val="tx1"/>
                </a:solidFill>
                <a:effectLst/>
                <a:latin typeface="+mn-lt"/>
                <a:ea typeface="+mn-ea"/>
                <a:cs typeface="+mn-cs"/>
              </a:rPr>
              <a:t>无</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flag2=0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flag2==0: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方程</a:t>
            </a:r>
            <a:r>
              <a:rPr lang="en-US" altLang="zh-CN" sz="1200" kern="1200" dirty="0" smtClean="0">
                <a:solidFill>
                  <a:schemeClr val="tx1"/>
                </a:solidFill>
                <a:effectLst/>
                <a:latin typeface="+mn-lt"/>
                <a:ea typeface="+mn-ea"/>
                <a:cs typeface="+mn-cs"/>
              </a:rPr>
              <a:t>{flag1}{str1}")</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flag2==1: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方程</a:t>
            </a:r>
            <a:r>
              <a:rPr lang="en-US" altLang="zh-CN" sz="1200" kern="1200" dirty="0" smtClean="0">
                <a:solidFill>
                  <a:schemeClr val="tx1"/>
                </a:solidFill>
                <a:effectLst/>
                <a:latin typeface="+mn-lt"/>
                <a:ea typeface="+mn-ea"/>
                <a:cs typeface="+mn-cs"/>
              </a:rPr>
              <a:t>{flag1}{str1}x1={x1:6.2f}  x2={x2:6.2f}")</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a:t>
            </a:r>
            <a:r>
              <a:rPr lang="zh-CN" altLang="zh-CN" sz="1200" kern="1200" dirty="0" smtClean="0">
                <a:solidFill>
                  <a:schemeClr val="tx1"/>
                </a:solidFill>
                <a:effectLst/>
                <a:latin typeface="+mn-lt"/>
                <a:ea typeface="+mn-ea"/>
                <a:cs typeface="+mn-cs"/>
              </a:rPr>
              <a:t>方程</a:t>
            </a:r>
            <a:r>
              <a:rPr lang="en-US" altLang="zh-CN" sz="1200" kern="1200" dirty="0" smtClean="0">
                <a:solidFill>
                  <a:schemeClr val="tx1"/>
                </a:solidFill>
                <a:effectLst/>
                <a:latin typeface="+mn-lt"/>
                <a:ea typeface="+mn-ea"/>
                <a:cs typeface="+mn-cs"/>
              </a:rPr>
              <a:t>{flag1}{str1}x={x:.2f}")</a:t>
            </a:r>
            <a:endParaRPr lang="zh-CN" altLang="zh-CN" sz="1200" kern="1200" dirty="0" smtClean="0">
              <a:solidFill>
                <a:schemeClr val="tx1"/>
              </a:solidFill>
              <a:effectLst/>
              <a:latin typeface="+mn-lt"/>
              <a:ea typeface="+mn-ea"/>
              <a:cs typeface="+mn-cs"/>
            </a:endParaRPr>
          </a:p>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13</a:t>
            </a:fld>
            <a:endParaRPr lang="zh-CN" altLang="en-US"/>
          </a:p>
        </p:txBody>
      </p:sp>
    </p:spTree>
    <p:extLst>
      <p:ext uri="{BB962C8B-B14F-4D97-AF65-F5344CB8AC3E}">
        <p14:creationId xmlns:p14="http://schemas.microsoft.com/office/powerpoint/2010/main" val="18296441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import time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while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print("Study well and make progress every day")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time.sleep</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Study well and make progress every day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Study well and make progress every day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Study well and make progress every day</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"&lt;pyshell#12&gt;", line 3,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time.sleep</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KeyboardInterrupt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3-07  </a:t>
            </a:r>
            <a:r>
              <a:rPr lang="zh-CN" altLang="zh-CN" sz="1200" kern="1200" dirty="0" smtClean="0">
                <a:solidFill>
                  <a:schemeClr val="tx1"/>
                </a:solidFill>
                <a:effectLst/>
                <a:latin typeface="+mn-lt"/>
                <a:ea typeface="+mn-ea"/>
                <a:cs typeface="+mn-cs"/>
              </a:rPr>
              <a:t>使用</a:t>
            </a:r>
            <a:r>
              <a:rPr lang="en-US" altLang="zh-CN" sz="1200" kern="1200" dirty="0" smtClean="0">
                <a:solidFill>
                  <a:schemeClr val="tx1"/>
                </a:solidFill>
                <a:effectLst/>
                <a:latin typeface="+mn-lt"/>
                <a:ea typeface="+mn-ea"/>
                <a:cs typeface="+mn-cs"/>
              </a:rPr>
              <a:t>while </a:t>
            </a:r>
            <a:r>
              <a:rPr lang="zh-CN" altLang="zh-CN" sz="1200" kern="1200" dirty="0" smtClean="0">
                <a:solidFill>
                  <a:schemeClr val="tx1"/>
                </a:solidFill>
                <a:effectLst/>
                <a:latin typeface="+mn-lt"/>
                <a:ea typeface="+mn-ea"/>
                <a:cs typeface="+mn-cs"/>
              </a:rPr>
              <a:t>循环结构计算</a:t>
            </a:r>
            <a:r>
              <a:rPr lang="en-US" altLang="zh-CN" sz="1200" kern="1200" dirty="0" smtClean="0">
                <a:solidFill>
                  <a:schemeClr val="tx1"/>
                </a:solidFill>
                <a:effectLst/>
                <a:latin typeface="+mn-lt"/>
                <a:ea typeface="+mn-ea"/>
                <a:cs typeface="+mn-cs"/>
              </a:rPr>
              <a:t> 1 </a:t>
            </a:r>
            <a:r>
              <a:rPr lang="zh-CN" altLang="zh-CN" sz="1200" kern="1200" dirty="0" smtClean="0">
                <a:solidFill>
                  <a:schemeClr val="tx1"/>
                </a:solidFill>
                <a:effectLst/>
                <a:latin typeface="+mn-lt"/>
                <a:ea typeface="+mn-ea"/>
                <a:cs typeface="+mn-cs"/>
              </a:rPr>
              <a:t>到</a:t>
            </a:r>
            <a:r>
              <a:rPr lang="en-US" altLang="zh-CN" sz="1200" kern="1200" dirty="0" smtClean="0">
                <a:solidFill>
                  <a:schemeClr val="tx1"/>
                </a:solidFill>
                <a:effectLst/>
                <a:latin typeface="+mn-lt"/>
                <a:ea typeface="+mn-ea"/>
                <a:cs typeface="+mn-cs"/>
              </a:rPr>
              <a:t> 100 </a:t>
            </a:r>
            <a:r>
              <a:rPr lang="zh-CN" altLang="zh-CN" sz="1200" kern="1200" dirty="0" smtClean="0">
                <a:solidFill>
                  <a:schemeClr val="tx1"/>
                </a:solidFill>
                <a:effectLst/>
                <a:latin typeface="+mn-lt"/>
                <a:ea typeface="+mn-ea"/>
                <a:cs typeface="+mn-cs"/>
              </a:rPr>
              <a:t>的总和。代码如下所示：</a:t>
            </a:r>
          </a:p>
          <a:p>
            <a:r>
              <a:rPr lang="en-US" altLang="zh-CN" sz="1200" kern="1200" dirty="0" smtClean="0">
                <a:solidFill>
                  <a:schemeClr val="tx1"/>
                </a:solidFill>
                <a:effectLst/>
                <a:latin typeface="+mn-lt"/>
                <a:ea typeface="+mn-ea"/>
                <a:cs typeface="+mn-cs"/>
              </a:rPr>
              <a:t>n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count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sum =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count &lt;= 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 = sum +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count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print(f"1</a:t>
            </a:r>
            <a:r>
              <a:rPr lang="zh-CN" altLang="zh-CN" sz="1200" kern="1200" dirty="0" smtClean="0">
                <a:solidFill>
                  <a:schemeClr val="tx1"/>
                </a:solidFill>
                <a:effectLst/>
                <a:latin typeface="+mn-lt"/>
                <a:ea typeface="+mn-ea"/>
                <a:cs typeface="+mn-cs"/>
              </a:rPr>
              <a:t>到</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累加值为</a:t>
            </a:r>
            <a:r>
              <a:rPr lang="en-US" altLang="zh-CN" sz="1200" kern="1200" dirty="0" smtClean="0">
                <a:solidFill>
                  <a:schemeClr val="tx1"/>
                </a:solidFill>
                <a:effectLst/>
                <a:latin typeface="+mn-lt"/>
                <a:ea typeface="+mn-ea"/>
                <a:cs typeface="+mn-cs"/>
              </a:rPr>
              <a:t>:{sum}" )</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上述代码能够顺利运行主要是解决了以下几个问题：</a:t>
            </a:r>
          </a:p>
          <a:p>
            <a:r>
              <a:rPr lang="zh-CN" altLang="zh-CN" sz="1200" kern="1200" dirty="0" smtClean="0">
                <a:solidFill>
                  <a:schemeClr val="tx1"/>
                </a:solidFill>
                <a:effectLst/>
                <a:latin typeface="+mn-lt"/>
                <a:ea typeface="+mn-ea"/>
                <a:cs typeface="+mn-cs"/>
              </a:rPr>
              <a:t>①之所以能进行精确地</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次循环，关键在于设置了计数器</a:t>
            </a:r>
            <a:r>
              <a:rPr lang="en-US" altLang="zh-CN" sz="1200" kern="1200" dirty="0" smtClean="0">
                <a:solidFill>
                  <a:schemeClr val="tx1"/>
                </a:solidFill>
                <a:effectLst/>
                <a:latin typeface="+mn-lt"/>
                <a:ea typeface="+mn-ea"/>
                <a:cs typeface="+mn-cs"/>
              </a:rPr>
              <a:t>count+=1</a:t>
            </a:r>
            <a:r>
              <a:rPr lang="zh-CN" altLang="zh-CN" sz="1200" kern="1200" dirty="0" smtClean="0">
                <a:solidFill>
                  <a:schemeClr val="tx1"/>
                </a:solidFill>
                <a:effectLst/>
                <a:latin typeface="+mn-lt"/>
                <a:ea typeface="+mn-ea"/>
                <a:cs typeface="+mn-cs"/>
              </a:rPr>
              <a:t>，通过计数器来更新</a:t>
            </a:r>
            <a:r>
              <a:rPr lang="en-US" altLang="zh-CN" sz="1200" kern="1200" dirty="0" smtClean="0">
                <a:solidFill>
                  <a:schemeClr val="tx1"/>
                </a:solidFill>
                <a:effectLst/>
                <a:latin typeface="+mn-lt"/>
                <a:ea typeface="+mn-ea"/>
                <a:cs typeface="+mn-cs"/>
              </a:rPr>
              <a:t>count </a:t>
            </a:r>
            <a:r>
              <a:rPr lang="zh-CN" altLang="zh-CN" sz="1200" kern="1200" dirty="0" smtClean="0">
                <a:solidFill>
                  <a:schemeClr val="tx1"/>
                </a:solidFill>
                <a:effectLst/>
                <a:latin typeface="+mn-lt"/>
                <a:ea typeface="+mn-ea"/>
                <a:cs typeface="+mn-cs"/>
              </a:rPr>
              <a:t>的值，通过对关系表达式</a:t>
            </a:r>
            <a:r>
              <a:rPr lang="en-US" altLang="zh-CN" sz="1200" kern="1200" dirty="0" smtClean="0">
                <a:solidFill>
                  <a:schemeClr val="tx1"/>
                </a:solidFill>
                <a:effectLst/>
                <a:latin typeface="+mn-lt"/>
                <a:ea typeface="+mn-ea"/>
                <a:cs typeface="+mn-cs"/>
              </a:rPr>
              <a:t>count&lt;=100</a:t>
            </a:r>
            <a:r>
              <a:rPr lang="zh-CN" altLang="zh-CN" sz="1200" kern="1200" dirty="0" smtClean="0">
                <a:solidFill>
                  <a:schemeClr val="tx1"/>
                </a:solidFill>
                <a:effectLst/>
                <a:latin typeface="+mn-lt"/>
                <a:ea typeface="+mn-ea"/>
                <a:cs typeface="+mn-cs"/>
              </a:rPr>
              <a:t>的判断结果来控制循环运行和终止循环；</a:t>
            </a:r>
          </a:p>
          <a:p>
            <a:r>
              <a:rPr lang="zh-CN" altLang="zh-CN" sz="1200" kern="1200" dirty="0" smtClean="0">
                <a:solidFill>
                  <a:schemeClr val="tx1"/>
                </a:solidFill>
                <a:effectLst/>
                <a:latin typeface="+mn-lt"/>
                <a:ea typeface="+mn-ea"/>
                <a:cs typeface="+mn-cs"/>
              </a:rPr>
              <a:t>②基于变量</a:t>
            </a:r>
            <a:r>
              <a:rPr lang="en-US" altLang="zh-CN" sz="1200" kern="1200" dirty="0" smtClean="0">
                <a:solidFill>
                  <a:schemeClr val="tx1"/>
                </a:solidFill>
                <a:effectLst/>
                <a:latin typeface="+mn-lt"/>
                <a:ea typeface="+mn-ea"/>
                <a:cs typeface="+mn-cs"/>
              </a:rPr>
              <a:t>n+=1</a:t>
            </a:r>
            <a:r>
              <a:rPr lang="zh-CN" altLang="zh-CN" sz="1200" kern="1200" dirty="0" smtClean="0">
                <a:solidFill>
                  <a:schemeClr val="tx1"/>
                </a:solidFill>
                <a:effectLst/>
                <a:latin typeface="+mn-lt"/>
                <a:ea typeface="+mn-ea"/>
                <a:cs typeface="+mn-cs"/>
              </a:rPr>
              <a:t>实现了状态更新器，每循环一次，更新一次</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的值，实现了</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到</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的遍历；</a:t>
            </a:r>
          </a:p>
          <a:p>
            <a:r>
              <a:rPr lang="zh-CN" altLang="zh-CN" sz="1200" kern="1200" dirty="0" smtClean="0">
                <a:solidFill>
                  <a:schemeClr val="tx1"/>
                </a:solidFill>
                <a:effectLst/>
                <a:latin typeface="+mn-lt"/>
                <a:ea typeface="+mn-ea"/>
                <a:cs typeface="+mn-cs"/>
              </a:rPr>
              <a:t>③构建了累加器</a:t>
            </a:r>
            <a:r>
              <a:rPr lang="en-US" altLang="zh-CN" sz="1200" kern="1200" dirty="0" smtClean="0">
                <a:solidFill>
                  <a:schemeClr val="tx1"/>
                </a:solidFill>
                <a:effectLst/>
                <a:latin typeface="+mn-lt"/>
                <a:ea typeface="+mn-ea"/>
                <a:cs typeface="+mn-cs"/>
              </a:rPr>
              <a:t>sum = sum + n</a:t>
            </a:r>
            <a:r>
              <a:rPr lang="zh-CN" altLang="zh-CN" sz="1200" kern="1200" dirty="0" smtClean="0">
                <a:solidFill>
                  <a:schemeClr val="tx1"/>
                </a:solidFill>
                <a:effectLst/>
                <a:latin typeface="+mn-lt"/>
                <a:ea typeface="+mn-ea"/>
                <a:cs typeface="+mn-cs"/>
              </a:rPr>
              <a:t>，实现对</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每次更新状态的累加。</a:t>
            </a:r>
          </a:p>
          <a:p>
            <a:r>
              <a:rPr lang="zh-CN" altLang="zh-CN" sz="1200" kern="1200" dirty="0" smtClean="0">
                <a:solidFill>
                  <a:schemeClr val="tx1"/>
                </a:solidFill>
                <a:effectLst/>
                <a:latin typeface="+mn-lt"/>
                <a:ea typeface="+mn-ea"/>
                <a:cs typeface="+mn-cs"/>
              </a:rPr>
              <a:t>该例题中状态更新器</a:t>
            </a:r>
            <a:r>
              <a:rPr lang="en-US" altLang="zh-CN" sz="1200" kern="1200" dirty="0" smtClean="0">
                <a:solidFill>
                  <a:schemeClr val="tx1"/>
                </a:solidFill>
                <a:effectLst/>
                <a:latin typeface="+mn-lt"/>
                <a:ea typeface="+mn-ea"/>
                <a:cs typeface="+mn-cs"/>
              </a:rPr>
              <a:t>n+=1</a:t>
            </a:r>
            <a:r>
              <a:rPr lang="zh-CN" altLang="zh-CN" sz="1200" kern="1200" dirty="0" smtClean="0">
                <a:solidFill>
                  <a:schemeClr val="tx1"/>
                </a:solidFill>
                <a:effectLst/>
                <a:latin typeface="+mn-lt"/>
                <a:ea typeface="+mn-ea"/>
                <a:cs typeface="+mn-cs"/>
              </a:rPr>
              <a:t>和计数器</a:t>
            </a:r>
            <a:r>
              <a:rPr lang="en-US" altLang="zh-CN" sz="1200" kern="1200" dirty="0" smtClean="0">
                <a:solidFill>
                  <a:schemeClr val="tx1"/>
                </a:solidFill>
                <a:effectLst/>
                <a:latin typeface="+mn-lt"/>
                <a:ea typeface="+mn-ea"/>
                <a:cs typeface="+mn-cs"/>
              </a:rPr>
              <a:t>count+=1</a:t>
            </a:r>
            <a:r>
              <a:rPr lang="zh-CN" altLang="zh-CN" sz="1200" kern="1200" dirty="0" smtClean="0">
                <a:solidFill>
                  <a:schemeClr val="tx1"/>
                </a:solidFill>
                <a:effectLst/>
                <a:latin typeface="+mn-lt"/>
                <a:ea typeface="+mn-ea"/>
                <a:cs typeface="+mn-cs"/>
              </a:rPr>
              <a:t>完全同步，读者可以尝试使用一个变量来完成</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到</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累计任务。</a:t>
            </a: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3-08  </a:t>
            </a:r>
            <a:r>
              <a:rPr lang="zh-CN" altLang="zh-CN" sz="1200" kern="1200" dirty="0" smtClean="0">
                <a:solidFill>
                  <a:schemeClr val="tx1"/>
                </a:solidFill>
                <a:effectLst/>
                <a:latin typeface="+mn-lt"/>
                <a:ea typeface="+mn-ea"/>
                <a:cs typeface="+mn-cs"/>
              </a:rPr>
              <a:t>使用</a:t>
            </a:r>
            <a:r>
              <a:rPr lang="en-US" altLang="zh-CN" sz="1200" kern="1200" dirty="0" smtClean="0">
                <a:solidFill>
                  <a:schemeClr val="tx1"/>
                </a:solidFill>
                <a:effectLst/>
                <a:latin typeface="+mn-lt"/>
                <a:ea typeface="+mn-ea"/>
                <a:cs typeface="+mn-cs"/>
              </a:rPr>
              <a:t>while </a:t>
            </a:r>
            <a:r>
              <a:rPr lang="zh-CN" altLang="zh-CN" sz="1200" kern="1200" dirty="0" smtClean="0">
                <a:solidFill>
                  <a:schemeClr val="tx1"/>
                </a:solidFill>
                <a:effectLst/>
                <a:latin typeface="+mn-lt"/>
                <a:ea typeface="+mn-ea"/>
                <a:cs typeface="+mn-cs"/>
              </a:rPr>
              <a:t>循环结构计算</a:t>
            </a:r>
            <a:r>
              <a:rPr lang="en-US" altLang="zh-CN" sz="1200" kern="1200" dirty="0" smtClean="0">
                <a:solidFill>
                  <a:schemeClr val="tx1"/>
                </a:solidFill>
                <a:effectLst/>
                <a:latin typeface="+mn-lt"/>
                <a:ea typeface="+mn-ea"/>
                <a:cs typeface="+mn-cs"/>
              </a:rPr>
              <a:t> 1 </a:t>
            </a:r>
            <a:r>
              <a:rPr lang="zh-CN" altLang="zh-CN" sz="1200" kern="1200" dirty="0" smtClean="0">
                <a:solidFill>
                  <a:schemeClr val="tx1"/>
                </a:solidFill>
                <a:effectLst/>
                <a:latin typeface="+mn-lt"/>
                <a:ea typeface="+mn-ea"/>
                <a:cs typeface="+mn-cs"/>
              </a:rPr>
              <a:t>到</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的累加值</a:t>
            </a:r>
            <a:r>
              <a:rPr lang="en-US" altLang="zh-CN" sz="1200" kern="1200" dirty="0" smtClean="0">
                <a:solidFill>
                  <a:schemeClr val="tx1"/>
                </a:solidFill>
                <a:effectLst/>
                <a:latin typeface="+mn-lt"/>
                <a:ea typeface="+mn-ea"/>
                <a:cs typeface="+mn-cs"/>
              </a:rPr>
              <a:t>sum</a:t>
            </a:r>
            <a:r>
              <a:rPr lang="zh-CN" altLang="zh-CN" sz="1200" kern="1200" dirty="0" smtClean="0">
                <a:solidFill>
                  <a:schemeClr val="tx1"/>
                </a:solidFill>
                <a:effectLst/>
                <a:latin typeface="+mn-lt"/>
                <a:ea typeface="+mn-ea"/>
                <a:cs typeface="+mn-cs"/>
              </a:rPr>
              <a:t>，求小于</a:t>
            </a:r>
            <a:r>
              <a:rPr lang="en-US" altLang="zh-CN" sz="1200" kern="1200" dirty="0" smtClean="0">
                <a:solidFill>
                  <a:schemeClr val="tx1"/>
                </a:solidFill>
                <a:effectLst/>
                <a:latin typeface="+mn-lt"/>
                <a:ea typeface="+mn-ea"/>
                <a:cs typeface="+mn-cs"/>
              </a:rPr>
              <a:t>5100</a:t>
            </a:r>
            <a:r>
              <a:rPr lang="zh-CN" altLang="zh-CN" sz="1200" kern="1200" dirty="0" smtClean="0">
                <a:solidFill>
                  <a:schemeClr val="tx1"/>
                </a:solidFill>
                <a:effectLst/>
                <a:latin typeface="+mn-lt"/>
                <a:ea typeface="+mn-ea"/>
                <a:cs typeface="+mn-cs"/>
              </a:rPr>
              <a:t>时的</a:t>
            </a:r>
            <a:r>
              <a:rPr lang="en-US" altLang="zh-CN" sz="1200" kern="1200" dirty="0" smtClean="0">
                <a:solidFill>
                  <a:schemeClr val="tx1"/>
                </a:solidFill>
                <a:effectLst/>
                <a:latin typeface="+mn-lt"/>
                <a:ea typeface="+mn-ea"/>
                <a:cs typeface="+mn-cs"/>
              </a:rPr>
              <a:t>sum</a:t>
            </a:r>
            <a:r>
              <a:rPr lang="zh-CN" altLang="zh-CN" sz="1200" kern="1200" dirty="0" smtClean="0">
                <a:solidFill>
                  <a:schemeClr val="tx1"/>
                </a:solidFill>
                <a:effectLst/>
                <a:latin typeface="+mn-lt"/>
                <a:ea typeface="+mn-ea"/>
                <a:cs typeface="+mn-cs"/>
              </a:rPr>
              <a:t>最大值，并输出此时</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的值。代码如下所示：</a:t>
            </a:r>
          </a:p>
          <a:p>
            <a:r>
              <a:rPr lang="en-US" altLang="zh-CN" sz="1200" kern="1200" dirty="0" smtClean="0">
                <a:solidFill>
                  <a:schemeClr val="tx1"/>
                </a:solidFill>
                <a:effectLst/>
                <a:latin typeface="+mn-lt"/>
                <a:ea typeface="+mn-ea"/>
                <a:cs typeface="+mn-cs"/>
              </a:rPr>
              <a:t>n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count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sum =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sum &lt;= 5100: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 = sum +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count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小于</a:t>
            </a:r>
            <a:r>
              <a:rPr lang="en-US" altLang="zh-CN" sz="1200" kern="1200" dirty="0" smtClean="0">
                <a:solidFill>
                  <a:schemeClr val="tx1"/>
                </a:solidFill>
                <a:effectLst/>
                <a:latin typeface="+mn-lt"/>
                <a:ea typeface="+mn-ea"/>
                <a:cs typeface="+mn-cs"/>
              </a:rPr>
              <a:t>5100</a:t>
            </a:r>
            <a:r>
              <a:rPr lang="zh-CN" altLang="zh-CN" sz="1200" kern="1200" dirty="0" smtClean="0">
                <a:solidFill>
                  <a:schemeClr val="tx1"/>
                </a:solidFill>
                <a:effectLst/>
                <a:latin typeface="+mn-lt"/>
                <a:ea typeface="+mn-ea"/>
                <a:cs typeface="+mn-cs"/>
              </a:rPr>
              <a:t>的最大累加值为</a:t>
            </a:r>
            <a:r>
              <a:rPr lang="en-US" altLang="zh-CN" sz="1200" kern="1200" dirty="0" smtClean="0">
                <a:solidFill>
                  <a:schemeClr val="tx1"/>
                </a:solidFill>
                <a:effectLst/>
                <a:latin typeface="+mn-lt"/>
                <a:ea typeface="+mn-ea"/>
                <a:cs typeface="+mn-cs"/>
              </a:rPr>
              <a:t>{sum-(n-1)}</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的最大值为</a:t>
            </a:r>
            <a:r>
              <a:rPr lang="en-US" altLang="zh-CN" sz="1200" kern="1200" dirty="0" smtClean="0">
                <a:solidFill>
                  <a:schemeClr val="tx1"/>
                </a:solidFill>
                <a:effectLst/>
                <a:latin typeface="+mn-lt"/>
                <a:ea typeface="+mn-ea"/>
                <a:cs typeface="+mn-cs"/>
              </a:rPr>
              <a:t>{n-2}," )</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在例题</a:t>
            </a:r>
            <a:r>
              <a:rPr lang="en-US" altLang="zh-CN" sz="1200" kern="1200" dirty="0" smtClean="0">
                <a:solidFill>
                  <a:schemeClr val="tx1"/>
                </a:solidFill>
                <a:effectLst/>
                <a:latin typeface="+mn-lt"/>
                <a:ea typeface="+mn-ea"/>
                <a:cs typeface="+mn-cs"/>
              </a:rPr>
              <a:t>3-08</a:t>
            </a:r>
            <a:r>
              <a:rPr lang="zh-CN" altLang="zh-CN" sz="1200" kern="1200" dirty="0" smtClean="0">
                <a:solidFill>
                  <a:schemeClr val="tx1"/>
                </a:solidFill>
                <a:effectLst/>
                <a:latin typeface="+mn-lt"/>
                <a:ea typeface="+mn-ea"/>
                <a:cs typeface="+mn-cs"/>
              </a:rPr>
              <a:t>中，读者可以尝试交换</a:t>
            </a:r>
            <a:r>
              <a:rPr lang="en-US" altLang="zh-CN" sz="1200" kern="1200" dirty="0" smtClean="0">
                <a:solidFill>
                  <a:schemeClr val="tx1"/>
                </a:solidFill>
                <a:effectLst/>
                <a:latin typeface="+mn-lt"/>
                <a:ea typeface="+mn-ea"/>
                <a:cs typeface="+mn-cs"/>
              </a:rPr>
              <a:t>sum = sum + n</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n += 1</a:t>
            </a:r>
            <a:r>
              <a:rPr lang="zh-CN" altLang="zh-CN" sz="1200" kern="1200" dirty="0" smtClean="0">
                <a:solidFill>
                  <a:schemeClr val="tx1"/>
                </a:solidFill>
                <a:effectLst/>
                <a:latin typeface="+mn-lt"/>
                <a:ea typeface="+mn-ea"/>
                <a:cs typeface="+mn-cs"/>
              </a:rPr>
              <a:t>两行代码位置，看此时程序如何修改，才能获得准确的答案。也可以尝试将</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count</a:t>
            </a:r>
            <a:r>
              <a:rPr lang="zh-CN" altLang="zh-CN" sz="1200" kern="1200" dirty="0" smtClean="0">
                <a:solidFill>
                  <a:schemeClr val="tx1"/>
                </a:solidFill>
                <a:effectLst/>
                <a:latin typeface="+mn-lt"/>
                <a:ea typeface="+mn-ea"/>
                <a:cs typeface="+mn-cs"/>
              </a:rPr>
              <a:t>的初始值设为</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，观察这种改变是否会对结果产生影响，并分析原因。</a:t>
            </a:r>
          </a:p>
          <a:p>
            <a:r>
              <a:rPr lang="zh-CN" altLang="zh-CN" sz="1200" kern="1200" dirty="0" smtClean="0">
                <a:solidFill>
                  <a:schemeClr val="tx1"/>
                </a:solidFill>
                <a:effectLst/>
                <a:latin typeface="+mn-lt"/>
                <a:ea typeface="+mn-ea"/>
                <a:cs typeface="+mn-cs"/>
              </a:rPr>
              <a:t>通过比较以上两例子，可以看到编写</a:t>
            </a:r>
            <a:r>
              <a:rPr lang="en-US" altLang="zh-CN" sz="1200" kern="1200" dirty="0" smtClean="0">
                <a:solidFill>
                  <a:schemeClr val="tx1"/>
                </a:solidFill>
                <a:effectLst/>
                <a:latin typeface="+mn-lt"/>
                <a:ea typeface="+mn-ea"/>
                <a:cs typeface="+mn-cs"/>
              </a:rPr>
              <a:t>while</a:t>
            </a:r>
            <a:r>
              <a:rPr lang="zh-CN" altLang="zh-CN" sz="1200" kern="1200" dirty="0" smtClean="0">
                <a:solidFill>
                  <a:schemeClr val="tx1"/>
                </a:solidFill>
                <a:effectLst/>
                <a:latin typeface="+mn-lt"/>
                <a:ea typeface="+mn-ea"/>
                <a:cs typeface="+mn-cs"/>
              </a:rPr>
              <a:t>循环程序中需要的三个关键因素：</a:t>
            </a:r>
          </a:p>
          <a:p>
            <a:r>
              <a:rPr lang="zh-CN" altLang="zh-CN" sz="1200" kern="1200" dirty="0" smtClean="0">
                <a:solidFill>
                  <a:schemeClr val="tx1"/>
                </a:solidFill>
                <a:effectLst/>
                <a:latin typeface="+mn-lt"/>
                <a:ea typeface="+mn-ea"/>
                <a:cs typeface="+mn-cs"/>
              </a:rPr>
              <a:t>①循环过程其实是某些变量状态更新的过程；</a:t>
            </a:r>
          </a:p>
          <a:p>
            <a:r>
              <a:rPr lang="zh-CN" altLang="zh-CN" sz="1200" kern="1200" dirty="0" smtClean="0">
                <a:solidFill>
                  <a:schemeClr val="tx1"/>
                </a:solidFill>
                <a:effectLst/>
                <a:latin typeface="+mn-lt"/>
                <a:ea typeface="+mn-ea"/>
                <a:cs typeface="+mn-cs"/>
              </a:rPr>
              <a:t>②这些变量的更新态将被用于某种运算并记录结果；</a:t>
            </a:r>
          </a:p>
          <a:p>
            <a:r>
              <a:rPr lang="zh-CN" altLang="zh-CN" sz="1200" kern="1200" dirty="0" smtClean="0">
                <a:solidFill>
                  <a:schemeClr val="tx1"/>
                </a:solidFill>
                <a:effectLst/>
                <a:latin typeface="+mn-lt"/>
                <a:ea typeface="+mn-ea"/>
                <a:cs typeface="+mn-cs"/>
              </a:rPr>
              <a:t>③变量的更新态或者相对应的运算结果将被用于构建</a:t>
            </a:r>
            <a:r>
              <a:rPr lang="en-US" altLang="zh-CN" sz="1200" kern="1200" dirty="0" smtClean="0">
                <a:solidFill>
                  <a:schemeClr val="tx1"/>
                </a:solidFill>
                <a:effectLst/>
                <a:latin typeface="+mn-lt"/>
                <a:ea typeface="+mn-ea"/>
                <a:cs typeface="+mn-cs"/>
              </a:rPr>
              <a:t>while</a:t>
            </a:r>
            <a:r>
              <a:rPr lang="zh-CN" altLang="zh-CN" sz="1200" kern="1200" dirty="0" smtClean="0">
                <a:solidFill>
                  <a:schemeClr val="tx1"/>
                </a:solidFill>
                <a:effectLst/>
                <a:latin typeface="+mn-lt"/>
                <a:ea typeface="+mn-ea"/>
                <a:cs typeface="+mn-cs"/>
              </a:rPr>
              <a:t>判决表达式，实现循环的控制。</a:t>
            </a:r>
          </a:p>
          <a:p>
            <a:r>
              <a:rPr lang="zh-CN" altLang="zh-CN" sz="1200" kern="1200" dirty="0" smtClean="0">
                <a:solidFill>
                  <a:schemeClr val="tx1"/>
                </a:solidFill>
                <a:effectLst/>
                <a:latin typeface="+mn-lt"/>
                <a:ea typeface="+mn-ea"/>
                <a:cs typeface="+mn-cs"/>
              </a:rPr>
              <a:t>下面将通过一个例子来进一步说明</a:t>
            </a:r>
            <a:r>
              <a:rPr lang="en-US" altLang="zh-CN" sz="1200" kern="1200" dirty="0" smtClean="0">
                <a:solidFill>
                  <a:schemeClr val="tx1"/>
                </a:solidFill>
                <a:effectLst/>
                <a:latin typeface="+mn-lt"/>
                <a:ea typeface="+mn-ea"/>
                <a:cs typeface="+mn-cs"/>
              </a:rPr>
              <a:t>while</a:t>
            </a:r>
            <a:r>
              <a:rPr lang="zh-CN" altLang="zh-CN" sz="1200" kern="1200" dirty="0" smtClean="0">
                <a:solidFill>
                  <a:schemeClr val="tx1"/>
                </a:solidFill>
                <a:effectLst/>
                <a:latin typeface="+mn-lt"/>
                <a:ea typeface="+mn-ea"/>
                <a:cs typeface="+mn-cs"/>
              </a:rPr>
              <a:t>循环结构的使用方式。</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15</a:t>
            </a:fld>
            <a:endParaRPr lang="zh-CN" altLang="en-US"/>
          </a:p>
        </p:txBody>
      </p:sp>
    </p:spTree>
    <p:extLst>
      <p:ext uri="{BB962C8B-B14F-4D97-AF65-F5344CB8AC3E}">
        <p14:creationId xmlns:p14="http://schemas.microsoft.com/office/powerpoint/2010/main" val="24841092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3-10</a:t>
            </a:r>
            <a:r>
              <a:rPr lang="zh-CN" altLang="zh-CN" sz="1200" kern="1200" dirty="0" smtClean="0">
                <a:solidFill>
                  <a:schemeClr val="tx1"/>
                </a:solidFill>
                <a:effectLst/>
                <a:latin typeface="+mn-lt"/>
                <a:ea typeface="+mn-ea"/>
                <a:cs typeface="+mn-cs"/>
              </a:rPr>
              <a:t>从键盘输入若干个数，累加所有输入的数，当输入“</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”时，结束累加操作，输出累加值及输入的数字总个数。代码如下所示：</a:t>
            </a:r>
          </a:p>
          <a:p>
            <a:r>
              <a:rPr lang="en-US" altLang="zh-CN" sz="1200" kern="1200" dirty="0" smtClean="0">
                <a:solidFill>
                  <a:schemeClr val="tx1"/>
                </a:solidFill>
                <a:effectLst/>
                <a:latin typeface="+mn-lt"/>
                <a:ea typeface="+mn-ea"/>
                <a:cs typeface="+mn-cs"/>
              </a:rPr>
              <a:t>n =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sum =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x=input("</a:t>
            </a:r>
            <a:r>
              <a:rPr lang="zh-CN" altLang="zh-CN" sz="1200" kern="1200" dirty="0" smtClean="0">
                <a:solidFill>
                  <a:schemeClr val="tx1"/>
                </a:solidFill>
                <a:effectLst/>
                <a:latin typeface="+mn-lt"/>
                <a:ea typeface="+mn-ea"/>
                <a:cs typeface="+mn-cs"/>
              </a:rPr>
              <a:t>请输入一个数：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x!=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sum+=float(x)</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x=input("</a:t>
            </a:r>
            <a:r>
              <a:rPr lang="zh-CN" altLang="zh-CN" sz="1200" kern="1200" dirty="0" smtClean="0">
                <a:solidFill>
                  <a:schemeClr val="tx1"/>
                </a:solidFill>
                <a:effectLst/>
                <a:latin typeface="+mn-lt"/>
                <a:ea typeface="+mn-ea"/>
                <a:cs typeface="+mn-cs"/>
              </a:rPr>
              <a:t>请输入一个数：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 (f"</a:t>
            </a:r>
            <a:r>
              <a:rPr lang="zh-CN" altLang="zh-CN" sz="1200" kern="1200" dirty="0" smtClean="0">
                <a:solidFill>
                  <a:schemeClr val="tx1"/>
                </a:solidFill>
                <a:effectLst/>
                <a:latin typeface="+mn-lt"/>
                <a:ea typeface="+mn-ea"/>
                <a:cs typeface="+mn-cs"/>
              </a:rPr>
              <a:t>一共对</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个数进行了累加，和为</a:t>
            </a:r>
            <a:r>
              <a:rPr lang="en-US" altLang="zh-CN" sz="1200" kern="1200" dirty="0" smtClean="0">
                <a:solidFill>
                  <a:schemeClr val="tx1"/>
                </a:solidFill>
                <a:effectLst/>
                <a:latin typeface="+mn-lt"/>
                <a:ea typeface="+mn-ea"/>
                <a:cs typeface="+mn-cs"/>
              </a:rPr>
              <a:t>{sum}")</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16</a:t>
            </a:fld>
            <a:endParaRPr lang="zh-CN" altLang="en-US"/>
          </a:p>
        </p:txBody>
      </p:sp>
    </p:spTree>
    <p:extLst>
      <p:ext uri="{BB962C8B-B14F-4D97-AF65-F5344CB8AC3E}">
        <p14:creationId xmlns:p14="http://schemas.microsoft.com/office/powerpoint/2010/main" val="24613317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17</a:t>
            </a:fld>
            <a:endParaRPr lang="zh-CN" altLang="en-US"/>
          </a:p>
        </p:txBody>
      </p:sp>
    </p:spTree>
    <p:extLst>
      <p:ext uri="{BB962C8B-B14F-4D97-AF65-F5344CB8AC3E}">
        <p14:creationId xmlns:p14="http://schemas.microsoft.com/office/powerpoint/2010/main" val="6893266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3-11 </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分别统计英文句子中的字母、数字与标点符号的数量。代码如下所示：</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str</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=input("</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请输入英文语句：</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count_alpha</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count_digit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count_mark</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for s in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str</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s.isalpha</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count_alpha</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elif</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ord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("0")&lt;=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ord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(s)&lt;=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ord</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("9"):</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count_digit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else:</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count_mark</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字母</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count_alpha</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个，数字</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count_digit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个，标点符号</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count_mark</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个</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en-US" altLang="zh-CN" dirty="0" smtClean="0"/>
          </a:p>
          <a:p>
            <a:endParaRPr lang="en-US" altLang="zh-CN" dirty="0" smtClean="0"/>
          </a:p>
          <a:p>
            <a:endParaRPr lang="en-US" altLang="zh-CN" dirty="0" smtClean="0"/>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3-12 </a:t>
            </a:r>
            <a:r>
              <a:rPr lang="zh-CN" altLang="zh-CN" sz="1200" kern="1200" dirty="0" smtClean="0">
                <a:solidFill>
                  <a:schemeClr val="tx1"/>
                </a:solidFill>
                <a:effectLst/>
                <a:latin typeface="+mn-lt"/>
                <a:ea typeface="+mn-ea"/>
                <a:cs typeface="+mn-cs"/>
              </a:rPr>
              <a:t>利用</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循环计算</a:t>
            </a:r>
            <a:r>
              <a:rPr lang="en-US" altLang="zh-CN" sz="1200" kern="1200" dirty="0" smtClean="0">
                <a:solidFill>
                  <a:schemeClr val="tx1"/>
                </a:solidFill>
                <a:effectLst/>
                <a:latin typeface="+mn-lt"/>
                <a:ea typeface="+mn-ea"/>
                <a:cs typeface="+mn-cs"/>
              </a:rPr>
              <a:t>1~100</a:t>
            </a:r>
            <a:r>
              <a:rPr lang="zh-CN" altLang="zh-CN" sz="1200" kern="1200" dirty="0" smtClean="0">
                <a:solidFill>
                  <a:schemeClr val="tx1"/>
                </a:solidFill>
                <a:effectLst/>
                <a:latin typeface="+mn-lt"/>
                <a:ea typeface="+mn-ea"/>
                <a:cs typeface="+mn-cs"/>
              </a:rPr>
              <a:t>的累加值。程序代码如下：</a:t>
            </a:r>
          </a:p>
          <a:p>
            <a:r>
              <a:rPr lang="en-US" altLang="zh-CN" sz="1200" kern="1200" dirty="0" smtClean="0">
                <a:solidFill>
                  <a:schemeClr val="tx1"/>
                </a:solidFill>
                <a:effectLst/>
                <a:latin typeface="+mn-lt"/>
                <a:ea typeface="+mn-ea"/>
                <a:cs typeface="+mn-cs"/>
              </a:rPr>
              <a:t>sum=0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n in range(101):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整数从</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累加到</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，和为</a:t>
            </a:r>
            <a:r>
              <a:rPr lang="en-US" altLang="zh-CN" sz="1200" kern="1200" dirty="0" smtClean="0">
                <a:solidFill>
                  <a:schemeClr val="tx1"/>
                </a:solidFill>
                <a:effectLst/>
                <a:latin typeface="+mn-lt"/>
                <a:ea typeface="+mn-ea"/>
                <a:cs typeface="+mn-cs"/>
              </a:rPr>
              <a:t>:{sum}")</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18</a:t>
            </a:fld>
            <a:endParaRPr lang="zh-CN" altLang="en-US"/>
          </a:p>
        </p:txBody>
      </p:sp>
    </p:spTree>
    <p:extLst>
      <p:ext uri="{BB962C8B-B14F-4D97-AF65-F5344CB8AC3E}">
        <p14:creationId xmlns:p14="http://schemas.microsoft.com/office/powerpoint/2010/main" val="9568070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可以把</a:t>
            </a:r>
            <a:r>
              <a:rPr lang="en-US" altLang="zh-CN" sz="1200" kern="1200" dirty="0" smtClean="0">
                <a:solidFill>
                  <a:schemeClr val="tx1"/>
                </a:solidFill>
                <a:effectLst/>
                <a:latin typeface="+mn-lt"/>
                <a:ea typeface="+mn-ea"/>
                <a:cs typeface="+mn-cs"/>
              </a:rPr>
              <a:t>Fibonacci</a:t>
            </a:r>
            <a:r>
              <a:rPr lang="zh-CN" altLang="zh-CN" sz="1200" kern="1200" dirty="0" smtClean="0">
                <a:solidFill>
                  <a:schemeClr val="tx1"/>
                </a:solidFill>
                <a:effectLst/>
                <a:latin typeface="+mn-lt"/>
                <a:ea typeface="+mn-ea"/>
                <a:cs typeface="+mn-cs"/>
              </a:rPr>
              <a:t>数列看作是一个随时间进行更新的数字标记牌。用三个变量来分别记录数字标记牌的状态。</a:t>
            </a:r>
            <a:r>
              <a:rPr lang="en-US" altLang="zh-CN" sz="1200" kern="1200" dirty="0" smtClean="0">
                <a:solidFill>
                  <a:schemeClr val="tx1"/>
                </a:solidFill>
                <a:effectLst/>
                <a:latin typeface="+mn-lt"/>
                <a:ea typeface="+mn-ea"/>
                <a:cs typeface="+mn-cs"/>
              </a:rPr>
              <a:t>f1</a:t>
            </a:r>
            <a:r>
              <a:rPr lang="zh-CN" altLang="zh-CN" sz="1200" kern="1200" dirty="0" smtClean="0">
                <a:solidFill>
                  <a:schemeClr val="tx1"/>
                </a:solidFill>
                <a:effectLst/>
                <a:latin typeface="+mn-lt"/>
                <a:ea typeface="+mn-ea"/>
                <a:cs typeface="+mn-cs"/>
              </a:rPr>
              <a:t>表示过去一个时刻的状态，</a:t>
            </a:r>
            <a:r>
              <a:rPr lang="en-US" altLang="zh-CN" sz="1200" kern="1200" dirty="0" smtClean="0">
                <a:solidFill>
                  <a:schemeClr val="tx1"/>
                </a:solidFill>
                <a:effectLst/>
                <a:latin typeface="+mn-lt"/>
                <a:ea typeface="+mn-ea"/>
                <a:cs typeface="+mn-cs"/>
              </a:rPr>
              <a:t>f2</a:t>
            </a:r>
            <a:r>
              <a:rPr lang="zh-CN" altLang="zh-CN" sz="1200" kern="1200" dirty="0" smtClean="0">
                <a:solidFill>
                  <a:schemeClr val="tx1"/>
                </a:solidFill>
                <a:effectLst/>
                <a:latin typeface="+mn-lt"/>
                <a:ea typeface="+mn-ea"/>
                <a:cs typeface="+mn-cs"/>
              </a:rPr>
              <a:t>表示当前时刻的状态，</a:t>
            </a:r>
            <a:r>
              <a:rPr lang="en-US" altLang="zh-CN" sz="1200" kern="1200" dirty="0" err="1" smtClean="0">
                <a:solidFill>
                  <a:schemeClr val="tx1"/>
                </a:solidFill>
                <a:effectLst/>
                <a:latin typeface="+mn-lt"/>
                <a:ea typeface="+mn-ea"/>
                <a:cs typeface="+mn-cs"/>
              </a:rPr>
              <a:t>fn</a:t>
            </a:r>
            <a:r>
              <a:rPr lang="zh-CN" altLang="zh-CN" sz="1200" kern="1200" dirty="0" smtClean="0">
                <a:solidFill>
                  <a:schemeClr val="tx1"/>
                </a:solidFill>
                <a:effectLst/>
                <a:latin typeface="+mn-lt"/>
                <a:ea typeface="+mn-ea"/>
                <a:cs typeface="+mn-cs"/>
              </a:rPr>
              <a:t>表示将来时刻的状态。程序中分为两步。</a:t>
            </a:r>
          </a:p>
          <a:p>
            <a:r>
              <a:rPr lang="zh-CN" altLang="zh-CN" sz="1200" kern="1200" dirty="0" smtClean="0">
                <a:solidFill>
                  <a:schemeClr val="tx1"/>
                </a:solidFill>
                <a:effectLst/>
                <a:latin typeface="+mn-lt"/>
                <a:ea typeface="+mn-ea"/>
                <a:cs typeface="+mn-cs"/>
              </a:rPr>
              <a:t>第一步：生成未来状态。使用公式</a:t>
            </a:r>
            <a:r>
              <a:rPr lang="en-US" altLang="zh-CN" sz="1200" kern="1200" dirty="0" err="1" smtClean="0">
                <a:solidFill>
                  <a:schemeClr val="tx1"/>
                </a:solidFill>
                <a:effectLst/>
                <a:latin typeface="+mn-lt"/>
                <a:ea typeface="+mn-ea"/>
                <a:cs typeface="+mn-cs"/>
              </a:rPr>
              <a:t>fn</a:t>
            </a:r>
            <a:r>
              <a:rPr lang="en-US" altLang="zh-CN" sz="1200" kern="1200" dirty="0" smtClean="0">
                <a:solidFill>
                  <a:schemeClr val="tx1"/>
                </a:solidFill>
                <a:effectLst/>
                <a:latin typeface="+mn-lt"/>
                <a:ea typeface="+mn-ea"/>
                <a:cs typeface="+mn-cs"/>
              </a:rPr>
              <a:t> = f1 + f2</a:t>
            </a:r>
            <a:r>
              <a:rPr lang="zh-CN" altLang="zh-CN" sz="1200" kern="1200" dirty="0" smtClean="0">
                <a:solidFill>
                  <a:schemeClr val="tx1"/>
                </a:solidFill>
                <a:effectLst/>
                <a:latin typeface="+mn-lt"/>
                <a:ea typeface="+mn-ea"/>
                <a:cs typeface="+mn-cs"/>
              </a:rPr>
              <a:t>，根据过去与现在状态生成未来状态</a:t>
            </a:r>
            <a:r>
              <a:rPr lang="en-US" altLang="zh-CN" sz="1200" kern="1200" dirty="0" err="1" smtClean="0">
                <a:solidFill>
                  <a:schemeClr val="tx1"/>
                </a:solidFill>
                <a:effectLst/>
                <a:latin typeface="+mn-lt"/>
                <a:ea typeface="+mn-ea"/>
                <a:cs typeface="+mn-cs"/>
              </a:rPr>
              <a:t>fn</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第二步：状态更新。</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fn</a:t>
            </a:r>
            <a:r>
              <a:rPr lang="zh-CN" altLang="zh-CN" sz="1200" kern="1200" dirty="0" smtClean="0">
                <a:solidFill>
                  <a:schemeClr val="tx1"/>
                </a:solidFill>
                <a:effectLst/>
                <a:latin typeface="+mn-lt"/>
                <a:ea typeface="+mn-ea"/>
                <a:cs typeface="+mn-cs"/>
              </a:rPr>
              <a:t>生成后，未来状态</a:t>
            </a:r>
            <a:r>
              <a:rPr lang="en-US" altLang="zh-CN" sz="1200" kern="1200" dirty="0" err="1" smtClean="0">
                <a:solidFill>
                  <a:schemeClr val="tx1"/>
                </a:solidFill>
                <a:effectLst/>
                <a:latin typeface="+mn-lt"/>
                <a:ea typeface="+mn-ea"/>
                <a:cs typeface="+mn-cs"/>
              </a:rPr>
              <a:t>fn</a:t>
            </a:r>
            <a:r>
              <a:rPr lang="zh-CN" altLang="zh-CN" sz="1200" kern="1200" dirty="0" smtClean="0">
                <a:solidFill>
                  <a:schemeClr val="tx1"/>
                </a:solidFill>
                <a:effectLst/>
                <a:latin typeface="+mn-lt"/>
                <a:ea typeface="+mn-ea"/>
                <a:cs typeface="+mn-cs"/>
              </a:rPr>
              <a:t>就变成了现在状态</a:t>
            </a:r>
            <a:r>
              <a:rPr lang="en-US" altLang="zh-CN" sz="1200" kern="1200" dirty="0" smtClean="0">
                <a:solidFill>
                  <a:schemeClr val="tx1"/>
                </a:solidFill>
                <a:effectLst/>
                <a:latin typeface="+mn-lt"/>
                <a:ea typeface="+mn-ea"/>
                <a:cs typeface="+mn-cs"/>
              </a:rPr>
              <a:t>f2</a:t>
            </a:r>
            <a:r>
              <a:rPr lang="zh-CN" altLang="zh-CN" sz="1200" kern="1200" dirty="0" smtClean="0">
                <a:solidFill>
                  <a:schemeClr val="tx1"/>
                </a:solidFill>
                <a:effectLst/>
                <a:latin typeface="+mn-lt"/>
                <a:ea typeface="+mn-ea"/>
                <a:cs typeface="+mn-cs"/>
              </a:rPr>
              <a:t>，原来的现在状态</a:t>
            </a:r>
            <a:r>
              <a:rPr lang="en-US" altLang="zh-CN" sz="1200" kern="1200" dirty="0" smtClean="0">
                <a:solidFill>
                  <a:schemeClr val="tx1"/>
                </a:solidFill>
                <a:effectLst/>
                <a:latin typeface="+mn-lt"/>
                <a:ea typeface="+mn-ea"/>
                <a:cs typeface="+mn-cs"/>
              </a:rPr>
              <a:t>f2</a:t>
            </a:r>
            <a:r>
              <a:rPr lang="zh-CN" altLang="zh-CN" sz="1200" kern="1200" dirty="0" smtClean="0">
                <a:solidFill>
                  <a:schemeClr val="tx1"/>
                </a:solidFill>
                <a:effectLst/>
                <a:latin typeface="+mn-lt"/>
                <a:ea typeface="+mn-ea"/>
                <a:cs typeface="+mn-cs"/>
              </a:rPr>
              <a:t>就变成了过去状态</a:t>
            </a:r>
            <a:r>
              <a:rPr lang="en-US" altLang="zh-CN" sz="1200" kern="1200" dirty="0" smtClean="0">
                <a:solidFill>
                  <a:schemeClr val="tx1"/>
                </a:solidFill>
                <a:effectLst/>
                <a:latin typeface="+mn-lt"/>
                <a:ea typeface="+mn-ea"/>
                <a:cs typeface="+mn-cs"/>
              </a:rPr>
              <a:t>f1</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第一第二步之间通过循环，不断地生成新的状态，这些状态按时间顺序展开就是</a:t>
            </a:r>
            <a:r>
              <a:rPr lang="en-US" altLang="zh-CN" sz="1200" kern="1200" dirty="0" smtClean="0">
                <a:solidFill>
                  <a:schemeClr val="tx1"/>
                </a:solidFill>
                <a:effectLst/>
                <a:latin typeface="+mn-lt"/>
                <a:ea typeface="+mn-ea"/>
                <a:cs typeface="+mn-cs"/>
              </a:rPr>
              <a:t>Fibonacci</a:t>
            </a:r>
            <a:r>
              <a:rPr lang="zh-CN" altLang="zh-CN" sz="1200" kern="1200" dirty="0" smtClean="0">
                <a:solidFill>
                  <a:schemeClr val="tx1"/>
                </a:solidFill>
                <a:effectLst/>
                <a:latin typeface="+mn-lt"/>
                <a:ea typeface="+mn-ea"/>
                <a:cs typeface="+mn-cs"/>
              </a:rPr>
              <a:t>数列。在这段代码中，变量</a:t>
            </a:r>
            <a:r>
              <a:rPr lang="en-US" altLang="zh-CN" sz="1200" kern="1200" dirty="0" smtClean="0">
                <a:solidFill>
                  <a:schemeClr val="tx1"/>
                </a:solidFill>
                <a:effectLst/>
                <a:latin typeface="+mn-lt"/>
                <a:ea typeface="+mn-ea"/>
                <a:cs typeface="+mn-cs"/>
              </a:rPr>
              <a:t>f1</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f2</a:t>
            </a:r>
            <a:r>
              <a:rPr lang="zh-CN" altLang="zh-CN" sz="1200" kern="1200" dirty="0" smtClean="0">
                <a:solidFill>
                  <a:schemeClr val="tx1"/>
                </a:solidFill>
                <a:effectLst/>
                <a:latin typeface="+mn-lt"/>
                <a:ea typeface="+mn-ea"/>
                <a:cs typeface="+mn-cs"/>
              </a:rPr>
              <a:t>和</a:t>
            </a:r>
            <a:r>
              <a:rPr lang="en-US" altLang="zh-CN" sz="1200" kern="1200" dirty="0" err="1" smtClean="0">
                <a:solidFill>
                  <a:schemeClr val="tx1"/>
                </a:solidFill>
                <a:effectLst/>
                <a:latin typeface="+mn-lt"/>
                <a:ea typeface="+mn-ea"/>
                <a:cs typeface="+mn-cs"/>
              </a:rPr>
              <a:t>fn</a:t>
            </a:r>
            <a:r>
              <a:rPr lang="zh-CN" altLang="zh-CN" sz="1200" kern="1200" dirty="0" smtClean="0">
                <a:solidFill>
                  <a:schemeClr val="tx1"/>
                </a:solidFill>
                <a:effectLst/>
                <a:latin typeface="+mn-lt"/>
                <a:ea typeface="+mn-ea"/>
                <a:cs typeface="+mn-cs"/>
              </a:rPr>
              <a:t>并不是固定存放数列中具体的数字，而仅仅是存放数值的容器，新的数值不断替换旧的数值，实现容器内容的不断更新。如同家里的菜碟，碟子不会日日换新，但里面的菜每日都不同。</a:t>
            </a:r>
          </a:p>
          <a:p>
            <a:r>
              <a:rPr lang="zh-CN" altLang="zh-CN" sz="1200" kern="1200" dirty="0" smtClean="0">
                <a:solidFill>
                  <a:schemeClr val="tx1"/>
                </a:solidFill>
                <a:effectLst/>
                <a:latin typeface="+mn-lt"/>
                <a:ea typeface="+mn-ea"/>
                <a:cs typeface="+mn-cs"/>
              </a:rPr>
              <a:t>当程序每次更新生成一个新的状态数值</a:t>
            </a:r>
            <a:r>
              <a:rPr lang="en-US" altLang="zh-CN" sz="1200" kern="1200" dirty="0" err="1" smtClean="0">
                <a:solidFill>
                  <a:schemeClr val="tx1"/>
                </a:solidFill>
                <a:effectLst/>
                <a:latin typeface="+mn-lt"/>
                <a:ea typeface="+mn-ea"/>
                <a:cs typeface="+mn-cs"/>
              </a:rPr>
              <a:t>fn</a:t>
            </a:r>
            <a:r>
              <a:rPr lang="zh-CN" altLang="zh-CN" sz="1200" kern="1200" dirty="0" smtClean="0">
                <a:solidFill>
                  <a:schemeClr val="tx1"/>
                </a:solidFill>
                <a:effectLst/>
                <a:latin typeface="+mn-lt"/>
                <a:ea typeface="+mn-ea"/>
                <a:cs typeface="+mn-cs"/>
              </a:rPr>
              <a:t>，程序就使用字符串连接运算符，将数值添加进字符串变量</a:t>
            </a:r>
            <a:r>
              <a:rPr lang="en-US" altLang="zh-CN" sz="1200" kern="1200" dirty="0" smtClean="0">
                <a:solidFill>
                  <a:schemeClr val="tx1"/>
                </a:solidFill>
                <a:effectLst/>
                <a:latin typeface="+mn-lt"/>
                <a:ea typeface="+mn-ea"/>
                <a:cs typeface="+mn-cs"/>
              </a:rPr>
              <a:t>Fibonacci</a:t>
            </a:r>
            <a:r>
              <a:rPr lang="zh-CN" altLang="zh-CN" sz="1200" kern="1200" dirty="0" smtClean="0">
                <a:solidFill>
                  <a:schemeClr val="tx1"/>
                </a:solidFill>
                <a:effectLst/>
                <a:latin typeface="+mn-lt"/>
                <a:ea typeface="+mn-ea"/>
                <a:cs typeface="+mn-cs"/>
              </a:rPr>
              <a:t>，同时还添加了空格字符。特别的，程序在</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循环中嵌套一个分支结构，每当遍历变量</a:t>
            </a:r>
            <a:r>
              <a:rPr lang="en-US" altLang="zh-CN" sz="1200" kern="1200" dirty="0" smtClean="0">
                <a:solidFill>
                  <a:schemeClr val="tx1"/>
                </a:solidFill>
                <a:effectLst/>
                <a:latin typeface="+mn-lt"/>
                <a:ea typeface="+mn-ea"/>
                <a:cs typeface="+mn-cs"/>
              </a:rPr>
              <a:t>i</a:t>
            </a:r>
            <a:r>
              <a:rPr lang="zh-CN" altLang="zh-CN" sz="1200" kern="1200" dirty="0" smtClean="0">
                <a:solidFill>
                  <a:schemeClr val="tx1"/>
                </a:solidFill>
                <a:effectLst/>
                <a:latin typeface="+mn-lt"/>
                <a:ea typeface="+mn-ea"/>
                <a:cs typeface="+mn-cs"/>
              </a:rPr>
              <a:t>的值为</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的整数倍时添加一个换行格式符。这样，当这个包含了</a:t>
            </a:r>
            <a:r>
              <a:rPr lang="en-US" altLang="zh-CN" sz="1200" kern="1200" dirty="0" smtClean="0">
                <a:solidFill>
                  <a:schemeClr val="tx1"/>
                </a:solidFill>
                <a:effectLst/>
                <a:latin typeface="+mn-lt"/>
                <a:ea typeface="+mn-ea"/>
                <a:cs typeface="+mn-cs"/>
              </a:rPr>
              <a:t>Fibonacci</a:t>
            </a:r>
            <a:r>
              <a:rPr lang="zh-CN" altLang="zh-CN" sz="1200" kern="1200" dirty="0" smtClean="0">
                <a:solidFill>
                  <a:schemeClr val="tx1"/>
                </a:solidFill>
                <a:effectLst/>
                <a:latin typeface="+mn-lt"/>
                <a:ea typeface="+mn-ea"/>
                <a:cs typeface="+mn-cs"/>
              </a:rPr>
              <a:t>数列数值、空格、和回车换行符的字符串变量被赋值给</a:t>
            </a:r>
            <a:r>
              <a:rPr lang="en-US" altLang="zh-CN" sz="1200" kern="1200" dirty="0" smtClean="0">
                <a:solidFill>
                  <a:schemeClr val="tx1"/>
                </a:solidFill>
                <a:effectLst/>
                <a:latin typeface="+mn-lt"/>
                <a:ea typeface="+mn-ea"/>
                <a:cs typeface="+mn-cs"/>
              </a:rPr>
              <a:t>print</a:t>
            </a:r>
            <a:r>
              <a:rPr lang="zh-CN" altLang="zh-CN" sz="1200" kern="1200" dirty="0" smtClean="0">
                <a:solidFill>
                  <a:schemeClr val="tx1"/>
                </a:solidFill>
                <a:effectLst/>
                <a:latin typeface="+mn-lt"/>
                <a:ea typeface="+mn-ea"/>
                <a:cs typeface="+mn-cs"/>
              </a:rPr>
              <a:t>函数时，就实现了题目中多行显示的要求。</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19</a:t>
            </a:fld>
            <a:endParaRPr lang="zh-CN" altLang="en-US"/>
          </a:p>
        </p:txBody>
      </p:sp>
    </p:spTree>
    <p:extLst>
      <p:ext uri="{BB962C8B-B14F-4D97-AF65-F5344CB8AC3E}">
        <p14:creationId xmlns:p14="http://schemas.microsoft.com/office/powerpoint/2010/main" val="21889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3-14</a:t>
            </a:r>
            <a:r>
              <a:rPr lang="zh-CN" altLang="zh-CN" sz="1200" kern="1200" dirty="0" smtClean="0">
                <a:solidFill>
                  <a:schemeClr val="tx1"/>
                </a:solidFill>
                <a:effectLst/>
                <a:latin typeface="+mn-lt"/>
                <a:ea typeface="+mn-ea"/>
                <a:cs typeface="+mn-cs"/>
              </a:rPr>
              <a:t>基于无限循环和</a:t>
            </a:r>
            <a:r>
              <a:rPr lang="en-US" altLang="zh-CN" sz="1200" kern="1200" dirty="0" smtClean="0">
                <a:solidFill>
                  <a:schemeClr val="tx1"/>
                </a:solidFill>
                <a:effectLst/>
                <a:latin typeface="+mn-lt"/>
                <a:ea typeface="+mn-ea"/>
                <a:cs typeface="+mn-cs"/>
              </a:rPr>
              <a:t>break</a:t>
            </a:r>
            <a:r>
              <a:rPr lang="zh-CN" altLang="zh-CN" sz="1200" kern="1200" dirty="0" smtClean="0">
                <a:solidFill>
                  <a:schemeClr val="tx1"/>
                </a:solidFill>
                <a:effectLst/>
                <a:latin typeface="+mn-lt"/>
                <a:ea typeface="+mn-ea"/>
                <a:cs typeface="+mn-cs"/>
              </a:rPr>
              <a:t>语句完成</a:t>
            </a:r>
            <a:r>
              <a:rPr lang="en-US" altLang="zh-CN" sz="1200" kern="1200" dirty="0" smtClean="0">
                <a:solidFill>
                  <a:schemeClr val="tx1"/>
                </a:solidFill>
                <a:effectLst/>
                <a:latin typeface="+mn-lt"/>
                <a:ea typeface="+mn-ea"/>
                <a:cs typeface="+mn-cs"/>
              </a:rPr>
              <a:t>1-100</a:t>
            </a:r>
            <a:r>
              <a:rPr lang="zh-CN" altLang="zh-CN" sz="1200" kern="1200" dirty="0" smtClean="0">
                <a:solidFill>
                  <a:schemeClr val="tx1"/>
                </a:solidFill>
                <a:effectLst/>
                <a:latin typeface="+mn-lt"/>
                <a:ea typeface="+mn-ea"/>
                <a:cs typeface="+mn-cs"/>
              </a:rPr>
              <a:t>整数累加，代码如下所示：</a:t>
            </a:r>
          </a:p>
          <a:p>
            <a:r>
              <a:rPr lang="en-US" altLang="zh-CN" sz="1200" kern="1200" dirty="0" smtClean="0">
                <a:solidFill>
                  <a:schemeClr val="tx1"/>
                </a:solidFill>
                <a:effectLst/>
                <a:latin typeface="+mn-lt"/>
                <a:ea typeface="+mn-ea"/>
                <a:cs typeface="+mn-cs"/>
              </a:rPr>
              <a:t>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sum=0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sum+=n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n&gt;=101: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print(f"1</a:t>
            </a:r>
            <a:r>
              <a:rPr lang="zh-CN" altLang="zh-CN" sz="1200" kern="1200" dirty="0" smtClean="0">
                <a:solidFill>
                  <a:schemeClr val="tx1"/>
                </a:solidFill>
                <a:effectLst/>
                <a:latin typeface="+mn-lt"/>
                <a:ea typeface="+mn-ea"/>
                <a:cs typeface="+mn-cs"/>
              </a:rPr>
              <a:t>到</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累加值为</a:t>
            </a:r>
            <a:r>
              <a:rPr lang="en-US" altLang="zh-CN" sz="1200" kern="1200" dirty="0" smtClean="0">
                <a:solidFill>
                  <a:schemeClr val="tx1"/>
                </a:solidFill>
                <a:effectLst/>
                <a:latin typeface="+mn-lt"/>
                <a:ea typeface="+mn-ea"/>
                <a:cs typeface="+mn-cs"/>
              </a:rPr>
              <a:t>:{sum}")</a:t>
            </a:r>
          </a:p>
          <a:p>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3-15 </a:t>
            </a:r>
            <a:r>
              <a:rPr lang="zh-CN" altLang="zh-CN" sz="1200" kern="1200" dirty="0" smtClean="0">
                <a:solidFill>
                  <a:schemeClr val="tx1"/>
                </a:solidFill>
                <a:effectLst/>
                <a:latin typeface="+mn-lt"/>
                <a:ea typeface="+mn-ea"/>
                <a:cs typeface="+mn-cs"/>
              </a:rPr>
              <a:t>判断一个大于</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正整数是否属于素数，代码如下所示</a:t>
            </a:r>
          </a:p>
          <a:p>
            <a:r>
              <a:rPr lang="en-US" altLang="zh-CN" sz="1200" kern="1200" dirty="0" smtClean="0">
                <a:solidFill>
                  <a:schemeClr val="tx1"/>
                </a:solidFill>
                <a:effectLst/>
                <a:latin typeface="+mn-lt"/>
                <a:ea typeface="+mn-ea"/>
                <a:cs typeface="+mn-cs"/>
              </a:rPr>
              <a:t>from math import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flag=1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请输入一个</a:t>
            </a:r>
            <a:r>
              <a:rPr lang="en-US" altLang="zh-CN" sz="1200" kern="1200" dirty="0" smtClean="0">
                <a:solidFill>
                  <a:schemeClr val="tx1"/>
                </a:solidFill>
                <a:effectLst/>
                <a:latin typeface="+mn-lt"/>
                <a:ea typeface="+mn-ea"/>
                <a:cs typeface="+mn-cs"/>
              </a:rPr>
              <a:t>&gt;2</a:t>
            </a:r>
            <a:r>
              <a:rPr lang="zh-CN" altLang="zh-CN" sz="1200" kern="1200" dirty="0" smtClean="0">
                <a:solidFill>
                  <a:schemeClr val="tx1"/>
                </a:solidFill>
                <a:effectLst/>
                <a:latin typeface="+mn-lt"/>
                <a:ea typeface="+mn-ea"/>
                <a:cs typeface="+mn-cs"/>
              </a:rPr>
              <a:t>的正整数：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range(2,int(</a:t>
            </a:r>
            <a:r>
              <a:rPr lang="en-US" altLang="zh-CN" sz="1200" kern="1200" dirty="0" err="1" smtClean="0">
                <a:solidFill>
                  <a:schemeClr val="tx1"/>
                </a:solidFill>
                <a:effectLst/>
                <a:latin typeface="+mn-lt"/>
                <a:ea typeface="+mn-ea"/>
                <a:cs typeface="+mn-cs"/>
              </a:rPr>
              <a:t>sqrt</a:t>
            </a:r>
            <a:r>
              <a:rPr lang="en-US" altLang="zh-CN" sz="1200" kern="1200" dirty="0" smtClean="0">
                <a:solidFill>
                  <a:schemeClr val="tx1"/>
                </a:solidFill>
                <a:effectLst/>
                <a:latin typeface="+mn-lt"/>
                <a:ea typeface="+mn-ea"/>
                <a:cs typeface="+mn-cs"/>
              </a:rPr>
              <a: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n%i</a:t>
            </a:r>
            <a:r>
              <a:rPr lang="en-US" altLang="zh-CN" sz="1200" kern="1200" dirty="0" smtClean="0">
                <a:solidFill>
                  <a:schemeClr val="tx1"/>
                </a:solidFill>
                <a:effectLst/>
                <a:latin typeface="+mn-lt"/>
                <a:ea typeface="+mn-ea"/>
                <a:cs typeface="+mn-cs"/>
              </a:rPr>
              <a:t>==0: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flag=0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if flag:</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print(f"{n}</a:t>
            </a:r>
            <a:r>
              <a:rPr lang="zh-CN" altLang="zh-CN" sz="1200" kern="1200" dirty="0" smtClean="0">
                <a:solidFill>
                  <a:schemeClr val="tx1"/>
                </a:solidFill>
                <a:effectLst/>
                <a:latin typeface="+mn-lt"/>
                <a:ea typeface="+mn-ea"/>
                <a:cs typeface="+mn-cs"/>
              </a:rPr>
              <a:t>为素数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print(f"{n}</a:t>
            </a:r>
            <a:r>
              <a:rPr lang="zh-CN" altLang="zh-CN" sz="1200" kern="1200" dirty="0" smtClean="0">
                <a:solidFill>
                  <a:schemeClr val="tx1"/>
                </a:solidFill>
                <a:effectLst/>
                <a:latin typeface="+mn-lt"/>
                <a:ea typeface="+mn-ea"/>
                <a:cs typeface="+mn-cs"/>
              </a:rPr>
              <a:t>为合数</a:t>
            </a:r>
            <a:r>
              <a:rPr lang="en-US" altLang="zh-CN" sz="1200" kern="1200" dirty="0" smtClean="0">
                <a:solidFill>
                  <a:schemeClr val="tx1"/>
                </a:solidFill>
                <a:effectLst/>
                <a:latin typeface="+mn-lt"/>
                <a:ea typeface="+mn-ea"/>
                <a:cs typeface="+mn-cs"/>
              </a:rPr>
              <a:t>")</a:t>
            </a:r>
          </a:p>
          <a:p>
            <a:endParaRPr lang="en-US" altLang="zh-CN" sz="1200" kern="1200" dirty="0" smtClean="0">
              <a:solidFill>
                <a:schemeClr val="tx1"/>
              </a:solidFill>
              <a:effectLst/>
              <a:latin typeface="+mn-lt"/>
              <a:ea typeface="+mn-ea"/>
              <a:cs typeface="+mn-cs"/>
            </a:endParaRPr>
          </a:p>
          <a:p>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3-16 </a:t>
            </a:r>
            <a:r>
              <a:rPr lang="zh-CN" altLang="zh-CN" sz="1200" kern="1200" dirty="0" smtClean="0">
                <a:solidFill>
                  <a:schemeClr val="tx1"/>
                </a:solidFill>
                <a:effectLst/>
                <a:latin typeface="+mn-lt"/>
                <a:ea typeface="+mn-ea"/>
                <a:cs typeface="+mn-cs"/>
              </a:rPr>
              <a:t>剔除</a:t>
            </a:r>
            <a:r>
              <a:rPr lang="en-US" altLang="zh-CN" sz="1200" kern="1200" dirty="0" smtClean="0">
                <a:solidFill>
                  <a:schemeClr val="tx1"/>
                </a:solidFill>
                <a:effectLst/>
                <a:latin typeface="+mn-lt"/>
                <a:ea typeface="+mn-ea"/>
                <a:cs typeface="+mn-cs"/>
              </a:rPr>
              <a:t>1-20</a:t>
            </a:r>
            <a:r>
              <a:rPr lang="zh-CN" altLang="zh-CN" sz="1200" kern="1200" dirty="0" smtClean="0">
                <a:solidFill>
                  <a:schemeClr val="tx1"/>
                </a:solidFill>
                <a:effectLst/>
                <a:latin typeface="+mn-lt"/>
                <a:ea typeface="+mn-ea"/>
                <a:cs typeface="+mn-cs"/>
              </a:rPr>
              <a:t>之间所有能被</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整除的数。代码如下所示：</a:t>
            </a:r>
          </a:p>
          <a:p>
            <a:r>
              <a:rPr lang="en-US" altLang="zh-CN" sz="1200" kern="1200" dirty="0" smtClean="0">
                <a:solidFill>
                  <a:schemeClr val="tx1"/>
                </a:solidFill>
                <a:effectLst/>
                <a:latin typeface="+mn-lt"/>
                <a:ea typeface="+mn-ea"/>
                <a:cs typeface="+mn-cs"/>
              </a:rPr>
              <a:t>str1=""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for i in range(1,21):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i % 3==0: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continue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str1+=</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(i)+"/"</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a:t>
            </a:r>
            <a:r>
              <a:rPr lang="zh-CN" altLang="zh-CN" sz="1200" kern="1200" dirty="0" smtClean="0">
                <a:solidFill>
                  <a:schemeClr val="tx1"/>
                </a:solidFill>
                <a:effectLst/>
                <a:latin typeface="+mn-lt"/>
                <a:ea typeface="+mn-ea"/>
                <a:cs typeface="+mn-cs"/>
              </a:rPr>
              <a:t>输出：</a:t>
            </a:r>
            <a:r>
              <a:rPr lang="en-US" altLang="zh-CN" sz="1200" kern="1200" dirty="0" smtClean="0">
                <a:solidFill>
                  <a:schemeClr val="tx1"/>
                </a:solidFill>
                <a:effectLst/>
                <a:latin typeface="+mn-lt"/>
                <a:ea typeface="+mn-ea"/>
                <a:cs typeface="+mn-cs"/>
              </a:rPr>
              <a:t>{str1}")</a:t>
            </a:r>
            <a:endParaRPr lang="zh-CN" altLang="zh-CN" sz="1200" kern="1200" dirty="0" smtClean="0">
              <a:solidFill>
                <a:schemeClr val="tx1"/>
              </a:solidFill>
              <a:effectLst/>
              <a:latin typeface="+mn-lt"/>
              <a:ea typeface="+mn-ea"/>
              <a:cs typeface="+mn-cs"/>
            </a:endParaRPr>
          </a:p>
          <a:p>
            <a:endParaRPr lang="zh-CN" altLang="zh-CN" sz="1200" b="1"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20</a:t>
            </a:fld>
            <a:endParaRPr lang="zh-CN" altLang="en-US"/>
          </a:p>
        </p:txBody>
      </p:sp>
    </p:spTree>
    <p:extLst>
      <p:ext uri="{BB962C8B-B14F-4D97-AF65-F5344CB8AC3E}">
        <p14:creationId xmlns:p14="http://schemas.microsoft.com/office/powerpoint/2010/main" val="38061979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流程控制（也称为控制流程）是指计算机程序运行时，指令序列（或是陈述、</a:t>
            </a:r>
            <a:r>
              <a:rPr lang="en-US" altLang="zh-CN" sz="1200" u="none" strike="noStrike" kern="1200" dirty="0" err="1" smtClean="0">
                <a:solidFill>
                  <a:schemeClr val="tx1"/>
                </a:solidFill>
                <a:effectLst/>
                <a:latin typeface="+mn-lt"/>
                <a:ea typeface="+mn-ea"/>
                <a:cs typeface="+mn-cs"/>
                <a:hlinkClick r:id="rId3"/>
              </a:rPr>
              <a:t>子程序</a:t>
            </a:r>
            <a:r>
              <a:rPr lang="zh-CN" altLang="zh-CN" sz="1200" kern="1200" dirty="0" smtClean="0">
                <a:solidFill>
                  <a:schemeClr val="tx1"/>
                </a:solidFill>
                <a:effectLst/>
                <a:latin typeface="+mn-lt"/>
                <a:ea typeface="+mn-ea"/>
                <a:cs typeface="+mn-cs"/>
              </a:rPr>
              <a:t>）在执行流程中运行或求值的顺序组织。程序算法中包含了大量的决策，正确的决策才能得到正确的结果。面向过程的结构化程序设计提供了三种主要的流程控制结构来帮助编程人员完成决策：顺序</a:t>
            </a:r>
            <a:r>
              <a:rPr lang="en-US" altLang="zh-CN" sz="1200" u="none" strike="noStrike" kern="1200" dirty="0" err="1" smtClean="0">
                <a:solidFill>
                  <a:schemeClr val="tx1"/>
                </a:solidFill>
                <a:effectLst/>
                <a:latin typeface="+mn-lt"/>
                <a:ea typeface="+mn-ea"/>
                <a:cs typeface="+mn-cs"/>
                <a:hlinkClick r:id="rId4"/>
              </a:rPr>
              <a:t>结构</a:t>
            </a:r>
            <a:r>
              <a:rPr lang="zh-CN" altLang="zh-CN" sz="1200" kern="1200" dirty="0" smtClean="0">
                <a:solidFill>
                  <a:schemeClr val="tx1"/>
                </a:solidFill>
                <a:effectLst/>
                <a:latin typeface="+mn-lt"/>
                <a:ea typeface="+mn-ea"/>
                <a:cs typeface="+mn-cs"/>
              </a:rPr>
              <a:t>、选择结构（分支结构）、循环结构。分先后执行的是顺序语句；按条件是否满足执行的是选择语句，重复迭代执行的是循环语句。做出正确的流程控制决策的关键在于建立恰当的逻辑判决表达式。在编写</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流程控制模块代码的时候，采用缩进的方式来体现其语法结构。调试是项目开发中一个必不可少的环节，可以帮助找出代码中出现的各种错误。在代码编写过程中，总会有一些异常情况发生，从而导致程序失败，此时就要用到错误处理。</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提供了代码调试和错误处理功能。这些功能可以辅助编程人员快速检测代码，并捕捉可能发生的错误。如果代码出现错误，</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提供的调试及错误处理工具可以向用户发出提示信息，以通知用户相应的错误信息并提供可能的纠正策略。</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3-17 </a:t>
            </a:r>
            <a:r>
              <a:rPr lang="zh-CN" altLang="zh-CN" sz="1200" kern="1200" dirty="0" smtClean="0">
                <a:solidFill>
                  <a:schemeClr val="tx1"/>
                </a:solidFill>
                <a:effectLst/>
                <a:latin typeface="+mn-lt"/>
                <a:ea typeface="+mn-ea"/>
                <a:cs typeface="+mn-cs"/>
              </a:rPr>
              <a:t>设计火箭发射倒计时程序，从</a:t>
            </a:r>
            <a:r>
              <a:rPr lang="en-US" altLang="zh-CN" sz="1200" kern="1200" dirty="0" smtClean="0">
                <a:solidFill>
                  <a:schemeClr val="tx1"/>
                </a:solidFill>
                <a:effectLst/>
                <a:latin typeface="+mn-lt"/>
                <a:ea typeface="+mn-ea"/>
                <a:cs typeface="+mn-cs"/>
              </a:rPr>
              <a:t>10</a:t>
            </a:r>
            <a:r>
              <a:rPr lang="zh-CN" altLang="zh-CN" sz="1200" kern="1200" dirty="0" smtClean="0">
                <a:solidFill>
                  <a:schemeClr val="tx1"/>
                </a:solidFill>
                <a:effectLst/>
                <a:latin typeface="+mn-lt"/>
                <a:ea typeface="+mn-ea"/>
                <a:cs typeface="+mn-cs"/>
              </a:rPr>
              <a:t>开始倒数，倒计到</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时宣布发射命令。代码如下所示。</a:t>
            </a:r>
          </a:p>
          <a:p>
            <a:r>
              <a:rPr lang="en-US" altLang="zh-CN" sz="1200" kern="1200" dirty="0" smtClean="0">
                <a:solidFill>
                  <a:schemeClr val="tx1"/>
                </a:solidFill>
                <a:effectLst/>
                <a:latin typeface="+mn-lt"/>
                <a:ea typeface="+mn-ea"/>
                <a:cs typeface="+mn-cs"/>
              </a:rPr>
              <a:t>import time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count = 10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count &gt;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 (count, end="...")</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time.sleep</a:t>
            </a:r>
            <a:r>
              <a:rPr lang="en-US" altLang="zh-CN" sz="1200" kern="1200" dirty="0" smtClean="0">
                <a:solidFill>
                  <a:schemeClr val="tx1"/>
                </a:solidFill>
                <a:effectLst/>
                <a:latin typeface="+mn-lt"/>
                <a:ea typeface="+mn-ea"/>
                <a:cs typeface="+mn-cs"/>
              </a:rPr>
              <a:t>(1)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count = count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 (count, " </a:t>
            </a:r>
            <a:r>
              <a:rPr lang="zh-CN" altLang="zh-CN" sz="1200" kern="1200" dirty="0" smtClean="0">
                <a:solidFill>
                  <a:schemeClr val="tx1"/>
                </a:solidFill>
                <a:effectLst/>
                <a:latin typeface="+mn-lt"/>
                <a:ea typeface="+mn-ea"/>
                <a:cs typeface="+mn-cs"/>
              </a:rPr>
              <a:t>发射！！！</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21</a:t>
            </a:fld>
            <a:endParaRPr lang="zh-CN" altLang="en-US"/>
          </a:p>
        </p:txBody>
      </p:sp>
    </p:spTree>
    <p:extLst>
      <p:ext uri="{BB962C8B-B14F-4D97-AF65-F5344CB8AC3E}">
        <p14:creationId xmlns:p14="http://schemas.microsoft.com/office/powerpoint/2010/main" val="23904280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22</a:t>
            </a:fld>
            <a:endParaRPr lang="zh-CN" altLang="en-US"/>
          </a:p>
        </p:txBody>
      </p:sp>
    </p:spTree>
    <p:extLst>
      <p:ext uri="{BB962C8B-B14F-4D97-AF65-F5344CB8AC3E}">
        <p14:creationId xmlns:p14="http://schemas.microsoft.com/office/powerpoint/2010/main" val="27065082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23</a:t>
            </a:fld>
            <a:endParaRPr lang="zh-CN" altLang="en-US"/>
          </a:p>
        </p:txBody>
      </p:sp>
    </p:spTree>
    <p:extLst>
      <p:ext uri="{BB962C8B-B14F-4D97-AF65-F5344CB8AC3E}">
        <p14:creationId xmlns:p14="http://schemas.microsoft.com/office/powerpoint/2010/main" val="2219605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实例</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3-19</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zh-CN" sz="1200" kern="100" dirty="0" smtClean="0">
                <a:latin typeface="Calibri" panose="020F0502020204030204" pitchFamily="34" charset="0"/>
                <a:ea typeface="Times New Roman" panose="02020603050405020304" pitchFamily="18" charset="0"/>
                <a:cs typeface="Times New Roman" panose="02020603050405020304" pitchFamily="18" charset="0"/>
              </a:rPr>
              <a:t> </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有三个数字：</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7</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8</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9</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，能组成多少个互不相同且无重复数字的三位数？各是多少？</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解题思路：遍历全部可能，把有重复的组合剔除。代码如下所示：</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sum=0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for i in range(7,10):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for j in range(7,10):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for k in range(7,10):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if ((i!=j)and(j!=k)and(k!=i)):</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1200" kern="100" dirty="0" err="1" smtClean="0">
                <a:latin typeface="Times New Roman" panose="02020603050405020304" pitchFamily="18" charset="0"/>
                <a:ea typeface="宋体" panose="02010600030101010101" pitchFamily="2" charset="-122"/>
                <a:cs typeface="Times New Roman" panose="02020603050405020304" pitchFamily="18" charset="0"/>
              </a:rPr>
              <a:t>i,j,k</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sum+=1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总共有：</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{sum}</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种组合</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实例</a:t>
            </a:r>
            <a:r>
              <a:rPr lang="en-US" altLang="zh-CN" sz="1200" kern="1200" dirty="0" smtClean="0">
                <a:solidFill>
                  <a:schemeClr val="tx1"/>
                </a:solidFill>
                <a:effectLst/>
                <a:latin typeface="+mn-lt"/>
                <a:ea typeface="+mn-ea"/>
                <a:cs typeface="+mn-cs"/>
              </a:rPr>
              <a:t>3-20</a:t>
            </a:r>
            <a:r>
              <a:rPr lang="zh-CN" altLang="zh-CN" sz="1200" kern="1200" dirty="0" smtClean="0">
                <a:solidFill>
                  <a:schemeClr val="tx1"/>
                </a:solidFill>
                <a:effectLst/>
                <a:latin typeface="+mn-lt"/>
                <a:ea typeface="+mn-ea"/>
                <a:cs typeface="+mn-cs"/>
              </a:rPr>
              <a:t>：输出一个整数，将该整数分解质因数。例如：输入</a:t>
            </a:r>
            <a:r>
              <a:rPr lang="en-US" altLang="zh-CN" sz="1200" kern="1200" dirty="0" smtClean="0">
                <a:solidFill>
                  <a:schemeClr val="tx1"/>
                </a:solidFill>
                <a:effectLst/>
                <a:latin typeface="+mn-lt"/>
                <a:ea typeface="+mn-ea"/>
                <a:cs typeface="+mn-cs"/>
              </a:rPr>
              <a:t>100,</a:t>
            </a:r>
            <a:r>
              <a:rPr lang="zh-CN" altLang="zh-CN" sz="1200" kern="1200" dirty="0" smtClean="0">
                <a:solidFill>
                  <a:schemeClr val="tx1"/>
                </a:solidFill>
                <a:effectLst/>
                <a:latin typeface="+mn-lt"/>
                <a:ea typeface="+mn-ea"/>
                <a:cs typeface="+mn-cs"/>
              </a:rPr>
              <a:t>打印出</a:t>
            </a:r>
            <a:r>
              <a:rPr lang="en-US" altLang="zh-CN" sz="1200" kern="1200" dirty="0" smtClean="0">
                <a:solidFill>
                  <a:schemeClr val="tx1"/>
                </a:solidFill>
                <a:effectLst/>
                <a:latin typeface="+mn-lt"/>
                <a:ea typeface="+mn-ea"/>
                <a:cs typeface="+mn-cs"/>
              </a:rPr>
              <a:t>100 = 2*2*5*5</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解题思路：从</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开始向上遍历，能整除的肯定是最小的质数，发现一个剔除一个，依次类推。代码如下所示：</a:t>
            </a:r>
          </a:p>
          <a:p>
            <a:r>
              <a:rPr lang="en-US" altLang="zh-CN" sz="1200" kern="1200" dirty="0" smtClean="0">
                <a:solidFill>
                  <a:schemeClr val="tx1"/>
                </a:solidFill>
                <a:effectLst/>
                <a:latin typeface="+mn-lt"/>
                <a:ea typeface="+mn-ea"/>
                <a:cs typeface="+mn-cs"/>
              </a:rPr>
              <a:t>while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str_num</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输入一个</a:t>
            </a:r>
            <a:r>
              <a:rPr lang="en-US" altLang="zh-CN" sz="1200" kern="1200" dirty="0" smtClean="0">
                <a:solidFill>
                  <a:schemeClr val="tx1"/>
                </a:solidFill>
                <a:effectLst/>
                <a:latin typeface="+mn-lt"/>
                <a:ea typeface="+mn-ea"/>
                <a:cs typeface="+mn-cs"/>
              </a:rPr>
              <a:t>&gt;3</a:t>
            </a:r>
            <a:r>
              <a:rPr lang="zh-CN" altLang="zh-CN" sz="1200" kern="1200" dirty="0" smtClean="0">
                <a:solidFill>
                  <a:schemeClr val="tx1"/>
                </a:solidFill>
                <a:effectLst/>
                <a:latin typeface="+mn-lt"/>
                <a:ea typeface="+mn-ea"/>
                <a:cs typeface="+mn-cs"/>
              </a:rPr>
              <a:t>的正整数：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test_num</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test_num</a:t>
            </a:r>
            <a:r>
              <a:rPr lang="en-US" altLang="zh-CN" sz="1200" kern="1200" dirty="0" smtClean="0">
                <a:solidFill>
                  <a:schemeClr val="tx1"/>
                </a:solidFill>
                <a:effectLst/>
                <a:latin typeface="+mn-lt"/>
                <a:ea typeface="+mn-ea"/>
                <a:cs typeface="+mn-cs"/>
              </a:rPr>
              <a:t>&gt;5:</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zh-CN" altLang="zh-CN" sz="1200" kern="1200" dirty="0" smtClean="0">
                <a:solidFill>
                  <a:schemeClr val="tx1"/>
                </a:solidFill>
                <a:effectLst/>
                <a:latin typeface="+mn-lt"/>
                <a:ea typeface="+mn-ea"/>
                <a:cs typeface="+mn-cs"/>
              </a:rPr>
              <a:t>请重新输入！！！</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str_num</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拼贴“</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”号</a:t>
            </a:r>
          </a:p>
          <a:p>
            <a:r>
              <a:rPr lang="en-US" altLang="zh-CN" sz="1200" kern="1200" dirty="0" smtClean="0">
                <a:solidFill>
                  <a:schemeClr val="tx1"/>
                </a:solidFill>
                <a:effectLst/>
                <a:latin typeface="+mn-lt"/>
                <a:ea typeface="+mn-ea"/>
                <a:cs typeface="+mn-cs"/>
              </a:rPr>
              <a:t>flag=0  # </a:t>
            </a:r>
            <a:r>
              <a:rPr lang="zh-CN" altLang="zh-CN" sz="1200" kern="1200" dirty="0" smtClean="0">
                <a:solidFill>
                  <a:schemeClr val="tx1"/>
                </a:solidFill>
                <a:effectLst/>
                <a:latin typeface="+mn-lt"/>
                <a:ea typeface="+mn-ea"/>
                <a:cs typeface="+mn-cs"/>
              </a:rPr>
              <a:t>假设输入的数有质因子</a:t>
            </a:r>
          </a:p>
          <a:p>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搜素质因子</a:t>
            </a:r>
          </a:p>
          <a:p>
            <a:r>
              <a:rPr lang="en-US" altLang="zh-CN" sz="1200" kern="1200" dirty="0" smtClean="0">
                <a:solidFill>
                  <a:schemeClr val="tx1"/>
                </a:solidFill>
                <a:effectLst/>
                <a:latin typeface="+mn-lt"/>
                <a:ea typeface="+mn-ea"/>
                <a:cs typeface="+mn-cs"/>
              </a:rPr>
              <a:t>while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flag:   # </a:t>
            </a:r>
            <a:r>
              <a:rPr lang="zh-CN" altLang="zh-CN" sz="1200" kern="1200" dirty="0" smtClean="0">
                <a:solidFill>
                  <a:schemeClr val="tx1"/>
                </a:solidFill>
                <a:effectLst/>
                <a:latin typeface="+mn-lt"/>
                <a:ea typeface="+mn-ea"/>
                <a:cs typeface="+mn-cs"/>
              </a:rPr>
              <a:t>如果没有质因子，跳出循环，输出结果</a:t>
            </a:r>
          </a:p>
          <a:p>
            <a:r>
              <a:rPr lang="en-US" altLang="zh-CN" sz="1200" kern="1200" dirty="0" smtClean="0">
                <a:solidFill>
                  <a:schemeClr val="tx1"/>
                </a:solidFill>
                <a:effectLst/>
                <a:latin typeface="+mn-lt"/>
                <a:ea typeface="+mn-ea"/>
                <a:cs typeface="+mn-cs"/>
              </a:rPr>
              <a:t>        break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找到一个质因子，并从被测数中剔除</a:t>
            </a:r>
          </a:p>
          <a:p>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被测数分解到最后必等于最后的质因子，所以遍历上界为</a:t>
            </a:r>
            <a:r>
              <a:rPr lang="en-US" altLang="zh-CN" sz="1200" kern="1200" dirty="0" smtClean="0">
                <a:solidFill>
                  <a:schemeClr val="tx1"/>
                </a:solidFill>
                <a:effectLst/>
                <a:latin typeface="+mn-lt"/>
                <a:ea typeface="+mn-ea"/>
                <a:cs typeface="+mn-cs"/>
              </a:rPr>
              <a:t>test_num+1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for i in range(2,int(test_num+1)):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test_num%i</a:t>
            </a:r>
            <a:r>
              <a:rPr lang="en-US" altLang="zh-CN" sz="1200" kern="1200" dirty="0" smtClean="0">
                <a:solidFill>
                  <a:schemeClr val="tx1"/>
                </a:solidFill>
                <a:effectLst/>
                <a:latin typeface="+mn-lt"/>
                <a:ea typeface="+mn-ea"/>
                <a:cs typeface="+mn-cs"/>
              </a:rPr>
              <a:t>==0:     # </a:t>
            </a:r>
            <a:r>
              <a:rPr lang="zh-CN" altLang="zh-CN" sz="1200" kern="1200" dirty="0" smtClean="0">
                <a:solidFill>
                  <a:schemeClr val="tx1"/>
                </a:solidFill>
                <a:effectLst/>
                <a:latin typeface="+mn-lt"/>
                <a:ea typeface="+mn-ea"/>
                <a:cs typeface="+mn-cs"/>
              </a:rPr>
              <a:t>找到质因子</a:t>
            </a: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str_num</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str</a:t>
            </a:r>
            <a:r>
              <a:rPr lang="en-US" altLang="zh-CN" sz="1200" kern="1200" dirty="0" smtClean="0">
                <a:solidFill>
                  <a:schemeClr val="tx1"/>
                </a:solidFill>
                <a:effectLst/>
                <a:latin typeface="+mn-lt"/>
                <a:ea typeface="+mn-ea"/>
                <a:cs typeface="+mn-cs"/>
              </a:rPr>
              <a:t>(i)   # </a:t>
            </a:r>
            <a:r>
              <a:rPr lang="zh-CN" altLang="zh-CN" sz="1200" kern="1200" dirty="0" smtClean="0">
                <a:solidFill>
                  <a:schemeClr val="tx1"/>
                </a:solidFill>
                <a:effectLst/>
                <a:latin typeface="+mn-lt"/>
                <a:ea typeface="+mn-ea"/>
                <a:cs typeface="+mn-cs"/>
              </a:rPr>
              <a:t>拼贴质因子</a:t>
            </a:r>
            <a:r>
              <a:rPr lang="en-US" altLang="zh-CN" sz="1200" kern="1200" dirty="0" smtClean="0">
                <a:solidFill>
                  <a:schemeClr val="tx1"/>
                </a:solidFill>
                <a:effectLst/>
                <a:latin typeface="+mn-lt"/>
                <a:ea typeface="+mn-ea"/>
                <a:cs typeface="+mn-cs"/>
              </a:rPr>
              <a:t>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a:t>
            </a:r>
            <a:r>
              <a:rPr lang="en-US" altLang="zh-CN" sz="1200" kern="1200" dirty="0" err="1" smtClean="0">
                <a:solidFill>
                  <a:schemeClr val="tx1"/>
                </a:solidFill>
                <a:effectLst/>
                <a:latin typeface="+mn-lt"/>
                <a:ea typeface="+mn-ea"/>
                <a:cs typeface="+mn-cs"/>
              </a:rPr>
              <a:t>test_num</a:t>
            </a:r>
            <a:r>
              <a:rPr lang="en-US" altLang="zh-CN" sz="1200" kern="1200" dirty="0" smtClean="0">
                <a:solidFill>
                  <a:schemeClr val="tx1"/>
                </a:solidFill>
                <a:effectLst/>
                <a:latin typeface="+mn-lt"/>
                <a:ea typeface="+mn-ea"/>
                <a:cs typeface="+mn-cs"/>
              </a:rPr>
              <a:t>==i:   # </a:t>
            </a:r>
            <a:r>
              <a:rPr lang="zh-CN" altLang="zh-CN" sz="1200" kern="1200" dirty="0" smtClean="0">
                <a:solidFill>
                  <a:schemeClr val="tx1"/>
                </a:solidFill>
                <a:effectLst/>
                <a:latin typeface="+mn-lt"/>
                <a:ea typeface="+mn-ea"/>
                <a:cs typeface="+mn-cs"/>
              </a:rPr>
              <a:t>当被测数等于质因子时表示分解结束</a:t>
            </a:r>
          </a:p>
          <a:p>
            <a:r>
              <a:rPr lang="en-US" altLang="zh-CN" sz="1200" kern="1200" dirty="0" smtClean="0">
                <a:solidFill>
                  <a:schemeClr val="tx1"/>
                </a:solidFill>
                <a:effectLst/>
                <a:latin typeface="+mn-lt"/>
                <a:ea typeface="+mn-ea"/>
                <a:cs typeface="+mn-cs"/>
              </a:rPr>
              <a:t>                flag=1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str_num</a:t>
            </a:r>
            <a:r>
              <a:rPr lang="en-US" altLang="zh-CN" sz="1200" kern="1200" dirty="0" smtClean="0">
                <a:solidFill>
                  <a:schemeClr val="tx1"/>
                </a:solidFill>
                <a:effectLst/>
                <a:latin typeface="+mn-lt"/>
                <a:ea typeface="+mn-ea"/>
                <a:cs typeface="+mn-cs"/>
              </a:rPr>
              <a:t>+="*"   # </a:t>
            </a:r>
            <a:r>
              <a:rPr lang="zh-CN" altLang="zh-CN" sz="1200" kern="1200" dirty="0" smtClean="0">
                <a:solidFill>
                  <a:schemeClr val="tx1"/>
                </a:solidFill>
                <a:effectLst/>
                <a:latin typeface="+mn-lt"/>
                <a:ea typeface="+mn-ea"/>
                <a:cs typeface="+mn-cs"/>
              </a:rPr>
              <a:t>拼贴“</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a:t>
            </a: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test_num</a:t>
            </a:r>
            <a:r>
              <a:rPr lang="en-US" altLang="zh-CN" sz="1200" kern="1200" dirty="0" smtClean="0">
                <a:solidFill>
                  <a:schemeClr val="tx1"/>
                </a:solidFill>
                <a:effectLst/>
                <a:latin typeface="+mn-lt"/>
                <a:ea typeface="+mn-ea"/>
                <a:cs typeface="+mn-cs"/>
              </a:rPr>
              <a:t>/=i     # </a:t>
            </a:r>
            <a:r>
              <a:rPr lang="zh-CN" altLang="zh-CN" sz="1200" kern="1200" dirty="0" smtClean="0">
                <a:solidFill>
                  <a:schemeClr val="tx1"/>
                </a:solidFill>
                <a:effectLst/>
                <a:latin typeface="+mn-lt"/>
                <a:ea typeface="+mn-ea"/>
                <a:cs typeface="+mn-cs"/>
              </a:rPr>
              <a:t>剔除发现的质因子，生成新的合数</a:t>
            </a:r>
          </a:p>
          <a:p>
            <a:r>
              <a:rPr lang="en-US" altLang="zh-CN" sz="1200" kern="1200" dirty="0" smtClean="0">
                <a:solidFill>
                  <a:schemeClr val="tx1"/>
                </a:solidFill>
                <a:effectLst/>
                <a:latin typeface="+mn-lt"/>
                <a:ea typeface="+mn-ea"/>
                <a:cs typeface="+mn-cs"/>
              </a:rPr>
              <a:t>            break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str_num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24</a:t>
            </a:fld>
            <a:endParaRPr lang="zh-CN" altLang="en-US"/>
          </a:p>
        </p:txBody>
      </p:sp>
    </p:spTree>
    <p:extLst>
      <p:ext uri="{BB962C8B-B14F-4D97-AF65-F5344CB8AC3E}">
        <p14:creationId xmlns:p14="http://schemas.microsoft.com/office/powerpoint/2010/main" val="31186419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indent="266700" algn="just">
              <a:spcAft>
                <a:spcPts val="0"/>
              </a:spcAft>
            </a:pP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实例</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3-21</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：打印九九乘法表左下阵列。</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7970" algn="just">
              <a:spcAft>
                <a:spcPts val="0"/>
              </a:spcAft>
            </a:pPr>
            <a:r>
              <a:rPr lang="zh-CN" altLang="zh-CN" sz="1200" b="1" kern="100" dirty="0" smtClean="0">
                <a:latin typeface="Calibri" panose="020F0502020204030204" pitchFamily="34" charset="0"/>
                <a:ea typeface="宋体" panose="02010600030101010101" pitchFamily="2" charset="-122"/>
                <a:cs typeface="Times New Roman" panose="02020603050405020304" pitchFamily="18" charset="0"/>
              </a:rPr>
              <a:t>解题思路：</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分行与列考虑，共</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9</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行</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9</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列，</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i</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控制行，</a:t>
            </a: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j</a:t>
            </a:r>
            <a:r>
              <a:rPr lang="zh-CN"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控制列，每行结束列的列号等于该行的行号。代码如下所示：</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for i in range(1,10):</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for j in range(1,i+1):</a:t>
            </a:r>
            <a:endParaRPr lang="zh-CN" altLang="zh-CN" sz="1200" kern="100" dirty="0" smtClean="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rPr>
              <a:t>        print(f"{i}*{j}={i*j:2d} ",end=' ')</a:t>
            </a:r>
          </a:p>
          <a:p>
            <a:pPr indent="266700" algn="just">
              <a:spcAft>
                <a:spcPts val="0"/>
              </a:spcAft>
            </a:pPr>
            <a:endParaRPr lang="en-US" altLang="zh-CN" sz="1200" kern="100" dirty="0" smtClean="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1200" dirty="0" smtClean="0">
                <a:latin typeface="宋体" panose="02010600030101010101" pitchFamily="2" charset="-122"/>
                <a:ea typeface="宋体" panose="02010600030101010101" pitchFamily="2" charset="-122"/>
              </a:rPr>
              <a:t>实例</a:t>
            </a:r>
            <a:r>
              <a:rPr lang="en-US" altLang="zh-CN" sz="1200" dirty="0" smtClean="0">
                <a:latin typeface="宋体" panose="02010600030101010101" pitchFamily="2" charset="-122"/>
                <a:ea typeface="宋体" panose="02010600030101010101" pitchFamily="2" charset="-122"/>
              </a:rPr>
              <a:t>3-22</a:t>
            </a:r>
            <a:r>
              <a:rPr lang="zh-CN" altLang="zh-CN" sz="1200" dirty="0" smtClean="0">
                <a:latin typeface="宋体" panose="02010600030101010101" pitchFamily="2" charset="-122"/>
                <a:ea typeface="宋体" panose="02010600030101010101" pitchFamily="2" charset="-122"/>
              </a:rPr>
              <a:t>：打印九九乘法表右上阵列。</a:t>
            </a:r>
          </a:p>
          <a:p>
            <a:r>
              <a:rPr lang="zh-CN" altLang="zh-CN" sz="1200" b="1" dirty="0" smtClean="0">
                <a:latin typeface="宋体" panose="02010600030101010101" pitchFamily="2" charset="-122"/>
                <a:ea typeface="宋体" panose="02010600030101010101" pitchFamily="2" charset="-122"/>
              </a:rPr>
              <a:t>解题思路：</a:t>
            </a:r>
            <a:r>
              <a:rPr lang="en-US" altLang="zh-CN" sz="1200" dirty="0" smtClean="0">
                <a:latin typeface="宋体" panose="02010600030101010101" pitchFamily="2" charset="-122"/>
                <a:ea typeface="宋体" panose="02010600030101010101" pitchFamily="2" charset="-122"/>
              </a:rPr>
              <a:t> </a:t>
            </a:r>
            <a:r>
              <a:rPr lang="zh-CN" altLang="zh-CN" sz="1200" dirty="0" smtClean="0">
                <a:latin typeface="宋体" panose="02010600030101010101" pitchFamily="2" charset="-122"/>
                <a:ea typeface="宋体" panose="02010600030101010101" pitchFamily="2" charset="-122"/>
              </a:rPr>
              <a:t>分行与列考虑，共</a:t>
            </a:r>
            <a:r>
              <a:rPr lang="en-US" altLang="zh-CN" sz="1200" dirty="0" smtClean="0">
                <a:latin typeface="宋体" panose="02010600030101010101" pitchFamily="2" charset="-122"/>
                <a:ea typeface="宋体" panose="02010600030101010101" pitchFamily="2" charset="-122"/>
              </a:rPr>
              <a:t>9</a:t>
            </a:r>
            <a:r>
              <a:rPr lang="zh-CN" altLang="zh-CN" sz="1200" dirty="0" smtClean="0">
                <a:latin typeface="宋体" panose="02010600030101010101" pitchFamily="2" charset="-122"/>
                <a:ea typeface="宋体" panose="02010600030101010101" pitchFamily="2" charset="-122"/>
              </a:rPr>
              <a:t>行</a:t>
            </a:r>
            <a:r>
              <a:rPr lang="en-US" altLang="zh-CN" sz="1200" dirty="0" smtClean="0">
                <a:latin typeface="宋体" panose="02010600030101010101" pitchFamily="2" charset="-122"/>
                <a:ea typeface="宋体" panose="02010600030101010101" pitchFamily="2" charset="-122"/>
              </a:rPr>
              <a:t>9</a:t>
            </a:r>
            <a:r>
              <a:rPr lang="zh-CN" altLang="zh-CN" sz="1200" dirty="0" smtClean="0">
                <a:latin typeface="宋体" panose="02010600030101010101" pitchFamily="2" charset="-122"/>
                <a:ea typeface="宋体" panose="02010600030101010101" pitchFamily="2" charset="-122"/>
              </a:rPr>
              <a:t>列，</a:t>
            </a:r>
            <a:r>
              <a:rPr lang="en-US" altLang="zh-CN" sz="1200" dirty="0" smtClean="0">
                <a:latin typeface="宋体" panose="02010600030101010101" pitchFamily="2" charset="-122"/>
                <a:ea typeface="宋体" panose="02010600030101010101" pitchFamily="2" charset="-122"/>
              </a:rPr>
              <a:t>i</a:t>
            </a:r>
            <a:r>
              <a:rPr lang="zh-CN" altLang="zh-CN" sz="1200" dirty="0" smtClean="0">
                <a:latin typeface="宋体" panose="02010600030101010101" pitchFamily="2" charset="-122"/>
                <a:ea typeface="宋体" panose="02010600030101010101" pitchFamily="2" charset="-122"/>
              </a:rPr>
              <a:t>控制行，</a:t>
            </a:r>
            <a:r>
              <a:rPr lang="en-US" altLang="zh-CN" sz="1200" dirty="0" smtClean="0">
                <a:latin typeface="宋体" panose="02010600030101010101" pitchFamily="2" charset="-122"/>
                <a:ea typeface="宋体" panose="02010600030101010101" pitchFamily="2" charset="-122"/>
              </a:rPr>
              <a:t>j</a:t>
            </a:r>
            <a:r>
              <a:rPr lang="zh-CN" altLang="zh-CN" sz="1200" dirty="0" smtClean="0">
                <a:latin typeface="宋体" panose="02010600030101010101" pitchFamily="2" charset="-122"/>
                <a:ea typeface="宋体" panose="02010600030101010101" pitchFamily="2" charset="-122"/>
              </a:rPr>
              <a:t>控制列，每行起始列的列号等于该行的行号，同时第</a:t>
            </a:r>
            <a:r>
              <a:rPr lang="en-US" altLang="zh-CN" sz="1200" dirty="0" smtClean="0">
                <a:latin typeface="宋体" panose="02010600030101010101" pitchFamily="2" charset="-122"/>
                <a:ea typeface="宋体" panose="02010600030101010101" pitchFamily="2" charset="-122"/>
              </a:rPr>
              <a:t>i</a:t>
            </a:r>
            <a:r>
              <a:rPr lang="zh-CN" altLang="zh-CN" sz="1200" dirty="0" smtClean="0">
                <a:latin typeface="宋体" panose="02010600030101010101" pitchFamily="2" charset="-122"/>
                <a:ea typeface="宋体" panose="02010600030101010101" pitchFamily="2" charset="-122"/>
              </a:rPr>
              <a:t>行前面空格的长度为</a:t>
            </a:r>
            <a:r>
              <a:rPr lang="en-US" altLang="zh-CN" sz="1200" dirty="0" smtClean="0">
                <a:latin typeface="宋体" panose="02010600030101010101" pitchFamily="2" charset="-122"/>
                <a:ea typeface="宋体" panose="02010600030101010101" pitchFamily="2" charset="-122"/>
              </a:rPr>
              <a:t>8</a:t>
            </a:r>
            <a:r>
              <a:rPr lang="zh-CN" altLang="zh-CN" sz="1200" dirty="0" smtClean="0">
                <a:latin typeface="宋体" panose="02010600030101010101" pitchFamily="2" charset="-122"/>
                <a:ea typeface="宋体" panose="02010600030101010101" pitchFamily="2" charset="-122"/>
              </a:rPr>
              <a:t>个空格的（</a:t>
            </a:r>
            <a:r>
              <a:rPr lang="en-US" altLang="zh-CN" sz="1200" dirty="0" smtClean="0">
                <a:latin typeface="宋体" panose="02010600030101010101" pitchFamily="2" charset="-122"/>
                <a:ea typeface="宋体" panose="02010600030101010101" pitchFamily="2" charset="-122"/>
              </a:rPr>
              <a:t>i-1</a:t>
            </a:r>
            <a:r>
              <a:rPr lang="zh-CN" altLang="zh-CN" sz="1200" dirty="0" smtClean="0">
                <a:latin typeface="宋体" panose="02010600030101010101" pitchFamily="2" charset="-122"/>
                <a:ea typeface="宋体" panose="02010600030101010101" pitchFamily="2" charset="-122"/>
              </a:rPr>
              <a:t>）倍。代码如下所示：</a:t>
            </a:r>
          </a:p>
          <a:p>
            <a:r>
              <a:rPr lang="en-US" altLang="zh-CN" sz="1200" dirty="0" smtClean="0">
                <a:latin typeface="宋体" panose="02010600030101010101" pitchFamily="2" charset="-122"/>
                <a:ea typeface="宋体" panose="02010600030101010101" pitchFamily="2" charset="-122"/>
              </a:rPr>
              <a:t>for i in range(1,10):</a:t>
            </a:r>
            <a:endParaRPr lang="zh-CN" altLang="zh-CN" sz="1200" dirty="0" smtClean="0">
              <a:latin typeface="宋体" panose="02010600030101010101" pitchFamily="2" charset="-122"/>
              <a:ea typeface="宋体" panose="02010600030101010101" pitchFamily="2" charset="-122"/>
            </a:endParaRPr>
          </a:p>
          <a:p>
            <a:r>
              <a:rPr lang="en-US" altLang="zh-CN" sz="1200" dirty="0" smtClean="0">
                <a:latin typeface="宋体" panose="02010600030101010101" pitchFamily="2" charset="-122"/>
                <a:ea typeface="宋体" panose="02010600030101010101" pitchFamily="2" charset="-122"/>
              </a:rPr>
              <a:t>    print(" "*8*(i-1),end='')  # </a:t>
            </a:r>
            <a:r>
              <a:rPr lang="zh-CN" altLang="zh-CN" sz="1200" dirty="0" smtClean="0">
                <a:latin typeface="宋体" panose="02010600030101010101" pitchFamily="2" charset="-122"/>
                <a:ea typeface="宋体" panose="02010600030101010101" pitchFamily="2" charset="-122"/>
              </a:rPr>
              <a:t>输出每行前的空格</a:t>
            </a:r>
          </a:p>
          <a:p>
            <a:r>
              <a:rPr lang="en-US" altLang="zh-CN" sz="1200" dirty="0" smtClean="0">
                <a:latin typeface="宋体" panose="02010600030101010101" pitchFamily="2" charset="-122"/>
                <a:ea typeface="宋体" panose="02010600030101010101" pitchFamily="2" charset="-122"/>
              </a:rPr>
              <a:t>    for j in range(i,10):        </a:t>
            </a:r>
            <a:endParaRPr lang="zh-CN" altLang="zh-CN" sz="1200" dirty="0" smtClean="0">
              <a:latin typeface="宋体" panose="02010600030101010101" pitchFamily="2" charset="-122"/>
              <a:ea typeface="宋体" panose="02010600030101010101" pitchFamily="2" charset="-122"/>
            </a:endParaRPr>
          </a:p>
          <a:p>
            <a:r>
              <a:rPr lang="en-US" altLang="zh-CN" sz="1200" dirty="0" smtClean="0">
                <a:latin typeface="宋体" panose="02010600030101010101" pitchFamily="2" charset="-122"/>
                <a:ea typeface="宋体" panose="02010600030101010101" pitchFamily="2" charset="-122"/>
              </a:rPr>
              <a:t>        print(f"{i}*{j}={i*j:2d} ",end=' ')</a:t>
            </a:r>
            <a:endParaRPr lang="zh-CN" altLang="zh-CN" sz="1200" dirty="0" smtClean="0">
              <a:latin typeface="宋体" panose="02010600030101010101" pitchFamily="2" charset="-122"/>
              <a:ea typeface="宋体" panose="02010600030101010101" pitchFamily="2" charset="-122"/>
            </a:endParaRPr>
          </a:p>
          <a:p>
            <a:r>
              <a:rPr lang="en-US" altLang="zh-CN" sz="1200" dirty="0" smtClean="0">
                <a:latin typeface="宋体" panose="02010600030101010101" pitchFamily="2" charset="-122"/>
                <a:ea typeface="宋体" panose="02010600030101010101" pitchFamily="2" charset="-122"/>
              </a:rPr>
              <a:t>    print()</a:t>
            </a:r>
            <a:endParaRPr lang="zh-CN" altLang="zh-CN" sz="1200" dirty="0" smtClean="0">
              <a:latin typeface="宋体" panose="02010600030101010101" pitchFamily="2" charset="-122"/>
              <a:ea typeface="宋体" panose="02010600030101010101" pitchFamily="2" charset="-122"/>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25</a:t>
            </a:fld>
            <a:endParaRPr lang="zh-CN" altLang="en-US"/>
          </a:p>
        </p:txBody>
      </p:sp>
    </p:spTree>
    <p:extLst>
      <p:ext uri="{BB962C8B-B14F-4D97-AF65-F5344CB8AC3E}">
        <p14:creationId xmlns:p14="http://schemas.microsoft.com/office/powerpoint/2010/main" val="40535144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dirty="0" smtClean="0"/>
              <a:t>实例</a:t>
            </a:r>
            <a:r>
              <a:rPr lang="en-US" altLang="zh-CN" dirty="0" smtClean="0"/>
              <a:t>3-23 </a:t>
            </a:r>
            <a:r>
              <a:rPr lang="zh-CN" altLang="zh-CN" dirty="0" smtClean="0"/>
              <a:t>验证</a:t>
            </a:r>
            <a:r>
              <a:rPr lang="en-US" altLang="zh-CN" dirty="0" smtClean="0"/>
              <a:t>“</a:t>
            </a:r>
            <a:r>
              <a:rPr lang="zh-CN" altLang="zh-CN" dirty="0" smtClean="0"/>
              <a:t>奇偶归一猜想</a:t>
            </a:r>
            <a:r>
              <a:rPr lang="en-US" altLang="zh-CN" dirty="0" smtClean="0"/>
              <a:t>”</a:t>
            </a:r>
            <a:r>
              <a:rPr lang="zh-CN" altLang="zh-CN" dirty="0" smtClean="0"/>
              <a:t>。对于一个自然数，若该数为偶数，则除以</a:t>
            </a:r>
            <a:r>
              <a:rPr lang="en-US" altLang="zh-CN" dirty="0" smtClean="0"/>
              <a:t>2</a:t>
            </a:r>
            <a:r>
              <a:rPr lang="zh-CN" altLang="zh-CN" dirty="0" smtClean="0"/>
              <a:t>；若该数为奇数，则乘以</a:t>
            </a:r>
            <a:r>
              <a:rPr lang="en-US" altLang="zh-CN" dirty="0" smtClean="0"/>
              <a:t>3</a:t>
            </a:r>
            <a:r>
              <a:rPr lang="zh-CN" altLang="zh-CN" dirty="0" smtClean="0"/>
              <a:t>并加</a:t>
            </a:r>
            <a:r>
              <a:rPr lang="en-US" altLang="zh-CN" dirty="0" smtClean="0"/>
              <a:t>1</a:t>
            </a:r>
            <a:r>
              <a:rPr lang="zh-CN" altLang="zh-CN" dirty="0" smtClean="0"/>
              <a:t>；将得到的数再重复按该规则运算，最终可得到</a:t>
            </a:r>
            <a:r>
              <a:rPr lang="en-US" altLang="zh-CN" dirty="0" smtClean="0"/>
              <a:t>1</a:t>
            </a:r>
            <a:r>
              <a:rPr lang="zh-CN" altLang="zh-CN" dirty="0" smtClean="0"/>
              <a:t>。</a:t>
            </a:r>
          </a:p>
          <a:p>
            <a:r>
              <a:rPr lang="zh-CN" altLang="zh-CN" b="1" dirty="0" smtClean="0"/>
              <a:t>解题思路：</a:t>
            </a:r>
            <a:r>
              <a:rPr lang="en-US" altLang="zh-CN" dirty="0" smtClean="0"/>
              <a:t> </a:t>
            </a:r>
            <a:r>
              <a:rPr lang="zh-CN" altLang="zh-CN" dirty="0" smtClean="0"/>
              <a:t>用户可以重复输入多个数字进行测试，也可以通过键盘告知程序终止，对输入的每个数字反复按规则测试，得到</a:t>
            </a:r>
            <a:r>
              <a:rPr lang="en-US" altLang="zh-CN" dirty="0" smtClean="0"/>
              <a:t>1</a:t>
            </a:r>
            <a:r>
              <a:rPr lang="zh-CN" altLang="zh-CN" dirty="0" smtClean="0"/>
              <a:t>时终止。程序如下所示：</a:t>
            </a:r>
          </a:p>
          <a:p>
            <a:r>
              <a:rPr lang="en-US" altLang="zh-CN" dirty="0" smtClean="0"/>
              <a:t>while 1:</a:t>
            </a:r>
            <a:endParaRPr lang="zh-CN" altLang="zh-CN" dirty="0" smtClean="0"/>
          </a:p>
          <a:p>
            <a:r>
              <a:rPr lang="en-US" altLang="zh-CN" dirty="0" smtClean="0"/>
              <a:t>    flag=input("</a:t>
            </a:r>
            <a:r>
              <a:rPr lang="zh-CN" altLang="zh-CN" dirty="0" smtClean="0"/>
              <a:t>是否进行角谷猜想测试（</a:t>
            </a:r>
            <a:r>
              <a:rPr lang="en-US" altLang="zh-CN" dirty="0" smtClean="0"/>
              <a:t>Y/N</a:t>
            </a:r>
            <a:r>
              <a:rPr lang="zh-CN" altLang="zh-CN" dirty="0" smtClean="0"/>
              <a:t>）</a:t>
            </a:r>
            <a:r>
              <a:rPr lang="en-US" altLang="zh-CN" dirty="0" smtClean="0"/>
              <a:t>:")</a:t>
            </a:r>
            <a:endParaRPr lang="zh-CN" altLang="zh-CN" dirty="0" smtClean="0"/>
          </a:p>
          <a:p>
            <a:r>
              <a:rPr lang="en-US" altLang="zh-CN" dirty="0" smtClean="0"/>
              <a:t>    if flag=="Y" or flag=="y" :</a:t>
            </a:r>
            <a:endParaRPr lang="zh-CN" altLang="zh-CN" dirty="0" smtClean="0"/>
          </a:p>
          <a:p>
            <a:r>
              <a:rPr lang="en-US" altLang="zh-CN" dirty="0" smtClean="0"/>
              <a:t>        </a:t>
            </a:r>
            <a:r>
              <a:rPr lang="en-US" altLang="zh-CN" dirty="0" err="1" smtClean="0"/>
              <a:t>natural_num</a:t>
            </a:r>
            <a:r>
              <a:rPr lang="en-US" altLang="zh-CN" dirty="0" smtClean="0"/>
              <a:t>=</a:t>
            </a:r>
            <a:r>
              <a:rPr lang="en-US" altLang="zh-CN" dirty="0" err="1" smtClean="0"/>
              <a:t>int</a:t>
            </a:r>
            <a:r>
              <a:rPr lang="en-US" altLang="zh-CN" dirty="0" smtClean="0"/>
              <a:t>(input("</a:t>
            </a:r>
            <a:r>
              <a:rPr lang="zh-CN" altLang="zh-CN" dirty="0" smtClean="0"/>
              <a:t>请输入任意自然数进行验证</a:t>
            </a:r>
            <a:r>
              <a:rPr lang="en-US" altLang="zh-CN" dirty="0" smtClean="0"/>
              <a:t>:"))</a:t>
            </a:r>
            <a:endParaRPr lang="zh-CN" altLang="zh-CN" dirty="0" smtClean="0"/>
          </a:p>
          <a:p>
            <a:r>
              <a:rPr lang="en-US" altLang="zh-CN" dirty="0" smtClean="0"/>
              <a:t>        p=</a:t>
            </a:r>
            <a:r>
              <a:rPr lang="en-US" altLang="zh-CN" dirty="0" err="1" smtClean="0"/>
              <a:t>natural_num</a:t>
            </a:r>
            <a:endParaRPr lang="zh-CN" altLang="zh-CN" dirty="0" smtClean="0"/>
          </a:p>
          <a:p>
            <a:r>
              <a:rPr lang="en-US" altLang="zh-CN" dirty="0" smtClean="0"/>
              <a:t>        while 1:</a:t>
            </a:r>
            <a:endParaRPr lang="zh-CN" altLang="zh-CN" dirty="0" smtClean="0"/>
          </a:p>
          <a:p>
            <a:r>
              <a:rPr lang="en-US" altLang="zh-CN" dirty="0" smtClean="0"/>
              <a:t>            if p%2 == 0:        # n</a:t>
            </a:r>
            <a:r>
              <a:rPr lang="zh-CN" altLang="zh-CN" dirty="0" smtClean="0"/>
              <a:t>为偶数时</a:t>
            </a:r>
          </a:p>
          <a:p>
            <a:r>
              <a:rPr lang="en-US" altLang="zh-CN" dirty="0" smtClean="0"/>
              <a:t>                p = p / 2</a:t>
            </a:r>
            <a:endParaRPr lang="zh-CN" altLang="zh-CN" dirty="0" smtClean="0"/>
          </a:p>
          <a:p>
            <a:r>
              <a:rPr lang="en-US" altLang="zh-CN" dirty="0" smtClean="0"/>
              <a:t>            else:               # n</a:t>
            </a:r>
            <a:r>
              <a:rPr lang="zh-CN" altLang="zh-CN" dirty="0" smtClean="0"/>
              <a:t>为奇数时</a:t>
            </a:r>
          </a:p>
          <a:p>
            <a:r>
              <a:rPr lang="en-US" altLang="zh-CN" dirty="0" smtClean="0"/>
              <a:t>                p = p * 3 + 1</a:t>
            </a:r>
            <a:endParaRPr lang="zh-CN" altLang="zh-CN" dirty="0" smtClean="0"/>
          </a:p>
          <a:p>
            <a:r>
              <a:rPr lang="en-US" altLang="zh-CN" dirty="0" smtClean="0"/>
              <a:t>            if p == 1:</a:t>
            </a:r>
            <a:endParaRPr lang="zh-CN" altLang="zh-CN" dirty="0" smtClean="0"/>
          </a:p>
          <a:p>
            <a:r>
              <a:rPr lang="en-US" altLang="zh-CN" dirty="0" smtClean="0"/>
              <a:t>                print(f"</a:t>
            </a:r>
            <a:r>
              <a:rPr lang="zh-CN" altLang="zh-CN" dirty="0" smtClean="0"/>
              <a:t>自然数</a:t>
            </a:r>
            <a:r>
              <a:rPr lang="en-US" altLang="zh-CN" dirty="0" smtClean="0"/>
              <a:t>{</a:t>
            </a:r>
            <a:r>
              <a:rPr lang="en-US" altLang="zh-CN" dirty="0" err="1" smtClean="0"/>
              <a:t>natural_num</a:t>
            </a:r>
            <a:r>
              <a:rPr lang="en-US" altLang="zh-CN" dirty="0" smtClean="0"/>
              <a:t>}</a:t>
            </a:r>
            <a:r>
              <a:rPr lang="zh-CN" altLang="zh-CN" dirty="0" smtClean="0"/>
              <a:t>符合角谷猜想</a:t>
            </a:r>
            <a:r>
              <a:rPr lang="en-US" altLang="zh-CN" dirty="0" smtClean="0"/>
              <a:t>")</a:t>
            </a:r>
            <a:endParaRPr lang="zh-CN" altLang="zh-CN" dirty="0" smtClean="0"/>
          </a:p>
          <a:p>
            <a:r>
              <a:rPr lang="en-US" altLang="zh-CN" dirty="0" smtClean="0"/>
              <a:t>                break</a:t>
            </a:r>
            <a:endParaRPr lang="zh-CN" altLang="zh-CN" dirty="0" smtClean="0"/>
          </a:p>
          <a:p>
            <a:r>
              <a:rPr lang="en-US" altLang="zh-CN" dirty="0" smtClean="0"/>
              <a:t>    </a:t>
            </a:r>
            <a:r>
              <a:rPr lang="en-US" altLang="zh-CN" dirty="0" err="1" smtClean="0"/>
              <a:t>elif</a:t>
            </a:r>
            <a:r>
              <a:rPr lang="en-US" altLang="zh-CN" dirty="0" smtClean="0"/>
              <a:t> flag=="N" or flag=="n":</a:t>
            </a:r>
            <a:endParaRPr lang="zh-CN" altLang="zh-CN" dirty="0" smtClean="0"/>
          </a:p>
          <a:p>
            <a:r>
              <a:rPr lang="en-US" altLang="zh-CN" dirty="0" smtClean="0"/>
              <a:t>        break</a:t>
            </a:r>
            <a:endParaRPr lang="zh-CN" altLang="zh-CN" dirty="0" smtClean="0"/>
          </a:p>
          <a:p>
            <a:r>
              <a:rPr lang="en-US" altLang="zh-CN" dirty="0" smtClean="0"/>
              <a:t>    else:</a:t>
            </a:r>
            <a:endParaRPr lang="zh-CN" altLang="zh-CN" dirty="0" smtClean="0"/>
          </a:p>
          <a:p>
            <a:r>
              <a:rPr lang="en-US" altLang="zh-CN" dirty="0" smtClean="0"/>
              <a:t>        print('</a:t>
            </a:r>
            <a:r>
              <a:rPr lang="zh-CN" altLang="zh-CN" dirty="0" smtClean="0"/>
              <a:t>请输入</a:t>
            </a:r>
            <a:r>
              <a:rPr lang="en-US" altLang="zh-CN" dirty="0" smtClean="0"/>
              <a:t>"Y"</a:t>
            </a:r>
            <a:r>
              <a:rPr lang="zh-CN" altLang="zh-CN" dirty="0" smtClean="0"/>
              <a:t>或</a:t>
            </a:r>
            <a:r>
              <a:rPr lang="en-US" altLang="zh-CN" dirty="0" smtClean="0"/>
              <a:t>"N"')</a:t>
            </a:r>
            <a:endParaRPr lang="zh-CN" altLang="zh-CN" sz="1600" kern="100" dirty="0" smtClean="0">
              <a:latin typeface="Calibri" panose="020F0502020204030204" pitchFamily="34" charset="0"/>
              <a:ea typeface="宋体" panose="02010600030101010101" pitchFamily="2" charset="-122"/>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26</a:t>
            </a:fld>
            <a:endParaRPr lang="zh-CN" altLang="en-US"/>
          </a:p>
        </p:txBody>
      </p:sp>
    </p:spTree>
    <p:extLst>
      <p:ext uri="{BB962C8B-B14F-4D97-AF65-F5344CB8AC3E}">
        <p14:creationId xmlns:p14="http://schemas.microsoft.com/office/powerpoint/2010/main" val="1757215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3-24 </a:t>
            </a:r>
            <a:r>
              <a:rPr lang="zh-CN" altLang="zh-CN" sz="1200" kern="1200" dirty="0" smtClean="0">
                <a:solidFill>
                  <a:schemeClr val="tx1"/>
                </a:solidFill>
                <a:effectLst/>
                <a:latin typeface="+mn-lt"/>
                <a:ea typeface="+mn-ea"/>
                <a:cs typeface="+mn-cs"/>
              </a:rPr>
              <a:t>运用辗转相除法求两个正整数</a:t>
            </a:r>
            <a:r>
              <a:rPr lang="en-US" altLang="zh-CN" sz="1200" kern="1200" dirty="0" smtClean="0">
                <a:solidFill>
                  <a:schemeClr val="tx1"/>
                </a:solidFill>
                <a:effectLst/>
                <a:latin typeface="+mn-lt"/>
                <a:ea typeface="+mn-ea"/>
                <a:cs typeface="+mn-cs"/>
              </a:rPr>
              <a:t>m</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的最大公约数。</a:t>
            </a:r>
          </a:p>
          <a:p>
            <a:r>
              <a:rPr lang="zh-CN" altLang="zh-CN" sz="1200" b="1" kern="1200" dirty="0" smtClean="0">
                <a:solidFill>
                  <a:schemeClr val="tx1"/>
                </a:solidFill>
                <a:effectLst/>
                <a:latin typeface="+mn-lt"/>
                <a:ea typeface="+mn-ea"/>
                <a:cs typeface="+mn-cs"/>
              </a:rPr>
              <a:t>解题思路：</a:t>
            </a:r>
            <a:r>
              <a:rPr lang="zh-CN" altLang="zh-CN" sz="1200" kern="1200" dirty="0" smtClean="0">
                <a:solidFill>
                  <a:schemeClr val="tx1"/>
                </a:solidFill>
                <a:effectLst/>
                <a:latin typeface="+mn-lt"/>
                <a:ea typeface="+mn-ea"/>
                <a:cs typeface="+mn-cs"/>
              </a:rPr>
              <a:t>写出伪代码</a:t>
            </a:r>
          </a:p>
          <a:p>
            <a:r>
              <a:rPr lang="zh-CN" altLang="zh-CN" sz="1200" kern="1200" dirty="0" smtClean="0">
                <a:solidFill>
                  <a:schemeClr val="tx1"/>
                </a:solidFill>
                <a:effectLst/>
                <a:latin typeface="+mn-lt"/>
                <a:ea typeface="+mn-ea"/>
                <a:cs typeface="+mn-cs"/>
              </a:rPr>
              <a:t>①对于已知两数</a:t>
            </a:r>
            <a:r>
              <a:rPr lang="en-US" altLang="zh-CN" sz="1200" kern="1200" dirty="0" smtClean="0">
                <a:solidFill>
                  <a:schemeClr val="tx1"/>
                </a:solidFill>
                <a:effectLst/>
                <a:latin typeface="+mn-lt"/>
                <a:ea typeface="+mn-ea"/>
                <a:cs typeface="+mn-cs"/>
              </a:rPr>
              <a:t>m</a:t>
            </a:r>
            <a:r>
              <a:rPr lang="zh-CN" altLang="zh-CN" sz="1200" kern="1200" dirty="0" smtClean="0">
                <a:solidFill>
                  <a:schemeClr val="tx1"/>
                </a:solidFill>
                <a:effectLst/>
                <a:latin typeface="+mn-lt"/>
                <a:ea typeface="+mn-ea"/>
                <a:cs typeface="+mn-cs"/>
              </a:rPr>
              <a:t>，</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，是的</a:t>
            </a:r>
            <a:r>
              <a:rPr lang="en-US" altLang="zh-CN" sz="1200" kern="1200" dirty="0" smtClean="0">
                <a:solidFill>
                  <a:schemeClr val="tx1"/>
                </a:solidFill>
                <a:effectLst/>
                <a:latin typeface="+mn-lt"/>
                <a:ea typeface="+mn-ea"/>
                <a:cs typeface="+mn-cs"/>
              </a:rPr>
              <a:t>m&gt;n</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②</a:t>
            </a:r>
            <a:r>
              <a:rPr lang="en-US" altLang="zh-CN" sz="1200" kern="1200" dirty="0" smtClean="0">
                <a:solidFill>
                  <a:schemeClr val="tx1"/>
                </a:solidFill>
                <a:effectLst/>
                <a:latin typeface="+mn-lt"/>
                <a:ea typeface="+mn-ea"/>
                <a:cs typeface="+mn-cs"/>
              </a:rPr>
              <a:t>m</a:t>
            </a:r>
            <a:r>
              <a:rPr lang="zh-CN" altLang="zh-CN" sz="1200" kern="1200" dirty="0" smtClean="0">
                <a:solidFill>
                  <a:schemeClr val="tx1"/>
                </a:solidFill>
                <a:effectLst/>
                <a:latin typeface="+mn-lt"/>
                <a:ea typeface="+mn-ea"/>
                <a:cs typeface="+mn-cs"/>
              </a:rPr>
              <a:t>除以</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得余数</a:t>
            </a:r>
            <a:r>
              <a:rPr lang="en-US" altLang="zh-CN" sz="1200" kern="1200" dirty="0" smtClean="0">
                <a:solidFill>
                  <a:schemeClr val="tx1"/>
                </a:solidFill>
                <a:effectLst/>
                <a:latin typeface="+mn-lt"/>
                <a:ea typeface="+mn-ea"/>
                <a:cs typeface="+mn-cs"/>
              </a:rPr>
              <a:t>r</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③令</a:t>
            </a:r>
            <a:r>
              <a:rPr lang="en-US" altLang="zh-CN" sz="1200" kern="1200" dirty="0" err="1" smtClean="0">
                <a:solidFill>
                  <a:schemeClr val="tx1"/>
                </a:solidFill>
                <a:effectLst/>
                <a:latin typeface="+mn-lt"/>
                <a:ea typeface="+mn-ea"/>
                <a:cs typeface="+mn-cs"/>
              </a:rPr>
              <a:t>m←n</a:t>
            </a:r>
            <a:r>
              <a:rPr lang="zh-CN"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n←r</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④若</a:t>
            </a:r>
            <a:r>
              <a:rPr lang="en-US" altLang="zh-CN" sz="1200" kern="1200" dirty="0" smtClean="0">
                <a:solidFill>
                  <a:schemeClr val="tx1"/>
                </a:solidFill>
                <a:effectLst/>
                <a:latin typeface="+mn-lt"/>
                <a:ea typeface="+mn-ea"/>
                <a:cs typeface="+mn-cs"/>
              </a:rPr>
              <a:t>r≠0</a:t>
            </a:r>
            <a:r>
              <a:rPr lang="zh-CN" altLang="zh-CN" sz="1200" kern="1200" dirty="0" smtClean="0">
                <a:solidFill>
                  <a:schemeClr val="tx1"/>
                </a:solidFill>
                <a:effectLst/>
                <a:latin typeface="+mn-lt"/>
                <a:ea typeface="+mn-ea"/>
                <a:cs typeface="+mn-cs"/>
              </a:rPr>
              <a:t>，转到②重复执行，直到</a:t>
            </a:r>
            <a:r>
              <a:rPr lang="en-US" altLang="zh-CN" sz="1200" kern="1200" dirty="0" smtClean="0">
                <a:solidFill>
                  <a:schemeClr val="tx1"/>
                </a:solidFill>
                <a:effectLst/>
                <a:latin typeface="+mn-lt"/>
                <a:ea typeface="+mn-ea"/>
                <a:cs typeface="+mn-cs"/>
              </a:rPr>
              <a:t>r=0</a:t>
            </a:r>
            <a:r>
              <a:rPr lang="zh-CN" altLang="zh-CN" sz="1200" kern="1200" dirty="0" smtClean="0">
                <a:solidFill>
                  <a:schemeClr val="tx1"/>
                </a:solidFill>
                <a:effectLst/>
                <a:latin typeface="+mn-lt"/>
                <a:ea typeface="+mn-ea"/>
                <a:cs typeface="+mn-cs"/>
              </a:rPr>
              <a:t>，并求得最大公约数为</a:t>
            </a:r>
            <a:r>
              <a:rPr lang="en-US" altLang="zh-CN" sz="1200" kern="1200" dirty="0" smtClean="0">
                <a:solidFill>
                  <a:schemeClr val="tx1"/>
                </a:solidFill>
                <a:effectLst/>
                <a:latin typeface="+mn-lt"/>
                <a:ea typeface="+mn-ea"/>
                <a:cs typeface="+mn-cs"/>
              </a:rPr>
              <a:t>m</a:t>
            </a:r>
            <a:r>
              <a:rPr lang="zh-CN" altLang="zh-CN" sz="1200" kern="1200" dirty="0" smtClean="0">
                <a:solidFill>
                  <a:schemeClr val="tx1"/>
                </a:solidFill>
                <a:effectLst/>
                <a:latin typeface="+mn-lt"/>
                <a:ea typeface="+mn-ea"/>
                <a:cs typeface="+mn-cs"/>
              </a:rPr>
              <a:t>，循环结束。</a:t>
            </a:r>
          </a:p>
          <a:p>
            <a:r>
              <a:rPr lang="zh-CN" altLang="zh-CN" sz="1200" kern="1200" dirty="0" smtClean="0">
                <a:solidFill>
                  <a:schemeClr val="tx1"/>
                </a:solidFill>
                <a:effectLst/>
                <a:latin typeface="+mn-lt"/>
                <a:ea typeface="+mn-ea"/>
                <a:cs typeface="+mn-cs"/>
              </a:rPr>
              <a:t>代码如下所示：</a:t>
            </a:r>
          </a:p>
          <a:p>
            <a:r>
              <a:rPr lang="en-US" altLang="zh-CN" sz="1200" kern="1200" dirty="0" smtClean="0">
                <a:solidFill>
                  <a:schemeClr val="tx1"/>
                </a:solidFill>
                <a:effectLst/>
                <a:latin typeface="+mn-lt"/>
                <a:ea typeface="+mn-ea"/>
                <a:cs typeface="+mn-cs"/>
              </a:rPr>
              <a:t>while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m1 =</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a:t>
            </a:r>
            <a:r>
              <a:rPr lang="en-US" altLang="zh-CN" sz="1200" kern="1200" dirty="0" smtClean="0">
                <a:solidFill>
                  <a:schemeClr val="tx1"/>
                </a:solidFill>
                <a:effectLst/>
                <a:latin typeface="+mn-lt"/>
                <a:ea typeface="+mn-ea"/>
                <a:cs typeface="+mn-cs"/>
              </a:rPr>
              <a:t>m</a:t>
            </a:r>
            <a:r>
              <a:rPr lang="zh-CN" altLang="zh-CN" sz="1200" kern="1200" dirty="0" smtClean="0">
                <a:solidFill>
                  <a:schemeClr val="tx1"/>
                </a:solidFill>
                <a:effectLst/>
                <a:latin typeface="+mn-lt"/>
                <a:ea typeface="+mn-ea"/>
                <a:cs typeface="+mn-cs"/>
              </a:rPr>
              <a:t>的值</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n1 =</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的值</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if m1 &gt; 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elif</a:t>
            </a:r>
            <a:r>
              <a:rPr lang="en-US" altLang="zh-CN" sz="1200" kern="1200" dirty="0" smtClean="0">
                <a:solidFill>
                  <a:schemeClr val="tx1"/>
                </a:solidFill>
                <a:effectLst/>
                <a:latin typeface="+mn-lt"/>
                <a:ea typeface="+mn-ea"/>
                <a:cs typeface="+mn-cs"/>
              </a:rPr>
              <a:t> m1&lt;n1: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m1,n1=n1,m1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break</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else:</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print("</a:t>
            </a:r>
            <a:r>
              <a:rPr lang="zh-CN" altLang="zh-CN" sz="1200" kern="1200" dirty="0" smtClean="0">
                <a:solidFill>
                  <a:schemeClr val="tx1"/>
                </a:solidFill>
                <a:effectLst/>
                <a:latin typeface="+mn-lt"/>
                <a:ea typeface="+mn-ea"/>
                <a:cs typeface="+mn-cs"/>
              </a:rPr>
              <a:t>请输入两个不同的数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 = m1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 = 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r !=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 = m %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 =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 = 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print(f"{m1}</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{n1}</a:t>
            </a:r>
            <a:r>
              <a:rPr lang="zh-CN" altLang="zh-CN" sz="1200" kern="1200" dirty="0" smtClean="0">
                <a:solidFill>
                  <a:schemeClr val="tx1"/>
                </a:solidFill>
                <a:effectLst/>
                <a:latin typeface="+mn-lt"/>
                <a:ea typeface="+mn-ea"/>
                <a:cs typeface="+mn-cs"/>
              </a:rPr>
              <a:t>的最大公约数为</a:t>
            </a:r>
            <a:r>
              <a:rPr lang="en-US" altLang="zh-CN" sz="1200" kern="1200" dirty="0" smtClean="0">
                <a:solidFill>
                  <a:schemeClr val="tx1"/>
                </a:solidFill>
                <a:effectLst/>
                <a:latin typeface="+mn-lt"/>
                <a:ea typeface="+mn-ea"/>
                <a:cs typeface="+mn-cs"/>
              </a:rPr>
              <a:t>{m}")  </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27</a:t>
            </a:fld>
            <a:endParaRPr lang="zh-CN" altLang="en-US"/>
          </a:p>
        </p:txBody>
      </p:sp>
    </p:spTree>
    <p:extLst>
      <p:ext uri="{BB962C8B-B14F-4D97-AF65-F5344CB8AC3E}">
        <p14:creationId xmlns:p14="http://schemas.microsoft.com/office/powerpoint/2010/main" val="180180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28</a:t>
            </a:fld>
            <a:endParaRPr lang="zh-CN" altLang="en-US"/>
          </a:p>
        </p:txBody>
      </p:sp>
    </p:spTree>
    <p:extLst>
      <p:ext uri="{BB962C8B-B14F-4D97-AF65-F5344CB8AC3E}">
        <p14:creationId xmlns:p14="http://schemas.microsoft.com/office/powerpoint/2010/main" val="31804386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29</a:t>
            </a:fld>
            <a:endParaRPr lang="zh-CN" altLang="en-US"/>
          </a:p>
        </p:txBody>
      </p:sp>
    </p:spTree>
    <p:extLst>
      <p:ext uri="{BB962C8B-B14F-4D97-AF65-F5344CB8AC3E}">
        <p14:creationId xmlns:p14="http://schemas.microsoft.com/office/powerpoint/2010/main" val="13027865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30</a:t>
            </a:fld>
            <a:endParaRPr lang="zh-CN" altLang="en-US"/>
          </a:p>
        </p:txBody>
      </p:sp>
    </p:spTree>
    <p:extLst>
      <p:ext uri="{BB962C8B-B14F-4D97-AF65-F5344CB8AC3E}">
        <p14:creationId xmlns:p14="http://schemas.microsoft.com/office/powerpoint/2010/main" val="3265746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31</a:t>
            </a:fld>
            <a:endParaRPr lang="zh-CN" altLang="en-US"/>
          </a:p>
        </p:txBody>
      </p:sp>
    </p:spTree>
    <p:extLst>
      <p:ext uri="{BB962C8B-B14F-4D97-AF65-F5344CB8AC3E}">
        <p14:creationId xmlns:p14="http://schemas.microsoft.com/office/powerpoint/2010/main" val="35156842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eval</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输入一个小数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m=10/n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print(m) </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输入</a:t>
            </a:r>
            <a:r>
              <a:rPr lang="en-US" altLang="zh-CN" sz="1200" kern="1200" dirty="0" smtClean="0">
                <a:solidFill>
                  <a:schemeClr val="tx1"/>
                </a:solidFill>
                <a:effectLst/>
                <a:latin typeface="+mn-lt"/>
                <a:ea typeface="+mn-ea"/>
                <a:cs typeface="+mn-cs"/>
              </a:rPr>
              <a:t>0.3</a:t>
            </a:r>
            <a:r>
              <a:rPr lang="zh-CN" altLang="zh-CN" sz="1200" kern="1200" dirty="0" smtClean="0">
                <a:solidFill>
                  <a:schemeClr val="tx1"/>
                </a:solidFill>
                <a:effectLst/>
                <a:latin typeface="+mn-lt"/>
                <a:ea typeface="+mn-ea"/>
                <a:cs typeface="+mn-cs"/>
              </a:rPr>
              <a:t>，报出“除</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”错误，于是在语句</a:t>
            </a:r>
            <a:r>
              <a:rPr lang="en-US" altLang="zh-CN" sz="1200" kern="1200" dirty="0" smtClean="0">
                <a:solidFill>
                  <a:schemeClr val="tx1"/>
                </a:solidFill>
                <a:effectLst/>
                <a:latin typeface="+mn-lt"/>
                <a:ea typeface="+mn-ea"/>
                <a:cs typeface="+mn-cs"/>
              </a:rPr>
              <a:t>m=10/n</a:t>
            </a:r>
            <a:r>
              <a:rPr lang="zh-CN" altLang="zh-CN" sz="1200" kern="1200" dirty="0" smtClean="0">
                <a:solidFill>
                  <a:schemeClr val="tx1"/>
                </a:solidFill>
                <a:effectLst/>
                <a:latin typeface="+mn-lt"/>
                <a:ea typeface="+mn-ea"/>
                <a:cs typeface="+mn-cs"/>
              </a:rPr>
              <a:t>前插入检查代码</a:t>
            </a:r>
            <a:r>
              <a:rPr lang="en-US" altLang="zh-CN" sz="1200" kern="1200" dirty="0" smtClean="0">
                <a:solidFill>
                  <a:schemeClr val="tx1"/>
                </a:solidFill>
                <a:effectLst/>
                <a:latin typeface="+mn-lt"/>
                <a:ea typeface="+mn-ea"/>
                <a:cs typeface="+mn-cs"/>
              </a:rPr>
              <a:t>print(n)</a:t>
            </a:r>
            <a:r>
              <a:rPr lang="zh-CN" altLang="zh-CN" sz="1200" kern="1200" dirty="0" smtClean="0">
                <a:solidFill>
                  <a:schemeClr val="tx1"/>
                </a:solidFill>
                <a:effectLst/>
                <a:latin typeface="+mn-lt"/>
                <a:ea typeface="+mn-ea"/>
                <a:cs typeface="+mn-cs"/>
              </a:rPr>
              <a:t>，发现</a:t>
            </a:r>
            <a:r>
              <a:rPr lang="en-US" altLang="zh-CN" sz="1200" kern="1200" dirty="0" smtClean="0">
                <a:solidFill>
                  <a:schemeClr val="tx1"/>
                </a:solidFill>
                <a:effectLst/>
                <a:latin typeface="+mn-lt"/>
                <a:ea typeface="+mn-ea"/>
                <a:cs typeface="+mn-cs"/>
              </a:rPr>
              <a:t>n</a:t>
            </a:r>
            <a:r>
              <a:rPr lang="zh-CN" altLang="zh-CN" sz="1200" kern="1200" dirty="0" smtClean="0">
                <a:solidFill>
                  <a:schemeClr val="tx1"/>
                </a:solidFill>
                <a:effectLst/>
                <a:latin typeface="+mn-lt"/>
                <a:ea typeface="+mn-ea"/>
                <a:cs typeface="+mn-cs"/>
              </a:rPr>
              <a:t>在运算前已经是“</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”，进而在语句</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前插入</a:t>
            </a:r>
            <a:r>
              <a:rPr lang="en-US" altLang="zh-CN" sz="1200" kern="1200" dirty="0" smtClean="0">
                <a:solidFill>
                  <a:schemeClr val="tx1"/>
                </a:solidFill>
                <a:effectLst/>
                <a:latin typeface="+mn-lt"/>
                <a:ea typeface="+mn-ea"/>
                <a:cs typeface="+mn-cs"/>
              </a:rPr>
              <a:t>print(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，发现在此语句前的值的确为“</a:t>
            </a:r>
            <a:r>
              <a:rPr lang="en-US" altLang="zh-CN" sz="1200" kern="1200" dirty="0" smtClean="0">
                <a:solidFill>
                  <a:schemeClr val="tx1"/>
                </a:solidFill>
                <a:effectLst/>
                <a:latin typeface="+mn-lt"/>
                <a:ea typeface="+mn-ea"/>
                <a:cs typeface="+mn-cs"/>
              </a:rPr>
              <a:t>0.3</a:t>
            </a:r>
            <a:r>
              <a:rPr lang="zh-CN" altLang="zh-CN" sz="1200" kern="1200" dirty="0" smtClean="0">
                <a:solidFill>
                  <a:schemeClr val="tx1"/>
                </a:solidFill>
                <a:effectLst/>
                <a:latin typeface="+mn-lt"/>
                <a:ea typeface="+mn-ea"/>
                <a:cs typeface="+mn-cs"/>
              </a:rPr>
              <a:t>”，从而定位代码错误在</a:t>
            </a:r>
            <a:r>
              <a:rPr lang="en-US" altLang="zh-CN" sz="1200" kern="1200" dirty="0" smtClean="0">
                <a:solidFill>
                  <a:schemeClr val="tx1"/>
                </a:solidFill>
                <a:effectLst/>
                <a:latin typeface="+mn-lt"/>
                <a:ea typeface="+mn-ea"/>
                <a:cs typeface="+mn-cs"/>
              </a:rPr>
              <a:t>n=</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a:t>
            </a:r>
            <a:r>
              <a:rPr lang="en-US" altLang="zh-CN" sz="1200" kern="1200" dirty="0" err="1" smtClean="0">
                <a:solidFill>
                  <a:schemeClr val="tx1"/>
                </a:solidFill>
                <a:effectLst/>
                <a:latin typeface="+mn-lt"/>
                <a:ea typeface="+mn-ea"/>
                <a:cs typeface="+mn-cs"/>
              </a:rPr>
              <a:t>num</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。原因是</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函数在类型转化时误将小数转化“</a:t>
            </a:r>
            <a:r>
              <a:rPr lang="en-US" altLang="zh-CN" sz="1200" kern="1200" dirty="0" smtClean="0">
                <a:solidFill>
                  <a:schemeClr val="tx1"/>
                </a:solidFill>
                <a:effectLst/>
                <a:latin typeface="+mn-lt"/>
                <a:ea typeface="+mn-ea"/>
                <a:cs typeface="+mn-cs"/>
              </a:rPr>
              <a:t>0</a:t>
            </a:r>
            <a:r>
              <a:rPr lang="zh-CN" altLang="zh-CN" sz="1200" kern="1200" dirty="0" smtClean="0">
                <a:solidFill>
                  <a:schemeClr val="tx1"/>
                </a:solidFill>
                <a:effectLst/>
                <a:latin typeface="+mn-lt"/>
                <a:ea typeface="+mn-ea"/>
                <a:cs typeface="+mn-cs"/>
              </a:rPr>
              <a:t>”导致的错误，将</a:t>
            </a:r>
            <a:r>
              <a:rPr lang="en-US" altLang="zh-CN" sz="1200" kern="1200" dirty="0" err="1" smtClean="0">
                <a:solidFill>
                  <a:schemeClr val="tx1"/>
                </a:solidFill>
                <a:effectLst/>
                <a:latin typeface="+mn-lt"/>
                <a:ea typeface="+mn-ea"/>
                <a:cs typeface="+mn-cs"/>
              </a:rPr>
              <a:t>int</a:t>
            </a:r>
            <a:r>
              <a:rPr lang="zh-CN" altLang="zh-CN" sz="1200" kern="1200" dirty="0" smtClean="0">
                <a:solidFill>
                  <a:schemeClr val="tx1"/>
                </a:solidFill>
                <a:effectLst/>
                <a:latin typeface="+mn-lt"/>
                <a:ea typeface="+mn-ea"/>
                <a:cs typeface="+mn-cs"/>
              </a:rPr>
              <a:t>改成</a:t>
            </a:r>
            <a:r>
              <a:rPr lang="en-US" altLang="zh-CN" sz="1200" kern="1200" dirty="0" smtClean="0">
                <a:solidFill>
                  <a:schemeClr val="tx1"/>
                </a:solidFill>
                <a:effectLst/>
                <a:latin typeface="+mn-lt"/>
                <a:ea typeface="+mn-ea"/>
                <a:cs typeface="+mn-cs"/>
              </a:rPr>
              <a:t>float</a:t>
            </a:r>
            <a:r>
              <a:rPr lang="zh-CN" altLang="zh-CN" sz="1200" kern="1200" dirty="0" smtClean="0">
                <a:solidFill>
                  <a:schemeClr val="tx1"/>
                </a:solidFill>
                <a:effectLst/>
                <a:latin typeface="+mn-lt"/>
                <a:ea typeface="+mn-ea"/>
                <a:cs typeface="+mn-cs"/>
              </a:rPr>
              <a:t>，问题解决。运行结果如图</a:t>
            </a:r>
            <a:r>
              <a:rPr lang="en-US" altLang="zh-CN" sz="1200" kern="1200" dirty="0" smtClean="0">
                <a:solidFill>
                  <a:schemeClr val="tx1"/>
                </a:solidFill>
                <a:effectLst/>
                <a:latin typeface="+mn-lt"/>
                <a:ea typeface="+mn-ea"/>
                <a:cs typeface="+mn-cs"/>
              </a:rPr>
              <a:t>3-28</a:t>
            </a:r>
            <a:r>
              <a:rPr lang="zh-CN" altLang="zh-CN" sz="1200" kern="1200" dirty="0" smtClean="0">
                <a:solidFill>
                  <a:schemeClr val="tx1"/>
                </a:solidFill>
                <a:effectLst/>
                <a:latin typeface="+mn-lt"/>
                <a:ea typeface="+mn-ea"/>
                <a:cs typeface="+mn-cs"/>
              </a:rPr>
              <a:t>所示。使用</a:t>
            </a:r>
            <a:r>
              <a:rPr lang="en-US" altLang="zh-CN" sz="1200" kern="1200" dirty="0" smtClean="0">
                <a:solidFill>
                  <a:schemeClr val="tx1"/>
                </a:solidFill>
                <a:effectLst/>
                <a:latin typeface="+mn-lt"/>
                <a:ea typeface="+mn-ea"/>
                <a:cs typeface="+mn-cs"/>
              </a:rPr>
              <a:t>print</a:t>
            </a:r>
            <a:r>
              <a:rPr lang="zh-CN" altLang="zh-CN" sz="1200" kern="1200" dirty="0" smtClean="0">
                <a:solidFill>
                  <a:schemeClr val="tx1"/>
                </a:solidFill>
                <a:effectLst/>
                <a:latin typeface="+mn-lt"/>
                <a:ea typeface="+mn-ea"/>
                <a:cs typeface="+mn-cs"/>
              </a:rPr>
              <a:t>调试会产生众多无用信息，使用后可以加“</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”进行注释 或删除。</a:t>
            </a:r>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32</a:t>
            </a:fld>
            <a:endParaRPr lang="zh-CN" altLang="en-US"/>
          </a:p>
        </p:txBody>
      </p:sp>
    </p:spTree>
    <p:extLst>
      <p:ext uri="{BB962C8B-B14F-4D97-AF65-F5344CB8AC3E}">
        <p14:creationId xmlns:p14="http://schemas.microsoft.com/office/powerpoint/2010/main" val="3497913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3-25</a:t>
            </a:r>
            <a:r>
              <a:rPr lang="zh-CN" altLang="zh-CN" sz="1200" kern="1200" dirty="0" smtClean="0">
                <a:solidFill>
                  <a:schemeClr val="tx1"/>
                </a:solidFill>
                <a:effectLst/>
                <a:latin typeface="+mn-lt"/>
                <a:ea typeface="+mn-ea"/>
                <a:cs typeface="+mn-cs"/>
              </a:rPr>
              <a:t>对辗转相除法代码进行修改，将程序运行过程中间结果输出到日志文件，观察程序中变量值的变化。代码如下所示：</a:t>
            </a:r>
          </a:p>
          <a:p>
            <a:r>
              <a:rPr lang="en-US" altLang="zh-CN" sz="1200" kern="1200" dirty="0" smtClean="0">
                <a:solidFill>
                  <a:schemeClr val="tx1"/>
                </a:solidFill>
                <a:effectLst/>
                <a:latin typeface="+mn-lt"/>
                <a:ea typeface="+mn-ea"/>
                <a:cs typeface="+mn-cs"/>
              </a:rPr>
              <a:t>import logging</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logging.basicConfig</a:t>
            </a:r>
            <a:r>
              <a:rPr lang="en-US" altLang="zh-CN" sz="1200" kern="1200" dirty="0" smtClean="0">
                <a:solidFill>
                  <a:schemeClr val="tx1"/>
                </a:solidFill>
                <a:effectLst/>
                <a:latin typeface="+mn-lt"/>
                <a:ea typeface="+mn-ea"/>
                <a:cs typeface="+mn-cs"/>
              </a:rPr>
              <a:t>(filename='D:/../err_log.log',  # </a:t>
            </a:r>
            <a:r>
              <a:rPr lang="zh-CN" altLang="zh-CN" sz="1200" kern="1200" dirty="0" smtClean="0">
                <a:solidFill>
                  <a:schemeClr val="tx1"/>
                </a:solidFill>
                <a:effectLst/>
                <a:latin typeface="+mn-lt"/>
                <a:ea typeface="+mn-ea"/>
                <a:cs typeface="+mn-cs"/>
              </a:rPr>
              <a:t>输出文件定位</a:t>
            </a:r>
          </a:p>
          <a:p>
            <a:r>
              <a:rPr lang="en-US" altLang="zh-CN" sz="1200" kern="1200" dirty="0" smtClean="0">
                <a:solidFill>
                  <a:schemeClr val="tx1"/>
                </a:solidFill>
                <a:effectLst/>
                <a:latin typeface="+mn-lt"/>
                <a:ea typeface="+mn-ea"/>
                <a:cs typeface="+mn-cs"/>
              </a:rPr>
              <a:t>    format='[%(</a:t>
            </a:r>
            <a:r>
              <a:rPr lang="en-US" altLang="zh-CN" sz="1200" kern="1200" dirty="0" err="1" smtClean="0">
                <a:solidFill>
                  <a:schemeClr val="tx1"/>
                </a:solidFill>
                <a:effectLst/>
                <a:latin typeface="+mn-lt"/>
                <a:ea typeface="+mn-ea"/>
                <a:cs typeface="+mn-cs"/>
              </a:rPr>
              <a:t>asctime</a:t>
            </a:r>
            <a:r>
              <a:rPr lang="en-US" altLang="zh-CN" sz="1200" kern="1200" dirty="0" smtClean="0">
                <a:solidFill>
                  <a:schemeClr val="tx1"/>
                </a:solidFill>
                <a:effectLst/>
                <a:latin typeface="+mn-lt"/>
                <a:ea typeface="+mn-ea"/>
                <a:cs typeface="+mn-cs"/>
              </a:rPr>
              <a:t>)s-%(filename)s-%(</a:t>
            </a:r>
            <a:r>
              <a:rPr lang="en-US" altLang="zh-CN" sz="1200" kern="1200" dirty="0" err="1" smtClean="0">
                <a:solidFill>
                  <a:schemeClr val="tx1"/>
                </a:solidFill>
                <a:effectLst/>
                <a:latin typeface="+mn-lt"/>
                <a:ea typeface="+mn-ea"/>
                <a:cs typeface="+mn-cs"/>
              </a:rPr>
              <a:t>levelname</a:t>
            </a:r>
            <a:r>
              <a:rPr lang="en-US" altLang="zh-CN" sz="1200" kern="1200" dirty="0" smtClean="0">
                <a:solidFill>
                  <a:schemeClr val="tx1"/>
                </a:solidFill>
                <a:effectLst/>
                <a:latin typeface="+mn-lt"/>
                <a:ea typeface="+mn-ea"/>
                <a:cs typeface="+mn-cs"/>
              </a:rPr>
              <a:t>)s:%(message)s]',# </a:t>
            </a:r>
            <a:r>
              <a:rPr lang="zh-CN" altLang="zh-CN" sz="1200" kern="1200" dirty="0" smtClean="0">
                <a:solidFill>
                  <a:schemeClr val="tx1"/>
                </a:solidFill>
                <a:effectLst/>
                <a:latin typeface="+mn-lt"/>
                <a:ea typeface="+mn-ea"/>
                <a:cs typeface="+mn-cs"/>
              </a:rPr>
              <a:t>日志格式</a:t>
            </a:r>
          </a:p>
          <a:p>
            <a:r>
              <a:rPr lang="en-US" altLang="zh-CN" sz="1200" kern="1200" dirty="0" smtClean="0">
                <a:solidFill>
                  <a:schemeClr val="tx1"/>
                </a:solidFill>
                <a:effectLst/>
                <a:latin typeface="+mn-lt"/>
                <a:ea typeface="+mn-ea"/>
                <a:cs typeface="+mn-cs"/>
              </a:rPr>
              <a:t>    level = logging.INFO, # </a:t>
            </a:r>
            <a:r>
              <a:rPr lang="zh-CN" altLang="zh-CN" sz="1200" kern="1200" dirty="0" smtClean="0">
                <a:solidFill>
                  <a:schemeClr val="tx1"/>
                </a:solidFill>
                <a:effectLst/>
                <a:latin typeface="+mn-lt"/>
                <a:ea typeface="+mn-ea"/>
                <a:cs typeface="+mn-cs"/>
              </a:rPr>
              <a:t>输出级别</a:t>
            </a: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filemode</a:t>
            </a:r>
            <a:r>
              <a:rPr lang="en-US" altLang="zh-CN" sz="1200" kern="1200" dirty="0" smtClean="0">
                <a:solidFill>
                  <a:schemeClr val="tx1"/>
                </a:solidFill>
                <a:effectLst/>
                <a:latin typeface="+mn-lt"/>
                <a:ea typeface="+mn-ea"/>
                <a:cs typeface="+mn-cs"/>
              </a:rPr>
              <a:t>='a', # </a:t>
            </a:r>
            <a:r>
              <a:rPr lang="zh-CN" altLang="zh-CN" sz="1200" kern="1200" dirty="0" smtClean="0">
                <a:solidFill>
                  <a:schemeClr val="tx1"/>
                </a:solidFill>
                <a:effectLst/>
                <a:latin typeface="+mn-lt"/>
                <a:ea typeface="+mn-ea"/>
                <a:cs typeface="+mn-cs"/>
              </a:rPr>
              <a:t>写模式，</a:t>
            </a:r>
            <a:r>
              <a:rPr lang="en-US" altLang="zh-CN" sz="1200" kern="1200" dirty="0" smtClean="0">
                <a:solidFill>
                  <a:schemeClr val="tx1"/>
                </a:solidFill>
                <a:effectLst/>
                <a:latin typeface="+mn-lt"/>
                <a:ea typeface="+mn-ea"/>
                <a:cs typeface="+mn-cs"/>
              </a:rPr>
              <a:t>a</a:t>
            </a:r>
            <a:r>
              <a:rPr lang="zh-CN" altLang="zh-CN" sz="1200" kern="1200" dirty="0" smtClean="0">
                <a:solidFill>
                  <a:schemeClr val="tx1"/>
                </a:solidFill>
                <a:effectLst/>
                <a:latin typeface="+mn-lt"/>
                <a:ea typeface="+mn-ea"/>
                <a:cs typeface="+mn-cs"/>
              </a:rPr>
              <a:t>为追加模式，</a:t>
            </a:r>
            <a:r>
              <a:rPr lang="en-US" altLang="zh-CN" sz="1200" kern="1200" dirty="0" smtClean="0">
                <a:solidFill>
                  <a:schemeClr val="tx1"/>
                </a:solidFill>
                <a:effectLst/>
                <a:latin typeface="+mn-lt"/>
                <a:ea typeface="+mn-ea"/>
                <a:cs typeface="+mn-cs"/>
              </a:rPr>
              <a:t>w</a:t>
            </a:r>
            <a:r>
              <a:rPr lang="zh-CN" altLang="zh-CN" sz="1200" kern="1200" dirty="0" smtClean="0">
                <a:solidFill>
                  <a:schemeClr val="tx1"/>
                </a:solidFill>
                <a:effectLst/>
                <a:latin typeface="+mn-lt"/>
                <a:ea typeface="+mn-ea"/>
                <a:cs typeface="+mn-cs"/>
              </a:rPr>
              <a:t>为覆盖模式</a:t>
            </a:r>
          </a:p>
          <a:p>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datefmt</a:t>
            </a:r>
            <a:r>
              <a:rPr lang="en-US" altLang="zh-CN" sz="1200" kern="1200" dirty="0" smtClean="0">
                <a:solidFill>
                  <a:schemeClr val="tx1"/>
                </a:solidFill>
                <a:effectLst/>
                <a:latin typeface="+mn-lt"/>
                <a:ea typeface="+mn-ea"/>
                <a:cs typeface="+mn-cs"/>
              </a:rPr>
              <a:t>='%Y-%m-%d %I:%M:%S %p') # </a:t>
            </a:r>
            <a:r>
              <a:rPr lang="zh-CN" altLang="zh-CN" sz="1200" kern="1200" dirty="0" smtClean="0">
                <a:solidFill>
                  <a:schemeClr val="tx1"/>
                </a:solidFill>
                <a:effectLst/>
                <a:latin typeface="+mn-lt"/>
                <a:ea typeface="+mn-ea"/>
                <a:cs typeface="+mn-cs"/>
              </a:rPr>
              <a:t>日期模式</a:t>
            </a:r>
          </a:p>
          <a:p>
            <a:r>
              <a:rPr lang="en-US" altLang="zh-CN" sz="1200" kern="1200" dirty="0" smtClean="0">
                <a:solidFill>
                  <a:schemeClr val="tx1"/>
                </a:solidFill>
                <a:effectLst/>
                <a:latin typeface="+mn-lt"/>
                <a:ea typeface="+mn-ea"/>
                <a:cs typeface="+mn-cs"/>
              </a:rPr>
              <a:t>m1 = 56;n1 = 24</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m=m1;n=n1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r = 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while r != 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p+=1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logging.info(f"</a:t>
            </a:r>
            <a:r>
              <a:rPr lang="zh-CN" altLang="zh-CN" sz="1200" kern="1200" dirty="0" smtClean="0">
                <a:solidFill>
                  <a:schemeClr val="tx1"/>
                </a:solidFill>
                <a:effectLst/>
                <a:latin typeface="+mn-lt"/>
                <a:ea typeface="+mn-ea"/>
                <a:cs typeface="+mn-cs"/>
              </a:rPr>
              <a:t>第</a:t>
            </a:r>
            <a:r>
              <a:rPr lang="en-US" altLang="zh-CN" sz="1200" kern="1200" dirty="0" smtClean="0">
                <a:solidFill>
                  <a:schemeClr val="tx1"/>
                </a:solidFill>
                <a:effectLst/>
                <a:latin typeface="+mn-lt"/>
                <a:ea typeface="+mn-ea"/>
                <a:cs typeface="+mn-cs"/>
              </a:rPr>
              <a:t>{p}</a:t>
            </a:r>
            <a:r>
              <a:rPr lang="zh-CN" altLang="zh-CN" sz="1200" kern="1200" dirty="0" smtClean="0">
                <a:solidFill>
                  <a:schemeClr val="tx1"/>
                </a:solidFill>
                <a:effectLst/>
                <a:latin typeface="+mn-lt"/>
                <a:ea typeface="+mn-ea"/>
                <a:cs typeface="+mn-cs"/>
              </a:rPr>
              <a:t>轮迭代</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logging.info(</a:t>
            </a:r>
            <a:r>
              <a:rPr lang="en-US" altLang="zh-CN" sz="1200" kern="1200" dirty="0" err="1" smtClean="0">
                <a:solidFill>
                  <a:schemeClr val="tx1"/>
                </a:solidFill>
                <a:effectLst/>
                <a:latin typeface="+mn-lt"/>
                <a:ea typeface="+mn-ea"/>
                <a:cs typeface="+mn-cs"/>
              </a:rPr>
              <a:t>f"m</a:t>
            </a:r>
            <a:r>
              <a:rPr lang="en-US" altLang="zh-CN" sz="1200" kern="1200" dirty="0" smtClean="0">
                <a:solidFill>
                  <a:schemeClr val="tx1"/>
                </a:solidFill>
                <a:effectLst/>
                <a:latin typeface="+mn-lt"/>
                <a:ea typeface="+mn-ea"/>
                <a:cs typeface="+mn-cs"/>
              </a:rPr>
              <a:t>={m},n={n}")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r = m %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logging.info(</a:t>
            </a:r>
            <a:r>
              <a:rPr lang="en-US" altLang="zh-CN" sz="1200" kern="1200" dirty="0" err="1" smtClean="0">
                <a:solidFill>
                  <a:schemeClr val="tx1"/>
                </a:solidFill>
                <a:effectLst/>
                <a:latin typeface="+mn-lt"/>
                <a:ea typeface="+mn-ea"/>
                <a:cs typeface="+mn-cs"/>
              </a:rPr>
              <a:t>f"r</a:t>
            </a:r>
            <a:r>
              <a:rPr lang="en-US" altLang="zh-CN" sz="1200" kern="1200" dirty="0" smtClean="0">
                <a:solidFill>
                  <a:schemeClr val="tx1"/>
                </a:solidFill>
                <a:effectLst/>
                <a:latin typeface="+mn-lt"/>
                <a:ea typeface="+mn-ea"/>
                <a:cs typeface="+mn-cs"/>
              </a:rPr>
              <a:t>={r}")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 = n</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n = r    </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logging.info(f"{m1}</a:t>
            </a:r>
            <a:r>
              <a:rPr lang="zh-CN" altLang="zh-CN" sz="1200" kern="1200" dirty="0" smtClean="0">
                <a:solidFill>
                  <a:schemeClr val="tx1"/>
                </a:solidFill>
                <a:effectLst/>
                <a:latin typeface="+mn-lt"/>
                <a:ea typeface="+mn-ea"/>
                <a:cs typeface="+mn-cs"/>
              </a:rPr>
              <a:t>和</a:t>
            </a:r>
            <a:r>
              <a:rPr lang="en-US" altLang="zh-CN" sz="1200" kern="1200" dirty="0" smtClean="0">
                <a:solidFill>
                  <a:schemeClr val="tx1"/>
                </a:solidFill>
                <a:effectLst/>
                <a:latin typeface="+mn-lt"/>
                <a:ea typeface="+mn-ea"/>
                <a:cs typeface="+mn-cs"/>
              </a:rPr>
              <a:t>{n1}</a:t>
            </a:r>
            <a:r>
              <a:rPr lang="zh-CN" altLang="zh-CN" sz="1200" kern="1200" dirty="0" smtClean="0">
                <a:solidFill>
                  <a:schemeClr val="tx1"/>
                </a:solidFill>
                <a:effectLst/>
                <a:latin typeface="+mn-lt"/>
                <a:ea typeface="+mn-ea"/>
                <a:cs typeface="+mn-cs"/>
              </a:rPr>
              <a:t>的最大公约数为</a:t>
            </a:r>
            <a:r>
              <a:rPr lang="en-US" altLang="zh-CN" sz="1200" kern="1200" dirty="0" smtClean="0">
                <a:solidFill>
                  <a:schemeClr val="tx1"/>
                </a:solidFill>
                <a:effectLst/>
                <a:latin typeface="+mn-lt"/>
                <a:ea typeface="+mn-ea"/>
                <a:cs typeface="+mn-cs"/>
              </a:rPr>
              <a:t>{m}")</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33</a:t>
            </a:fld>
            <a:endParaRPr lang="zh-CN" altLang="en-US"/>
          </a:p>
        </p:txBody>
      </p:sp>
    </p:spTree>
    <p:extLst>
      <p:ext uri="{BB962C8B-B14F-4D97-AF65-F5344CB8AC3E}">
        <p14:creationId xmlns:p14="http://schemas.microsoft.com/office/powerpoint/2010/main" val="39268280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34</a:t>
            </a:fld>
            <a:endParaRPr lang="zh-CN" altLang="en-US"/>
          </a:p>
        </p:txBody>
      </p:sp>
    </p:spTree>
    <p:extLst>
      <p:ext uri="{BB962C8B-B14F-4D97-AF65-F5344CB8AC3E}">
        <p14:creationId xmlns:p14="http://schemas.microsoft.com/office/powerpoint/2010/main" val="75806681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a:t>
            </a:r>
            <a:r>
              <a:rPr lang="en-US" altLang="zh-CN" sz="1200" kern="1200" dirty="0" smtClean="0">
                <a:solidFill>
                  <a:schemeClr val="tx1"/>
                </a:solidFill>
                <a:effectLst/>
                <a:latin typeface="+mn-lt"/>
                <a:ea typeface="+mn-ea"/>
                <a:cs typeface="+mn-cs"/>
              </a:rPr>
              <a:t>3-26</a:t>
            </a:r>
            <a:r>
              <a:rPr lang="zh-CN" altLang="zh-CN" sz="1200" kern="1200" dirty="0" smtClean="0">
                <a:solidFill>
                  <a:schemeClr val="tx1"/>
                </a:solidFill>
                <a:effectLst/>
                <a:latin typeface="+mn-lt"/>
                <a:ea typeface="+mn-ea"/>
                <a:cs typeface="+mn-cs"/>
              </a:rPr>
              <a:t>打开调试器，打开例</a:t>
            </a:r>
            <a:r>
              <a:rPr lang="en-US" altLang="zh-CN" sz="1200" kern="1200" dirty="0" smtClean="0">
                <a:solidFill>
                  <a:schemeClr val="tx1"/>
                </a:solidFill>
                <a:effectLst/>
                <a:latin typeface="+mn-lt"/>
                <a:ea typeface="+mn-ea"/>
                <a:cs typeface="+mn-cs"/>
              </a:rPr>
              <a:t>3-20</a:t>
            </a:r>
            <a:r>
              <a:rPr lang="zh-CN" altLang="zh-CN" sz="1200" kern="1200" dirty="0" smtClean="0">
                <a:solidFill>
                  <a:schemeClr val="tx1"/>
                </a:solidFill>
                <a:effectLst/>
                <a:latin typeface="+mn-lt"/>
                <a:ea typeface="+mn-ea"/>
                <a:cs typeface="+mn-cs"/>
              </a:rPr>
              <a:t>，选中代码：</a:t>
            </a:r>
            <a:r>
              <a:rPr lang="en-US" altLang="zh-CN" sz="1200" kern="1200" dirty="0" smtClean="0">
                <a:solidFill>
                  <a:schemeClr val="tx1"/>
                </a:solidFill>
                <a:effectLst/>
                <a:latin typeface="+mn-lt"/>
                <a:ea typeface="+mn-ea"/>
                <a:cs typeface="+mn-cs"/>
              </a:rPr>
              <a:t>for i in range(2,int(test_num+1)):</a:t>
            </a:r>
            <a:r>
              <a:rPr lang="zh-CN" altLang="zh-CN" sz="1200" kern="1200" dirty="0" smtClean="0">
                <a:solidFill>
                  <a:schemeClr val="tx1"/>
                </a:solidFill>
                <a:effectLst/>
                <a:latin typeface="+mn-lt"/>
                <a:ea typeface="+mn-ea"/>
                <a:cs typeface="+mn-cs"/>
              </a:rPr>
              <a:t>，将</a:t>
            </a:r>
            <a:r>
              <a:rPr lang="en-US" altLang="zh-CN" sz="1200" kern="1200" dirty="0" smtClean="0">
                <a:solidFill>
                  <a:schemeClr val="tx1"/>
                </a:solidFill>
                <a:effectLst/>
                <a:latin typeface="+mn-lt"/>
                <a:ea typeface="+mn-ea"/>
                <a:cs typeface="+mn-cs"/>
              </a:rPr>
              <a:t>test_num+1</a:t>
            </a:r>
            <a:r>
              <a:rPr lang="zh-CN" altLang="zh-CN" sz="1200" kern="1200" dirty="0" smtClean="0">
                <a:solidFill>
                  <a:schemeClr val="tx1"/>
                </a:solidFill>
                <a:effectLst/>
                <a:latin typeface="+mn-lt"/>
                <a:ea typeface="+mn-ea"/>
                <a:cs typeface="+mn-cs"/>
              </a:rPr>
              <a:t>，修改成</a:t>
            </a:r>
            <a:r>
              <a:rPr lang="en-US" altLang="zh-CN" sz="1200" kern="1200" dirty="0" err="1" smtClean="0">
                <a:solidFill>
                  <a:schemeClr val="tx1"/>
                </a:solidFill>
                <a:effectLst/>
                <a:latin typeface="+mn-lt"/>
                <a:ea typeface="+mn-ea"/>
                <a:cs typeface="+mn-cs"/>
              </a:rPr>
              <a:t>test_num</a:t>
            </a:r>
            <a:r>
              <a:rPr lang="zh-CN" altLang="zh-CN" sz="1200" kern="1200" dirty="0" smtClean="0">
                <a:solidFill>
                  <a:schemeClr val="tx1"/>
                </a:solidFill>
                <a:effectLst/>
                <a:latin typeface="+mn-lt"/>
                <a:ea typeface="+mn-ea"/>
                <a:cs typeface="+mn-cs"/>
              </a:rPr>
              <a:t>，使用断点调试的方法定位程序错误。调试过程如下：</a:t>
            </a:r>
          </a:p>
          <a:p>
            <a:r>
              <a:rPr lang="zh-CN" altLang="zh-CN" sz="1200" kern="1200" dirty="0" smtClean="0">
                <a:solidFill>
                  <a:schemeClr val="tx1"/>
                </a:solidFill>
                <a:effectLst/>
                <a:latin typeface="+mn-lt"/>
                <a:ea typeface="+mn-ea"/>
                <a:cs typeface="+mn-cs"/>
              </a:rPr>
              <a:t>步骤</a:t>
            </a:r>
            <a:r>
              <a:rPr lang="en-US" altLang="zh-CN" sz="1200" kern="1200" dirty="0" smtClean="0">
                <a:solidFill>
                  <a:schemeClr val="tx1"/>
                </a:solidFill>
                <a:effectLst/>
                <a:latin typeface="+mn-lt"/>
                <a:ea typeface="+mn-ea"/>
                <a:cs typeface="+mn-cs"/>
              </a:rPr>
              <a:t>1</a:t>
            </a:r>
            <a:r>
              <a:rPr lang="zh-CN" altLang="zh-CN" sz="1200" kern="1200" dirty="0" smtClean="0">
                <a:solidFill>
                  <a:schemeClr val="tx1"/>
                </a:solidFill>
                <a:effectLst/>
                <a:latin typeface="+mn-lt"/>
                <a:ea typeface="+mn-ea"/>
                <a:cs typeface="+mn-cs"/>
              </a:rPr>
              <a:t>：打开</a:t>
            </a:r>
            <a:r>
              <a:rPr lang="en-US" altLang="zh-CN" sz="1200" kern="1200" dirty="0" smtClean="0">
                <a:solidFill>
                  <a:schemeClr val="tx1"/>
                </a:solidFill>
                <a:effectLst/>
                <a:latin typeface="+mn-lt"/>
                <a:ea typeface="+mn-ea"/>
                <a:cs typeface="+mn-cs"/>
              </a:rPr>
              <a:t>Debug</a:t>
            </a:r>
            <a:r>
              <a:rPr lang="zh-CN" altLang="zh-CN" sz="1200" kern="1200" dirty="0" smtClean="0">
                <a:solidFill>
                  <a:schemeClr val="tx1"/>
                </a:solidFill>
                <a:effectLst/>
                <a:latin typeface="+mn-lt"/>
                <a:ea typeface="+mn-ea"/>
                <a:cs typeface="+mn-cs"/>
              </a:rPr>
              <a:t>调试器；</a:t>
            </a:r>
          </a:p>
          <a:p>
            <a:r>
              <a:rPr lang="zh-CN" altLang="zh-CN" sz="1200" kern="1200" dirty="0" smtClean="0">
                <a:solidFill>
                  <a:schemeClr val="tx1"/>
                </a:solidFill>
                <a:effectLst/>
                <a:latin typeface="+mn-lt"/>
                <a:ea typeface="+mn-ea"/>
                <a:cs typeface="+mn-cs"/>
              </a:rPr>
              <a:t>步骤</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：按图</a:t>
            </a:r>
            <a:r>
              <a:rPr lang="en-US" altLang="zh-CN" sz="1200" kern="1200" dirty="0" smtClean="0">
                <a:solidFill>
                  <a:schemeClr val="tx1"/>
                </a:solidFill>
                <a:effectLst/>
                <a:latin typeface="+mn-lt"/>
                <a:ea typeface="+mn-ea"/>
                <a:cs typeface="+mn-cs"/>
              </a:rPr>
              <a:t>3-31</a:t>
            </a:r>
            <a:r>
              <a:rPr lang="zh-CN" altLang="zh-CN" sz="1200" kern="1200" dirty="0" smtClean="0">
                <a:solidFill>
                  <a:schemeClr val="tx1"/>
                </a:solidFill>
                <a:effectLst/>
                <a:latin typeface="+mn-lt"/>
                <a:ea typeface="+mn-ea"/>
                <a:cs typeface="+mn-cs"/>
              </a:rPr>
              <a:t>方式，将</a:t>
            </a:r>
            <a:r>
              <a:rPr lang="en-US" altLang="zh-CN" sz="1200" kern="1200" dirty="0" smtClean="0">
                <a:solidFill>
                  <a:schemeClr val="tx1"/>
                </a:solidFill>
                <a:effectLst/>
                <a:latin typeface="+mn-lt"/>
                <a:ea typeface="+mn-ea"/>
                <a:cs typeface="+mn-cs"/>
              </a:rPr>
              <a:t>for i in range(2,int(</a:t>
            </a:r>
            <a:r>
              <a:rPr lang="en-US" altLang="zh-CN" sz="1200" kern="1200" dirty="0" err="1" smtClean="0">
                <a:solidFill>
                  <a:schemeClr val="tx1"/>
                </a:solidFill>
                <a:effectLst/>
                <a:latin typeface="+mn-lt"/>
                <a:ea typeface="+mn-ea"/>
                <a:cs typeface="+mn-cs"/>
              </a:rPr>
              <a:t>test_num</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所在行设置为断点；</a:t>
            </a:r>
          </a:p>
          <a:p>
            <a:r>
              <a:rPr lang="zh-CN" altLang="zh-CN" sz="1200" kern="1200" dirty="0" smtClean="0">
                <a:solidFill>
                  <a:schemeClr val="tx1"/>
                </a:solidFill>
                <a:effectLst/>
                <a:latin typeface="+mn-lt"/>
                <a:ea typeface="+mn-ea"/>
                <a:cs typeface="+mn-cs"/>
              </a:rPr>
              <a:t>步骤</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：输入运行程序，输入数字</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，当程序运行到断点时暂停，此时按</a:t>
            </a:r>
            <a:r>
              <a:rPr lang="en-US" altLang="zh-CN" sz="1200" kern="1200" dirty="0" smtClean="0">
                <a:solidFill>
                  <a:schemeClr val="tx1"/>
                </a:solidFill>
                <a:effectLst/>
                <a:latin typeface="+mn-lt"/>
                <a:ea typeface="+mn-ea"/>
                <a:cs typeface="+mn-cs"/>
              </a:rPr>
              <a:t>Step</a:t>
            </a:r>
            <a:r>
              <a:rPr lang="zh-CN" altLang="zh-CN" sz="1200" kern="1200" dirty="0" smtClean="0">
                <a:solidFill>
                  <a:schemeClr val="tx1"/>
                </a:solidFill>
                <a:effectLst/>
                <a:latin typeface="+mn-lt"/>
                <a:ea typeface="+mn-ea"/>
                <a:cs typeface="+mn-cs"/>
              </a:rPr>
              <a:t>键进行断点调试，逐行运行，第一次</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循环结束后，此时程序内变量的值如图</a:t>
            </a:r>
            <a:r>
              <a:rPr lang="en-US" altLang="zh-CN" sz="1200" kern="1200" dirty="0" smtClean="0">
                <a:solidFill>
                  <a:schemeClr val="tx1"/>
                </a:solidFill>
                <a:effectLst/>
                <a:latin typeface="+mn-lt"/>
                <a:ea typeface="+mn-ea"/>
                <a:cs typeface="+mn-cs"/>
              </a:rPr>
              <a:t>3-32</a:t>
            </a:r>
            <a:r>
              <a:rPr lang="zh-CN" altLang="zh-CN" sz="1200" kern="1200" dirty="0" smtClean="0">
                <a:solidFill>
                  <a:schemeClr val="tx1"/>
                </a:solidFill>
                <a:effectLst/>
                <a:latin typeface="+mn-lt"/>
                <a:ea typeface="+mn-ea"/>
                <a:cs typeface="+mn-cs"/>
              </a:rPr>
              <a:t>所示；</a:t>
            </a:r>
          </a:p>
          <a:p>
            <a:r>
              <a:rPr lang="zh-CN" altLang="zh-CN" sz="1200" kern="1200" dirty="0" smtClean="0">
                <a:solidFill>
                  <a:schemeClr val="tx1"/>
                </a:solidFill>
                <a:effectLst/>
                <a:latin typeface="+mn-lt"/>
                <a:ea typeface="+mn-ea"/>
                <a:cs typeface="+mn-cs"/>
              </a:rPr>
              <a:t>步骤</a:t>
            </a:r>
            <a:r>
              <a:rPr lang="en-US" altLang="zh-CN" sz="1200" kern="1200" dirty="0" smtClean="0">
                <a:solidFill>
                  <a:schemeClr val="tx1"/>
                </a:solidFill>
                <a:effectLst/>
                <a:latin typeface="+mn-lt"/>
                <a:ea typeface="+mn-ea"/>
                <a:cs typeface="+mn-cs"/>
              </a:rPr>
              <a:t>4</a:t>
            </a:r>
            <a:r>
              <a:rPr lang="zh-CN" altLang="zh-CN" sz="1200" kern="1200" dirty="0" smtClean="0">
                <a:solidFill>
                  <a:schemeClr val="tx1"/>
                </a:solidFill>
                <a:effectLst/>
                <a:latin typeface="+mn-lt"/>
                <a:ea typeface="+mn-ea"/>
                <a:cs typeface="+mn-cs"/>
              </a:rPr>
              <a:t>：持续按</a:t>
            </a:r>
            <a:r>
              <a:rPr lang="en-US" altLang="zh-CN" sz="1200" kern="1200" dirty="0" smtClean="0">
                <a:solidFill>
                  <a:schemeClr val="tx1"/>
                </a:solidFill>
                <a:effectLst/>
                <a:latin typeface="+mn-lt"/>
                <a:ea typeface="+mn-ea"/>
                <a:cs typeface="+mn-cs"/>
              </a:rPr>
              <a:t>Step</a:t>
            </a:r>
            <a:r>
              <a:rPr lang="zh-CN" altLang="zh-CN" sz="1200" kern="1200" dirty="0" smtClean="0">
                <a:solidFill>
                  <a:schemeClr val="tx1"/>
                </a:solidFill>
                <a:effectLst/>
                <a:latin typeface="+mn-lt"/>
                <a:ea typeface="+mn-ea"/>
                <a:cs typeface="+mn-cs"/>
              </a:rPr>
              <a:t>键，发现程序在外层</a:t>
            </a:r>
            <a:r>
              <a:rPr lang="en-US" altLang="zh-CN" sz="1200" kern="1200" dirty="0" smtClean="0">
                <a:solidFill>
                  <a:schemeClr val="tx1"/>
                </a:solidFill>
                <a:effectLst/>
                <a:latin typeface="+mn-lt"/>
                <a:ea typeface="+mn-ea"/>
                <a:cs typeface="+mn-cs"/>
              </a:rPr>
              <a:t>while</a:t>
            </a:r>
            <a:r>
              <a:rPr lang="zh-CN" altLang="zh-CN" sz="1200" kern="1200" dirty="0" smtClean="0">
                <a:solidFill>
                  <a:schemeClr val="tx1"/>
                </a:solidFill>
                <a:effectLst/>
                <a:latin typeface="+mn-lt"/>
                <a:ea typeface="+mn-ea"/>
                <a:cs typeface="+mn-cs"/>
              </a:rPr>
              <a:t>循环和内存</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循环中来回跳转，无法跳出，形成死循环。</a:t>
            </a:r>
          </a:p>
          <a:p>
            <a:r>
              <a:rPr lang="zh-CN" altLang="zh-CN" sz="1200" kern="1200" dirty="0" smtClean="0">
                <a:solidFill>
                  <a:schemeClr val="tx1"/>
                </a:solidFill>
                <a:effectLst/>
                <a:latin typeface="+mn-lt"/>
                <a:ea typeface="+mn-ea"/>
                <a:cs typeface="+mn-cs"/>
              </a:rPr>
              <a:t>步骤</a:t>
            </a:r>
            <a:r>
              <a:rPr lang="en-US" altLang="zh-CN" sz="1200" kern="1200" dirty="0" smtClean="0">
                <a:solidFill>
                  <a:schemeClr val="tx1"/>
                </a:solidFill>
                <a:effectLst/>
                <a:latin typeface="+mn-lt"/>
                <a:ea typeface="+mn-ea"/>
                <a:cs typeface="+mn-cs"/>
              </a:rPr>
              <a:t>5</a:t>
            </a:r>
            <a:r>
              <a:rPr lang="zh-CN" altLang="zh-CN" sz="1200" kern="1200" dirty="0" smtClean="0">
                <a:solidFill>
                  <a:schemeClr val="tx1"/>
                </a:solidFill>
                <a:effectLst/>
                <a:latin typeface="+mn-lt"/>
                <a:ea typeface="+mn-ea"/>
                <a:cs typeface="+mn-cs"/>
              </a:rPr>
              <a:t>：观察形成死循环时变量值的变化，发现因为</a:t>
            </a:r>
            <a:r>
              <a:rPr lang="en-US" altLang="zh-CN" sz="1200" kern="1200" dirty="0" smtClean="0">
                <a:solidFill>
                  <a:schemeClr val="tx1"/>
                </a:solidFill>
                <a:effectLst/>
                <a:latin typeface="+mn-lt"/>
                <a:ea typeface="+mn-ea"/>
                <a:cs typeface="+mn-cs"/>
              </a:rPr>
              <a:t>range()</a:t>
            </a:r>
            <a:r>
              <a:rPr lang="zh-CN" altLang="zh-CN" sz="1200" kern="1200" dirty="0" smtClean="0">
                <a:solidFill>
                  <a:schemeClr val="tx1"/>
                </a:solidFill>
                <a:effectLst/>
                <a:latin typeface="+mn-lt"/>
                <a:ea typeface="+mn-ea"/>
                <a:cs typeface="+mn-cs"/>
              </a:rPr>
              <a:t>函数第二各参数</a:t>
            </a:r>
            <a:r>
              <a:rPr lang="en-US" altLang="zh-CN" sz="1200" kern="1200" dirty="0" err="1" smtClean="0">
                <a:solidFill>
                  <a:schemeClr val="tx1"/>
                </a:solidFill>
                <a:effectLst/>
                <a:latin typeface="+mn-lt"/>
                <a:ea typeface="+mn-ea"/>
                <a:cs typeface="+mn-cs"/>
              </a:rPr>
              <a:t>test_num</a:t>
            </a:r>
            <a:r>
              <a:rPr lang="zh-CN" altLang="zh-CN" sz="1200" kern="1200" dirty="0" smtClean="0">
                <a:solidFill>
                  <a:schemeClr val="tx1"/>
                </a:solidFill>
                <a:effectLst/>
                <a:latin typeface="+mn-lt"/>
                <a:ea typeface="+mn-ea"/>
                <a:cs typeface="+mn-cs"/>
              </a:rPr>
              <a:t>值为</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，也就是</a:t>
            </a:r>
            <a:r>
              <a:rPr lang="en-US" altLang="zh-CN" sz="1200" kern="1200" dirty="0" smtClean="0">
                <a:solidFill>
                  <a:schemeClr val="tx1"/>
                </a:solidFill>
                <a:effectLst/>
                <a:latin typeface="+mn-lt"/>
                <a:ea typeface="+mn-ea"/>
                <a:cs typeface="+mn-cs"/>
              </a:rPr>
              <a:t>for</a:t>
            </a:r>
            <a:r>
              <a:rPr lang="zh-CN" altLang="zh-CN" sz="1200" kern="1200" dirty="0" smtClean="0">
                <a:solidFill>
                  <a:schemeClr val="tx1"/>
                </a:solidFill>
                <a:effectLst/>
                <a:latin typeface="+mn-lt"/>
                <a:ea typeface="+mn-ea"/>
                <a:cs typeface="+mn-cs"/>
              </a:rPr>
              <a:t>循环中迭代器对象元素只有</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，变量</a:t>
            </a:r>
            <a:r>
              <a:rPr lang="en-US" altLang="zh-CN" sz="1200" kern="1200" dirty="0" smtClean="0">
                <a:solidFill>
                  <a:schemeClr val="tx1"/>
                </a:solidFill>
                <a:effectLst/>
                <a:latin typeface="+mn-lt"/>
                <a:ea typeface="+mn-ea"/>
                <a:cs typeface="+mn-cs"/>
              </a:rPr>
              <a:t>i</a:t>
            </a:r>
            <a:r>
              <a:rPr lang="zh-CN" altLang="zh-CN" sz="1200" kern="1200" dirty="0" smtClean="0">
                <a:solidFill>
                  <a:schemeClr val="tx1"/>
                </a:solidFill>
                <a:effectLst/>
                <a:latin typeface="+mn-lt"/>
                <a:ea typeface="+mn-ea"/>
                <a:cs typeface="+mn-cs"/>
              </a:rPr>
              <a:t>的值永远停留在</a:t>
            </a:r>
            <a:r>
              <a:rPr lang="en-US" altLang="zh-CN" sz="1200" kern="1200" dirty="0" smtClean="0">
                <a:solidFill>
                  <a:schemeClr val="tx1"/>
                </a:solidFill>
                <a:effectLst/>
                <a:latin typeface="+mn-lt"/>
                <a:ea typeface="+mn-ea"/>
                <a:cs typeface="+mn-cs"/>
              </a:rPr>
              <a:t>2</a:t>
            </a:r>
            <a:r>
              <a:rPr lang="zh-CN" altLang="zh-CN" sz="1200" kern="1200" dirty="0" smtClean="0">
                <a:solidFill>
                  <a:schemeClr val="tx1"/>
                </a:solidFill>
                <a:effectLst/>
                <a:latin typeface="+mn-lt"/>
                <a:ea typeface="+mn-ea"/>
                <a:cs typeface="+mn-cs"/>
              </a:rPr>
              <a:t>上，而此时因子</a:t>
            </a:r>
            <a:r>
              <a:rPr lang="en-US" altLang="zh-CN" sz="1200" kern="1200" dirty="0" smtClean="0">
                <a:solidFill>
                  <a:schemeClr val="tx1"/>
                </a:solidFill>
                <a:effectLst/>
                <a:latin typeface="+mn-lt"/>
                <a:ea typeface="+mn-ea"/>
                <a:cs typeface="+mn-cs"/>
              </a:rPr>
              <a:t>3</a:t>
            </a:r>
            <a:r>
              <a:rPr lang="zh-CN" altLang="zh-CN" sz="1200" kern="1200" dirty="0" smtClean="0">
                <a:solidFill>
                  <a:schemeClr val="tx1"/>
                </a:solidFill>
                <a:effectLst/>
                <a:latin typeface="+mn-lt"/>
                <a:ea typeface="+mn-ea"/>
                <a:cs typeface="+mn-cs"/>
              </a:rPr>
              <a:t>又与</a:t>
            </a:r>
            <a:r>
              <a:rPr lang="en-US" altLang="zh-CN" sz="1200" kern="1200" dirty="0" err="1" smtClean="0">
                <a:solidFill>
                  <a:schemeClr val="tx1"/>
                </a:solidFill>
                <a:effectLst/>
                <a:latin typeface="+mn-lt"/>
                <a:ea typeface="+mn-ea"/>
                <a:cs typeface="+mn-cs"/>
              </a:rPr>
              <a:t>test_num</a:t>
            </a:r>
            <a:r>
              <a:rPr lang="zh-CN" altLang="zh-CN" sz="1200" kern="1200" dirty="0" smtClean="0">
                <a:solidFill>
                  <a:schemeClr val="tx1"/>
                </a:solidFill>
                <a:effectLst/>
                <a:latin typeface="+mn-lt"/>
                <a:ea typeface="+mn-ea"/>
                <a:cs typeface="+mn-cs"/>
              </a:rPr>
              <a:t>值相同，永远无法匹配，造成死循环；</a:t>
            </a:r>
          </a:p>
          <a:p>
            <a:r>
              <a:rPr lang="zh-CN" altLang="zh-CN" sz="1200" kern="1200" dirty="0" smtClean="0">
                <a:solidFill>
                  <a:schemeClr val="tx1"/>
                </a:solidFill>
                <a:effectLst/>
                <a:latin typeface="+mn-lt"/>
                <a:ea typeface="+mn-ea"/>
                <a:cs typeface="+mn-cs"/>
              </a:rPr>
              <a:t>步骤</a:t>
            </a:r>
            <a:r>
              <a:rPr lang="en-US" altLang="zh-CN" sz="1200" kern="1200" dirty="0" smtClean="0">
                <a:solidFill>
                  <a:schemeClr val="tx1"/>
                </a:solidFill>
                <a:effectLst/>
                <a:latin typeface="+mn-lt"/>
                <a:ea typeface="+mn-ea"/>
                <a:cs typeface="+mn-cs"/>
              </a:rPr>
              <a:t>6</a:t>
            </a:r>
            <a:r>
              <a:rPr lang="zh-CN" altLang="zh-CN" sz="1200" kern="1200" dirty="0" smtClean="0">
                <a:solidFill>
                  <a:schemeClr val="tx1"/>
                </a:solidFill>
                <a:effectLst/>
                <a:latin typeface="+mn-lt"/>
                <a:ea typeface="+mn-ea"/>
                <a:cs typeface="+mn-cs"/>
              </a:rPr>
              <a:t>：找到程序不能运行的原因，也即必须修改</a:t>
            </a:r>
            <a:r>
              <a:rPr lang="en-US" altLang="zh-CN" sz="1200" kern="1200" dirty="0" smtClean="0">
                <a:solidFill>
                  <a:schemeClr val="tx1"/>
                </a:solidFill>
                <a:effectLst/>
                <a:latin typeface="+mn-lt"/>
                <a:ea typeface="+mn-ea"/>
                <a:cs typeface="+mn-cs"/>
              </a:rPr>
              <a:t>foe</a:t>
            </a:r>
            <a:r>
              <a:rPr lang="zh-CN" altLang="zh-CN" sz="1200" kern="1200" dirty="0" smtClean="0">
                <a:solidFill>
                  <a:schemeClr val="tx1"/>
                </a:solidFill>
                <a:effectLst/>
                <a:latin typeface="+mn-lt"/>
                <a:ea typeface="+mn-ea"/>
                <a:cs typeface="+mn-cs"/>
              </a:rPr>
              <a:t>循环迭代对象序列上界，将</a:t>
            </a:r>
            <a:r>
              <a:rPr lang="en-US" altLang="zh-CN" sz="1200" kern="1200" dirty="0" err="1" smtClean="0">
                <a:solidFill>
                  <a:schemeClr val="tx1"/>
                </a:solidFill>
                <a:effectLst/>
                <a:latin typeface="+mn-lt"/>
                <a:ea typeface="+mn-ea"/>
                <a:cs typeface="+mn-cs"/>
              </a:rPr>
              <a:t>test_num</a:t>
            </a:r>
            <a:r>
              <a:rPr lang="zh-CN" altLang="zh-CN" sz="1200" kern="1200" dirty="0" smtClean="0">
                <a:solidFill>
                  <a:schemeClr val="tx1"/>
                </a:solidFill>
                <a:effectLst/>
                <a:latin typeface="+mn-lt"/>
                <a:ea typeface="+mn-ea"/>
                <a:cs typeface="+mn-cs"/>
              </a:rPr>
              <a:t>改回</a:t>
            </a:r>
            <a:r>
              <a:rPr lang="en-US" altLang="zh-CN" sz="1200" kern="1200" dirty="0" smtClean="0">
                <a:solidFill>
                  <a:schemeClr val="tx1"/>
                </a:solidFill>
                <a:effectLst/>
                <a:latin typeface="+mn-lt"/>
                <a:ea typeface="+mn-ea"/>
                <a:cs typeface="+mn-cs"/>
              </a:rPr>
              <a:t>test_num+1:</a:t>
            </a:r>
            <a:r>
              <a:rPr lang="zh-CN" altLang="zh-CN" sz="1200" kern="1200" dirty="0" smtClean="0">
                <a:solidFill>
                  <a:schemeClr val="tx1"/>
                </a:solidFill>
                <a:effectLst/>
                <a:latin typeface="+mn-lt"/>
                <a:ea typeface="+mn-ea"/>
                <a:cs typeface="+mn-cs"/>
              </a:rPr>
              <a:t>，程序重新运行，成功。</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35</a:t>
            </a:fld>
            <a:endParaRPr lang="zh-CN" altLang="en-US"/>
          </a:p>
        </p:txBody>
      </p:sp>
    </p:spTree>
    <p:extLst>
      <p:ext uri="{BB962C8B-B14F-4D97-AF65-F5344CB8AC3E}">
        <p14:creationId xmlns:p14="http://schemas.microsoft.com/office/powerpoint/2010/main" val="7018936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36</a:t>
            </a:fld>
            <a:endParaRPr lang="zh-CN" altLang="en-US"/>
          </a:p>
        </p:txBody>
      </p:sp>
    </p:spTree>
    <p:extLst>
      <p:ext uri="{BB962C8B-B14F-4D97-AF65-F5344CB8AC3E}">
        <p14:creationId xmlns:p14="http://schemas.microsoft.com/office/powerpoint/2010/main" val="597022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标准异常</a:t>
            </a:r>
          </a:p>
          <a:p>
            <a:r>
              <a:rPr lang="zh-CN" altLang="zh-CN" sz="1200" kern="1200" dirty="0" smtClean="0">
                <a:solidFill>
                  <a:schemeClr val="tx1"/>
                </a:solidFill>
                <a:effectLst/>
                <a:latin typeface="+mn-lt"/>
                <a:ea typeface="+mn-ea"/>
                <a:cs typeface="+mn-cs"/>
              </a:rPr>
              <a:t>描述</a:t>
            </a:r>
          </a:p>
          <a:p>
            <a:r>
              <a:rPr lang="en-US" altLang="zh-CN" sz="1200" kern="1200" dirty="0" err="1" smtClean="0">
                <a:solidFill>
                  <a:schemeClr val="tx1"/>
                </a:solidFill>
                <a:effectLst/>
                <a:latin typeface="+mn-lt"/>
                <a:ea typeface="+mn-ea"/>
                <a:cs typeface="+mn-cs"/>
              </a:rPr>
              <a:t>ArithmeticError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数值计算所发生的所有错误的基类</a:t>
            </a:r>
          </a:p>
          <a:p>
            <a:r>
              <a:rPr lang="en-US" altLang="zh-CN" sz="1200" kern="1200" dirty="0" err="1" smtClean="0">
                <a:solidFill>
                  <a:schemeClr val="tx1"/>
                </a:solidFill>
                <a:effectLst/>
                <a:latin typeface="+mn-lt"/>
                <a:ea typeface="+mn-ea"/>
                <a:cs typeface="+mn-cs"/>
              </a:rPr>
              <a:t>AssertionError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断言语句失败的情况下引发</a:t>
            </a:r>
          </a:p>
          <a:p>
            <a:r>
              <a:rPr lang="en-US" altLang="zh-CN" sz="1200" kern="1200" dirty="0" err="1" smtClean="0">
                <a:solidFill>
                  <a:schemeClr val="tx1"/>
                </a:solidFill>
                <a:effectLst/>
                <a:latin typeface="+mn-lt"/>
                <a:ea typeface="+mn-ea"/>
                <a:cs typeface="+mn-cs"/>
              </a:rPr>
              <a:t>AttributeError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属性引用或赋值失败的情况下引发</a:t>
            </a:r>
          </a:p>
          <a:p>
            <a:r>
              <a:rPr lang="en-US" altLang="zh-CN" sz="1200" kern="1200" dirty="0" err="1" smtClean="0">
                <a:solidFill>
                  <a:schemeClr val="tx1"/>
                </a:solidFill>
                <a:effectLst/>
                <a:latin typeface="+mn-lt"/>
                <a:ea typeface="+mn-ea"/>
                <a:cs typeface="+mn-cs"/>
              </a:rPr>
              <a:t>EnvironmentError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环境之外发生的所有异常的基类。</a:t>
            </a:r>
          </a:p>
          <a:p>
            <a:r>
              <a:rPr lang="en-US" altLang="zh-CN" sz="1200" kern="1200" dirty="0" err="1" smtClean="0">
                <a:solidFill>
                  <a:schemeClr val="tx1"/>
                </a:solidFill>
                <a:effectLst/>
                <a:latin typeface="+mn-lt"/>
                <a:ea typeface="+mn-ea"/>
                <a:cs typeface="+mn-cs"/>
              </a:rPr>
              <a:t>EOFError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当从 </a:t>
            </a:r>
            <a:r>
              <a:rPr lang="en-US" altLang="zh-CN" sz="1200" kern="1200" dirty="0" smtClean="0">
                <a:solidFill>
                  <a:schemeClr val="tx1"/>
                </a:solidFill>
                <a:effectLst/>
                <a:latin typeface="+mn-lt"/>
                <a:ea typeface="+mn-ea"/>
                <a:cs typeface="+mn-cs"/>
              </a:rPr>
              <a:t>input() </a:t>
            </a:r>
            <a:r>
              <a:rPr lang="zh-CN" altLang="zh-CN" sz="1200" kern="1200" dirty="0" smtClean="0">
                <a:solidFill>
                  <a:schemeClr val="tx1"/>
                </a:solidFill>
                <a:effectLst/>
                <a:latin typeface="+mn-lt"/>
                <a:ea typeface="+mn-ea"/>
                <a:cs typeface="+mn-cs"/>
              </a:rPr>
              <a:t>函数输入，到达文件末尾时触发</a:t>
            </a:r>
          </a:p>
          <a:p>
            <a:r>
              <a:rPr lang="en-US" altLang="zh-CN" sz="1200" kern="1200" dirty="0" smtClean="0">
                <a:solidFill>
                  <a:schemeClr val="tx1"/>
                </a:solidFill>
                <a:effectLst/>
                <a:latin typeface="+mn-lt"/>
                <a:ea typeface="+mn-ea"/>
                <a:cs typeface="+mn-cs"/>
              </a:rPr>
              <a:t>Exception</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所有异常的基类</a:t>
            </a:r>
          </a:p>
          <a:p>
            <a:r>
              <a:rPr lang="en-US" altLang="zh-CN" sz="1200" kern="1200" dirty="0" err="1" smtClean="0">
                <a:solidFill>
                  <a:schemeClr val="tx1"/>
                </a:solidFill>
                <a:effectLst/>
                <a:latin typeface="+mn-lt"/>
                <a:ea typeface="+mn-ea"/>
                <a:cs typeface="+mn-cs"/>
              </a:rPr>
              <a:t>FloatingPointError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当一个浮点运算失败时触发</a:t>
            </a:r>
          </a:p>
          <a:p>
            <a:r>
              <a:rPr lang="en-US" altLang="zh-CN" sz="1200" kern="1200" dirty="0" err="1" smtClean="0">
                <a:solidFill>
                  <a:schemeClr val="tx1"/>
                </a:solidFill>
                <a:effectLst/>
                <a:latin typeface="+mn-lt"/>
                <a:ea typeface="+mn-ea"/>
                <a:cs typeface="+mn-cs"/>
              </a:rPr>
              <a:t>ImportError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当一个</a:t>
            </a:r>
            <a:r>
              <a:rPr lang="en-US" altLang="zh-CN" sz="1200" kern="1200" dirty="0" smtClean="0">
                <a:solidFill>
                  <a:schemeClr val="tx1"/>
                </a:solidFill>
                <a:effectLst/>
                <a:latin typeface="+mn-lt"/>
                <a:ea typeface="+mn-ea"/>
                <a:cs typeface="+mn-cs"/>
              </a:rPr>
              <a:t> import </a:t>
            </a:r>
            <a:r>
              <a:rPr lang="zh-CN" altLang="zh-CN" sz="1200" kern="1200" dirty="0" smtClean="0">
                <a:solidFill>
                  <a:schemeClr val="tx1"/>
                </a:solidFill>
                <a:effectLst/>
                <a:latin typeface="+mn-lt"/>
                <a:ea typeface="+mn-ea"/>
                <a:cs typeface="+mn-cs"/>
              </a:rPr>
              <a:t>语句失败时触发</a:t>
            </a:r>
          </a:p>
          <a:p>
            <a:r>
              <a:rPr lang="en-US" altLang="zh-CN" sz="1200" kern="1200" dirty="0" err="1" smtClean="0">
                <a:solidFill>
                  <a:schemeClr val="tx1"/>
                </a:solidFill>
                <a:effectLst/>
                <a:latin typeface="+mn-lt"/>
                <a:ea typeface="+mn-ea"/>
                <a:cs typeface="+mn-cs"/>
              </a:rPr>
              <a:t>IndentationError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没有正确指定缩进引发。</a:t>
            </a:r>
          </a:p>
          <a:p>
            <a:r>
              <a:rPr lang="en-US" altLang="zh-CN" sz="1200" kern="1200" dirty="0" smtClean="0">
                <a:solidFill>
                  <a:schemeClr val="tx1"/>
                </a:solidFill>
                <a:effectLst/>
                <a:latin typeface="+mn-lt"/>
                <a:ea typeface="+mn-ea"/>
                <a:cs typeface="+mn-cs"/>
              </a:rPr>
              <a:t>IndexError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当在一个序列中没有找到一个索引时引发</a:t>
            </a:r>
          </a:p>
          <a:p>
            <a:r>
              <a:rPr lang="en-US" altLang="zh-CN" sz="1200" kern="1200" dirty="0" err="1" smtClean="0">
                <a:solidFill>
                  <a:schemeClr val="tx1"/>
                </a:solidFill>
                <a:effectLst/>
                <a:latin typeface="+mn-lt"/>
                <a:ea typeface="+mn-ea"/>
                <a:cs typeface="+mn-cs"/>
              </a:rPr>
              <a:t>IOError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输入</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输出操作失败，如打印语句或</a:t>
            </a:r>
            <a:r>
              <a:rPr lang="en-US" altLang="zh-CN" sz="1200" kern="1200" dirty="0" smtClean="0">
                <a:solidFill>
                  <a:schemeClr val="tx1"/>
                </a:solidFill>
                <a:effectLst/>
                <a:latin typeface="+mn-lt"/>
                <a:ea typeface="+mn-ea"/>
                <a:cs typeface="+mn-cs"/>
              </a:rPr>
              <a:t> open()</a:t>
            </a:r>
            <a:r>
              <a:rPr lang="zh-CN" altLang="zh-CN" sz="1200" kern="1200" dirty="0" smtClean="0">
                <a:solidFill>
                  <a:schemeClr val="tx1"/>
                </a:solidFill>
                <a:effectLst/>
                <a:latin typeface="+mn-lt"/>
                <a:ea typeface="+mn-ea"/>
                <a:cs typeface="+mn-cs"/>
              </a:rPr>
              <a:t>函数试图打开不存在的文件时引发操作系统相关的错误时引发</a:t>
            </a:r>
          </a:p>
          <a:p>
            <a:r>
              <a:rPr lang="en-US" altLang="zh-CN" sz="1200" kern="1200" dirty="0" err="1" smtClean="0">
                <a:solidFill>
                  <a:schemeClr val="tx1"/>
                </a:solidFill>
                <a:effectLst/>
                <a:latin typeface="+mn-lt"/>
                <a:ea typeface="+mn-ea"/>
                <a:cs typeface="+mn-cs"/>
              </a:rPr>
              <a:t>KeyboardInterrupt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当用户中断程序执行，通常是通过按</a:t>
            </a:r>
            <a:r>
              <a:rPr lang="en-US" altLang="zh-CN" sz="1200" kern="1200" dirty="0" smtClean="0">
                <a:solidFill>
                  <a:schemeClr val="tx1"/>
                </a:solidFill>
                <a:effectLst/>
                <a:latin typeface="+mn-lt"/>
                <a:ea typeface="+mn-ea"/>
                <a:cs typeface="+mn-cs"/>
              </a:rPr>
              <a:t> </a:t>
            </a:r>
            <a:r>
              <a:rPr lang="en-US" altLang="zh-CN" sz="1200" kern="1200" dirty="0" err="1" smtClean="0">
                <a:solidFill>
                  <a:schemeClr val="tx1"/>
                </a:solidFill>
                <a:effectLst/>
                <a:latin typeface="+mn-lt"/>
                <a:ea typeface="+mn-ea"/>
                <a:cs typeface="+mn-cs"/>
              </a:rPr>
              <a:t>Ctrl+c</a:t>
            </a:r>
            <a:r>
              <a:rPr lang="en-US" altLang="zh-CN" sz="1200" kern="1200" dirty="0" smtClean="0">
                <a:solidFill>
                  <a:schemeClr val="tx1"/>
                </a:solidFill>
                <a:effectLst/>
                <a:latin typeface="+mn-lt"/>
                <a:ea typeface="+mn-ea"/>
                <a:cs typeface="+mn-cs"/>
              </a:rPr>
              <a:t> </a:t>
            </a:r>
            <a:r>
              <a:rPr lang="zh-CN" altLang="zh-CN" sz="1200" kern="1200" dirty="0" smtClean="0">
                <a:solidFill>
                  <a:schemeClr val="tx1"/>
                </a:solidFill>
                <a:effectLst/>
                <a:latin typeface="+mn-lt"/>
                <a:ea typeface="+mn-ea"/>
                <a:cs typeface="+mn-cs"/>
              </a:rPr>
              <a:t>引发</a:t>
            </a:r>
          </a:p>
          <a:p>
            <a:r>
              <a:rPr lang="en-US" altLang="zh-CN" sz="1200" kern="1200" dirty="0" err="1" smtClean="0">
                <a:solidFill>
                  <a:schemeClr val="tx1"/>
                </a:solidFill>
                <a:effectLst/>
                <a:latin typeface="+mn-lt"/>
                <a:ea typeface="+mn-ea"/>
                <a:cs typeface="+mn-cs"/>
              </a:rPr>
              <a:t>KeyError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当指定的键没有在字典中找到引发</a:t>
            </a:r>
          </a:p>
          <a:p>
            <a:r>
              <a:rPr lang="en-US" altLang="zh-CN" sz="1200" kern="1200" dirty="0" err="1" smtClean="0">
                <a:solidFill>
                  <a:schemeClr val="tx1"/>
                </a:solidFill>
                <a:effectLst/>
                <a:latin typeface="+mn-lt"/>
                <a:ea typeface="+mn-ea"/>
                <a:cs typeface="+mn-cs"/>
              </a:rPr>
              <a:t>LookupError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所有查找错误基类</a:t>
            </a:r>
          </a:p>
          <a:p>
            <a:r>
              <a:rPr lang="en-US" altLang="zh-CN" sz="1200" kern="1200" dirty="0" err="1" smtClean="0">
                <a:solidFill>
                  <a:schemeClr val="tx1"/>
                </a:solidFill>
                <a:effectLst/>
                <a:latin typeface="+mn-lt"/>
                <a:ea typeface="+mn-ea"/>
                <a:cs typeface="+mn-cs"/>
              </a:rPr>
              <a:t>MemoryError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内存溢出错误</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对于</a:t>
            </a:r>
            <a:r>
              <a:rPr lang="en-US" altLang="zh-CN" sz="1200" kern="1200" dirty="0" smtClean="0">
                <a:solidFill>
                  <a:schemeClr val="tx1"/>
                </a:solidFill>
                <a:effectLst/>
                <a:latin typeface="+mn-lt"/>
                <a:ea typeface="+mn-ea"/>
                <a:cs typeface="+mn-cs"/>
              </a:rPr>
              <a:t>Python </a:t>
            </a:r>
            <a:r>
              <a:rPr lang="zh-CN" altLang="zh-CN" sz="1200" kern="1200" dirty="0" smtClean="0">
                <a:solidFill>
                  <a:schemeClr val="tx1"/>
                </a:solidFill>
                <a:effectLst/>
                <a:latin typeface="+mn-lt"/>
                <a:ea typeface="+mn-ea"/>
                <a:cs typeface="+mn-cs"/>
              </a:rPr>
              <a:t>解释器不是致命的</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NameError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当在局部或全局命名空间中找不到的标识引发</a:t>
            </a:r>
          </a:p>
          <a:p>
            <a:r>
              <a:rPr lang="en-US" altLang="zh-CN" sz="1200" kern="1200" dirty="0" err="1" smtClean="0">
                <a:solidFill>
                  <a:schemeClr val="tx1"/>
                </a:solidFill>
                <a:effectLst/>
                <a:latin typeface="+mn-lt"/>
                <a:ea typeface="+mn-ea"/>
                <a:cs typeface="+mn-cs"/>
              </a:rPr>
              <a:t>NotImplementedError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当要在继承的类来实现，抽象方法实际上没有实现时引发此异常</a:t>
            </a:r>
          </a:p>
          <a:p>
            <a:r>
              <a:rPr lang="en-US" altLang="zh-CN" sz="1200" kern="1200" dirty="0" err="1" smtClean="0">
                <a:solidFill>
                  <a:schemeClr val="tx1"/>
                </a:solidFill>
                <a:effectLst/>
                <a:latin typeface="+mn-lt"/>
                <a:ea typeface="+mn-ea"/>
                <a:cs typeface="+mn-cs"/>
              </a:rPr>
              <a:t>OSError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操作系统错误</a:t>
            </a:r>
          </a:p>
          <a:p>
            <a:r>
              <a:rPr lang="en-US" altLang="zh-CN" sz="1200" kern="1200" dirty="0" err="1" smtClean="0">
                <a:solidFill>
                  <a:schemeClr val="tx1"/>
                </a:solidFill>
                <a:effectLst/>
                <a:latin typeface="+mn-lt"/>
                <a:ea typeface="+mn-ea"/>
                <a:cs typeface="+mn-cs"/>
              </a:rPr>
              <a:t>OverflowError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当数字类型计算超过最高限额引发</a:t>
            </a:r>
          </a:p>
          <a:p>
            <a:r>
              <a:rPr lang="en-US" altLang="zh-CN" sz="1200" kern="1200" dirty="0" err="1" smtClean="0">
                <a:solidFill>
                  <a:schemeClr val="tx1"/>
                </a:solidFill>
                <a:effectLst/>
                <a:latin typeface="+mn-lt"/>
                <a:ea typeface="+mn-ea"/>
                <a:cs typeface="+mn-cs"/>
              </a:rPr>
              <a:t>RuntimeError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解释器不使用</a:t>
            </a:r>
            <a:r>
              <a:rPr lang="en-US" altLang="zh-CN" sz="1200" kern="1200" dirty="0" err="1" smtClean="0">
                <a:solidFill>
                  <a:schemeClr val="tx1"/>
                </a:solidFill>
                <a:effectLst/>
                <a:latin typeface="+mn-lt"/>
                <a:ea typeface="+mn-ea"/>
                <a:cs typeface="+mn-cs"/>
              </a:rPr>
              <a:t>sys.exit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函数引发。如果代码没有被处理，解释器会退出。</a:t>
            </a:r>
          </a:p>
          <a:p>
            <a:r>
              <a:rPr lang="en-US" altLang="zh-CN" sz="1200" kern="1200" dirty="0" err="1" smtClean="0">
                <a:solidFill>
                  <a:schemeClr val="tx1"/>
                </a:solidFill>
                <a:effectLst/>
                <a:latin typeface="+mn-lt"/>
                <a:ea typeface="+mn-ea"/>
                <a:cs typeface="+mn-cs"/>
              </a:rPr>
              <a:t>StandardError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除了</a:t>
            </a:r>
            <a:r>
              <a:rPr lang="en-US" altLang="zh-CN" sz="1200" kern="1200" dirty="0" err="1" smtClean="0">
                <a:solidFill>
                  <a:schemeClr val="tx1"/>
                </a:solidFill>
                <a:effectLst/>
                <a:latin typeface="+mn-lt"/>
                <a:ea typeface="+mn-ea"/>
                <a:cs typeface="+mn-cs"/>
              </a:rPr>
              <a:t>StopIteration</a:t>
            </a:r>
            <a:r>
              <a:rPr lang="zh-CN" altLang="zh-CN" sz="1200" kern="1200" dirty="0" smtClean="0">
                <a:solidFill>
                  <a:schemeClr val="tx1"/>
                </a:solidFill>
                <a:effectLst/>
                <a:latin typeface="+mn-lt"/>
                <a:ea typeface="+mn-ea"/>
                <a:cs typeface="+mn-cs"/>
              </a:rPr>
              <a:t>异常和</a:t>
            </a:r>
            <a:r>
              <a:rPr lang="en-US" altLang="zh-CN" sz="1200" kern="1200" dirty="0" err="1" smtClean="0">
                <a:solidFill>
                  <a:schemeClr val="tx1"/>
                </a:solidFill>
                <a:effectLst/>
                <a:latin typeface="+mn-lt"/>
                <a:ea typeface="+mn-ea"/>
                <a:cs typeface="+mn-cs"/>
              </a:rPr>
              <a:t>SystemExit</a:t>
            </a:r>
            <a:r>
              <a:rPr lang="zh-CN" altLang="zh-CN" sz="1200" kern="1200" dirty="0" smtClean="0">
                <a:solidFill>
                  <a:schemeClr val="tx1"/>
                </a:solidFill>
                <a:effectLst/>
                <a:latin typeface="+mn-lt"/>
                <a:ea typeface="+mn-ea"/>
                <a:cs typeface="+mn-cs"/>
              </a:rPr>
              <a:t>，所有内置异常的基类</a:t>
            </a:r>
          </a:p>
          <a:p>
            <a:r>
              <a:rPr lang="en-US" altLang="zh-CN" sz="1200" kern="1200" dirty="0" err="1" smtClean="0">
                <a:solidFill>
                  <a:schemeClr val="tx1"/>
                </a:solidFill>
                <a:effectLst/>
                <a:latin typeface="+mn-lt"/>
                <a:ea typeface="+mn-ea"/>
                <a:cs typeface="+mn-cs"/>
              </a:rPr>
              <a:t>StopIteration</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当一个迭代器的</a:t>
            </a:r>
            <a:r>
              <a:rPr lang="en-US" altLang="zh-CN" sz="1200" kern="1200" dirty="0" smtClean="0">
                <a:solidFill>
                  <a:schemeClr val="tx1"/>
                </a:solidFill>
                <a:effectLst/>
                <a:latin typeface="+mn-lt"/>
                <a:ea typeface="+mn-ea"/>
                <a:cs typeface="+mn-cs"/>
              </a:rPr>
              <a:t> next()</a:t>
            </a:r>
            <a:r>
              <a:rPr lang="zh-CN" altLang="zh-CN" sz="1200" kern="1200" dirty="0" smtClean="0">
                <a:solidFill>
                  <a:schemeClr val="tx1"/>
                </a:solidFill>
                <a:effectLst/>
                <a:latin typeface="+mn-lt"/>
                <a:ea typeface="+mn-ea"/>
                <a:cs typeface="+mn-cs"/>
              </a:rPr>
              <a:t>方法不指向任何对象时引发</a:t>
            </a:r>
          </a:p>
          <a:p>
            <a:r>
              <a:rPr lang="en-US" altLang="zh-CN" sz="1200" kern="1200" dirty="0" err="1" smtClean="0">
                <a:solidFill>
                  <a:schemeClr val="tx1"/>
                </a:solidFill>
                <a:effectLst/>
                <a:latin typeface="+mn-lt"/>
                <a:ea typeface="+mn-ea"/>
                <a:cs typeface="+mn-cs"/>
              </a:rPr>
              <a:t>SyntaxError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当在</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语法错误引发；</a:t>
            </a:r>
          </a:p>
          <a:p>
            <a:r>
              <a:rPr lang="en-US" altLang="zh-CN" sz="1200" kern="1200" dirty="0" err="1" smtClean="0">
                <a:solidFill>
                  <a:schemeClr val="tx1"/>
                </a:solidFill>
                <a:effectLst/>
                <a:latin typeface="+mn-lt"/>
                <a:ea typeface="+mn-ea"/>
                <a:cs typeface="+mn-cs"/>
              </a:rPr>
              <a:t>SystemError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当解释器发现一个内部问题，但遇到此错误时，</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解释器不退出引发</a:t>
            </a:r>
          </a:p>
          <a:p>
            <a:r>
              <a:rPr lang="en-US" altLang="zh-CN" sz="1200" kern="1200" dirty="0" err="1" smtClean="0">
                <a:solidFill>
                  <a:schemeClr val="tx1"/>
                </a:solidFill>
                <a:effectLst/>
                <a:latin typeface="+mn-lt"/>
                <a:ea typeface="+mn-ea"/>
                <a:cs typeface="+mn-cs"/>
              </a:rPr>
              <a:t>SystemExit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当</a:t>
            </a:r>
            <a:r>
              <a:rPr lang="en-US" altLang="zh-CN" sz="1200" kern="1200" dirty="0" smtClean="0">
                <a:solidFill>
                  <a:schemeClr val="tx1"/>
                </a:solidFill>
                <a:effectLst/>
                <a:latin typeface="+mn-lt"/>
                <a:ea typeface="+mn-ea"/>
                <a:cs typeface="+mn-cs"/>
              </a:rPr>
              <a:t>Python</a:t>
            </a:r>
            <a:r>
              <a:rPr lang="zh-CN" altLang="zh-CN" sz="1200" kern="1200" dirty="0" smtClean="0">
                <a:solidFill>
                  <a:schemeClr val="tx1"/>
                </a:solidFill>
                <a:effectLst/>
                <a:latin typeface="+mn-lt"/>
                <a:ea typeface="+mn-ea"/>
                <a:cs typeface="+mn-cs"/>
              </a:rPr>
              <a:t>解释器不使用</a:t>
            </a:r>
            <a:r>
              <a:rPr lang="en-US" altLang="zh-CN" sz="1200" kern="1200" dirty="0" err="1" smtClean="0">
                <a:solidFill>
                  <a:schemeClr val="tx1"/>
                </a:solidFill>
                <a:effectLst/>
                <a:latin typeface="+mn-lt"/>
                <a:ea typeface="+mn-ea"/>
                <a:cs typeface="+mn-cs"/>
              </a:rPr>
              <a:t>sys.exit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函数引发。如果代码没有被处理，解释器会退出。</a:t>
            </a:r>
          </a:p>
          <a:p>
            <a:r>
              <a:rPr lang="en-US" altLang="zh-CN" sz="1200" kern="1200" dirty="0" err="1" smtClean="0">
                <a:solidFill>
                  <a:schemeClr val="tx1"/>
                </a:solidFill>
                <a:effectLst/>
                <a:latin typeface="+mn-lt"/>
                <a:ea typeface="+mn-ea"/>
                <a:cs typeface="+mn-cs"/>
              </a:rPr>
              <a:t>TabError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Tab </a:t>
            </a:r>
            <a:r>
              <a:rPr lang="zh-CN" altLang="zh-CN" sz="1200" kern="1200" dirty="0" smtClean="0">
                <a:solidFill>
                  <a:schemeClr val="tx1"/>
                </a:solidFill>
                <a:effectLst/>
                <a:latin typeface="+mn-lt"/>
                <a:ea typeface="+mn-ea"/>
                <a:cs typeface="+mn-cs"/>
              </a:rPr>
              <a:t>和空格混用</a:t>
            </a:r>
          </a:p>
          <a:p>
            <a:r>
              <a:rPr lang="en-US" altLang="zh-CN" sz="1200" kern="1200" dirty="0" err="1" smtClean="0">
                <a:solidFill>
                  <a:schemeClr val="tx1"/>
                </a:solidFill>
                <a:effectLst/>
                <a:latin typeface="+mn-lt"/>
                <a:ea typeface="+mn-ea"/>
                <a:cs typeface="+mn-cs"/>
              </a:rPr>
              <a:t>TypeError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对类型无效的操作</a:t>
            </a:r>
          </a:p>
          <a:p>
            <a:r>
              <a:rPr lang="en-US" altLang="zh-CN" sz="1200" kern="1200" dirty="0" err="1" smtClean="0">
                <a:solidFill>
                  <a:schemeClr val="tx1"/>
                </a:solidFill>
                <a:effectLst/>
                <a:latin typeface="+mn-lt"/>
                <a:ea typeface="+mn-ea"/>
                <a:cs typeface="+mn-cs"/>
              </a:rPr>
              <a:t>UnboundLocalError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试图访问在函数或方法的局部变量时引发，但没有值分配给它。</a:t>
            </a:r>
          </a:p>
          <a:p>
            <a:r>
              <a:rPr lang="en-US" altLang="zh-CN" sz="1200" kern="1200" dirty="0" err="1" smtClean="0">
                <a:solidFill>
                  <a:schemeClr val="tx1"/>
                </a:solidFill>
                <a:effectLst/>
                <a:latin typeface="+mn-lt"/>
                <a:ea typeface="+mn-ea"/>
                <a:cs typeface="+mn-cs"/>
              </a:rPr>
              <a:t>UnicodeError</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Unicode </a:t>
            </a:r>
            <a:r>
              <a:rPr lang="zh-CN" altLang="zh-CN" sz="1200" kern="1200" dirty="0" smtClean="0">
                <a:solidFill>
                  <a:schemeClr val="tx1"/>
                </a:solidFill>
                <a:effectLst/>
                <a:latin typeface="+mn-lt"/>
                <a:ea typeface="+mn-ea"/>
                <a:cs typeface="+mn-cs"/>
              </a:rPr>
              <a:t>相关的错误</a:t>
            </a:r>
          </a:p>
          <a:p>
            <a:r>
              <a:rPr lang="en-US" altLang="zh-CN" sz="1200" kern="1200" dirty="0" smtClean="0">
                <a:solidFill>
                  <a:schemeClr val="tx1"/>
                </a:solidFill>
                <a:effectLst/>
                <a:latin typeface="+mn-lt"/>
                <a:ea typeface="+mn-ea"/>
                <a:cs typeface="+mn-cs"/>
              </a:rPr>
              <a:t>ValueError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对于内置函数传入无效参数时引发</a:t>
            </a:r>
          </a:p>
          <a:p>
            <a:r>
              <a:rPr lang="en-US" altLang="zh-CN" sz="1200" kern="1200" dirty="0" err="1" smtClean="0">
                <a:solidFill>
                  <a:schemeClr val="tx1"/>
                </a:solidFill>
                <a:effectLst/>
                <a:latin typeface="+mn-lt"/>
                <a:ea typeface="+mn-ea"/>
                <a:cs typeface="+mn-cs"/>
              </a:rPr>
              <a:t>ZeroDivisonError</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除（或取模）零运算时引发，涉及所有数值类型</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37</a:t>
            </a:fld>
            <a:endParaRPr lang="zh-CN" altLang="en-US"/>
          </a:p>
        </p:txBody>
      </p:sp>
    </p:spTree>
    <p:extLst>
      <p:ext uri="{BB962C8B-B14F-4D97-AF65-F5344CB8AC3E}">
        <p14:creationId xmlns:p14="http://schemas.microsoft.com/office/powerpoint/2010/main" val="22384870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a=</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输入一个小数：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输入一个小数：</a:t>
            </a:r>
            <a:r>
              <a:rPr lang="en-US" altLang="zh-CN" sz="1200" kern="1200" dirty="0" smtClean="0">
                <a:solidFill>
                  <a:schemeClr val="tx1"/>
                </a:solidFill>
                <a:effectLst/>
                <a:latin typeface="+mn-lt"/>
                <a:ea typeface="+mn-ea"/>
                <a:cs typeface="+mn-cs"/>
              </a:rPr>
              <a:t>0.1</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"&lt;pyshell#3&gt;",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a=</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(input("</a:t>
            </a:r>
            <a:r>
              <a:rPr lang="zh-CN" altLang="zh-CN" sz="1200" kern="1200" dirty="0" smtClean="0">
                <a:solidFill>
                  <a:schemeClr val="tx1"/>
                </a:solidFill>
                <a:effectLst/>
                <a:latin typeface="+mn-lt"/>
                <a:ea typeface="+mn-ea"/>
                <a:cs typeface="+mn-cs"/>
              </a:rPr>
              <a:t>输入一个小数：</a:t>
            </a:r>
            <a:r>
              <a:rPr lang="en-US" altLang="zh-CN" sz="1200" kern="1200" dirty="0" smtClean="0">
                <a:solidFill>
                  <a:schemeClr val="tx1"/>
                </a:solidFill>
                <a:effectLst/>
                <a:latin typeface="+mn-lt"/>
                <a:ea typeface="+mn-ea"/>
                <a:cs typeface="+mn-cs"/>
              </a:rPr>
              <a: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ValueError: invalid literal for </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 with base 10: '0.1'</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系统抛出</a:t>
            </a:r>
            <a:r>
              <a:rPr lang="en-US" altLang="zh-CN" sz="1200" kern="1200" dirty="0" smtClean="0">
                <a:solidFill>
                  <a:schemeClr val="tx1"/>
                </a:solidFill>
                <a:effectLst/>
                <a:latin typeface="+mn-lt"/>
                <a:ea typeface="+mn-ea"/>
                <a:cs typeface="+mn-cs"/>
              </a:rPr>
              <a:t>ValueError</a:t>
            </a:r>
            <a:r>
              <a:rPr lang="zh-CN" altLang="zh-CN" sz="1200" kern="1200" dirty="0" smtClean="0">
                <a:solidFill>
                  <a:schemeClr val="tx1"/>
                </a:solidFill>
                <a:effectLst/>
                <a:latin typeface="+mn-lt"/>
                <a:ea typeface="+mn-ea"/>
                <a:cs typeface="+mn-cs"/>
              </a:rPr>
              <a:t>错误，整数类型字符串才可以通过</a:t>
            </a:r>
            <a:r>
              <a:rPr lang="en-US" altLang="zh-CN" sz="1200" kern="1200" dirty="0" err="1" smtClean="0">
                <a:solidFill>
                  <a:schemeClr val="tx1"/>
                </a:solidFill>
                <a:effectLst/>
                <a:latin typeface="+mn-lt"/>
                <a:ea typeface="+mn-ea"/>
                <a:cs typeface="+mn-cs"/>
              </a:rPr>
              <a:t>int</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改变类型。修改方法将</a:t>
            </a:r>
            <a:r>
              <a:rPr lang="en-US" altLang="zh-CN" sz="1200" kern="1200" dirty="0" err="1" smtClean="0">
                <a:solidFill>
                  <a:schemeClr val="tx1"/>
                </a:solidFill>
                <a:effectLst/>
                <a:latin typeface="+mn-lt"/>
                <a:ea typeface="+mn-ea"/>
                <a:cs typeface="+mn-cs"/>
              </a:rPr>
              <a:t>int</a:t>
            </a:r>
            <a:r>
              <a:rPr lang="zh-CN" altLang="zh-CN" sz="1200" kern="1200" dirty="0" smtClean="0">
                <a:solidFill>
                  <a:schemeClr val="tx1"/>
                </a:solidFill>
                <a:effectLst/>
                <a:latin typeface="+mn-lt"/>
                <a:ea typeface="+mn-ea"/>
                <a:cs typeface="+mn-cs"/>
              </a:rPr>
              <a:t>改为</a:t>
            </a:r>
            <a:r>
              <a:rPr lang="en-US" altLang="zh-CN" sz="1200" kern="1200" dirty="0" smtClean="0">
                <a:solidFill>
                  <a:schemeClr val="tx1"/>
                </a:solidFill>
                <a:effectLst/>
                <a:latin typeface="+mn-lt"/>
                <a:ea typeface="+mn-ea"/>
                <a:cs typeface="+mn-cs"/>
              </a:rPr>
              <a:t>float</a:t>
            </a:r>
            <a:r>
              <a:rPr lang="zh-CN" altLang="zh-CN" sz="1200" kern="1200" dirty="0" smtClean="0">
                <a:solidFill>
                  <a:schemeClr val="tx1"/>
                </a:solidFill>
                <a:effectLst/>
                <a:latin typeface="+mn-lt"/>
                <a:ea typeface="+mn-ea"/>
                <a:cs typeface="+mn-cs"/>
              </a:rPr>
              <a:t>。</a:t>
            </a:r>
          </a:p>
          <a:p>
            <a:r>
              <a:rPr lang="zh-CN" altLang="zh-CN" sz="1200" kern="1200" dirty="0" smtClean="0">
                <a:solidFill>
                  <a:schemeClr val="tx1"/>
                </a:solidFill>
                <a:effectLst/>
                <a:latin typeface="+mn-lt"/>
                <a:ea typeface="+mn-ea"/>
                <a:cs typeface="+mn-cs"/>
              </a:rPr>
              <a:t>例如：</a:t>
            </a:r>
          </a:p>
          <a:p>
            <a:r>
              <a:rPr lang="en-US" altLang="zh-CN" sz="1200" kern="1200" dirty="0" smtClean="0">
                <a:solidFill>
                  <a:schemeClr val="tx1"/>
                </a:solidFill>
                <a:effectLst/>
                <a:latin typeface="+mn-lt"/>
                <a:ea typeface="+mn-ea"/>
                <a:cs typeface="+mn-cs"/>
              </a:rPr>
              <a:t>&gt;&gt;&gt; import math</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&gt;&gt;&gt; m=</a:t>
            </a:r>
            <a:r>
              <a:rPr lang="en-US" altLang="zh-CN" sz="1200" kern="1200" dirty="0" err="1" smtClean="0">
                <a:solidFill>
                  <a:schemeClr val="tx1"/>
                </a:solidFill>
                <a:effectLst/>
                <a:latin typeface="+mn-lt"/>
                <a:ea typeface="+mn-ea"/>
                <a:cs typeface="+mn-cs"/>
              </a:rPr>
              <a:t>sqrt</a:t>
            </a:r>
            <a:r>
              <a:rPr lang="en-US" altLang="zh-CN" sz="1200" kern="1200" dirty="0" smtClean="0">
                <a:solidFill>
                  <a:schemeClr val="tx1"/>
                </a:solidFill>
                <a:effectLst/>
                <a:latin typeface="+mn-lt"/>
                <a:ea typeface="+mn-ea"/>
                <a:cs typeface="+mn-cs"/>
              </a:rPr>
              <a:t>(4.00)</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Traceback (most recent call last):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File "&lt;pyshell#5&gt;", line 1, in &lt;module&gt;</a:t>
            </a:r>
            <a:endParaRPr lang="zh-CN" altLang="zh-CN" sz="1200" kern="1200" dirty="0" smtClean="0">
              <a:solidFill>
                <a:schemeClr val="tx1"/>
              </a:solidFill>
              <a:effectLst/>
              <a:latin typeface="+mn-lt"/>
              <a:ea typeface="+mn-ea"/>
              <a:cs typeface="+mn-cs"/>
            </a:endParaRPr>
          </a:p>
          <a:p>
            <a:r>
              <a:rPr lang="en-US" altLang="zh-CN" sz="1200" kern="1200" dirty="0" smtClean="0">
                <a:solidFill>
                  <a:schemeClr val="tx1"/>
                </a:solidFill>
                <a:effectLst/>
                <a:latin typeface="+mn-lt"/>
                <a:ea typeface="+mn-ea"/>
                <a:cs typeface="+mn-cs"/>
              </a:rPr>
              <a:t>    m=</a:t>
            </a:r>
            <a:r>
              <a:rPr lang="en-US" altLang="zh-CN" sz="1200" kern="1200" dirty="0" err="1" smtClean="0">
                <a:solidFill>
                  <a:schemeClr val="tx1"/>
                </a:solidFill>
                <a:effectLst/>
                <a:latin typeface="+mn-lt"/>
                <a:ea typeface="+mn-ea"/>
                <a:cs typeface="+mn-cs"/>
              </a:rPr>
              <a:t>sqrt</a:t>
            </a:r>
            <a:r>
              <a:rPr lang="en-US" altLang="zh-CN" sz="1200" kern="1200" dirty="0" smtClean="0">
                <a:solidFill>
                  <a:schemeClr val="tx1"/>
                </a:solidFill>
                <a:effectLst/>
                <a:latin typeface="+mn-lt"/>
                <a:ea typeface="+mn-ea"/>
                <a:cs typeface="+mn-cs"/>
              </a:rPr>
              <a:t>(4.00)</a:t>
            </a:r>
            <a:endParaRPr lang="zh-CN" altLang="zh-CN" sz="1200" kern="1200" dirty="0" smtClean="0">
              <a:solidFill>
                <a:schemeClr val="tx1"/>
              </a:solidFill>
              <a:effectLst/>
              <a:latin typeface="+mn-lt"/>
              <a:ea typeface="+mn-ea"/>
              <a:cs typeface="+mn-cs"/>
            </a:endParaRPr>
          </a:p>
          <a:p>
            <a:r>
              <a:rPr lang="en-US" altLang="zh-CN" sz="1200" kern="1200" dirty="0" err="1" smtClean="0">
                <a:solidFill>
                  <a:schemeClr val="tx1"/>
                </a:solidFill>
                <a:effectLst/>
                <a:latin typeface="+mn-lt"/>
                <a:ea typeface="+mn-ea"/>
                <a:cs typeface="+mn-cs"/>
              </a:rPr>
              <a:t>NameError</a:t>
            </a:r>
            <a:r>
              <a:rPr lang="en-US" altLang="zh-CN" sz="1200" kern="1200" dirty="0" smtClean="0">
                <a:solidFill>
                  <a:schemeClr val="tx1"/>
                </a:solidFill>
                <a:effectLst/>
                <a:latin typeface="+mn-lt"/>
                <a:ea typeface="+mn-ea"/>
                <a:cs typeface="+mn-cs"/>
              </a:rPr>
              <a:t>: name '</a:t>
            </a:r>
            <a:r>
              <a:rPr lang="en-US" altLang="zh-CN" sz="1200" kern="1200" dirty="0" err="1" smtClean="0">
                <a:solidFill>
                  <a:schemeClr val="tx1"/>
                </a:solidFill>
                <a:effectLst/>
                <a:latin typeface="+mn-lt"/>
                <a:ea typeface="+mn-ea"/>
                <a:cs typeface="+mn-cs"/>
              </a:rPr>
              <a:t>sqrt</a:t>
            </a:r>
            <a:r>
              <a:rPr lang="en-US" altLang="zh-CN" sz="1200" kern="1200" dirty="0" smtClean="0">
                <a:solidFill>
                  <a:schemeClr val="tx1"/>
                </a:solidFill>
                <a:effectLst/>
                <a:latin typeface="+mn-lt"/>
                <a:ea typeface="+mn-ea"/>
                <a:cs typeface="+mn-cs"/>
              </a:rPr>
              <a:t>' is not defined</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系统抛出</a:t>
            </a:r>
            <a:r>
              <a:rPr lang="en-US" altLang="zh-CN" sz="1200" kern="1200" dirty="0" err="1" smtClean="0">
                <a:solidFill>
                  <a:schemeClr val="tx1"/>
                </a:solidFill>
                <a:effectLst/>
                <a:latin typeface="+mn-lt"/>
                <a:ea typeface="+mn-ea"/>
                <a:cs typeface="+mn-cs"/>
              </a:rPr>
              <a:t>NameError</a:t>
            </a:r>
            <a:r>
              <a:rPr lang="zh-CN" altLang="zh-CN" sz="1200" kern="1200" dirty="0" smtClean="0">
                <a:solidFill>
                  <a:schemeClr val="tx1"/>
                </a:solidFill>
                <a:effectLst/>
                <a:latin typeface="+mn-lt"/>
                <a:ea typeface="+mn-ea"/>
                <a:cs typeface="+mn-cs"/>
              </a:rPr>
              <a:t>错误，系统无法识别</a:t>
            </a:r>
            <a:r>
              <a:rPr lang="en-US" altLang="zh-CN" sz="1200" kern="1200" dirty="0" err="1" smtClean="0">
                <a:solidFill>
                  <a:schemeClr val="tx1"/>
                </a:solidFill>
                <a:effectLst/>
                <a:latin typeface="+mn-lt"/>
                <a:ea typeface="+mn-ea"/>
                <a:cs typeface="+mn-cs"/>
              </a:rPr>
              <a:t>sqrt</a:t>
            </a:r>
            <a:r>
              <a:rPr lang="zh-CN" altLang="zh-CN" sz="1200" kern="1200" dirty="0" smtClean="0">
                <a:solidFill>
                  <a:schemeClr val="tx1"/>
                </a:solidFill>
                <a:effectLst/>
                <a:latin typeface="+mn-lt"/>
                <a:ea typeface="+mn-ea"/>
                <a:cs typeface="+mn-cs"/>
              </a:rPr>
              <a:t>函数。修改方法为</a:t>
            </a:r>
            <a:r>
              <a:rPr lang="en-US" altLang="zh-CN" sz="1200" kern="1200" dirty="0" err="1" smtClean="0">
                <a:solidFill>
                  <a:schemeClr val="tx1"/>
                </a:solidFill>
                <a:effectLst/>
                <a:latin typeface="+mn-lt"/>
                <a:ea typeface="+mn-ea"/>
                <a:cs typeface="+mn-cs"/>
              </a:rPr>
              <a:t>sqrt</a:t>
            </a:r>
            <a:r>
              <a:rPr lang="zh-CN" altLang="zh-CN" sz="1200" kern="1200" dirty="0" smtClean="0">
                <a:solidFill>
                  <a:schemeClr val="tx1"/>
                </a:solidFill>
                <a:effectLst/>
                <a:latin typeface="+mn-lt"/>
                <a:ea typeface="+mn-ea"/>
                <a:cs typeface="+mn-cs"/>
              </a:rPr>
              <a:t>前增加</a:t>
            </a:r>
            <a:r>
              <a:rPr lang="en-US" altLang="zh-CN" sz="1200" kern="1200" dirty="0" smtClean="0">
                <a:solidFill>
                  <a:schemeClr val="tx1"/>
                </a:solidFill>
                <a:effectLst/>
                <a:latin typeface="+mn-lt"/>
                <a:ea typeface="+mn-ea"/>
                <a:cs typeface="+mn-cs"/>
              </a:rPr>
              <a:t>math</a:t>
            </a:r>
            <a:r>
              <a:rPr lang="zh-CN" altLang="zh-CN" sz="1200" kern="1200" dirty="0" smtClean="0">
                <a:solidFill>
                  <a:schemeClr val="tx1"/>
                </a:solidFill>
                <a:effectLst/>
                <a:latin typeface="+mn-lt"/>
                <a:ea typeface="+mn-ea"/>
                <a:cs typeface="+mn-cs"/>
              </a:rPr>
              <a:t>前缀为</a:t>
            </a:r>
            <a:r>
              <a:rPr lang="en-US" altLang="zh-CN" sz="1200" kern="1200" dirty="0" err="1" smtClean="0">
                <a:solidFill>
                  <a:schemeClr val="tx1"/>
                </a:solidFill>
                <a:effectLst/>
                <a:latin typeface="+mn-lt"/>
                <a:ea typeface="+mn-ea"/>
                <a:cs typeface="+mn-cs"/>
              </a:rPr>
              <a:t>math.sqrt</a:t>
            </a:r>
            <a:r>
              <a:rPr lang="zh-CN" altLang="zh-CN" sz="1200" kern="1200" dirty="0" smtClean="0">
                <a:solidFill>
                  <a:schemeClr val="tx1"/>
                </a:solidFill>
                <a:effectLst/>
                <a:latin typeface="+mn-lt"/>
                <a:ea typeface="+mn-ea"/>
                <a:cs typeface="+mn-cs"/>
              </a:rPr>
              <a:t>。</a:t>
            </a:r>
          </a:p>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38</a:t>
            </a:fld>
            <a:endParaRPr lang="zh-CN" altLang="en-US"/>
          </a:p>
        </p:txBody>
      </p:sp>
    </p:spTree>
    <p:extLst>
      <p:ext uri="{BB962C8B-B14F-4D97-AF65-F5344CB8AC3E}">
        <p14:creationId xmlns:p14="http://schemas.microsoft.com/office/powerpoint/2010/main" val="36483720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39</a:t>
            </a:fld>
            <a:endParaRPr lang="zh-CN" altLang="en-US"/>
          </a:p>
        </p:txBody>
      </p:sp>
    </p:spTree>
    <p:extLst>
      <p:ext uri="{BB962C8B-B14F-4D97-AF65-F5344CB8AC3E}">
        <p14:creationId xmlns:p14="http://schemas.microsoft.com/office/powerpoint/2010/main" val="3509625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40</a:t>
            </a:fld>
            <a:endParaRPr lang="zh-CN" altLang="en-US"/>
          </a:p>
        </p:txBody>
      </p:sp>
    </p:spTree>
    <p:extLst>
      <p:ext uri="{BB962C8B-B14F-4D97-AF65-F5344CB8AC3E}">
        <p14:creationId xmlns:p14="http://schemas.microsoft.com/office/powerpoint/2010/main" val="2359604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41</a:t>
            </a:fld>
            <a:endParaRPr lang="zh-CN" altLang="en-US"/>
          </a:p>
        </p:txBody>
      </p:sp>
    </p:spTree>
    <p:extLst>
      <p:ext uri="{BB962C8B-B14F-4D97-AF65-F5344CB8AC3E}">
        <p14:creationId xmlns:p14="http://schemas.microsoft.com/office/powerpoint/2010/main" val="10429887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42</a:t>
            </a:fld>
            <a:endParaRPr lang="zh-CN" altLang="en-US"/>
          </a:p>
        </p:txBody>
      </p:sp>
    </p:spTree>
    <p:extLst>
      <p:ext uri="{BB962C8B-B14F-4D97-AF65-F5344CB8AC3E}">
        <p14:creationId xmlns:p14="http://schemas.microsoft.com/office/powerpoint/2010/main" val="221076212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43</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b="0" kern="1200" dirty="0" smtClean="0">
                <a:solidFill>
                  <a:schemeClr val="tx1"/>
                </a:solidFill>
                <a:effectLst/>
                <a:latin typeface="+mn-lt"/>
                <a:ea typeface="+mn-ea"/>
                <a:cs typeface="+mn-cs"/>
              </a:rPr>
              <a:t>图</a:t>
            </a:r>
            <a:r>
              <a:rPr lang="en-US" altLang="zh-CN" sz="1200" b="0" kern="1200" dirty="0" smtClean="0">
                <a:solidFill>
                  <a:schemeClr val="tx1"/>
                </a:solidFill>
                <a:effectLst/>
                <a:latin typeface="+mn-lt"/>
                <a:ea typeface="+mn-ea"/>
                <a:cs typeface="+mn-cs"/>
              </a:rPr>
              <a:t>3-1</a:t>
            </a:r>
            <a:r>
              <a:rPr lang="zh-CN" altLang="zh-CN" sz="1200" b="0" kern="1200" dirty="0" smtClean="0">
                <a:solidFill>
                  <a:schemeClr val="tx1"/>
                </a:solidFill>
                <a:effectLst/>
                <a:latin typeface="+mn-lt"/>
                <a:ea typeface="+mn-ea"/>
                <a:cs typeface="+mn-cs"/>
              </a:rPr>
              <a:t>基本控制结构</a:t>
            </a:r>
            <a:endParaRPr lang="zh-CN" altLang="zh-CN" sz="1200" b="1"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顺序结构从形式上看只是操作行为的顺序罗列，实则不然，其潜在的难点在于程序步骤序列的排序定位。举一个简单的例子“先吃饭还是先吃药”，这要取决于药物的药理作用、药理特性。促进胃肠蠕动的药物，比如吗丁啉、莫沙必利。还有改善食欲的药物，比如消化酶、多酶片等应该饭前服用。胃黏膜保护剂或者通便药，或者常用的药物，大多数都应在饭后服用。日常生活中觉得有些行为颠倒次序后果并不显著，主要是结果反馈往往需要很长的时间，被人所忽略。编程则不同，代码次序错误将直接导致程序逻辑的混乱。</a:t>
            </a:r>
          </a:p>
          <a:p>
            <a:r>
              <a:rPr lang="zh-CN" altLang="zh-CN" sz="1200" kern="1200" dirty="0" smtClean="0">
                <a:solidFill>
                  <a:schemeClr val="tx1"/>
                </a:solidFill>
                <a:effectLst/>
                <a:latin typeface="+mn-lt"/>
                <a:ea typeface="+mn-ea"/>
                <a:cs typeface="+mn-cs"/>
              </a:rPr>
              <a:t>选择结构，又称分支结构，其实质就是决策，当有多个解决方案摆在面前时，选择一个最有利于后期发展的解决方案作为选择结果，难点在于如何选择，或者说选择的依据是什么。日常生活中，人们在面临选择时习惯于通过判断不同分支的优劣来进行选择，在程序设计时这种思维往往会误导初学者，忽略了构建判决条件的重要性。正确的思维方式是首先确立判决的条件，把分支的选择作为判决执行后的结果。选择结构执行的关键就是如何运用算术表达式、关系表达式和逻辑表达式来恰当地定义判决的条件。程序执行到控制分支的语句时，首先判断条件，根据条件表达式的值选择相应的语句执行（放弃另一部分语句的执行）。</a:t>
            </a:r>
          </a:p>
          <a:p>
            <a:r>
              <a:rPr lang="zh-CN" altLang="zh-CN" sz="1200" kern="1200" dirty="0" smtClean="0">
                <a:solidFill>
                  <a:schemeClr val="tx1"/>
                </a:solidFill>
                <a:effectLst/>
                <a:latin typeface="+mn-lt"/>
                <a:ea typeface="+mn-ea"/>
                <a:cs typeface="+mn-cs"/>
              </a:rPr>
              <a:t>循环结构可以实现有规律的重复计算处理。其深层次的含义在于通过控制循环结构可以推动程序中对象的演变，同时在演变过程对对象的变化进行某种积累，进而实现量变到质变的过程。愚公移山中愚公的开山策略实质上就是一种循环控制结构。当程序执行到循环控制语句时，根据循环判定条件决定是否对一组语句进行重复多次执行。循环结构可以看成是一个条件判断语句和一个向回转向语句的组合。循环结构有三个要素：循环变量、循环体和循环终止条件。</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5</a:t>
            </a:fld>
            <a:endParaRPr lang="zh-CN" altLang="en-US"/>
          </a:p>
        </p:txBody>
      </p:sp>
    </p:spTree>
    <p:extLst>
      <p:ext uri="{BB962C8B-B14F-4D97-AF65-F5344CB8AC3E}">
        <p14:creationId xmlns:p14="http://schemas.microsoft.com/office/powerpoint/2010/main" val="6844418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6</a:t>
            </a:fld>
            <a:endParaRPr lang="zh-CN" altLang="en-US"/>
          </a:p>
        </p:txBody>
      </p:sp>
    </p:spTree>
    <p:extLst>
      <p:ext uri="{BB962C8B-B14F-4D97-AF65-F5344CB8AC3E}">
        <p14:creationId xmlns:p14="http://schemas.microsoft.com/office/powerpoint/2010/main" val="39046887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7</a:t>
            </a:fld>
            <a:endParaRPr lang="zh-CN" altLang="en-US"/>
          </a:p>
        </p:txBody>
      </p:sp>
    </p:spTree>
    <p:extLst>
      <p:ext uri="{BB962C8B-B14F-4D97-AF65-F5344CB8AC3E}">
        <p14:creationId xmlns:p14="http://schemas.microsoft.com/office/powerpoint/2010/main" val="210076937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8</a:t>
            </a:fld>
            <a:endParaRPr lang="zh-CN" altLang="en-US"/>
          </a:p>
        </p:txBody>
      </p:sp>
    </p:spTree>
    <p:extLst>
      <p:ext uri="{BB962C8B-B14F-4D97-AF65-F5344CB8AC3E}">
        <p14:creationId xmlns:p14="http://schemas.microsoft.com/office/powerpoint/2010/main" val="39283672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F6C5940D-D737-4FCE-813A-57E44B16420D}" type="slidenum">
              <a:rPr lang="zh-CN" altLang="en-US" smtClean="0"/>
              <a:pPr/>
              <a:t>9</a:t>
            </a:fld>
            <a:endParaRPr lang="zh-CN" altLang="en-US"/>
          </a:p>
        </p:txBody>
      </p:sp>
    </p:spTree>
    <p:extLst>
      <p:ext uri="{BB962C8B-B14F-4D97-AF65-F5344CB8AC3E}">
        <p14:creationId xmlns:p14="http://schemas.microsoft.com/office/powerpoint/2010/main" val="3443675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9" name="图片占位符 8"/>
          <p:cNvSpPr>
            <a:spLocks noGrp="1"/>
          </p:cNvSpPr>
          <p:nvPr>
            <p:ph type="pic" sz="quarter" idx="10"/>
          </p:nvPr>
        </p:nvSpPr>
        <p:spPr>
          <a:xfrm>
            <a:off x="3209936" y="1923417"/>
            <a:ext cx="3002921" cy="2516531"/>
          </a:xfrm>
          <a:custGeom>
            <a:avLst/>
            <a:gdLst>
              <a:gd name="connsiteX0" fmla="*/ 1467340 w 3002921"/>
              <a:gd name="connsiteY0" fmla="*/ 260 h 2516531"/>
              <a:gd name="connsiteX1" fmla="*/ 2414810 w 3002921"/>
              <a:gd name="connsiteY1" fmla="*/ 207472 h 2516531"/>
              <a:gd name="connsiteX2" fmla="*/ 2394770 w 3002921"/>
              <a:gd name="connsiteY2" fmla="*/ 1814347 h 2516531"/>
              <a:gd name="connsiteX3" fmla="*/ 2577405 w 3002921"/>
              <a:gd name="connsiteY3" fmla="*/ 2516531 h 2516531"/>
              <a:gd name="connsiteX4" fmla="*/ 1877698 w 3002921"/>
              <a:gd name="connsiteY4" fmla="*/ 1979633 h 2516531"/>
              <a:gd name="connsiteX5" fmla="*/ 321843 w 3002921"/>
              <a:gd name="connsiteY5" fmla="*/ 1627839 h 2516531"/>
              <a:gd name="connsiteX6" fmla="*/ 874112 w 3002921"/>
              <a:gd name="connsiteY6" fmla="*/ 92103 h 2516531"/>
              <a:gd name="connsiteX7" fmla="*/ 1467340 w 3002921"/>
              <a:gd name="connsiteY7" fmla="*/ 260 h 2516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02921" h="2516531">
                <a:moveTo>
                  <a:pt x="1467340" y="260"/>
                </a:moveTo>
                <a:cubicBezTo>
                  <a:pt x="1803395" y="-4857"/>
                  <a:pt x="2138618" y="65666"/>
                  <a:pt x="2414810" y="207472"/>
                </a:cubicBezTo>
                <a:cubicBezTo>
                  <a:pt x="3207230" y="614325"/>
                  <a:pt x="3197226" y="1416423"/>
                  <a:pt x="2394770" y="1814347"/>
                </a:cubicBezTo>
                <a:lnTo>
                  <a:pt x="2577405" y="2516531"/>
                </a:lnTo>
                <a:lnTo>
                  <a:pt x="1877698" y="1979633"/>
                </a:lnTo>
                <a:cubicBezTo>
                  <a:pt x="1300835" y="2079631"/>
                  <a:pt x="690305" y="1941584"/>
                  <a:pt x="321843" y="1627839"/>
                </a:cubicBezTo>
                <a:cubicBezTo>
                  <a:pt x="-278444" y="1116694"/>
                  <a:pt x="-7760" y="363983"/>
                  <a:pt x="874112" y="92103"/>
                </a:cubicBezTo>
                <a:cubicBezTo>
                  <a:pt x="1063774" y="33631"/>
                  <a:pt x="1265707" y="3330"/>
                  <a:pt x="1467340" y="260"/>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0" name="图片占位符 9"/>
          <p:cNvSpPr>
            <a:spLocks noGrp="1"/>
          </p:cNvSpPr>
          <p:nvPr>
            <p:ph type="pic" sz="quarter" idx="11"/>
          </p:nvPr>
        </p:nvSpPr>
        <p:spPr>
          <a:xfrm>
            <a:off x="5979144" y="3311651"/>
            <a:ext cx="3002921" cy="2516530"/>
          </a:xfrm>
          <a:custGeom>
            <a:avLst/>
            <a:gdLst>
              <a:gd name="connsiteX0" fmla="*/ 425517 w 3002921"/>
              <a:gd name="connsiteY0" fmla="*/ 0 h 2516530"/>
              <a:gd name="connsiteX1" fmla="*/ 1125224 w 3002921"/>
              <a:gd name="connsiteY1" fmla="*/ 536898 h 2516530"/>
              <a:gd name="connsiteX2" fmla="*/ 2681079 w 3002921"/>
              <a:gd name="connsiteY2" fmla="*/ 888692 h 2516530"/>
              <a:gd name="connsiteX3" fmla="*/ 2128810 w 3002921"/>
              <a:gd name="connsiteY3" fmla="*/ 2424428 h 2516530"/>
              <a:gd name="connsiteX4" fmla="*/ 588112 w 3002921"/>
              <a:gd name="connsiteY4" fmla="*/ 2309059 h 2516530"/>
              <a:gd name="connsiteX5" fmla="*/ 608152 w 3002921"/>
              <a:gd name="connsiteY5" fmla="*/ 702184 h 2516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2921" h="2516530">
                <a:moveTo>
                  <a:pt x="425517" y="0"/>
                </a:moveTo>
                <a:lnTo>
                  <a:pt x="1125224" y="536898"/>
                </a:lnTo>
                <a:cubicBezTo>
                  <a:pt x="1702087" y="436900"/>
                  <a:pt x="2312617" y="574947"/>
                  <a:pt x="2681079" y="888692"/>
                </a:cubicBezTo>
                <a:cubicBezTo>
                  <a:pt x="3281366" y="1399837"/>
                  <a:pt x="3010682" y="2152548"/>
                  <a:pt x="2128810" y="2424428"/>
                </a:cubicBezTo>
                <a:cubicBezTo>
                  <a:pt x="1623045" y="2580354"/>
                  <a:pt x="1030020" y="2535948"/>
                  <a:pt x="588112" y="2309059"/>
                </a:cubicBezTo>
                <a:cubicBezTo>
                  <a:pt x="-204308" y="1902206"/>
                  <a:pt x="-194304" y="1100108"/>
                  <a:pt x="608152" y="702184"/>
                </a:cubicBezTo>
                <a:close/>
              </a:path>
            </a:pathLst>
          </a:custGeom>
          <a:ln>
            <a:solidFill>
              <a:schemeClr val="bg1"/>
            </a:solidFill>
          </a:ln>
          <a:scene3d>
            <a:camera prst="orthographicFront"/>
            <a:lightRig rig="threePt" dir="t"/>
          </a:scene3d>
          <a:sp3d extrusionH="254000"/>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11" name="图片占位符 10"/>
          <p:cNvSpPr>
            <a:spLocks noGrp="1"/>
          </p:cNvSpPr>
          <p:nvPr>
            <p:ph type="pic" sz="quarter" idx="10"/>
          </p:nvPr>
        </p:nvSpPr>
        <p:spPr>
          <a:xfrm>
            <a:off x="22152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3" name="图片占位符 12"/>
          <p:cNvSpPr>
            <a:spLocks noGrp="1"/>
          </p:cNvSpPr>
          <p:nvPr>
            <p:ph type="pic" sz="quarter" idx="11"/>
          </p:nvPr>
        </p:nvSpPr>
        <p:spPr>
          <a:xfrm>
            <a:off x="5218845" y="3943146"/>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
        <p:nvSpPr>
          <p:cNvPr id="12" name="图片占位符 11"/>
          <p:cNvSpPr>
            <a:spLocks noGrp="1"/>
          </p:cNvSpPr>
          <p:nvPr>
            <p:ph type="pic" sz="quarter" idx="12"/>
          </p:nvPr>
        </p:nvSpPr>
        <p:spPr>
          <a:xfrm>
            <a:off x="8222395" y="2097169"/>
            <a:ext cx="1754307" cy="1754307"/>
          </a:xfrm>
          <a:custGeom>
            <a:avLst/>
            <a:gdLst>
              <a:gd name="connsiteX0" fmla="*/ 350528 w 1754307"/>
              <a:gd name="connsiteY0" fmla="*/ 0 h 1754307"/>
              <a:gd name="connsiteX1" fmla="*/ 1403779 w 1754307"/>
              <a:gd name="connsiteY1" fmla="*/ 0 h 1754307"/>
              <a:gd name="connsiteX2" fmla="*/ 1754307 w 1754307"/>
              <a:gd name="connsiteY2" fmla="*/ 350528 h 1754307"/>
              <a:gd name="connsiteX3" fmla="*/ 1754307 w 1754307"/>
              <a:gd name="connsiteY3" fmla="*/ 1403779 h 1754307"/>
              <a:gd name="connsiteX4" fmla="*/ 1403779 w 1754307"/>
              <a:gd name="connsiteY4" fmla="*/ 1754307 h 1754307"/>
              <a:gd name="connsiteX5" fmla="*/ 350528 w 1754307"/>
              <a:gd name="connsiteY5" fmla="*/ 1754307 h 1754307"/>
              <a:gd name="connsiteX6" fmla="*/ 0 w 1754307"/>
              <a:gd name="connsiteY6" fmla="*/ 1403779 h 1754307"/>
              <a:gd name="connsiteX7" fmla="*/ 0 w 1754307"/>
              <a:gd name="connsiteY7" fmla="*/ 350528 h 1754307"/>
              <a:gd name="connsiteX8" fmla="*/ 350528 w 1754307"/>
              <a:gd name="connsiteY8" fmla="*/ 0 h 17543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54307" h="1754307">
                <a:moveTo>
                  <a:pt x="350528" y="0"/>
                </a:moveTo>
                <a:lnTo>
                  <a:pt x="1403779" y="0"/>
                </a:lnTo>
                <a:cubicBezTo>
                  <a:pt x="1597370" y="0"/>
                  <a:pt x="1754307" y="156937"/>
                  <a:pt x="1754307" y="350528"/>
                </a:cubicBezTo>
                <a:lnTo>
                  <a:pt x="1754307" y="1403779"/>
                </a:lnTo>
                <a:cubicBezTo>
                  <a:pt x="1754307" y="1597370"/>
                  <a:pt x="1597370" y="1754307"/>
                  <a:pt x="1403779" y="1754307"/>
                </a:cubicBezTo>
                <a:lnTo>
                  <a:pt x="350528" y="1754307"/>
                </a:lnTo>
                <a:cubicBezTo>
                  <a:pt x="156937" y="1754307"/>
                  <a:pt x="0" y="1597370"/>
                  <a:pt x="0" y="1403779"/>
                </a:cubicBezTo>
                <a:lnTo>
                  <a:pt x="0" y="350528"/>
                </a:lnTo>
                <a:cubicBezTo>
                  <a:pt x="0" y="156937"/>
                  <a:pt x="156937" y="0"/>
                  <a:pt x="350528" y="0"/>
                </a:cubicBezTo>
                <a:close/>
              </a:path>
            </a:pathLst>
          </a:custGeom>
          <a:gradFill>
            <a:gsLst>
              <a:gs pos="0">
                <a:srgbClr val="D7D7D7"/>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kumimoji="0" lang="zh-CN" altLang="en-US" sz="1800" b="0" i="0" u="none" strike="noStrike" cap="none" spc="0" normalizeH="0" baseline="0">
                <a:ln>
                  <a:noFill/>
                </a:ln>
                <a:solidFill>
                  <a:srgbClr val="FFFFFF"/>
                </a:solidFill>
                <a:effectLst/>
                <a:uLnTx/>
                <a:uFillTx/>
                <a:latin typeface="Calibri" panose="020F0502020204030204"/>
                <a:ea typeface="宋体" panose="02010600030101010101" pitchFamily="2" charset="-122"/>
              </a:defRPr>
            </a:lvl1pPr>
          </a:lstStyle>
          <a:p>
            <a:pPr marL="0" marR="0" lvl="0" indent="0" algn="ctr" fontAlgn="auto">
              <a:lnSpc>
                <a:spcPct val="100000"/>
              </a:lnSpc>
              <a:spcBef>
                <a:spcPts val="0"/>
              </a:spcBef>
              <a:spcAft>
                <a:spcPts val="0"/>
              </a:spcAft>
              <a:buClrTx/>
              <a:buSzTx/>
              <a:buFontTx/>
              <a:buNone/>
            </a:pP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13" name="图片占位符 12"/>
          <p:cNvSpPr>
            <a:spLocks noGrp="1"/>
          </p:cNvSpPr>
          <p:nvPr>
            <p:ph type="pic" sz="quarter" idx="10"/>
          </p:nvPr>
        </p:nvSpPr>
        <p:spPr>
          <a:xfrm>
            <a:off x="1860240" y="2260472"/>
            <a:ext cx="2142667" cy="2128505"/>
          </a:xfrm>
          <a:custGeom>
            <a:avLst/>
            <a:gdLst>
              <a:gd name="connsiteX0" fmla="*/ 0 w 2142667"/>
              <a:gd name="connsiteY0" fmla="*/ 0 h 2128505"/>
              <a:gd name="connsiteX1" fmla="*/ 2142667 w 2142667"/>
              <a:gd name="connsiteY1" fmla="*/ 0 h 2128505"/>
              <a:gd name="connsiteX2" fmla="*/ 2142667 w 2142667"/>
              <a:gd name="connsiteY2" fmla="*/ 2128505 h 2128505"/>
              <a:gd name="connsiteX3" fmla="*/ 0 w 2142667"/>
              <a:gd name="connsiteY3" fmla="*/ 2128505 h 2128505"/>
            </a:gdLst>
            <a:ahLst/>
            <a:cxnLst>
              <a:cxn ang="0">
                <a:pos x="connsiteX0" y="connsiteY0"/>
              </a:cxn>
              <a:cxn ang="0">
                <a:pos x="connsiteX1" y="connsiteY1"/>
              </a:cxn>
              <a:cxn ang="0">
                <a:pos x="connsiteX2" y="connsiteY2"/>
              </a:cxn>
              <a:cxn ang="0">
                <a:pos x="connsiteX3" y="connsiteY3"/>
              </a:cxn>
            </a:cxnLst>
            <a:rect l="l" t="t" r="r" b="b"/>
            <a:pathLst>
              <a:path w="2142667" h="2128505">
                <a:moveTo>
                  <a:pt x="0" y="0"/>
                </a:moveTo>
                <a:lnTo>
                  <a:pt x="2142667" y="0"/>
                </a:lnTo>
                <a:lnTo>
                  <a:pt x="2142667" y="2128505"/>
                </a:lnTo>
                <a:lnTo>
                  <a:pt x="0" y="2128505"/>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4" name="图片占位符 13"/>
          <p:cNvSpPr>
            <a:spLocks noGrp="1"/>
          </p:cNvSpPr>
          <p:nvPr>
            <p:ph type="pic" sz="quarter" idx="11"/>
          </p:nvPr>
        </p:nvSpPr>
        <p:spPr>
          <a:xfrm>
            <a:off x="3749996" y="2814851"/>
            <a:ext cx="2826539" cy="2800237"/>
          </a:xfrm>
          <a:custGeom>
            <a:avLst/>
            <a:gdLst>
              <a:gd name="connsiteX0" fmla="*/ 0 w 2826539"/>
              <a:gd name="connsiteY0" fmla="*/ 0 h 2800237"/>
              <a:gd name="connsiteX1" fmla="*/ 2826539 w 2826539"/>
              <a:gd name="connsiteY1" fmla="*/ 0 h 2800237"/>
              <a:gd name="connsiteX2" fmla="*/ 2826539 w 2826539"/>
              <a:gd name="connsiteY2" fmla="*/ 2800237 h 2800237"/>
              <a:gd name="connsiteX3" fmla="*/ 0 w 2826539"/>
              <a:gd name="connsiteY3" fmla="*/ 2800237 h 2800237"/>
            </a:gdLst>
            <a:ahLst/>
            <a:cxnLst>
              <a:cxn ang="0">
                <a:pos x="connsiteX0" y="connsiteY0"/>
              </a:cxn>
              <a:cxn ang="0">
                <a:pos x="connsiteX1" y="connsiteY1"/>
              </a:cxn>
              <a:cxn ang="0">
                <a:pos x="connsiteX2" y="connsiteY2"/>
              </a:cxn>
              <a:cxn ang="0">
                <a:pos x="connsiteX3" y="connsiteY3"/>
              </a:cxn>
            </a:cxnLst>
            <a:rect l="l" t="t" r="r" b="b"/>
            <a:pathLst>
              <a:path w="2826539" h="2800237">
                <a:moveTo>
                  <a:pt x="0" y="0"/>
                </a:moveTo>
                <a:lnTo>
                  <a:pt x="2826539" y="0"/>
                </a:lnTo>
                <a:lnTo>
                  <a:pt x="2826539" y="2800237"/>
                </a:lnTo>
                <a:lnTo>
                  <a:pt x="0" y="2800237"/>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5" name="图片占位符 14"/>
          <p:cNvSpPr>
            <a:spLocks noGrp="1"/>
          </p:cNvSpPr>
          <p:nvPr>
            <p:ph type="pic" sz="quarter" idx="12"/>
          </p:nvPr>
        </p:nvSpPr>
        <p:spPr>
          <a:xfrm>
            <a:off x="6244713" y="2527547"/>
            <a:ext cx="2257996" cy="2237762"/>
          </a:xfrm>
          <a:custGeom>
            <a:avLst/>
            <a:gdLst>
              <a:gd name="connsiteX0" fmla="*/ 0 w 2257996"/>
              <a:gd name="connsiteY0" fmla="*/ 0 h 2237762"/>
              <a:gd name="connsiteX1" fmla="*/ 2257996 w 2257996"/>
              <a:gd name="connsiteY1" fmla="*/ 0 h 2237762"/>
              <a:gd name="connsiteX2" fmla="*/ 2257996 w 2257996"/>
              <a:gd name="connsiteY2" fmla="*/ 2237762 h 2237762"/>
              <a:gd name="connsiteX3" fmla="*/ 0 w 2257996"/>
              <a:gd name="connsiteY3" fmla="*/ 2237762 h 2237762"/>
            </a:gdLst>
            <a:ahLst/>
            <a:cxnLst>
              <a:cxn ang="0">
                <a:pos x="connsiteX0" y="connsiteY0"/>
              </a:cxn>
              <a:cxn ang="0">
                <a:pos x="connsiteX1" y="connsiteY1"/>
              </a:cxn>
              <a:cxn ang="0">
                <a:pos x="connsiteX2" y="connsiteY2"/>
              </a:cxn>
              <a:cxn ang="0">
                <a:pos x="connsiteX3" y="connsiteY3"/>
              </a:cxn>
            </a:cxnLst>
            <a:rect l="l" t="t" r="r" b="b"/>
            <a:pathLst>
              <a:path w="2257996" h="2237762">
                <a:moveTo>
                  <a:pt x="0" y="0"/>
                </a:moveTo>
                <a:lnTo>
                  <a:pt x="2257996" y="0"/>
                </a:lnTo>
                <a:lnTo>
                  <a:pt x="2257996" y="2237762"/>
                </a:lnTo>
                <a:lnTo>
                  <a:pt x="0" y="223776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
        <p:nvSpPr>
          <p:cNvPr id="16" name="图片占位符 15"/>
          <p:cNvSpPr>
            <a:spLocks noGrp="1"/>
          </p:cNvSpPr>
          <p:nvPr>
            <p:ph type="pic" sz="quarter" idx="13"/>
          </p:nvPr>
        </p:nvSpPr>
        <p:spPr>
          <a:xfrm>
            <a:off x="8308472" y="1689904"/>
            <a:ext cx="2033411" cy="2017222"/>
          </a:xfrm>
          <a:custGeom>
            <a:avLst/>
            <a:gdLst>
              <a:gd name="connsiteX0" fmla="*/ 0 w 2033411"/>
              <a:gd name="connsiteY0" fmla="*/ 0 h 2017222"/>
              <a:gd name="connsiteX1" fmla="*/ 2033411 w 2033411"/>
              <a:gd name="connsiteY1" fmla="*/ 0 h 2017222"/>
              <a:gd name="connsiteX2" fmla="*/ 2033411 w 2033411"/>
              <a:gd name="connsiteY2" fmla="*/ 2017222 h 2017222"/>
              <a:gd name="connsiteX3" fmla="*/ 0 w 2033411"/>
              <a:gd name="connsiteY3" fmla="*/ 2017222 h 2017222"/>
            </a:gdLst>
            <a:ahLst/>
            <a:cxnLst>
              <a:cxn ang="0">
                <a:pos x="connsiteX0" y="connsiteY0"/>
              </a:cxn>
              <a:cxn ang="0">
                <a:pos x="connsiteX1" y="connsiteY1"/>
              </a:cxn>
              <a:cxn ang="0">
                <a:pos x="connsiteX2" y="connsiteY2"/>
              </a:cxn>
              <a:cxn ang="0">
                <a:pos x="connsiteX3" y="connsiteY3"/>
              </a:cxn>
            </a:cxnLst>
            <a:rect l="l" t="t" r="r" b="b"/>
            <a:pathLst>
              <a:path w="2033411" h="2017222">
                <a:moveTo>
                  <a:pt x="0" y="0"/>
                </a:moveTo>
                <a:lnTo>
                  <a:pt x="2033411" y="0"/>
                </a:lnTo>
                <a:lnTo>
                  <a:pt x="2033411" y="2017222"/>
                </a:lnTo>
                <a:lnTo>
                  <a:pt x="0" y="2017222"/>
                </a:lnTo>
                <a:close/>
              </a:path>
            </a:pathLst>
          </a:custGeom>
          <a:solidFill>
            <a:srgbClr val="F5F5F5"/>
          </a:solidFill>
          <a:ln w="28575">
            <a:gradFill flip="none" rotWithShape="1">
              <a:gsLst>
                <a:gs pos="39000">
                  <a:schemeClr val="bg1"/>
                </a:gs>
                <a:gs pos="100000">
                  <a:schemeClr val="bg1">
                    <a:lumMod val="85000"/>
                  </a:schemeClr>
                </a:gs>
              </a:gsLst>
              <a:lin ang="2700000" scaled="1"/>
              <a:tileRect/>
            </a:gradFill>
          </a:ln>
          <a:effectLst>
            <a:outerShdw blurRad="317500" dist="38100" algn="l" rotWithShape="0">
              <a:prstClr val="black">
                <a:alpha val="5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lvl1pPr>
              <a:defRPr lang="zh-CN" altLang="en-US" sz="1800">
                <a:solidFill>
                  <a:schemeClr val="lt1"/>
                </a:solidFill>
              </a:defRPr>
            </a:lvl1pPr>
          </a:lstStyle>
          <a:p>
            <a:pPr marL="0" lvl="0" algn="ctr"/>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022121"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3" name="图片占位符 12"/>
          <p:cNvSpPr>
            <a:spLocks noGrp="1"/>
          </p:cNvSpPr>
          <p:nvPr>
            <p:ph type="pic" sz="quarter" idx="11"/>
          </p:nvPr>
        </p:nvSpPr>
        <p:spPr>
          <a:xfrm>
            <a:off x="3718105"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4" name="图片占位符 13"/>
          <p:cNvSpPr>
            <a:spLocks noGrp="1"/>
          </p:cNvSpPr>
          <p:nvPr>
            <p:ph type="pic" sz="quarter" idx="12"/>
          </p:nvPr>
        </p:nvSpPr>
        <p:spPr>
          <a:xfrm>
            <a:off x="6414089"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
        <p:nvSpPr>
          <p:cNvPr id="15" name="图片占位符 14"/>
          <p:cNvSpPr>
            <a:spLocks noGrp="1"/>
          </p:cNvSpPr>
          <p:nvPr>
            <p:ph type="pic" sz="quarter" idx="13"/>
          </p:nvPr>
        </p:nvSpPr>
        <p:spPr>
          <a:xfrm>
            <a:off x="9110073" y="1906145"/>
            <a:ext cx="2059806" cy="2059806"/>
          </a:xfrm>
          <a:custGeom>
            <a:avLst/>
            <a:gdLst>
              <a:gd name="connsiteX0" fmla="*/ 1029903 w 2059806"/>
              <a:gd name="connsiteY0" fmla="*/ 0 h 2059806"/>
              <a:gd name="connsiteX1" fmla="*/ 2059806 w 2059806"/>
              <a:gd name="connsiteY1" fmla="*/ 1029903 h 2059806"/>
              <a:gd name="connsiteX2" fmla="*/ 1029903 w 2059806"/>
              <a:gd name="connsiteY2" fmla="*/ 2059806 h 2059806"/>
              <a:gd name="connsiteX3" fmla="*/ 0 w 2059806"/>
              <a:gd name="connsiteY3" fmla="*/ 1029903 h 2059806"/>
              <a:gd name="connsiteX4" fmla="*/ 1029903 w 2059806"/>
              <a:gd name="connsiteY4" fmla="*/ 0 h 20598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59806" h="2059806">
                <a:moveTo>
                  <a:pt x="1029903" y="0"/>
                </a:moveTo>
                <a:cubicBezTo>
                  <a:pt x="1598703" y="0"/>
                  <a:pt x="2059806" y="461103"/>
                  <a:pt x="2059806" y="1029903"/>
                </a:cubicBezTo>
                <a:cubicBezTo>
                  <a:pt x="2059806" y="1598703"/>
                  <a:pt x="1598703" y="2059806"/>
                  <a:pt x="1029903" y="2059806"/>
                </a:cubicBezTo>
                <a:cubicBezTo>
                  <a:pt x="461103" y="2059806"/>
                  <a:pt x="0" y="1598703"/>
                  <a:pt x="0" y="1029903"/>
                </a:cubicBezTo>
                <a:cubicBezTo>
                  <a:pt x="0" y="461103"/>
                  <a:pt x="461103" y="0"/>
                  <a:pt x="1029903"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8" name="图片占位符 7"/>
          <p:cNvSpPr>
            <a:spLocks noGrp="1"/>
          </p:cNvSpPr>
          <p:nvPr>
            <p:ph type="pic" sz="quarter" idx="10"/>
          </p:nvPr>
        </p:nvSpPr>
        <p:spPr>
          <a:xfrm>
            <a:off x="3624287"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
        <p:nvSpPr>
          <p:cNvPr id="9" name="图片占位符 8"/>
          <p:cNvSpPr>
            <a:spLocks noGrp="1"/>
          </p:cNvSpPr>
          <p:nvPr>
            <p:ph type="pic" sz="quarter" idx="11"/>
          </p:nvPr>
        </p:nvSpPr>
        <p:spPr>
          <a:xfrm>
            <a:off x="6854091" y="2365336"/>
            <a:ext cx="1755450" cy="2935837"/>
          </a:xfrm>
          <a:custGeom>
            <a:avLst/>
            <a:gdLst>
              <a:gd name="connsiteX0" fmla="*/ 0 w 1755450"/>
              <a:gd name="connsiteY0" fmla="*/ 0 h 2935837"/>
              <a:gd name="connsiteX1" fmla="*/ 1755450 w 1755450"/>
              <a:gd name="connsiteY1" fmla="*/ 0 h 2935837"/>
              <a:gd name="connsiteX2" fmla="*/ 1755450 w 1755450"/>
              <a:gd name="connsiteY2" fmla="*/ 2935837 h 2935837"/>
              <a:gd name="connsiteX3" fmla="*/ 0 w 1755450"/>
              <a:gd name="connsiteY3" fmla="*/ 2935837 h 2935837"/>
            </a:gdLst>
            <a:ahLst/>
            <a:cxnLst>
              <a:cxn ang="0">
                <a:pos x="connsiteX0" y="connsiteY0"/>
              </a:cxn>
              <a:cxn ang="0">
                <a:pos x="connsiteX1" y="connsiteY1"/>
              </a:cxn>
              <a:cxn ang="0">
                <a:pos x="connsiteX2" y="connsiteY2"/>
              </a:cxn>
              <a:cxn ang="0">
                <a:pos x="connsiteX3" y="connsiteY3"/>
              </a:cxn>
            </a:cxnLst>
            <a:rect l="l" t="t" r="r" b="b"/>
            <a:pathLst>
              <a:path w="1755450" h="2935837">
                <a:moveTo>
                  <a:pt x="0" y="0"/>
                </a:moveTo>
                <a:lnTo>
                  <a:pt x="1755450" y="0"/>
                </a:lnTo>
                <a:lnTo>
                  <a:pt x="1755450" y="2935837"/>
                </a:lnTo>
                <a:lnTo>
                  <a:pt x="0" y="2935837"/>
                </a:lnTo>
                <a:close/>
              </a:path>
            </a:pathLst>
          </a:custGeom>
          <a:solidFill>
            <a:srgbClr val="FFFFFF"/>
          </a:solidFill>
          <a:effectLst>
            <a:innerShdw blurRad="114300">
              <a:prstClr val="black"/>
            </a:innerShdw>
          </a:effectLst>
        </p:spPr>
        <p:txBody>
          <a:bodyPr wrap="square">
            <a:noAutofit/>
          </a:bodyPr>
          <a:lstStyle/>
          <a:p>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1599154" y="2712860"/>
            <a:ext cx="2459320" cy="2459312"/>
          </a:xfrm>
          <a:custGeom>
            <a:avLst/>
            <a:gdLst>
              <a:gd name="connsiteX0" fmla="*/ 1229660 w 2459320"/>
              <a:gd name="connsiteY0" fmla="*/ 0 h 2459312"/>
              <a:gd name="connsiteX1" fmla="*/ 2459320 w 2459320"/>
              <a:gd name="connsiteY1" fmla="*/ 1229656 h 2459312"/>
              <a:gd name="connsiteX2" fmla="*/ 1229660 w 2459320"/>
              <a:gd name="connsiteY2" fmla="*/ 2459312 h 2459312"/>
              <a:gd name="connsiteX3" fmla="*/ 0 w 2459320"/>
              <a:gd name="connsiteY3" fmla="*/ 1229656 h 2459312"/>
              <a:gd name="connsiteX4" fmla="*/ 1229660 w 2459320"/>
              <a:gd name="connsiteY4" fmla="*/ 0 h 24593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9320" h="2459312">
                <a:moveTo>
                  <a:pt x="1229660" y="0"/>
                </a:moveTo>
                <a:cubicBezTo>
                  <a:pt x="1908782" y="0"/>
                  <a:pt x="2459320" y="550536"/>
                  <a:pt x="2459320" y="1229656"/>
                </a:cubicBezTo>
                <a:cubicBezTo>
                  <a:pt x="2459320" y="1908776"/>
                  <a:pt x="1908782" y="2459312"/>
                  <a:pt x="1229660" y="2459312"/>
                </a:cubicBezTo>
                <a:cubicBezTo>
                  <a:pt x="550538" y="2459312"/>
                  <a:pt x="0" y="1908776"/>
                  <a:pt x="0" y="1229656"/>
                </a:cubicBezTo>
                <a:cubicBezTo>
                  <a:pt x="0" y="550536"/>
                  <a:pt x="550538" y="0"/>
                  <a:pt x="1229660" y="0"/>
                </a:cubicBezTo>
                <a:close/>
              </a:path>
            </a:pathLst>
          </a:custGeom>
          <a:solidFill>
            <a:srgbClr val="FFFFFF"/>
          </a:solidFill>
          <a:effectLst>
            <a:innerShdw blurRad="114300">
              <a:prstClr val="black"/>
            </a:innerShdw>
          </a:effectLst>
        </p:spPr>
        <p:txBody>
          <a:bodyPr wrap="square">
            <a:noAutofit/>
          </a:bodyPr>
          <a:lstStyle>
            <a:lvl1pPr>
              <a:defRPr lang="zh-CN" altLang="en-US"/>
            </a:lvl1pPr>
          </a:lstStyle>
          <a:p>
            <a:pPr lvl="0"/>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lumMod val="95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5.emf"/><Relationship Id="rId4" Type="http://schemas.openxmlformats.org/officeDocument/2006/relationships/oleObject" Target="../embeddings/oleObject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image" Target="../media/image6.emf"/><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7" Type="http://schemas.openxmlformats.org/officeDocument/2006/relationships/image" Target="../media/image8.emf"/><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image" Target="../media/image7.emf"/><Relationship Id="rId4" Type="http://schemas.openxmlformats.org/officeDocument/2006/relationships/oleObject" Target="../embeddings/oleObject3.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9.emf"/><Relationship Id="rId4" Type="http://schemas.openxmlformats.org/officeDocument/2006/relationships/oleObject" Target="../embeddings/oleObject5.bin"/></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10.emf"/><Relationship Id="rId4" Type="http://schemas.openxmlformats.org/officeDocument/2006/relationships/oleObject" Target="../embeddings/oleObject6.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hemeOverride" Target="../theme/themeOverride2.xml"/><Relationship Id="rId5" Type="http://schemas.openxmlformats.org/officeDocument/2006/relationships/hyperlink" Target="https://baike.baidu.com/item/%E7%BB%93%E6%9E%84" TargetMode="External"/><Relationship Id="rId4" Type="http://schemas.openxmlformats.org/officeDocument/2006/relationships/hyperlink" Target="https://baike.baidu.com/item/%E5%AD%90%E7%A8%8B%E5%BA%8F/3941697"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11.emf"/><Relationship Id="rId4" Type="http://schemas.openxmlformats.org/officeDocument/2006/relationships/oleObject" Target="../embeddings/oleObject7.bin"/></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14.emf"/><Relationship Id="rId4" Type="http://schemas.openxmlformats.org/officeDocument/2006/relationships/oleObject" Target="../embeddings/oleObject8.bin"/></Relationships>
</file>

<file path=ppt/slides/_rels/slide3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5.xml.rels><?xml version="1.0" encoding="UTF-8" standalone="yes"?>
<Relationships xmlns="http://schemas.openxmlformats.org/package/2006/relationships"><Relationship Id="rId3" Type="http://schemas.openxmlformats.org/officeDocument/2006/relationships/hyperlink" Target="https://www.baidu.com/s?wd=%E5%BC%80%E5%A7%8B%E5%92%8C%E7%BB%93%E6%9D%9F&amp;tn=SE_PcZhidaonwhc_ngpagmjz&amp;rsv_dl=gh_pc_zhidao"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s://baike.baidu.com/item/%E7%AE%97%E6%B3%95/209025"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ww.baidu.com/s?wd=%E5%8D%83%E8%A8%80%E4%B8%87%E8%AF%AD&amp;tn=24004469_oem_dg&amp;rsv_dl=gh_pl_sl_csd"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https://baike.baidu.com/item/%E5%B7%A5%E4%BD%9C%E6%B5%81"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86467" y="1834208"/>
            <a:ext cx="9321799" cy="1508105"/>
          </a:xfrm>
          <a:prstGeom prst="rect">
            <a:avLst/>
          </a:prstGeom>
          <a:noFill/>
        </p:spPr>
        <p:txBody>
          <a:bodyPr wrap="square" rtlCol="0">
            <a:spAutoFit/>
            <a:scene3d>
              <a:camera prst="orthographicFront"/>
              <a:lightRig rig="threePt" dir="t"/>
            </a:scene3d>
            <a:sp3d contourW="25400"/>
          </a:bodyPr>
          <a:lstStyle/>
          <a:p>
            <a:pPr algn="ctr"/>
            <a:endParaRPr lang="zh-CN" altLang="en-US" sz="4400" dirty="0">
              <a:solidFill>
                <a:schemeClr val="tx1">
                  <a:lumMod val="75000"/>
                  <a:lumOff val="25000"/>
                </a:schemeClr>
              </a:solidFill>
              <a:latin typeface="时尚中黑简体" panose="01010104010101010101" pitchFamily="2" charset="-122"/>
              <a:ea typeface="时尚中黑简体" panose="01010104010101010101" pitchFamily="2" charset="-122"/>
            </a:endParaRPr>
          </a:p>
          <a:p>
            <a:pPr algn="ctr"/>
            <a:r>
              <a:rPr lang="zh-CN" altLang="en-US" sz="4800" dirty="0" smtClean="0">
                <a:solidFill>
                  <a:schemeClr val="tx1">
                    <a:lumMod val="75000"/>
                    <a:lumOff val="25000"/>
                  </a:schemeClr>
                </a:solidFill>
                <a:latin typeface="时尚中黑简体" panose="01010104010101010101" pitchFamily="2" charset="-122"/>
                <a:ea typeface="时尚中黑简体" panose="01010104010101010101" pitchFamily="2" charset="-122"/>
              </a:rPr>
              <a:t>第三章 流程控制与程序错误处理</a:t>
            </a:r>
            <a:endParaRPr lang="zh-CN" altLang="en-US" sz="4800" dirty="0">
              <a:solidFill>
                <a:schemeClr val="tx1">
                  <a:lumMod val="75000"/>
                  <a:lumOff val="25000"/>
                </a:schemeClr>
              </a:solidFill>
              <a:latin typeface="时尚中黑简体" panose="01010104010101010101" pitchFamily="2" charset="-122"/>
              <a:ea typeface="时尚中黑简体" panose="01010104010101010101" pitchFamily="2" charset="-122"/>
            </a:endParaRP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3780765" y="5406393"/>
            <a:ext cx="5554345" cy="531780"/>
            <a:chOff x="3780765" y="5406393"/>
            <a:chExt cx="5554345" cy="531780"/>
          </a:xfrm>
        </p:grpSpPr>
        <p:grpSp>
          <p:nvGrpSpPr>
            <p:cNvPr id="64" name="组合 63"/>
            <p:cNvGrpSpPr/>
            <p:nvPr/>
          </p:nvGrpSpPr>
          <p:grpSpPr>
            <a:xfrm>
              <a:off x="6448298" y="5406393"/>
              <a:ext cx="531780" cy="531780"/>
              <a:chOff x="1805940" y="1198245"/>
              <a:chExt cx="2011680" cy="2011680"/>
            </a:xfrm>
          </p:grpSpPr>
          <p:sp>
            <p:nvSpPr>
              <p:cNvPr id="65"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52" name="组合 51"/>
            <p:cNvGrpSpPr/>
            <p:nvPr/>
          </p:nvGrpSpPr>
          <p:grpSpPr>
            <a:xfrm>
              <a:off x="3780765" y="5406393"/>
              <a:ext cx="531780" cy="531780"/>
              <a:chOff x="1805940" y="1198245"/>
              <a:chExt cx="2011680" cy="2011680"/>
            </a:xfrm>
          </p:grpSpPr>
          <p:sp>
            <p:nvSpPr>
              <p:cNvPr id="61" name="圆角矩形 2"/>
              <p:cNvSpPr/>
              <p:nvPr/>
            </p:nvSpPr>
            <p:spPr>
              <a:xfrm>
                <a:off x="1805940" y="1198245"/>
                <a:ext cx="2011680" cy="2011680"/>
              </a:xfrm>
              <a:prstGeom prst="ellipse">
                <a:avLst/>
              </a:prstGeom>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6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154" name="student-graduation-cap-shape_52041"/>
            <p:cNvSpPr>
              <a:spLocks noChangeAspect="1"/>
            </p:cNvSpPr>
            <p:nvPr/>
          </p:nvSpPr>
          <p:spPr bwMode="auto">
            <a:xfrm>
              <a:off x="3931133" y="5530464"/>
              <a:ext cx="219840" cy="264806"/>
            </a:xfrm>
            <a:custGeom>
              <a:avLst/>
              <a:gdLst>
                <a:gd name="connsiteX0" fmla="*/ 56671 w 279400"/>
                <a:gd name="connsiteY0" fmla="*/ 192087 h 336550"/>
                <a:gd name="connsiteX1" fmla="*/ 224047 w 279400"/>
                <a:gd name="connsiteY1" fmla="*/ 192087 h 336550"/>
                <a:gd name="connsiteX2" fmla="*/ 279400 w 279400"/>
                <a:gd name="connsiteY2" fmla="*/ 247752 h 336550"/>
                <a:gd name="connsiteX3" fmla="*/ 279400 w 279400"/>
                <a:gd name="connsiteY3" fmla="*/ 336550 h 336550"/>
                <a:gd name="connsiteX4" fmla="*/ 176602 w 279400"/>
                <a:gd name="connsiteY4" fmla="*/ 336550 h 336550"/>
                <a:gd name="connsiteX5" fmla="*/ 158151 w 279400"/>
                <a:gd name="connsiteY5" fmla="*/ 245101 h 336550"/>
                <a:gd name="connsiteX6" fmla="*/ 151562 w 279400"/>
                <a:gd name="connsiteY6" fmla="*/ 239800 h 336550"/>
                <a:gd name="connsiteX7" fmla="*/ 167377 w 279400"/>
                <a:gd name="connsiteY7" fmla="*/ 213293 h 336550"/>
                <a:gd name="connsiteX8" fmla="*/ 167377 w 279400"/>
                <a:gd name="connsiteY8" fmla="*/ 209317 h 336550"/>
                <a:gd name="connsiteX9" fmla="*/ 163423 w 279400"/>
                <a:gd name="connsiteY9" fmla="*/ 207991 h 336550"/>
                <a:gd name="connsiteX10" fmla="*/ 121249 w 279400"/>
                <a:gd name="connsiteY10" fmla="*/ 207991 h 336550"/>
                <a:gd name="connsiteX11" fmla="*/ 118613 w 279400"/>
                <a:gd name="connsiteY11" fmla="*/ 209317 h 336550"/>
                <a:gd name="connsiteX12" fmla="*/ 118613 w 279400"/>
                <a:gd name="connsiteY12" fmla="*/ 213293 h 336550"/>
                <a:gd name="connsiteX13" fmla="*/ 134429 w 279400"/>
                <a:gd name="connsiteY13" fmla="*/ 239800 h 336550"/>
                <a:gd name="connsiteX14" fmla="*/ 126521 w 279400"/>
                <a:gd name="connsiteY14" fmla="*/ 245101 h 336550"/>
                <a:gd name="connsiteX15" fmla="*/ 110706 w 279400"/>
                <a:gd name="connsiteY15" fmla="*/ 336550 h 336550"/>
                <a:gd name="connsiteX16" fmla="*/ 0 w 279400"/>
                <a:gd name="connsiteY16" fmla="*/ 336550 h 336550"/>
                <a:gd name="connsiteX17" fmla="*/ 0 w 279400"/>
                <a:gd name="connsiteY17" fmla="*/ 247752 h 336550"/>
                <a:gd name="connsiteX18" fmla="*/ 56671 w 279400"/>
                <a:gd name="connsiteY18" fmla="*/ 192087 h 336550"/>
                <a:gd name="connsiteX19" fmla="*/ 138907 w 279400"/>
                <a:gd name="connsiteY19" fmla="*/ 0 h 336550"/>
                <a:gd name="connsiteX20" fmla="*/ 219076 w 279400"/>
                <a:gd name="connsiteY20" fmla="*/ 80169 h 336550"/>
                <a:gd name="connsiteX21" fmla="*/ 138907 w 279400"/>
                <a:gd name="connsiteY21" fmla="*/ 160338 h 336550"/>
                <a:gd name="connsiteX22" fmla="*/ 58738 w 279400"/>
                <a:gd name="connsiteY22" fmla="*/ 80169 h 336550"/>
                <a:gd name="connsiteX23" fmla="*/ 138907 w 279400"/>
                <a:gd name="connsiteY23"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79400" h="336550">
                  <a:moveTo>
                    <a:pt x="56671" y="192087"/>
                  </a:moveTo>
                  <a:cubicBezTo>
                    <a:pt x="56671" y="192087"/>
                    <a:pt x="56671" y="192087"/>
                    <a:pt x="224047" y="192087"/>
                  </a:cubicBezTo>
                  <a:cubicBezTo>
                    <a:pt x="254360" y="192087"/>
                    <a:pt x="279400" y="217269"/>
                    <a:pt x="279400" y="247752"/>
                  </a:cubicBezTo>
                  <a:cubicBezTo>
                    <a:pt x="279400" y="247752"/>
                    <a:pt x="279400" y="247752"/>
                    <a:pt x="279400" y="336550"/>
                  </a:cubicBezTo>
                  <a:cubicBezTo>
                    <a:pt x="279400" y="336550"/>
                    <a:pt x="279400" y="336550"/>
                    <a:pt x="176602" y="336550"/>
                  </a:cubicBezTo>
                  <a:cubicBezTo>
                    <a:pt x="176602" y="336550"/>
                    <a:pt x="176602" y="336550"/>
                    <a:pt x="158151" y="245101"/>
                  </a:cubicBezTo>
                  <a:cubicBezTo>
                    <a:pt x="158151" y="242450"/>
                    <a:pt x="154197" y="239800"/>
                    <a:pt x="151562" y="239800"/>
                  </a:cubicBezTo>
                  <a:cubicBezTo>
                    <a:pt x="151562" y="239800"/>
                    <a:pt x="151562" y="239800"/>
                    <a:pt x="167377" y="213293"/>
                  </a:cubicBezTo>
                  <a:cubicBezTo>
                    <a:pt x="167377" y="211967"/>
                    <a:pt x="167377" y="210642"/>
                    <a:pt x="167377" y="209317"/>
                  </a:cubicBezTo>
                  <a:cubicBezTo>
                    <a:pt x="166059" y="207991"/>
                    <a:pt x="164741" y="207991"/>
                    <a:pt x="163423" y="207991"/>
                  </a:cubicBezTo>
                  <a:cubicBezTo>
                    <a:pt x="163423" y="207991"/>
                    <a:pt x="163423" y="207991"/>
                    <a:pt x="121249" y="207991"/>
                  </a:cubicBezTo>
                  <a:cubicBezTo>
                    <a:pt x="119931" y="207991"/>
                    <a:pt x="118613" y="207991"/>
                    <a:pt x="118613" y="209317"/>
                  </a:cubicBezTo>
                  <a:cubicBezTo>
                    <a:pt x="117296" y="210642"/>
                    <a:pt x="117296" y="211967"/>
                    <a:pt x="118613" y="213293"/>
                  </a:cubicBezTo>
                  <a:cubicBezTo>
                    <a:pt x="118613" y="213293"/>
                    <a:pt x="118613" y="213293"/>
                    <a:pt x="134429" y="239800"/>
                  </a:cubicBezTo>
                  <a:cubicBezTo>
                    <a:pt x="130475" y="239800"/>
                    <a:pt x="127839" y="242450"/>
                    <a:pt x="126521" y="245101"/>
                  </a:cubicBezTo>
                  <a:cubicBezTo>
                    <a:pt x="126521" y="245101"/>
                    <a:pt x="126521" y="245101"/>
                    <a:pt x="110706" y="336550"/>
                  </a:cubicBezTo>
                  <a:cubicBezTo>
                    <a:pt x="110706" y="336550"/>
                    <a:pt x="110706" y="336550"/>
                    <a:pt x="0" y="336550"/>
                  </a:cubicBezTo>
                  <a:cubicBezTo>
                    <a:pt x="0" y="336550"/>
                    <a:pt x="0" y="336550"/>
                    <a:pt x="0" y="247752"/>
                  </a:cubicBezTo>
                  <a:cubicBezTo>
                    <a:pt x="0" y="217269"/>
                    <a:pt x="25040" y="192087"/>
                    <a:pt x="56671" y="192087"/>
                  </a:cubicBezTo>
                  <a:close/>
                  <a:moveTo>
                    <a:pt x="138907" y="0"/>
                  </a:moveTo>
                  <a:cubicBezTo>
                    <a:pt x="183183" y="0"/>
                    <a:pt x="219076" y="35893"/>
                    <a:pt x="219076" y="80169"/>
                  </a:cubicBezTo>
                  <a:cubicBezTo>
                    <a:pt x="219076" y="124445"/>
                    <a:pt x="183183" y="160338"/>
                    <a:pt x="138907" y="160338"/>
                  </a:cubicBezTo>
                  <a:cubicBezTo>
                    <a:pt x="94631" y="160338"/>
                    <a:pt x="58738" y="124445"/>
                    <a:pt x="58738" y="80169"/>
                  </a:cubicBezTo>
                  <a:cubicBezTo>
                    <a:pt x="58738" y="35893"/>
                    <a:pt x="94631" y="0"/>
                    <a:pt x="138907" y="0"/>
                  </a:cubicBezTo>
                  <a:close/>
                </a:path>
              </a:pathLst>
            </a:custGeom>
            <a:solidFill>
              <a:schemeClr val="tx1">
                <a:lumMod val="65000"/>
                <a:lumOff val="35000"/>
              </a:schemeClr>
            </a:solidFill>
            <a:ln>
              <a:noFill/>
            </a:ln>
          </p:spPr>
          <p:txBody>
            <a:body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5" name="文本框 154"/>
            <p:cNvSpPr txBox="1"/>
            <p:nvPr/>
          </p:nvSpPr>
          <p:spPr>
            <a:xfrm>
              <a:off x="4305957" y="5514086"/>
              <a:ext cx="2165547"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任课老师姓名</a:t>
              </a:r>
            </a:p>
          </p:txBody>
        </p:sp>
        <p:sp>
          <p:nvSpPr>
            <p:cNvPr id="158" name="student-graduation-cap-shape_52041"/>
            <p:cNvSpPr>
              <a:spLocks noChangeAspect="1"/>
            </p:cNvSpPr>
            <p:nvPr/>
          </p:nvSpPr>
          <p:spPr bwMode="auto">
            <a:xfrm>
              <a:off x="6582533" y="5540487"/>
              <a:ext cx="256066" cy="264808"/>
            </a:xfrm>
            <a:custGeom>
              <a:avLst/>
              <a:gdLst>
                <a:gd name="connsiteX0" fmla="*/ 233363 w 325438"/>
                <a:gd name="connsiteY0" fmla="*/ 249238 h 336550"/>
                <a:gd name="connsiteX1" fmla="*/ 279401 w 325438"/>
                <a:gd name="connsiteY1" fmla="*/ 249238 h 336550"/>
                <a:gd name="connsiteX2" fmla="*/ 279401 w 325438"/>
                <a:gd name="connsiteY2" fmla="*/ 290513 h 336550"/>
                <a:gd name="connsiteX3" fmla="*/ 233363 w 325438"/>
                <a:gd name="connsiteY3" fmla="*/ 290513 h 336550"/>
                <a:gd name="connsiteX4" fmla="*/ 171450 w 325438"/>
                <a:gd name="connsiteY4" fmla="*/ 249238 h 336550"/>
                <a:gd name="connsiteX5" fmla="*/ 217488 w 325438"/>
                <a:gd name="connsiteY5" fmla="*/ 249238 h 336550"/>
                <a:gd name="connsiteX6" fmla="*/ 217488 w 325438"/>
                <a:gd name="connsiteY6" fmla="*/ 290513 h 336550"/>
                <a:gd name="connsiteX7" fmla="*/ 171450 w 325438"/>
                <a:gd name="connsiteY7" fmla="*/ 290513 h 336550"/>
                <a:gd name="connsiteX8" fmla="*/ 107950 w 325438"/>
                <a:gd name="connsiteY8" fmla="*/ 249238 h 336550"/>
                <a:gd name="connsiteX9" fmla="*/ 155575 w 325438"/>
                <a:gd name="connsiteY9" fmla="*/ 249238 h 336550"/>
                <a:gd name="connsiteX10" fmla="*/ 155575 w 325438"/>
                <a:gd name="connsiteY10" fmla="*/ 290513 h 336550"/>
                <a:gd name="connsiteX11" fmla="*/ 107950 w 325438"/>
                <a:gd name="connsiteY11" fmla="*/ 290513 h 336550"/>
                <a:gd name="connsiteX12" fmla="*/ 46038 w 325438"/>
                <a:gd name="connsiteY12" fmla="*/ 249238 h 336550"/>
                <a:gd name="connsiteX13" fmla="*/ 93663 w 325438"/>
                <a:gd name="connsiteY13" fmla="*/ 249238 h 336550"/>
                <a:gd name="connsiteX14" fmla="*/ 93663 w 325438"/>
                <a:gd name="connsiteY14" fmla="*/ 290513 h 336550"/>
                <a:gd name="connsiteX15" fmla="*/ 46038 w 325438"/>
                <a:gd name="connsiteY15" fmla="*/ 290513 h 336550"/>
                <a:gd name="connsiteX16" fmla="*/ 233363 w 325438"/>
                <a:gd name="connsiteY16" fmla="*/ 195263 h 336550"/>
                <a:gd name="connsiteX17" fmla="*/ 279401 w 325438"/>
                <a:gd name="connsiteY17" fmla="*/ 195263 h 336550"/>
                <a:gd name="connsiteX18" fmla="*/ 279401 w 325438"/>
                <a:gd name="connsiteY18" fmla="*/ 234951 h 336550"/>
                <a:gd name="connsiteX19" fmla="*/ 233363 w 325438"/>
                <a:gd name="connsiteY19" fmla="*/ 234951 h 336550"/>
                <a:gd name="connsiteX20" fmla="*/ 171450 w 325438"/>
                <a:gd name="connsiteY20" fmla="*/ 195263 h 336550"/>
                <a:gd name="connsiteX21" fmla="*/ 217488 w 325438"/>
                <a:gd name="connsiteY21" fmla="*/ 195263 h 336550"/>
                <a:gd name="connsiteX22" fmla="*/ 217488 w 325438"/>
                <a:gd name="connsiteY22" fmla="*/ 234951 h 336550"/>
                <a:gd name="connsiteX23" fmla="*/ 171450 w 325438"/>
                <a:gd name="connsiteY23" fmla="*/ 234951 h 336550"/>
                <a:gd name="connsiteX24" fmla="*/ 107950 w 325438"/>
                <a:gd name="connsiteY24" fmla="*/ 195263 h 336550"/>
                <a:gd name="connsiteX25" fmla="*/ 155575 w 325438"/>
                <a:gd name="connsiteY25" fmla="*/ 195263 h 336550"/>
                <a:gd name="connsiteX26" fmla="*/ 155575 w 325438"/>
                <a:gd name="connsiteY26" fmla="*/ 234951 h 336550"/>
                <a:gd name="connsiteX27" fmla="*/ 107950 w 325438"/>
                <a:gd name="connsiteY27" fmla="*/ 234951 h 336550"/>
                <a:gd name="connsiteX28" fmla="*/ 46038 w 325438"/>
                <a:gd name="connsiteY28" fmla="*/ 195263 h 336550"/>
                <a:gd name="connsiteX29" fmla="*/ 93663 w 325438"/>
                <a:gd name="connsiteY29" fmla="*/ 195263 h 336550"/>
                <a:gd name="connsiteX30" fmla="*/ 93663 w 325438"/>
                <a:gd name="connsiteY30" fmla="*/ 234951 h 336550"/>
                <a:gd name="connsiteX31" fmla="*/ 46038 w 325438"/>
                <a:gd name="connsiteY31" fmla="*/ 234951 h 336550"/>
                <a:gd name="connsiteX32" fmla="*/ 233363 w 325438"/>
                <a:gd name="connsiteY32" fmla="*/ 139700 h 336550"/>
                <a:gd name="connsiteX33" fmla="*/ 279401 w 325438"/>
                <a:gd name="connsiteY33" fmla="*/ 139700 h 336550"/>
                <a:gd name="connsiteX34" fmla="*/ 279401 w 325438"/>
                <a:gd name="connsiteY34" fmla="*/ 180975 h 336550"/>
                <a:gd name="connsiteX35" fmla="*/ 233363 w 325438"/>
                <a:gd name="connsiteY35" fmla="*/ 180975 h 336550"/>
                <a:gd name="connsiteX36" fmla="*/ 171450 w 325438"/>
                <a:gd name="connsiteY36" fmla="*/ 139700 h 336550"/>
                <a:gd name="connsiteX37" fmla="*/ 217488 w 325438"/>
                <a:gd name="connsiteY37" fmla="*/ 139700 h 336550"/>
                <a:gd name="connsiteX38" fmla="*/ 217488 w 325438"/>
                <a:gd name="connsiteY38" fmla="*/ 180975 h 336550"/>
                <a:gd name="connsiteX39" fmla="*/ 171450 w 325438"/>
                <a:gd name="connsiteY39" fmla="*/ 180975 h 336550"/>
                <a:gd name="connsiteX40" fmla="*/ 107950 w 325438"/>
                <a:gd name="connsiteY40" fmla="*/ 139700 h 336550"/>
                <a:gd name="connsiteX41" fmla="*/ 155575 w 325438"/>
                <a:gd name="connsiteY41" fmla="*/ 139700 h 336550"/>
                <a:gd name="connsiteX42" fmla="*/ 155575 w 325438"/>
                <a:gd name="connsiteY42" fmla="*/ 180975 h 336550"/>
                <a:gd name="connsiteX43" fmla="*/ 107950 w 325438"/>
                <a:gd name="connsiteY43" fmla="*/ 180975 h 336550"/>
                <a:gd name="connsiteX44" fmla="*/ 49167 w 325438"/>
                <a:gd name="connsiteY44" fmla="*/ 38100 h 336550"/>
                <a:gd name="connsiteX45" fmla="*/ 25400 w 325438"/>
                <a:gd name="connsiteY45" fmla="*/ 61753 h 336550"/>
                <a:gd name="connsiteX46" fmla="*/ 25400 w 325438"/>
                <a:gd name="connsiteY46" fmla="*/ 289085 h 336550"/>
                <a:gd name="connsiteX47" fmla="*/ 49167 w 325438"/>
                <a:gd name="connsiteY47" fmla="*/ 312738 h 336550"/>
                <a:gd name="connsiteX48" fmla="*/ 276271 w 325438"/>
                <a:gd name="connsiteY48" fmla="*/ 312738 h 336550"/>
                <a:gd name="connsiteX49" fmla="*/ 300038 w 325438"/>
                <a:gd name="connsiteY49" fmla="*/ 289085 h 336550"/>
                <a:gd name="connsiteX50" fmla="*/ 300038 w 325438"/>
                <a:gd name="connsiteY50" fmla="*/ 61753 h 336550"/>
                <a:gd name="connsiteX51" fmla="*/ 276271 w 325438"/>
                <a:gd name="connsiteY51" fmla="*/ 38100 h 336550"/>
                <a:gd name="connsiteX52" fmla="*/ 269669 w 325438"/>
                <a:gd name="connsiteY52" fmla="*/ 38100 h 336550"/>
                <a:gd name="connsiteX53" fmla="*/ 269669 w 325438"/>
                <a:gd name="connsiteY53" fmla="*/ 63067 h 336550"/>
                <a:gd name="connsiteX54" fmla="*/ 276271 w 325438"/>
                <a:gd name="connsiteY54" fmla="*/ 74894 h 336550"/>
                <a:gd name="connsiteX55" fmla="*/ 260427 w 325438"/>
                <a:gd name="connsiteY55" fmla="*/ 90662 h 336550"/>
                <a:gd name="connsiteX56" fmla="*/ 244582 w 325438"/>
                <a:gd name="connsiteY56" fmla="*/ 74894 h 336550"/>
                <a:gd name="connsiteX57" fmla="*/ 249864 w 325438"/>
                <a:gd name="connsiteY57" fmla="*/ 63067 h 336550"/>
                <a:gd name="connsiteX58" fmla="*/ 249864 w 325438"/>
                <a:gd name="connsiteY58" fmla="*/ 38100 h 336550"/>
                <a:gd name="connsiteX59" fmla="*/ 231379 w 325438"/>
                <a:gd name="connsiteY59" fmla="*/ 38100 h 336550"/>
                <a:gd name="connsiteX60" fmla="*/ 231379 w 325438"/>
                <a:gd name="connsiteY60" fmla="*/ 63067 h 336550"/>
                <a:gd name="connsiteX61" fmla="*/ 236660 w 325438"/>
                <a:gd name="connsiteY61" fmla="*/ 74894 h 336550"/>
                <a:gd name="connsiteX62" fmla="*/ 220816 w 325438"/>
                <a:gd name="connsiteY62" fmla="*/ 90662 h 336550"/>
                <a:gd name="connsiteX63" fmla="*/ 204971 w 325438"/>
                <a:gd name="connsiteY63" fmla="*/ 74894 h 336550"/>
                <a:gd name="connsiteX64" fmla="*/ 210253 w 325438"/>
                <a:gd name="connsiteY64" fmla="*/ 63067 h 336550"/>
                <a:gd name="connsiteX65" fmla="*/ 210253 w 325438"/>
                <a:gd name="connsiteY65" fmla="*/ 38100 h 336550"/>
                <a:gd name="connsiteX66" fmla="*/ 191767 w 325438"/>
                <a:gd name="connsiteY66" fmla="*/ 38100 h 336550"/>
                <a:gd name="connsiteX67" fmla="*/ 191767 w 325438"/>
                <a:gd name="connsiteY67" fmla="*/ 63067 h 336550"/>
                <a:gd name="connsiteX68" fmla="*/ 198369 w 325438"/>
                <a:gd name="connsiteY68" fmla="*/ 74894 h 336550"/>
                <a:gd name="connsiteX69" fmla="*/ 182525 w 325438"/>
                <a:gd name="connsiteY69" fmla="*/ 90662 h 336550"/>
                <a:gd name="connsiteX70" fmla="*/ 166680 w 325438"/>
                <a:gd name="connsiteY70" fmla="*/ 74894 h 336550"/>
                <a:gd name="connsiteX71" fmla="*/ 171962 w 325438"/>
                <a:gd name="connsiteY71" fmla="*/ 63067 h 336550"/>
                <a:gd name="connsiteX72" fmla="*/ 171962 w 325438"/>
                <a:gd name="connsiteY72" fmla="*/ 38100 h 336550"/>
                <a:gd name="connsiteX73" fmla="*/ 153476 w 325438"/>
                <a:gd name="connsiteY73" fmla="*/ 38100 h 336550"/>
                <a:gd name="connsiteX74" fmla="*/ 153476 w 325438"/>
                <a:gd name="connsiteY74" fmla="*/ 63067 h 336550"/>
                <a:gd name="connsiteX75" fmla="*/ 158758 w 325438"/>
                <a:gd name="connsiteY75" fmla="*/ 74894 h 336550"/>
                <a:gd name="connsiteX76" fmla="*/ 142913 w 325438"/>
                <a:gd name="connsiteY76" fmla="*/ 90662 h 336550"/>
                <a:gd name="connsiteX77" fmla="*/ 127069 w 325438"/>
                <a:gd name="connsiteY77" fmla="*/ 74894 h 336550"/>
                <a:gd name="connsiteX78" fmla="*/ 133671 w 325438"/>
                <a:gd name="connsiteY78" fmla="*/ 63067 h 336550"/>
                <a:gd name="connsiteX79" fmla="*/ 133671 w 325438"/>
                <a:gd name="connsiteY79" fmla="*/ 38100 h 336550"/>
                <a:gd name="connsiteX80" fmla="*/ 115186 w 325438"/>
                <a:gd name="connsiteY80" fmla="*/ 38100 h 336550"/>
                <a:gd name="connsiteX81" fmla="*/ 115186 w 325438"/>
                <a:gd name="connsiteY81" fmla="*/ 63067 h 336550"/>
                <a:gd name="connsiteX82" fmla="*/ 120467 w 325438"/>
                <a:gd name="connsiteY82" fmla="*/ 74894 h 336550"/>
                <a:gd name="connsiteX83" fmla="*/ 104623 w 325438"/>
                <a:gd name="connsiteY83" fmla="*/ 90662 h 336550"/>
                <a:gd name="connsiteX84" fmla="*/ 88778 w 325438"/>
                <a:gd name="connsiteY84" fmla="*/ 74894 h 336550"/>
                <a:gd name="connsiteX85" fmla="*/ 94060 w 325438"/>
                <a:gd name="connsiteY85" fmla="*/ 63067 h 336550"/>
                <a:gd name="connsiteX86" fmla="*/ 94060 w 325438"/>
                <a:gd name="connsiteY86" fmla="*/ 38100 h 336550"/>
                <a:gd name="connsiteX87" fmla="*/ 75574 w 325438"/>
                <a:gd name="connsiteY87" fmla="*/ 38100 h 336550"/>
                <a:gd name="connsiteX88" fmla="*/ 75574 w 325438"/>
                <a:gd name="connsiteY88" fmla="*/ 63067 h 336550"/>
                <a:gd name="connsiteX89" fmla="*/ 80856 w 325438"/>
                <a:gd name="connsiteY89" fmla="*/ 74894 h 336550"/>
                <a:gd name="connsiteX90" fmla="*/ 65011 w 325438"/>
                <a:gd name="connsiteY90" fmla="*/ 90662 h 336550"/>
                <a:gd name="connsiteX91" fmla="*/ 49167 w 325438"/>
                <a:gd name="connsiteY91" fmla="*/ 74894 h 336550"/>
                <a:gd name="connsiteX92" fmla="*/ 55769 w 325438"/>
                <a:gd name="connsiteY92" fmla="*/ 63067 h 336550"/>
                <a:gd name="connsiteX93" fmla="*/ 55769 w 325438"/>
                <a:gd name="connsiteY93" fmla="*/ 38100 h 336550"/>
                <a:gd name="connsiteX94" fmla="*/ 49167 w 325438"/>
                <a:gd name="connsiteY94" fmla="*/ 38100 h 336550"/>
                <a:gd name="connsiteX95" fmla="*/ 65315 w 325438"/>
                <a:gd name="connsiteY95" fmla="*/ 4763 h 336550"/>
                <a:gd name="connsiteX96" fmla="*/ 61913 w 325438"/>
                <a:gd name="connsiteY96" fmla="*/ 10110 h 336550"/>
                <a:gd name="connsiteX97" fmla="*/ 61913 w 325438"/>
                <a:gd name="connsiteY97" fmla="*/ 75616 h 336550"/>
                <a:gd name="connsiteX98" fmla="*/ 65315 w 325438"/>
                <a:gd name="connsiteY98" fmla="*/ 80963 h 336550"/>
                <a:gd name="connsiteX99" fmla="*/ 69851 w 325438"/>
                <a:gd name="connsiteY99" fmla="*/ 75616 h 336550"/>
                <a:gd name="connsiteX100" fmla="*/ 69851 w 325438"/>
                <a:gd name="connsiteY100" fmla="*/ 10110 h 336550"/>
                <a:gd name="connsiteX101" fmla="*/ 65315 w 325438"/>
                <a:gd name="connsiteY101" fmla="*/ 4763 h 336550"/>
                <a:gd name="connsiteX102" fmla="*/ 104776 w 325438"/>
                <a:gd name="connsiteY102" fmla="*/ 4763 h 336550"/>
                <a:gd name="connsiteX103" fmla="*/ 100013 w 325438"/>
                <a:gd name="connsiteY103" fmla="*/ 10110 h 336550"/>
                <a:gd name="connsiteX104" fmla="*/ 100013 w 325438"/>
                <a:gd name="connsiteY104" fmla="*/ 75616 h 336550"/>
                <a:gd name="connsiteX105" fmla="*/ 104776 w 325438"/>
                <a:gd name="connsiteY105" fmla="*/ 80963 h 336550"/>
                <a:gd name="connsiteX106" fmla="*/ 109538 w 325438"/>
                <a:gd name="connsiteY106" fmla="*/ 75616 h 336550"/>
                <a:gd name="connsiteX107" fmla="*/ 109538 w 325438"/>
                <a:gd name="connsiteY107" fmla="*/ 10110 h 336550"/>
                <a:gd name="connsiteX108" fmla="*/ 104776 w 325438"/>
                <a:gd name="connsiteY108" fmla="*/ 4763 h 336550"/>
                <a:gd name="connsiteX109" fmla="*/ 142876 w 325438"/>
                <a:gd name="connsiteY109" fmla="*/ 4763 h 336550"/>
                <a:gd name="connsiteX110" fmla="*/ 138113 w 325438"/>
                <a:gd name="connsiteY110" fmla="*/ 10110 h 336550"/>
                <a:gd name="connsiteX111" fmla="*/ 138113 w 325438"/>
                <a:gd name="connsiteY111" fmla="*/ 75616 h 336550"/>
                <a:gd name="connsiteX112" fmla="*/ 142876 w 325438"/>
                <a:gd name="connsiteY112" fmla="*/ 80963 h 336550"/>
                <a:gd name="connsiteX113" fmla="*/ 147638 w 325438"/>
                <a:gd name="connsiteY113" fmla="*/ 75616 h 336550"/>
                <a:gd name="connsiteX114" fmla="*/ 147638 w 325438"/>
                <a:gd name="connsiteY114" fmla="*/ 10110 h 336550"/>
                <a:gd name="connsiteX115" fmla="*/ 142876 w 325438"/>
                <a:gd name="connsiteY115" fmla="*/ 4763 h 336550"/>
                <a:gd name="connsiteX116" fmla="*/ 182563 w 325438"/>
                <a:gd name="connsiteY116" fmla="*/ 4763 h 336550"/>
                <a:gd name="connsiteX117" fmla="*/ 177800 w 325438"/>
                <a:gd name="connsiteY117" fmla="*/ 10110 h 336550"/>
                <a:gd name="connsiteX118" fmla="*/ 177800 w 325438"/>
                <a:gd name="connsiteY118" fmla="*/ 75616 h 336550"/>
                <a:gd name="connsiteX119" fmla="*/ 182563 w 325438"/>
                <a:gd name="connsiteY119" fmla="*/ 80963 h 336550"/>
                <a:gd name="connsiteX120" fmla="*/ 187325 w 325438"/>
                <a:gd name="connsiteY120" fmla="*/ 75616 h 336550"/>
                <a:gd name="connsiteX121" fmla="*/ 187325 w 325438"/>
                <a:gd name="connsiteY121" fmla="*/ 10110 h 336550"/>
                <a:gd name="connsiteX122" fmla="*/ 182563 w 325438"/>
                <a:gd name="connsiteY122" fmla="*/ 4763 h 336550"/>
                <a:gd name="connsiteX123" fmla="*/ 220663 w 325438"/>
                <a:gd name="connsiteY123" fmla="*/ 4763 h 336550"/>
                <a:gd name="connsiteX124" fmla="*/ 215900 w 325438"/>
                <a:gd name="connsiteY124" fmla="*/ 10110 h 336550"/>
                <a:gd name="connsiteX125" fmla="*/ 215900 w 325438"/>
                <a:gd name="connsiteY125" fmla="*/ 75616 h 336550"/>
                <a:gd name="connsiteX126" fmla="*/ 220663 w 325438"/>
                <a:gd name="connsiteY126" fmla="*/ 80963 h 336550"/>
                <a:gd name="connsiteX127" fmla="*/ 225425 w 325438"/>
                <a:gd name="connsiteY127" fmla="*/ 75616 h 336550"/>
                <a:gd name="connsiteX128" fmla="*/ 225425 w 325438"/>
                <a:gd name="connsiteY128" fmla="*/ 10110 h 336550"/>
                <a:gd name="connsiteX129" fmla="*/ 220663 w 325438"/>
                <a:gd name="connsiteY129" fmla="*/ 4763 h 336550"/>
                <a:gd name="connsiteX130" fmla="*/ 260124 w 325438"/>
                <a:gd name="connsiteY130" fmla="*/ 4763 h 336550"/>
                <a:gd name="connsiteX131" fmla="*/ 255588 w 325438"/>
                <a:gd name="connsiteY131" fmla="*/ 10110 h 336550"/>
                <a:gd name="connsiteX132" fmla="*/ 255588 w 325438"/>
                <a:gd name="connsiteY132" fmla="*/ 75616 h 336550"/>
                <a:gd name="connsiteX133" fmla="*/ 260124 w 325438"/>
                <a:gd name="connsiteY133" fmla="*/ 80963 h 336550"/>
                <a:gd name="connsiteX134" fmla="*/ 263526 w 325438"/>
                <a:gd name="connsiteY134" fmla="*/ 75616 h 336550"/>
                <a:gd name="connsiteX135" fmla="*/ 263526 w 325438"/>
                <a:gd name="connsiteY135" fmla="*/ 10110 h 336550"/>
                <a:gd name="connsiteX136" fmla="*/ 260124 w 325438"/>
                <a:gd name="connsiteY136" fmla="*/ 4763 h 336550"/>
                <a:gd name="connsiteX137" fmla="*/ 64823 w 325438"/>
                <a:gd name="connsiteY137" fmla="*/ 0 h 336550"/>
                <a:gd name="connsiteX138" fmla="*/ 75406 w 325438"/>
                <a:gd name="connsiteY138" fmla="*/ 10517 h 336550"/>
                <a:gd name="connsiteX139" fmla="*/ 75406 w 325438"/>
                <a:gd name="connsiteY139" fmla="*/ 14461 h 336550"/>
                <a:gd name="connsiteX140" fmla="*/ 93927 w 325438"/>
                <a:gd name="connsiteY140" fmla="*/ 14461 h 336550"/>
                <a:gd name="connsiteX141" fmla="*/ 93927 w 325438"/>
                <a:gd name="connsiteY141" fmla="*/ 10517 h 336550"/>
                <a:gd name="connsiteX142" fmla="*/ 104511 w 325438"/>
                <a:gd name="connsiteY142" fmla="*/ 0 h 336550"/>
                <a:gd name="connsiteX143" fmla="*/ 115094 w 325438"/>
                <a:gd name="connsiteY143" fmla="*/ 10517 h 336550"/>
                <a:gd name="connsiteX144" fmla="*/ 115094 w 325438"/>
                <a:gd name="connsiteY144" fmla="*/ 14461 h 336550"/>
                <a:gd name="connsiteX145" fmla="*/ 133615 w 325438"/>
                <a:gd name="connsiteY145" fmla="*/ 14461 h 336550"/>
                <a:gd name="connsiteX146" fmla="*/ 133615 w 325438"/>
                <a:gd name="connsiteY146" fmla="*/ 10517 h 336550"/>
                <a:gd name="connsiteX147" fmla="*/ 142875 w 325438"/>
                <a:gd name="connsiteY147" fmla="*/ 0 h 336550"/>
                <a:gd name="connsiteX148" fmla="*/ 153459 w 325438"/>
                <a:gd name="connsiteY148" fmla="*/ 10517 h 336550"/>
                <a:gd name="connsiteX149" fmla="*/ 153459 w 325438"/>
                <a:gd name="connsiteY149" fmla="*/ 14461 h 336550"/>
                <a:gd name="connsiteX150" fmla="*/ 171980 w 325438"/>
                <a:gd name="connsiteY150" fmla="*/ 14461 h 336550"/>
                <a:gd name="connsiteX151" fmla="*/ 171980 w 325438"/>
                <a:gd name="connsiteY151" fmla="*/ 10517 h 336550"/>
                <a:gd name="connsiteX152" fmla="*/ 182563 w 325438"/>
                <a:gd name="connsiteY152" fmla="*/ 0 h 336550"/>
                <a:gd name="connsiteX153" fmla="*/ 191823 w 325438"/>
                <a:gd name="connsiteY153" fmla="*/ 10517 h 336550"/>
                <a:gd name="connsiteX154" fmla="*/ 191823 w 325438"/>
                <a:gd name="connsiteY154" fmla="*/ 14461 h 336550"/>
                <a:gd name="connsiteX155" fmla="*/ 210344 w 325438"/>
                <a:gd name="connsiteY155" fmla="*/ 14461 h 336550"/>
                <a:gd name="connsiteX156" fmla="*/ 210344 w 325438"/>
                <a:gd name="connsiteY156" fmla="*/ 10517 h 336550"/>
                <a:gd name="connsiteX157" fmla="*/ 220927 w 325438"/>
                <a:gd name="connsiteY157" fmla="*/ 0 h 336550"/>
                <a:gd name="connsiteX158" fmla="*/ 231511 w 325438"/>
                <a:gd name="connsiteY158" fmla="*/ 10517 h 336550"/>
                <a:gd name="connsiteX159" fmla="*/ 231511 w 325438"/>
                <a:gd name="connsiteY159" fmla="*/ 14461 h 336550"/>
                <a:gd name="connsiteX160" fmla="*/ 250032 w 325438"/>
                <a:gd name="connsiteY160" fmla="*/ 14461 h 336550"/>
                <a:gd name="connsiteX161" fmla="*/ 250032 w 325438"/>
                <a:gd name="connsiteY161" fmla="*/ 10517 h 336550"/>
                <a:gd name="connsiteX162" fmla="*/ 260615 w 325438"/>
                <a:gd name="connsiteY162" fmla="*/ 0 h 336550"/>
                <a:gd name="connsiteX163" fmla="*/ 269875 w 325438"/>
                <a:gd name="connsiteY163" fmla="*/ 10517 h 336550"/>
                <a:gd name="connsiteX164" fmla="*/ 269875 w 325438"/>
                <a:gd name="connsiteY164" fmla="*/ 14461 h 336550"/>
                <a:gd name="connsiteX165" fmla="*/ 276490 w 325438"/>
                <a:gd name="connsiteY165" fmla="*/ 14461 h 336550"/>
                <a:gd name="connsiteX166" fmla="*/ 325438 w 325438"/>
                <a:gd name="connsiteY166" fmla="*/ 61789 h 336550"/>
                <a:gd name="connsiteX167" fmla="*/ 325438 w 325438"/>
                <a:gd name="connsiteY167" fmla="*/ 289223 h 336550"/>
                <a:gd name="connsiteX168" fmla="*/ 276490 w 325438"/>
                <a:gd name="connsiteY168" fmla="*/ 336550 h 336550"/>
                <a:gd name="connsiteX169" fmla="*/ 48948 w 325438"/>
                <a:gd name="connsiteY169" fmla="*/ 336550 h 336550"/>
                <a:gd name="connsiteX170" fmla="*/ 0 w 325438"/>
                <a:gd name="connsiteY170" fmla="*/ 289223 h 336550"/>
                <a:gd name="connsiteX171" fmla="*/ 0 w 325438"/>
                <a:gd name="connsiteY171" fmla="*/ 61789 h 336550"/>
                <a:gd name="connsiteX172" fmla="*/ 48948 w 325438"/>
                <a:gd name="connsiteY172" fmla="*/ 14461 h 336550"/>
                <a:gd name="connsiteX173" fmla="*/ 55563 w 325438"/>
                <a:gd name="connsiteY173" fmla="*/ 14461 h 336550"/>
                <a:gd name="connsiteX174" fmla="*/ 55563 w 325438"/>
                <a:gd name="connsiteY174" fmla="*/ 10517 h 336550"/>
                <a:gd name="connsiteX175" fmla="*/ 64823 w 325438"/>
                <a:gd name="connsiteY17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325438" h="336550">
                  <a:moveTo>
                    <a:pt x="233363" y="249238"/>
                  </a:moveTo>
                  <a:lnTo>
                    <a:pt x="279401" y="249238"/>
                  </a:lnTo>
                  <a:lnTo>
                    <a:pt x="279401" y="290513"/>
                  </a:lnTo>
                  <a:lnTo>
                    <a:pt x="233363" y="290513"/>
                  </a:lnTo>
                  <a:close/>
                  <a:moveTo>
                    <a:pt x="171450" y="249238"/>
                  </a:moveTo>
                  <a:lnTo>
                    <a:pt x="217488" y="249238"/>
                  </a:lnTo>
                  <a:lnTo>
                    <a:pt x="217488" y="290513"/>
                  </a:lnTo>
                  <a:lnTo>
                    <a:pt x="171450" y="290513"/>
                  </a:lnTo>
                  <a:close/>
                  <a:moveTo>
                    <a:pt x="107950" y="249238"/>
                  </a:moveTo>
                  <a:lnTo>
                    <a:pt x="155575" y="249238"/>
                  </a:lnTo>
                  <a:lnTo>
                    <a:pt x="155575" y="290513"/>
                  </a:lnTo>
                  <a:lnTo>
                    <a:pt x="107950" y="290513"/>
                  </a:lnTo>
                  <a:close/>
                  <a:moveTo>
                    <a:pt x="46038" y="249238"/>
                  </a:moveTo>
                  <a:lnTo>
                    <a:pt x="93663" y="249238"/>
                  </a:lnTo>
                  <a:lnTo>
                    <a:pt x="93663" y="290513"/>
                  </a:lnTo>
                  <a:lnTo>
                    <a:pt x="46038" y="290513"/>
                  </a:lnTo>
                  <a:close/>
                  <a:moveTo>
                    <a:pt x="233363" y="195263"/>
                  </a:moveTo>
                  <a:lnTo>
                    <a:pt x="279401" y="195263"/>
                  </a:lnTo>
                  <a:lnTo>
                    <a:pt x="279401" y="234951"/>
                  </a:lnTo>
                  <a:lnTo>
                    <a:pt x="233363" y="234951"/>
                  </a:lnTo>
                  <a:close/>
                  <a:moveTo>
                    <a:pt x="171450" y="195263"/>
                  </a:moveTo>
                  <a:lnTo>
                    <a:pt x="217488" y="195263"/>
                  </a:lnTo>
                  <a:lnTo>
                    <a:pt x="217488" y="234951"/>
                  </a:lnTo>
                  <a:lnTo>
                    <a:pt x="171450" y="234951"/>
                  </a:lnTo>
                  <a:close/>
                  <a:moveTo>
                    <a:pt x="107950" y="195263"/>
                  </a:moveTo>
                  <a:lnTo>
                    <a:pt x="155575" y="195263"/>
                  </a:lnTo>
                  <a:lnTo>
                    <a:pt x="155575" y="234951"/>
                  </a:lnTo>
                  <a:lnTo>
                    <a:pt x="107950" y="234951"/>
                  </a:lnTo>
                  <a:close/>
                  <a:moveTo>
                    <a:pt x="46038" y="195263"/>
                  </a:moveTo>
                  <a:lnTo>
                    <a:pt x="93663" y="195263"/>
                  </a:lnTo>
                  <a:lnTo>
                    <a:pt x="93663" y="234951"/>
                  </a:lnTo>
                  <a:lnTo>
                    <a:pt x="46038" y="234951"/>
                  </a:lnTo>
                  <a:close/>
                  <a:moveTo>
                    <a:pt x="233363" y="139700"/>
                  </a:moveTo>
                  <a:lnTo>
                    <a:pt x="279401" y="139700"/>
                  </a:lnTo>
                  <a:lnTo>
                    <a:pt x="279401" y="180975"/>
                  </a:lnTo>
                  <a:lnTo>
                    <a:pt x="233363" y="180975"/>
                  </a:lnTo>
                  <a:close/>
                  <a:moveTo>
                    <a:pt x="171450" y="139700"/>
                  </a:moveTo>
                  <a:lnTo>
                    <a:pt x="217488" y="139700"/>
                  </a:lnTo>
                  <a:lnTo>
                    <a:pt x="217488" y="180975"/>
                  </a:lnTo>
                  <a:lnTo>
                    <a:pt x="171450" y="180975"/>
                  </a:lnTo>
                  <a:close/>
                  <a:moveTo>
                    <a:pt x="107950" y="139700"/>
                  </a:moveTo>
                  <a:lnTo>
                    <a:pt x="155575" y="139700"/>
                  </a:lnTo>
                  <a:lnTo>
                    <a:pt x="155575" y="180975"/>
                  </a:lnTo>
                  <a:lnTo>
                    <a:pt x="107950" y="180975"/>
                  </a:lnTo>
                  <a:close/>
                  <a:moveTo>
                    <a:pt x="49167" y="38100"/>
                  </a:moveTo>
                  <a:cubicBezTo>
                    <a:pt x="35963" y="38100"/>
                    <a:pt x="25400" y="48613"/>
                    <a:pt x="25400" y="61753"/>
                  </a:cubicBezTo>
                  <a:cubicBezTo>
                    <a:pt x="25400" y="61753"/>
                    <a:pt x="25400" y="61753"/>
                    <a:pt x="25400" y="289085"/>
                  </a:cubicBezTo>
                  <a:cubicBezTo>
                    <a:pt x="25400" y="302226"/>
                    <a:pt x="35963" y="312738"/>
                    <a:pt x="49167" y="312738"/>
                  </a:cubicBezTo>
                  <a:cubicBezTo>
                    <a:pt x="49167" y="312738"/>
                    <a:pt x="49167" y="312738"/>
                    <a:pt x="276271" y="312738"/>
                  </a:cubicBezTo>
                  <a:cubicBezTo>
                    <a:pt x="289475" y="312738"/>
                    <a:pt x="300038" y="302226"/>
                    <a:pt x="300038" y="289085"/>
                  </a:cubicBezTo>
                  <a:cubicBezTo>
                    <a:pt x="300038" y="289085"/>
                    <a:pt x="300038" y="289085"/>
                    <a:pt x="300038" y="61753"/>
                  </a:cubicBezTo>
                  <a:cubicBezTo>
                    <a:pt x="300038" y="48613"/>
                    <a:pt x="289475" y="38100"/>
                    <a:pt x="276271" y="38100"/>
                  </a:cubicBezTo>
                  <a:cubicBezTo>
                    <a:pt x="276271" y="38100"/>
                    <a:pt x="276271" y="38100"/>
                    <a:pt x="269669" y="38100"/>
                  </a:cubicBezTo>
                  <a:cubicBezTo>
                    <a:pt x="269669" y="38100"/>
                    <a:pt x="269669" y="38100"/>
                    <a:pt x="269669" y="63067"/>
                  </a:cubicBezTo>
                  <a:cubicBezTo>
                    <a:pt x="273631" y="65695"/>
                    <a:pt x="276271" y="70951"/>
                    <a:pt x="276271" y="74894"/>
                  </a:cubicBezTo>
                  <a:cubicBezTo>
                    <a:pt x="276271" y="84092"/>
                    <a:pt x="268349" y="90662"/>
                    <a:pt x="260427" y="90662"/>
                  </a:cubicBezTo>
                  <a:cubicBezTo>
                    <a:pt x="251184" y="90662"/>
                    <a:pt x="244582" y="84092"/>
                    <a:pt x="244582" y="74894"/>
                  </a:cubicBezTo>
                  <a:cubicBezTo>
                    <a:pt x="244582" y="70951"/>
                    <a:pt x="245903" y="65695"/>
                    <a:pt x="249864" y="63067"/>
                  </a:cubicBezTo>
                  <a:cubicBezTo>
                    <a:pt x="249864" y="63067"/>
                    <a:pt x="249864" y="63067"/>
                    <a:pt x="249864" y="38100"/>
                  </a:cubicBezTo>
                  <a:cubicBezTo>
                    <a:pt x="249864" y="38100"/>
                    <a:pt x="249864" y="38100"/>
                    <a:pt x="231379" y="38100"/>
                  </a:cubicBezTo>
                  <a:cubicBezTo>
                    <a:pt x="231379" y="38100"/>
                    <a:pt x="231379" y="38100"/>
                    <a:pt x="231379" y="63067"/>
                  </a:cubicBezTo>
                  <a:cubicBezTo>
                    <a:pt x="234019" y="65695"/>
                    <a:pt x="236660" y="70951"/>
                    <a:pt x="236660" y="74894"/>
                  </a:cubicBezTo>
                  <a:cubicBezTo>
                    <a:pt x="236660" y="84092"/>
                    <a:pt x="230058" y="90662"/>
                    <a:pt x="220816" y="90662"/>
                  </a:cubicBezTo>
                  <a:cubicBezTo>
                    <a:pt x="212893" y="90662"/>
                    <a:pt x="204971" y="84092"/>
                    <a:pt x="204971" y="74894"/>
                  </a:cubicBezTo>
                  <a:cubicBezTo>
                    <a:pt x="204971" y="70951"/>
                    <a:pt x="207612" y="65695"/>
                    <a:pt x="210253" y="63067"/>
                  </a:cubicBezTo>
                  <a:cubicBezTo>
                    <a:pt x="210253" y="63067"/>
                    <a:pt x="210253" y="63067"/>
                    <a:pt x="210253" y="38100"/>
                  </a:cubicBezTo>
                  <a:cubicBezTo>
                    <a:pt x="210253" y="38100"/>
                    <a:pt x="210253" y="38100"/>
                    <a:pt x="191767" y="38100"/>
                  </a:cubicBezTo>
                  <a:cubicBezTo>
                    <a:pt x="191767" y="38100"/>
                    <a:pt x="191767" y="38100"/>
                    <a:pt x="191767" y="63067"/>
                  </a:cubicBezTo>
                  <a:cubicBezTo>
                    <a:pt x="195728" y="65695"/>
                    <a:pt x="198369" y="70951"/>
                    <a:pt x="198369" y="74894"/>
                  </a:cubicBezTo>
                  <a:cubicBezTo>
                    <a:pt x="198369" y="84092"/>
                    <a:pt x="190447" y="90662"/>
                    <a:pt x="182525" y="90662"/>
                  </a:cubicBezTo>
                  <a:cubicBezTo>
                    <a:pt x="173282" y="90662"/>
                    <a:pt x="166680" y="84092"/>
                    <a:pt x="166680" y="74894"/>
                  </a:cubicBezTo>
                  <a:cubicBezTo>
                    <a:pt x="166680" y="70951"/>
                    <a:pt x="168001" y="65695"/>
                    <a:pt x="171962" y="63067"/>
                  </a:cubicBezTo>
                  <a:cubicBezTo>
                    <a:pt x="171962" y="63067"/>
                    <a:pt x="171962" y="63067"/>
                    <a:pt x="171962" y="38100"/>
                  </a:cubicBezTo>
                  <a:cubicBezTo>
                    <a:pt x="171962" y="38100"/>
                    <a:pt x="171962" y="38100"/>
                    <a:pt x="153476" y="38100"/>
                  </a:cubicBezTo>
                  <a:cubicBezTo>
                    <a:pt x="153476" y="38100"/>
                    <a:pt x="153476" y="38100"/>
                    <a:pt x="153476" y="63067"/>
                  </a:cubicBezTo>
                  <a:cubicBezTo>
                    <a:pt x="157438" y="65695"/>
                    <a:pt x="158758" y="70951"/>
                    <a:pt x="158758" y="74894"/>
                  </a:cubicBezTo>
                  <a:cubicBezTo>
                    <a:pt x="158758" y="84092"/>
                    <a:pt x="152156" y="90662"/>
                    <a:pt x="142913" y="90662"/>
                  </a:cubicBezTo>
                  <a:cubicBezTo>
                    <a:pt x="134991" y="90662"/>
                    <a:pt x="127069" y="84092"/>
                    <a:pt x="127069" y="74894"/>
                  </a:cubicBezTo>
                  <a:cubicBezTo>
                    <a:pt x="127069" y="70951"/>
                    <a:pt x="129710" y="65695"/>
                    <a:pt x="133671" y="63067"/>
                  </a:cubicBezTo>
                  <a:cubicBezTo>
                    <a:pt x="133671" y="63067"/>
                    <a:pt x="133671" y="63067"/>
                    <a:pt x="133671" y="38100"/>
                  </a:cubicBezTo>
                  <a:cubicBezTo>
                    <a:pt x="133671" y="38100"/>
                    <a:pt x="133671" y="38100"/>
                    <a:pt x="115186" y="38100"/>
                  </a:cubicBezTo>
                  <a:cubicBezTo>
                    <a:pt x="115186" y="38100"/>
                    <a:pt x="115186" y="38100"/>
                    <a:pt x="115186" y="63067"/>
                  </a:cubicBezTo>
                  <a:cubicBezTo>
                    <a:pt x="117826" y="65695"/>
                    <a:pt x="120467" y="70951"/>
                    <a:pt x="120467" y="74894"/>
                  </a:cubicBezTo>
                  <a:cubicBezTo>
                    <a:pt x="120467" y="84092"/>
                    <a:pt x="112545" y="90662"/>
                    <a:pt x="104623" y="90662"/>
                  </a:cubicBezTo>
                  <a:cubicBezTo>
                    <a:pt x="95380" y="90662"/>
                    <a:pt x="88778" y="84092"/>
                    <a:pt x="88778" y="74894"/>
                  </a:cubicBezTo>
                  <a:cubicBezTo>
                    <a:pt x="88778" y="70951"/>
                    <a:pt x="91419" y="65695"/>
                    <a:pt x="94060" y="63067"/>
                  </a:cubicBezTo>
                  <a:cubicBezTo>
                    <a:pt x="94060" y="63067"/>
                    <a:pt x="94060" y="63067"/>
                    <a:pt x="94060" y="38100"/>
                  </a:cubicBezTo>
                  <a:cubicBezTo>
                    <a:pt x="94060" y="38100"/>
                    <a:pt x="94060" y="38100"/>
                    <a:pt x="75574" y="38100"/>
                  </a:cubicBezTo>
                  <a:cubicBezTo>
                    <a:pt x="75574" y="38100"/>
                    <a:pt x="75574" y="38100"/>
                    <a:pt x="75574" y="63067"/>
                  </a:cubicBezTo>
                  <a:cubicBezTo>
                    <a:pt x="79535" y="65695"/>
                    <a:pt x="80856" y="70951"/>
                    <a:pt x="80856" y="74894"/>
                  </a:cubicBezTo>
                  <a:cubicBezTo>
                    <a:pt x="80856" y="84092"/>
                    <a:pt x="74254" y="90662"/>
                    <a:pt x="65011" y="90662"/>
                  </a:cubicBezTo>
                  <a:cubicBezTo>
                    <a:pt x="57089" y="90662"/>
                    <a:pt x="49167" y="84092"/>
                    <a:pt x="49167" y="74894"/>
                  </a:cubicBezTo>
                  <a:cubicBezTo>
                    <a:pt x="49167" y="70951"/>
                    <a:pt x="51808" y="65695"/>
                    <a:pt x="55769" y="63067"/>
                  </a:cubicBezTo>
                  <a:cubicBezTo>
                    <a:pt x="55769" y="63067"/>
                    <a:pt x="55769" y="63067"/>
                    <a:pt x="55769" y="38100"/>
                  </a:cubicBezTo>
                  <a:cubicBezTo>
                    <a:pt x="55769" y="38100"/>
                    <a:pt x="55769" y="38100"/>
                    <a:pt x="49167" y="38100"/>
                  </a:cubicBezTo>
                  <a:close/>
                  <a:moveTo>
                    <a:pt x="65315" y="4763"/>
                  </a:moveTo>
                  <a:cubicBezTo>
                    <a:pt x="63047" y="4763"/>
                    <a:pt x="61913" y="7437"/>
                    <a:pt x="61913" y="10110"/>
                  </a:cubicBezTo>
                  <a:lnTo>
                    <a:pt x="61913" y="75616"/>
                  </a:lnTo>
                  <a:cubicBezTo>
                    <a:pt x="61913" y="79626"/>
                    <a:pt x="63047" y="80963"/>
                    <a:pt x="65315" y="80963"/>
                  </a:cubicBezTo>
                  <a:cubicBezTo>
                    <a:pt x="68717" y="80963"/>
                    <a:pt x="69851" y="79626"/>
                    <a:pt x="69851" y="75616"/>
                  </a:cubicBezTo>
                  <a:cubicBezTo>
                    <a:pt x="69851" y="75616"/>
                    <a:pt x="69851" y="75616"/>
                    <a:pt x="69851" y="10110"/>
                  </a:cubicBezTo>
                  <a:cubicBezTo>
                    <a:pt x="69851" y="7437"/>
                    <a:pt x="68717" y="4763"/>
                    <a:pt x="65315" y="4763"/>
                  </a:cubicBezTo>
                  <a:close/>
                  <a:moveTo>
                    <a:pt x="104776" y="4763"/>
                  </a:moveTo>
                  <a:cubicBezTo>
                    <a:pt x="102394" y="4763"/>
                    <a:pt x="100013" y="7437"/>
                    <a:pt x="100013" y="10110"/>
                  </a:cubicBezTo>
                  <a:lnTo>
                    <a:pt x="100013" y="75616"/>
                  </a:lnTo>
                  <a:cubicBezTo>
                    <a:pt x="100013" y="79626"/>
                    <a:pt x="102394" y="80963"/>
                    <a:pt x="104776" y="80963"/>
                  </a:cubicBezTo>
                  <a:cubicBezTo>
                    <a:pt x="107157" y="80963"/>
                    <a:pt x="109538" y="79626"/>
                    <a:pt x="109538" y="75616"/>
                  </a:cubicBezTo>
                  <a:cubicBezTo>
                    <a:pt x="109538" y="75616"/>
                    <a:pt x="109538" y="75616"/>
                    <a:pt x="109538" y="10110"/>
                  </a:cubicBezTo>
                  <a:cubicBezTo>
                    <a:pt x="109538" y="7437"/>
                    <a:pt x="107157" y="4763"/>
                    <a:pt x="104776" y="4763"/>
                  </a:cubicBezTo>
                  <a:close/>
                  <a:moveTo>
                    <a:pt x="142876" y="4763"/>
                  </a:moveTo>
                  <a:cubicBezTo>
                    <a:pt x="140494" y="4763"/>
                    <a:pt x="138113" y="7437"/>
                    <a:pt x="138113" y="10110"/>
                  </a:cubicBezTo>
                  <a:lnTo>
                    <a:pt x="138113" y="75616"/>
                  </a:lnTo>
                  <a:cubicBezTo>
                    <a:pt x="138113" y="79626"/>
                    <a:pt x="140494" y="80963"/>
                    <a:pt x="142876" y="80963"/>
                  </a:cubicBezTo>
                  <a:cubicBezTo>
                    <a:pt x="145257" y="80963"/>
                    <a:pt x="147638" y="79626"/>
                    <a:pt x="147638" y="75616"/>
                  </a:cubicBezTo>
                  <a:cubicBezTo>
                    <a:pt x="147638" y="75616"/>
                    <a:pt x="147638" y="75616"/>
                    <a:pt x="147638" y="10110"/>
                  </a:cubicBezTo>
                  <a:cubicBezTo>
                    <a:pt x="147638" y="7437"/>
                    <a:pt x="145257" y="4763"/>
                    <a:pt x="142876" y="4763"/>
                  </a:cubicBezTo>
                  <a:close/>
                  <a:moveTo>
                    <a:pt x="182563" y="4763"/>
                  </a:moveTo>
                  <a:cubicBezTo>
                    <a:pt x="180181" y="4763"/>
                    <a:pt x="177800" y="7437"/>
                    <a:pt x="177800" y="10110"/>
                  </a:cubicBezTo>
                  <a:lnTo>
                    <a:pt x="177800" y="75616"/>
                  </a:lnTo>
                  <a:cubicBezTo>
                    <a:pt x="177800" y="79626"/>
                    <a:pt x="180181" y="80963"/>
                    <a:pt x="182563" y="80963"/>
                  </a:cubicBezTo>
                  <a:cubicBezTo>
                    <a:pt x="184944" y="80963"/>
                    <a:pt x="187325" y="79626"/>
                    <a:pt x="187325" y="75616"/>
                  </a:cubicBezTo>
                  <a:cubicBezTo>
                    <a:pt x="187325" y="75616"/>
                    <a:pt x="187325" y="75616"/>
                    <a:pt x="187325" y="10110"/>
                  </a:cubicBezTo>
                  <a:cubicBezTo>
                    <a:pt x="187325" y="7437"/>
                    <a:pt x="184944" y="4763"/>
                    <a:pt x="182563" y="4763"/>
                  </a:cubicBezTo>
                  <a:close/>
                  <a:moveTo>
                    <a:pt x="220663" y="4763"/>
                  </a:moveTo>
                  <a:cubicBezTo>
                    <a:pt x="218281" y="4763"/>
                    <a:pt x="215900" y="7437"/>
                    <a:pt x="215900" y="10110"/>
                  </a:cubicBezTo>
                  <a:lnTo>
                    <a:pt x="215900" y="75616"/>
                  </a:lnTo>
                  <a:cubicBezTo>
                    <a:pt x="215900" y="79626"/>
                    <a:pt x="218281" y="80963"/>
                    <a:pt x="220663" y="80963"/>
                  </a:cubicBezTo>
                  <a:cubicBezTo>
                    <a:pt x="223044" y="80963"/>
                    <a:pt x="225425" y="79626"/>
                    <a:pt x="225425" y="75616"/>
                  </a:cubicBezTo>
                  <a:cubicBezTo>
                    <a:pt x="225425" y="75616"/>
                    <a:pt x="225425" y="75616"/>
                    <a:pt x="225425" y="10110"/>
                  </a:cubicBezTo>
                  <a:cubicBezTo>
                    <a:pt x="225425" y="7437"/>
                    <a:pt x="223044" y="4763"/>
                    <a:pt x="220663" y="4763"/>
                  </a:cubicBezTo>
                  <a:close/>
                  <a:moveTo>
                    <a:pt x="260124" y="4763"/>
                  </a:moveTo>
                  <a:cubicBezTo>
                    <a:pt x="256722" y="4763"/>
                    <a:pt x="255588" y="7437"/>
                    <a:pt x="255588" y="10110"/>
                  </a:cubicBezTo>
                  <a:lnTo>
                    <a:pt x="255588" y="75616"/>
                  </a:lnTo>
                  <a:cubicBezTo>
                    <a:pt x="255588" y="79626"/>
                    <a:pt x="256722" y="80963"/>
                    <a:pt x="260124" y="80963"/>
                  </a:cubicBezTo>
                  <a:cubicBezTo>
                    <a:pt x="262392" y="80963"/>
                    <a:pt x="263526" y="79626"/>
                    <a:pt x="263526" y="75616"/>
                  </a:cubicBezTo>
                  <a:cubicBezTo>
                    <a:pt x="263526" y="75616"/>
                    <a:pt x="263526" y="75616"/>
                    <a:pt x="263526" y="10110"/>
                  </a:cubicBezTo>
                  <a:cubicBezTo>
                    <a:pt x="263526" y="7437"/>
                    <a:pt x="262392" y="4763"/>
                    <a:pt x="260124" y="4763"/>
                  </a:cubicBezTo>
                  <a:close/>
                  <a:moveTo>
                    <a:pt x="64823" y="0"/>
                  </a:moveTo>
                  <a:cubicBezTo>
                    <a:pt x="71438" y="0"/>
                    <a:pt x="75406" y="3944"/>
                    <a:pt x="75406" y="10517"/>
                  </a:cubicBezTo>
                  <a:cubicBezTo>
                    <a:pt x="75406" y="10517"/>
                    <a:pt x="75406" y="10517"/>
                    <a:pt x="75406" y="14461"/>
                  </a:cubicBezTo>
                  <a:cubicBezTo>
                    <a:pt x="75406" y="14461"/>
                    <a:pt x="75406" y="14461"/>
                    <a:pt x="93927" y="14461"/>
                  </a:cubicBezTo>
                  <a:cubicBezTo>
                    <a:pt x="93927" y="14461"/>
                    <a:pt x="93927" y="14461"/>
                    <a:pt x="93927" y="10517"/>
                  </a:cubicBezTo>
                  <a:cubicBezTo>
                    <a:pt x="93927" y="3944"/>
                    <a:pt x="99219" y="0"/>
                    <a:pt x="104511" y="0"/>
                  </a:cubicBezTo>
                  <a:cubicBezTo>
                    <a:pt x="109802" y="0"/>
                    <a:pt x="115094" y="3944"/>
                    <a:pt x="115094" y="10517"/>
                  </a:cubicBezTo>
                  <a:cubicBezTo>
                    <a:pt x="115094" y="10517"/>
                    <a:pt x="115094" y="10517"/>
                    <a:pt x="115094" y="14461"/>
                  </a:cubicBezTo>
                  <a:cubicBezTo>
                    <a:pt x="115094" y="14461"/>
                    <a:pt x="115094" y="14461"/>
                    <a:pt x="133615" y="14461"/>
                  </a:cubicBezTo>
                  <a:cubicBezTo>
                    <a:pt x="133615" y="14461"/>
                    <a:pt x="133615" y="14461"/>
                    <a:pt x="133615" y="10517"/>
                  </a:cubicBezTo>
                  <a:cubicBezTo>
                    <a:pt x="133615" y="3944"/>
                    <a:pt x="137584" y="0"/>
                    <a:pt x="142875" y="0"/>
                  </a:cubicBezTo>
                  <a:cubicBezTo>
                    <a:pt x="149490" y="0"/>
                    <a:pt x="153459" y="3944"/>
                    <a:pt x="153459" y="10517"/>
                  </a:cubicBezTo>
                  <a:cubicBezTo>
                    <a:pt x="153459" y="10517"/>
                    <a:pt x="153459" y="10517"/>
                    <a:pt x="153459" y="14461"/>
                  </a:cubicBezTo>
                  <a:cubicBezTo>
                    <a:pt x="153459" y="14461"/>
                    <a:pt x="153459" y="14461"/>
                    <a:pt x="171980" y="14461"/>
                  </a:cubicBezTo>
                  <a:cubicBezTo>
                    <a:pt x="171980" y="14461"/>
                    <a:pt x="171980" y="14461"/>
                    <a:pt x="171980" y="10517"/>
                  </a:cubicBezTo>
                  <a:cubicBezTo>
                    <a:pt x="171980" y="3944"/>
                    <a:pt x="175948" y="0"/>
                    <a:pt x="182563" y="0"/>
                  </a:cubicBezTo>
                  <a:cubicBezTo>
                    <a:pt x="187855" y="0"/>
                    <a:pt x="191823" y="3944"/>
                    <a:pt x="191823" y="10517"/>
                  </a:cubicBezTo>
                  <a:cubicBezTo>
                    <a:pt x="191823" y="10517"/>
                    <a:pt x="191823" y="10517"/>
                    <a:pt x="191823" y="14461"/>
                  </a:cubicBezTo>
                  <a:cubicBezTo>
                    <a:pt x="191823" y="14461"/>
                    <a:pt x="191823" y="14461"/>
                    <a:pt x="210344" y="14461"/>
                  </a:cubicBezTo>
                  <a:cubicBezTo>
                    <a:pt x="210344" y="14461"/>
                    <a:pt x="210344" y="14461"/>
                    <a:pt x="210344" y="10517"/>
                  </a:cubicBezTo>
                  <a:cubicBezTo>
                    <a:pt x="210344" y="3944"/>
                    <a:pt x="215636" y="0"/>
                    <a:pt x="220927" y="0"/>
                  </a:cubicBezTo>
                  <a:cubicBezTo>
                    <a:pt x="226219" y="0"/>
                    <a:pt x="231511" y="3944"/>
                    <a:pt x="231511" y="10517"/>
                  </a:cubicBezTo>
                  <a:cubicBezTo>
                    <a:pt x="231511" y="10517"/>
                    <a:pt x="231511" y="10517"/>
                    <a:pt x="231511" y="14461"/>
                  </a:cubicBezTo>
                  <a:cubicBezTo>
                    <a:pt x="231511" y="14461"/>
                    <a:pt x="231511" y="14461"/>
                    <a:pt x="250032" y="14461"/>
                  </a:cubicBezTo>
                  <a:cubicBezTo>
                    <a:pt x="250032" y="14461"/>
                    <a:pt x="250032" y="14461"/>
                    <a:pt x="250032" y="10517"/>
                  </a:cubicBezTo>
                  <a:cubicBezTo>
                    <a:pt x="250032" y="3944"/>
                    <a:pt x="254000" y="0"/>
                    <a:pt x="260615" y="0"/>
                  </a:cubicBezTo>
                  <a:cubicBezTo>
                    <a:pt x="265907" y="0"/>
                    <a:pt x="269875" y="3944"/>
                    <a:pt x="269875" y="10517"/>
                  </a:cubicBezTo>
                  <a:cubicBezTo>
                    <a:pt x="269875" y="10517"/>
                    <a:pt x="269875" y="10517"/>
                    <a:pt x="269875" y="14461"/>
                  </a:cubicBezTo>
                  <a:cubicBezTo>
                    <a:pt x="269875" y="14461"/>
                    <a:pt x="269875" y="14461"/>
                    <a:pt x="276490" y="14461"/>
                  </a:cubicBezTo>
                  <a:cubicBezTo>
                    <a:pt x="302948" y="14461"/>
                    <a:pt x="325438" y="35496"/>
                    <a:pt x="325438" y="61789"/>
                  </a:cubicBezTo>
                  <a:cubicBezTo>
                    <a:pt x="325438" y="61789"/>
                    <a:pt x="325438" y="61789"/>
                    <a:pt x="325438" y="289223"/>
                  </a:cubicBezTo>
                  <a:cubicBezTo>
                    <a:pt x="325438" y="315516"/>
                    <a:pt x="302948" y="336550"/>
                    <a:pt x="276490" y="336550"/>
                  </a:cubicBezTo>
                  <a:cubicBezTo>
                    <a:pt x="276490" y="336550"/>
                    <a:pt x="276490" y="336550"/>
                    <a:pt x="48948" y="336550"/>
                  </a:cubicBezTo>
                  <a:cubicBezTo>
                    <a:pt x="22490" y="336550"/>
                    <a:pt x="0" y="315516"/>
                    <a:pt x="0" y="289223"/>
                  </a:cubicBezTo>
                  <a:cubicBezTo>
                    <a:pt x="0" y="289223"/>
                    <a:pt x="0" y="289223"/>
                    <a:pt x="0" y="61789"/>
                  </a:cubicBezTo>
                  <a:cubicBezTo>
                    <a:pt x="0" y="35496"/>
                    <a:pt x="22490" y="14461"/>
                    <a:pt x="48948" y="14461"/>
                  </a:cubicBezTo>
                  <a:cubicBezTo>
                    <a:pt x="48948" y="14461"/>
                    <a:pt x="48948" y="14461"/>
                    <a:pt x="55563" y="14461"/>
                  </a:cubicBezTo>
                  <a:cubicBezTo>
                    <a:pt x="55563" y="14461"/>
                    <a:pt x="55563" y="14461"/>
                    <a:pt x="55563" y="10517"/>
                  </a:cubicBezTo>
                  <a:cubicBezTo>
                    <a:pt x="55563" y="3944"/>
                    <a:pt x="59531" y="0"/>
                    <a:pt x="64823" y="0"/>
                  </a:cubicBezTo>
                  <a:close/>
                </a:path>
              </a:pathLst>
            </a:custGeom>
            <a:solidFill>
              <a:schemeClr val="tx1">
                <a:lumMod val="65000"/>
                <a:lumOff val="35000"/>
              </a:schemeClr>
            </a:solidFill>
            <a:ln>
              <a:noFil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000000"/>
                </a:solidFill>
                <a:effectLst/>
                <a:uLnTx/>
                <a:uFillTx/>
                <a:latin typeface="Arial" panose="020B0604020202020204"/>
                <a:ea typeface="微软雅黑" panose="020B0503020204020204" charset="-122"/>
                <a:cs typeface="+mn-cs"/>
              </a:endParaRPr>
            </a:p>
          </p:txBody>
        </p:sp>
        <p:sp>
          <p:nvSpPr>
            <p:cNvPr id="159" name="文本框 158"/>
            <p:cNvSpPr txBox="1"/>
            <p:nvPr/>
          </p:nvSpPr>
          <p:spPr>
            <a:xfrm>
              <a:off x="6975450" y="5523868"/>
              <a:ext cx="2359660" cy="30670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400" b="0" i="0" u="none" strike="noStrike" kern="1200" cap="none" spc="0" normalizeH="0" baseline="0" noProof="0" dirty="0" smtClean="0">
                  <a:ln>
                    <a:noFill/>
                  </a:ln>
                  <a:solidFill>
                    <a:srgbClr val="53585F"/>
                  </a:solidFill>
                  <a:effectLst/>
                  <a:uLnTx/>
                  <a:uFillTx/>
                  <a:latin typeface="微软雅黑" panose="020B0503020204020204" charset="-122"/>
                  <a:ea typeface="微软雅黑" panose="020B0503020204020204" charset="-122"/>
                  <a:cs typeface="+mn-cs"/>
                </a:rPr>
                <a:t>2022-2023</a:t>
              </a:r>
              <a:r>
                <a:rPr kumimoji="0" lang="zh-CN" altLang="en-US" sz="1400" b="0" i="0" u="none" strike="noStrike" kern="1200" cap="none" spc="0" normalizeH="0" baseline="0" noProof="0" dirty="0" smtClean="0">
                  <a:ln>
                    <a:noFill/>
                  </a:ln>
                  <a:solidFill>
                    <a:srgbClr val="53585F"/>
                  </a:solidFill>
                  <a:effectLst/>
                  <a:uLnTx/>
                  <a:uFillTx/>
                  <a:latin typeface="微软雅黑" panose="020B0503020204020204" charset="-122"/>
                  <a:ea typeface="微软雅黑" panose="020B0503020204020204" charset="-122"/>
                  <a:cs typeface="+mn-cs"/>
                </a:rPr>
                <a:t>学年</a:t>
              </a:r>
              <a:r>
                <a:rPr kumimoji="0" lang="zh-CN" altLang="en-US" sz="1400" b="0" i="0" u="none" strike="noStrike" kern="1200" cap="none" spc="0" normalizeH="0" baseline="0" noProof="0" dirty="0">
                  <a:ln>
                    <a:noFill/>
                  </a:ln>
                  <a:solidFill>
                    <a:srgbClr val="53585F"/>
                  </a:solidFill>
                  <a:effectLst/>
                  <a:uLnTx/>
                  <a:uFillTx/>
                  <a:latin typeface="微软雅黑" panose="020B0503020204020204" charset="-122"/>
                  <a:ea typeface="微软雅黑" panose="020B0503020204020204" charset="-122"/>
                  <a:cs typeface="+mn-cs"/>
                </a:rPr>
                <a:t>第一学期</a:t>
              </a:r>
            </a:p>
          </p:txBody>
        </p:sp>
      </p:grpSp>
      <p:sp>
        <p:nvSpPr>
          <p:cNvPr id="161" name="矩形 160"/>
          <p:cNvSpPr/>
          <p:nvPr/>
        </p:nvSpPr>
        <p:spPr>
          <a:xfrm>
            <a:off x="2321147" y="4712507"/>
            <a:ext cx="7582128" cy="584775"/>
          </a:xfrm>
          <a:prstGeom prst="rect">
            <a:avLst/>
          </a:prstGeom>
        </p:spPr>
        <p:txBody>
          <a:bodyPr wrap="square">
            <a:spAutoFit/>
            <a:scene3d>
              <a:camera prst="orthographicFront"/>
              <a:lightRig rig="threePt" dir="t"/>
            </a:scene3d>
            <a:sp3d contourW="6350"/>
          </a:bodyPr>
          <a:lstStyle/>
          <a:p>
            <a:pPr lvl="0" algn="ctr">
              <a:defRPr/>
            </a:pPr>
            <a:r>
              <a:rPr lang="zh-CN" altLang="en-US" sz="3200">
                <a:solidFill>
                  <a:srgbClr val="000000">
                    <a:lumMod val="50000"/>
                    <a:lumOff val="50000"/>
                  </a:srgbClr>
                </a:solidFill>
                <a:ea typeface="等线" panose="02010600030101010101" pitchFamily="2" charset="-122"/>
              </a:rPr>
              <a:t>南京农业大学   </a:t>
            </a:r>
            <a:r>
              <a:rPr lang="zh-CN" altLang="en-US" sz="3200">
                <a:solidFill>
                  <a:srgbClr val="000000">
                    <a:lumMod val="50000"/>
                    <a:lumOff val="50000"/>
                  </a:srgbClr>
                </a:solidFill>
                <a:ea typeface="等线" panose="02010600030101010101" pitchFamily="2" charset="-122"/>
              </a:rPr>
              <a:t>人工智能</a:t>
            </a:r>
            <a:r>
              <a:rPr lang="zh-CN" altLang="en-US" sz="3200" smtClean="0">
                <a:solidFill>
                  <a:srgbClr val="000000">
                    <a:lumMod val="50000"/>
                    <a:lumOff val="50000"/>
                  </a:srgbClr>
                </a:solidFill>
                <a:ea typeface="等线" panose="02010600030101010101" pitchFamily="2" charset="-122"/>
              </a:rPr>
              <a:t>学院</a:t>
            </a:r>
            <a:r>
              <a:rPr lang="en-US" altLang="zh-CN" sz="3200" dirty="0" smtClean="0">
                <a:solidFill>
                  <a:srgbClr val="000000">
                    <a:lumMod val="50000"/>
                    <a:lumOff val="50000"/>
                  </a:srgbClr>
                </a:solidFill>
                <a:ea typeface="等线" panose="02010600030101010101" pitchFamily="2" charset="-122"/>
              </a:rPr>
              <a:t> </a:t>
            </a:r>
            <a:endParaRPr lang="en-US" altLang="zh-CN" sz="3200" dirty="0">
              <a:solidFill>
                <a:srgbClr val="000000">
                  <a:lumMod val="50000"/>
                  <a:lumOff val="50000"/>
                </a:srgbClr>
              </a:solidFill>
              <a:ea typeface="等线" panose="02010600030101010101" pitchFamily="2" charset="-122"/>
            </a:endParaRPr>
          </a:p>
        </p:txBody>
      </p:sp>
      <p:pic>
        <p:nvPicPr>
          <p:cNvPr id="4" name="图片 3" descr="南京农业大学校徽(已去底)"/>
          <p:cNvPicPr>
            <a:picLocks noChangeAspect="1"/>
          </p:cNvPicPr>
          <p:nvPr/>
        </p:nvPicPr>
        <p:blipFill>
          <a:blip r:embed="rId4" cstate="print"/>
          <a:stretch>
            <a:fillRect/>
          </a:stretch>
        </p:blipFill>
        <p:spPr>
          <a:xfrm>
            <a:off x="83820" y="46990"/>
            <a:ext cx="670560" cy="6705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advTm="4000">
        <p:fade/>
      </p:transition>
    </mc:Choice>
    <mc:Fallback xmlns="">
      <p:transition spd="med"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p:tgtEl>
                                          <p:spTgt spid="10"/>
                                        </p:tgtEl>
                                        <p:attrNameLst>
                                          <p:attrName>ppt_y</p:attrName>
                                        </p:attrNameLst>
                                      </p:cBhvr>
                                      <p:tavLst>
                                        <p:tav tm="0">
                                          <p:val>
                                            <p:strVal val="#ppt_y+#ppt_h*1.125000"/>
                                          </p:val>
                                        </p:tav>
                                        <p:tav tm="100000">
                                          <p:val>
                                            <p:strVal val="#ppt_y"/>
                                          </p:val>
                                        </p:tav>
                                      </p:tavLst>
                                    </p:anim>
                                    <p:animEffect transition="in" filter="wipe(up)">
                                      <p:cBhvr>
                                        <p:cTn id="8" dur="500"/>
                                        <p:tgtEl>
                                          <p:spTgt spid="10"/>
                                        </p:tgtEl>
                                      </p:cBhvr>
                                    </p:animEffect>
                                  </p:childTnLst>
                                </p:cTn>
                              </p:par>
                            </p:childTnLst>
                          </p:cTn>
                        </p:par>
                        <p:par>
                          <p:cTn id="9" fill="hold">
                            <p:stCondLst>
                              <p:cond delay="1150"/>
                            </p:stCondLst>
                            <p:childTnLst>
                              <p:par>
                                <p:cTn id="10" presetID="22" presetClass="entr" presetSubtype="8"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left)">
                                      <p:cBhvr>
                                        <p:cTn id="12" dur="500"/>
                                        <p:tgtEl>
                                          <p:spTgt spid="12"/>
                                        </p:tgtEl>
                                      </p:cBhvr>
                                    </p:animEffect>
                                  </p:childTnLst>
                                </p:cTn>
                              </p:par>
                            </p:childTnLst>
                          </p:cTn>
                        </p:par>
                        <p:par>
                          <p:cTn id="13" fill="hold">
                            <p:stCondLst>
                              <p:cond delay="1650"/>
                            </p:stCondLst>
                            <p:childTnLst>
                              <p:par>
                                <p:cTn id="14" presetID="10" presetClass="entr" presetSubtype="0" fill="hold" grpId="0" nodeType="afterEffect">
                                  <p:stCondLst>
                                    <p:cond delay="0"/>
                                  </p:stCondLst>
                                  <p:childTnLst>
                                    <p:set>
                                      <p:cBhvr>
                                        <p:cTn id="15" dur="1" fill="hold">
                                          <p:stCondLst>
                                            <p:cond delay="0"/>
                                          </p:stCondLst>
                                        </p:cTn>
                                        <p:tgtEl>
                                          <p:spTgt spid="161"/>
                                        </p:tgtEl>
                                        <p:attrNameLst>
                                          <p:attrName>style.visibility</p:attrName>
                                        </p:attrNameLst>
                                      </p:cBhvr>
                                      <p:to>
                                        <p:strVal val="visible"/>
                                      </p:to>
                                    </p:set>
                                    <p:animEffect transition="in" filter="fade">
                                      <p:cBhvr>
                                        <p:cTn id="16" dur="500"/>
                                        <p:tgtEl>
                                          <p:spTgt spid="161"/>
                                        </p:tgtEl>
                                      </p:cBhvr>
                                    </p:animEffect>
                                  </p:childTnLst>
                                </p:cTn>
                              </p:par>
                            </p:childTnLst>
                          </p:cTn>
                        </p:par>
                        <p:par>
                          <p:cTn id="17" fill="hold">
                            <p:stCondLst>
                              <p:cond delay="2150"/>
                            </p:stCondLst>
                            <p:childTnLst>
                              <p:par>
                                <p:cTn id="18" presetID="22" presetClass="entr" presetSubtype="8" fill="hold"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wipe(left)">
                                      <p:cBhvr>
                                        <p:cTn id="2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96" y="4865"/>
            <a:ext cx="8476742" cy="628954"/>
            <a:chOff x="755375" y="4038666"/>
            <a:chExt cx="8476742" cy="628954"/>
          </a:xfrm>
        </p:grpSpPr>
        <p:grpSp>
          <p:nvGrpSpPr>
            <p:cNvPr id="18" name="组合 17"/>
            <p:cNvGrpSpPr/>
            <p:nvPr/>
          </p:nvGrpSpPr>
          <p:grpSpPr>
            <a:xfrm>
              <a:off x="755375" y="4043590"/>
              <a:ext cx="3047432" cy="619760"/>
              <a:chOff x="1805471" y="3196301"/>
              <a:chExt cx="2500903" cy="619760"/>
            </a:xfrm>
          </p:grpSpPr>
          <p:sp>
            <p:nvSpPr>
              <p:cNvPr id="2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3" name="椭圆 2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3.2</a:t>
                </a:r>
                <a:endParaRPr lang="en-US" altLang="zh-CN" sz="3200" dirty="0">
                  <a:solidFill>
                    <a:schemeClr val="accent2"/>
                  </a:solidFill>
                  <a:latin typeface="Impact" panose="020B0806030902050204" pitchFamily="34" charset="0"/>
                </a:endParaRPr>
              </a:p>
            </p:txBody>
          </p:sp>
        </p:grpSp>
        <p:sp>
          <p:nvSpPr>
            <p:cNvPr id="19" name="矩形 18"/>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选择结构</a:t>
              </a:r>
              <a:endParaRPr lang="zh-CN" altLang="en-US" sz="3200" b="1" dirty="0">
                <a:solidFill>
                  <a:schemeClr val="tx1">
                    <a:lumMod val="65000"/>
                    <a:lumOff val="35000"/>
                  </a:schemeClr>
                </a:solidFill>
              </a:endParaRPr>
            </a:p>
          </p:txBody>
        </p:sp>
      </p:grpSp>
      <p:grpSp>
        <p:nvGrpSpPr>
          <p:cNvPr id="40" name="组合 39"/>
          <p:cNvGrpSpPr/>
          <p:nvPr/>
        </p:nvGrpSpPr>
        <p:grpSpPr>
          <a:xfrm>
            <a:off x="-8947" y="692357"/>
            <a:ext cx="4565097" cy="1631865"/>
            <a:chOff x="1949" y="4185715"/>
            <a:chExt cx="4565097" cy="1631865"/>
          </a:xfrm>
        </p:grpSpPr>
        <p:grpSp>
          <p:nvGrpSpPr>
            <p:cNvPr id="41" name="组合 25"/>
            <p:cNvGrpSpPr/>
            <p:nvPr/>
          </p:nvGrpSpPr>
          <p:grpSpPr>
            <a:xfrm>
              <a:off x="1949" y="4185715"/>
              <a:ext cx="847793" cy="1631865"/>
              <a:chOff x="1147497" y="2119547"/>
              <a:chExt cx="1914069" cy="3767138"/>
            </a:xfrm>
          </p:grpSpPr>
          <p:sp>
            <p:nvSpPr>
              <p:cNvPr id="63"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64"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5"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66"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3.2.1</a:t>
                </a:r>
                <a:endParaRPr lang="zh-CN" altLang="en-US" sz="2000" b="1" dirty="0">
                  <a:solidFill>
                    <a:schemeClr val="tx2">
                      <a:lumMod val="50000"/>
                    </a:schemeClr>
                  </a:solidFill>
                </a:endParaRPr>
              </a:p>
            </p:txBody>
          </p:sp>
          <p:sp>
            <p:nvSpPr>
              <p:cNvPr id="67" name="矩形 66"/>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62" name="矩形 61"/>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smtClean="0">
                  <a:solidFill>
                    <a:schemeClr val="accent4"/>
                  </a:solidFill>
                </a:rPr>
                <a:t>单分支选择结构</a:t>
              </a:r>
              <a:endParaRPr lang="zh-CN" altLang="en-US" sz="2800" b="1" dirty="0">
                <a:solidFill>
                  <a:schemeClr val="accent4"/>
                </a:solidFill>
              </a:endParaRPr>
            </a:p>
          </p:txBody>
        </p:sp>
      </p:grpSp>
      <p:sp>
        <p:nvSpPr>
          <p:cNvPr id="2" name="矩形 1"/>
          <p:cNvSpPr/>
          <p:nvPr/>
        </p:nvSpPr>
        <p:spPr>
          <a:xfrm>
            <a:off x="703899" y="1542923"/>
            <a:ext cx="6096000" cy="4154984"/>
          </a:xfrm>
          <a:prstGeom prst="rect">
            <a:avLst/>
          </a:prstGeom>
        </p:spPr>
        <p:txBody>
          <a:bodyPr>
            <a:spAutoFit/>
          </a:bodyPr>
          <a:lstStyle/>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语法格式：</a:t>
            </a:r>
          </a:p>
          <a:p>
            <a:pPr indent="5334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if &lt;</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条件表达式</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8001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语句块</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其功能为条件表达式值为真，执行语句块，否则跳过语句块，执行</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if</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语句机构后的代码。书写过程中需要注意：</a:t>
            </a:r>
          </a:p>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①</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if</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语句行最后必须假冒号；</a:t>
            </a:r>
          </a:p>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②</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if</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语句结构中的语句块，必须采用整体缩进格式，这是语法的重要组成部分；</a:t>
            </a:r>
          </a:p>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③条件表达式也可以是对象或计算表达式，结果为非</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0</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则为真，结果为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0</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则为假。</a:t>
            </a:r>
          </a:p>
        </p:txBody>
      </p:sp>
      <p:pic>
        <p:nvPicPr>
          <p:cNvPr id="16" name="图片 15" descr="单分支.jpg"/>
          <p:cNvPicPr/>
          <p:nvPr/>
        </p:nvPicPr>
        <p:blipFill>
          <a:blip r:embed="rId3" cstate="print"/>
          <a:stretch>
            <a:fillRect/>
          </a:stretch>
        </p:blipFill>
        <p:spPr>
          <a:xfrm>
            <a:off x="8054919" y="868214"/>
            <a:ext cx="3339299" cy="5073894"/>
          </a:xfrm>
          <a:prstGeom prst="rect">
            <a:avLst/>
          </a:prstGeom>
        </p:spPr>
      </p:pic>
    </p:spTree>
    <p:extLst>
      <p:ext uri="{BB962C8B-B14F-4D97-AF65-F5344CB8AC3E}">
        <p14:creationId xmlns:p14="http://schemas.microsoft.com/office/powerpoint/2010/main" val="184276663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96" y="4865"/>
            <a:ext cx="8476742" cy="628954"/>
            <a:chOff x="755375" y="4038666"/>
            <a:chExt cx="8476742" cy="628954"/>
          </a:xfrm>
        </p:grpSpPr>
        <p:grpSp>
          <p:nvGrpSpPr>
            <p:cNvPr id="18" name="组合 17"/>
            <p:cNvGrpSpPr/>
            <p:nvPr/>
          </p:nvGrpSpPr>
          <p:grpSpPr>
            <a:xfrm>
              <a:off x="755375" y="4043590"/>
              <a:ext cx="3047432" cy="619760"/>
              <a:chOff x="1805471" y="3196301"/>
              <a:chExt cx="2500903" cy="619760"/>
            </a:xfrm>
          </p:grpSpPr>
          <p:sp>
            <p:nvSpPr>
              <p:cNvPr id="2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3" name="椭圆 2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3.2</a:t>
                </a:r>
                <a:endParaRPr lang="en-US" altLang="zh-CN" sz="3200" dirty="0">
                  <a:solidFill>
                    <a:schemeClr val="accent2"/>
                  </a:solidFill>
                  <a:latin typeface="Impact" panose="020B0806030902050204" pitchFamily="34" charset="0"/>
                </a:endParaRPr>
              </a:p>
            </p:txBody>
          </p:sp>
        </p:grpSp>
        <p:sp>
          <p:nvSpPr>
            <p:cNvPr id="19" name="矩形 18"/>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选择结构</a:t>
              </a:r>
              <a:endParaRPr lang="zh-CN" altLang="en-US" sz="3200" b="1" dirty="0">
                <a:solidFill>
                  <a:schemeClr val="tx1">
                    <a:lumMod val="65000"/>
                    <a:lumOff val="35000"/>
                  </a:schemeClr>
                </a:solidFill>
              </a:endParaRPr>
            </a:p>
          </p:txBody>
        </p:sp>
      </p:grpSp>
      <p:sp>
        <p:nvSpPr>
          <p:cNvPr id="2" name="矩形 1"/>
          <p:cNvSpPr/>
          <p:nvPr/>
        </p:nvSpPr>
        <p:spPr>
          <a:xfrm>
            <a:off x="888478" y="1542923"/>
            <a:ext cx="3780637" cy="4524315"/>
          </a:xfrm>
          <a:prstGeom prst="rect">
            <a:avLst/>
          </a:prstGeom>
        </p:spPr>
        <p:txBody>
          <a:bodyPr wrap="square">
            <a:spAutoFit/>
          </a:bodyPr>
          <a:lstStyle/>
          <a:p>
            <a:r>
              <a:rPr lang="zh-CN" altLang="zh-CN" sz="2400" dirty="0">
                <a:latin typeface="宋体" panose="02010600030101010101" pitchFamily="2" charset="-122"/>
                <a:ea typeface="宋体" panose="02010600030101010101" pitchFamily="2" charset="-122"/>
              </a:rPr>
              <a:t>语法格式：</a:t>
            </a:r>
          </a:p>
          <a:p>
            <a:r>
              <a:rPr lang="en-US" altLang="zh-CN" sz="2400" dirty="0">
                <a:latin typeface="黑体" panose="02010609060101010101" pitchFamily="49" charset="-122"/>
                <a:ea typeface="黑体" panose="02010609060101010101" pitchFamily="49" charset="-122"/>
              </a:rPr>
              <a:t>if&lt;</a:t>
            </a:r>
            <a:r>
              <a:rPr lang="zh-CN" altLang="zh-CN" sz="2400" dirty="0">
                <a:latin typeface="黑体" panose="02010609060101010101" pitchFamily="49" charset="-122"/>
                <a:ea typeface="黑体" panose="02010609060101010101" pitchFamily="49" charset="-122"/>
              </a:rPr>
              <a:t>条件表达式</a:t>
            </a:r>
            <a:r>
              <a:rPr lang="en-US" altLang="zh-CN" sz="2400" dirty="0">
                <a:latin typeface="黑体" panose="02010609060101010101" pitchFamily="49" charset="-122"/>
                <a:ea typeface="黑体" panose="02010609060101010101" pitchFamily="49" charset="-122"/>
              </a:rPr>
              <a:t>&gt;:</a:t>
            </a:r>
            <a:endParaRPr lang="zh-CN" altLang="zh-CN" sz="2400" dirty="0">
              <a:latin typeface="黑体" panose="02010609060101010101" pitchFamily="49" charset="-122"/>
              <a:ea typeface="黑体" panose="02010609060101010101" pitchFamily="49" charset="-122"/>
            </a:endParaRPr>
          </a:p>
          <a:p>
            <a:r>
              <a:rPr lang="en-US" altLang="zh-CN" sz="2400" dirty="0">
                <a:latin typeface="黑体" panose="02010609060101010101" pitchFamily="49" charset="-122"/>
                <a:ea typeface="黑体" panose="02010609060101010101" pitchFamily="49" charset="-122"/>
              </a:rPr>
              <a:t>   </a:t>
            </a:r>
            <a:r>
              <a:rPr lang="en-US" altLang="zh-CN" sz="2400" dirty="0" smtClean="0">
                <a:latin typeface="黑体" panose="02010609060101010101" pitchFamily="49" charset="-122"/>
                <a:ea typeface="黑体" panose="02010609060101010101" pitchFamily="49" charset="-122"/>
              </a:rPr>
              <a:t>  &lt;</a:t>
            </a:r>
            <a:r>
              <a:rPr lang="zh-CN" altLang="zh-CN" sz="2400" dirty="0">
                <a:latin typeface="黑体" panose="02010609060101010101" pitchFamily="49" charset="-122"/>
                <a:ea typeface="黑体" panose="02010609060101010101" pitchFamily="49" charset="-122"/>
              </a:rPr>
              <a:t>语句块</a:t>
            </a:r>
            <a:r>
              <a:rPr lang="en-US" altLang="zh-CN" sz="2400" dirty="0">
                <a:latin typeface="黑体" panose="02010609060101010101" pitchFamily="49" charset="-122"/>
                <a:ea typeface="黑体" panose="02010609060101010101" pitchFamily="49" charset="-122"/>
              </a:rPr>
              <a:t>&gt;</a:t>
            </a:r>
            <a:endParaRPr lang="zh-CN" altLang="zh-CN" sz="2400" dirty="0">
              <a:latin typeface="黑体" panose="02010609060101010101" pitchFamily="49" charset="-122"/>
              <a:ea typeface="黑体" panose="02010609060101010101" pitchFamily="49" charset="-122"/>
            </a:endParaRPr>
          </a:p>
          <a:p>
            <a:r>
              <a:rPr lang="en-US" altLang="zh-CN" sz="2400" dirty="0">
                <a:latin typeface="黑体" panose="02010609060101010101" pitchFamily="49" charset="-122"/>
                <a:ea typeface="黑体" panose="02010609060101010101" pitchFamily="49" charset="-122"/>
              </a:rPr>
              <a:t>else:</a:t>
            </a:r>
            <a:endParaRPr lang="zh-CN" altLang="zh-CN" sz="2400" dirty="0">
              <a:latin typeface="黑体" panose="02010609060101010101" pitchFamily="49" charset="-122"/>
              <a:ea typeface="黑体" panose="02010609060101010101" pitchFamily="49" charset="-122"/>
            </a:endParaRPr>
          </a:p>
          <a:p>
            <a:r>
              <a:rPr lang="en-US" altLang="zh-CN" sz="2400" dirty="0" smtClean="0">
                <a:latin typeface="黑体" panose="02010609060101010101" pitchFamily="49" charset="-122"/>
                <a:ea typeface="黑体" panose="02010609060101010101" pitchFamily="49" charset="-122"/>
              </a:rPr>
              <a:t>     &lt;</a:t>
            </a:r>
            <a:r>
              <a:rPr lang="zh-CN" altLang="zh-CN" sz="2400" dirty="0">
                <a:latin typeface="黑体" panose="02010609060101010101" pitchFamily="49" charset="-122"/>
                <a:ea typeface="黑体" panose="02010609060101010101" pitchFamily="49" charset="-122"/>
              </a:rPr>
              <a:t>语句块</a:t>
            </a:r>
            <a:r>
              <a:rPr lang="en-US" altLang="zh-CN" sz="2400" dirty="0">
                <a:latin typeface="黑体" panose="02010609060101010101" pitchFamily="49" charset="-122"/>
                <a:ea typeface="黑体" panose="02010609060101010101" pitchFamily="49" charset="-122"/>
              </a:rPr>
              <a:t>&gt;</a:t>
            </a:r>
            <a:endParaRPr lang="zh-CN" altLang="zh-CN" sz="2400" dirty="0">
              <a:latin typeface="黑体" panose="02010609060101010101" pitchFamily="49" charset="-122"/>
              <a:ea typeface="黑体" panose="02010609060101010101" pitchFamily="49" charset="-122"/>
            </a:endParaRPr>
          </a:p>
          <a:p>
            <a:r>
              <a:rPr lang="zh-CN" altLang="zh-CN" sz="2400" dirty="0">
                <a:latin typeface="宋体" panose="02010600030101010101" pitchFamily="2" charset="-122"/>
                <a:ea typeface="宋体" panose="02010600030101010101" pitchFamily="2" charset="-122"/>
              </a:rPr>
              <a:t>其功能为条件表达式值为真时，执行语句块</a:t>
            </a:r>
            <a:r>
              <a:rPr lang="en-US" altLang="zh-CN" sz="2400" dirty="0">
                <a:latin typeface="宋体" panose="02010600030101010101" pitchFamily="2" charset="-122"/>
                <a:ea typeface="宋体" panose="02010600030101010101" pitchFamily="2" charset="-122"/>
              </a:rPr>
              <a:t>1</a:t>
            </a:r>
            <a:r>
              <a:rPr lang="zh-CN" altLang="zh-CN" sz="2400" dirty="0">
                <a:latin typeface="宋体" panose="02010600030101010101" pitchFamily="2" charset="-122"/>
                <a:ea typeface="宋体" panose="02010600030101010101" pitchFamily="2" charset="-122"/>
              </a:rPr>
              <a:t>，条件表达式值为假时，执行语句块</a:t>
            </a:r>
            <a:r>
              <a:rPr lang="en-US" altLang="zh-CN" sz="2400" dirty="0">
                <a:latin typeface="宋体" panose="02010600030101010101" pitchFamily="2" charset="-122"/>
                <a:ea typeface="宋体" panose="02010600030101010101" pitchFamily="2" charset="-122"/>
              </a:rPr>
              <a:t>2</a:t>
            </a:r>
            <a:r>
              <a:rPr lang="zh-CN" altLang="zh-CN" sz="2400" dirty="0">
                <a:latin typeface="宋体" panose="02010600030101010101" pitchFamily="2" charset="-122"/>
                <a:ea typeface="宋体" panose="02010600030101010101" pitchFamily="2" charset="-122"/>
              </a:rPr>
              <a:t>执行</a:t>
            </a:r>
            <a:r>
              <a:rPr lang="en-US" altLang="zh-CN" sz="2400" dirty="0">
                <a:latin typeface="宋体" panose="02010600030101010101" pitchFamily="2" charset="-122"/>
                <a:ea typeface="宋体" panose="02010600030101010101" pitchFamily="2" charset="-122"/>
              </a:rPr>
              <a:t>if</a:t>
            </a:r>
            <a:r>
              <a:rPr lang="zh-CN" altLang="zh-CN" sz="2400" dirty="0">
                <a:latin typeface="宋体" panose="02010600030101010101" pitchFamily="2" charset="-122"/>
                <a:ea typeface="宋体" panose="02010600030101010101" pitchFamily="2" charset="-122"/>
              </a:rPr>
              <a:t>语句结构后的代码。书写过程中需要注意：</a:t>
            </a:r>
          </a:p>
          <a:p>
            <a:r>
              <a:rPr lang="en-US" altLang="zh-CN" sz="2400" dirty="0">
                <a:latin typeface="宋体" panose="02010600030101010101" pitchFamily="2" charset="-122"/>
                <a:ea typeface="宋体" panose="02010600030101010101" pitchFamily="2" charset="-122"/>
              </a:rPr>
              <a:t> </a:t>
            </a:r>
            <a:endParaRPr lang="zh-CN" altLang="zh-CN" sz="2400" dirty="0">
              <a:latin typeface="宋体" panose="02010600030101010101" pitchFamily="2" charset="-122"/>
              <a:ea typeface="宋体" panose="02010600030101010101" pitchFamily="2" charset="-122"/>
            </a:endParaRPr>
          </a:p>
        </p:txBody>
      </p:sp>
      <p:sp>
        <p:nvSpPr>
          <p:cNvPr id="3" name="Rectangle 2"/>
          <p:cNvSpPr>
            <a:spLocks noChangeArrowheads="1"/>
          </p:cNvSpPr>
          <p:nvPr/>
        </p:nvSpPr>
        <p:spPr bwMode="auto">
          <a:xfrm>
            <a:off x="6850039" y="108970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4" name="对象 3"/>
          <p:cNvGraphicFramePr>
            <a:graphicFrameLocks noChangeAspect="1"/>
          </p:cNvGraphicFramePr>
          <p:nvPr>
            <p:extLst>
              <p:ext uri="{D42A27DB-BD31-4B8C-83A1-F6EECF244321}">
                <p14:modId xmlns:p14="http://schemas.microsoft.com/office/powerpoint/2010/main" val="4062410140"/>
              </p:ext>
            </p:extLst>
          </p:nvPr>
        </p:nvGraphicFramePr>
        <p:xfrm>
          <a:off x="5297264" y="1542923"/>
          <a:ext cx="6356964" cy="3378927"/>
        </p:xfrm>
        <a:graphic>
          <a:graphicData uri="http://schemas.openxmlformats.org/presentationml/2006/ole">
            <mc:AlternateContent xmlns:mc="http://schemas.openxmlformats.org/markup-compatibility/2006">
              <mc:Choice xmlns:v="urn:schemas-microsoft-com:vml" Requires="v">
                <p:oleObj spid="_x0000_s3124" name="Visio" r:id="rId4" imgW="2770754" imgH="1481306" progId="Visio.Drawing.11">
                  <p:embed/>
                </p:oleObj>
              </mc:Choice>
              <mc:Fallback>
                <p:oleObj name="Visio" r:id="rId4" imgW="2770754" imgH="1481306" progId="Visio.Drawing.11">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7264" y="1542923"/>
                        <a:ext cx="6356964" cy="3378927"/>
                      </a:xfrm>
                      <a:prstGeom prst="rect">
                        <a:avLst/>
                      </a:prstGeom>
                      <a:noFill/>
                    </p:spPr>
                  </p:pic>
                </p:oleObj>
              </mc:Fallback>
            </mc:AlternateContent>
          </a:graphicData>
        </a:graphic>
      </p:graphicFrame>
      <p:grpSp>
        <p:nvGrpSpPr>
          <p:cNvPr id="20" name="组合 19"/>
          <p:cNvGrpSpPr/>
          <p:nvPr/>
        </p:nvGrpSpPr>
        <p:grpSpPr>
          <a:xfrm>
            <a:off x="0" y="682296"/>
            <a:ext cx="3543788" cy="1224301"/>
            <a:chOff x="3433044" y="2951527"/>
            <a:chExt cx="3543788" cy="1224301"/>
          </a:xfrm>
        </p:grpSpPr>
        <p:grpSp>
          <p:nvGrpSpPr>
            <p:cNvPr id="21" name="组合 20"/>
            <p:cNvGrpSpPr/>
            <p:nvPr/>
          </p:nvGrpSpPr>
          <p:grpSpPr>
            <a:xfrm>
              <a:off x="3433044" y="2951527"/>
              <a:ext cx="866019" cy="1224301"/>
              <a:chOff x="3808475" y="2119547"/>
              <a:chExt cx="1914069" cy="2769162"/>
            </a:xfrm>
          </p:grpSpPr>
          <p:sp>
            <p:nvSpPr>
              <p:cNvPr id="25"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6"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7"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8"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3.2.2</a:t>
                </a:r>
                <a:endParaRPr lang="zh-CN" altLang="en-US" sz="2000" b="1" dirty="0">
                  <a:solidFill>
                    <a:schemeClr val="tx2">
                      <a:lumMod val="50000"/>
                    </a:schemeClr>
                  </a:solidFill>
                </a:endParaRPr>
              </a:p>
            </p:txBody>
          </p:sp>
        </p:grpSp>
        <p:sp>
          <p:nvSpPr>
            <p:cNvPr id="24" name="矩形 23"/>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双分支选择结构</a:t>
              </a:r>
              <a:endParaRPr lang="zh-CN" altLang="en-US" sz="2800" b="1" dirty="0">
                <a:solidFill>
                  <a:schemeClr val="accent2"/>
                </a:solidFill>
              </a:endParaRPr>
            </a:p>
          </p:txBody>
        </p:sp>
      </p:grpSp>
    </p:spTree>
    <p:extLst>
      <p:ext uri="{BB962C8B-B14F-4D97-AF65-F5344CB8AC3E}">
        <p14:creationId xmlns:p14="http://schemas.microsoft.com/office/powerpoint/2010/main" val="2021063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96" y="4865"/>
            <a:ext cx="8476742" cy="628954"/>
            <a:chOff x="755375" y="4038666"/>
            <a:chExt cx="8476742" cy="628954"/>
          </a:xfrm>
        </p:grpSpPr>
        <p:grpSp>
          <p:nvGrpSpPr>
            <p:cNvPr id="18" name="组合 17"/>
            <p:cNvGrpSpPr/>
            <p:nvPr/>
          </p:nvGrpSpPr>
          <p:grpSpPr>
            <a:xfrm>
              <a:off x="755375" y="4043590"/>
              <a:ext cx="3047432" cy="619760"/>
              <a:chOff x="1805471" y="3196301"/>
              <a:chExt cx="2500903" cy="619760"/>
            </a:xfrm>
          </p:grpSpPr>
          <p:sp>
            <p:nvSpPr>
              <p:cNvPr id="2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3" name="椭圆 2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3.2</a:t>
                </a:r>
                <a:endParaRPr lang="en-US" altLang="zh-CN" sz="3200" dirty="0">
                  <a:solidFill>
                    <a:schemeClr val="accent2"/>
                  </a:solidFill>
                  <a:latin typeface="Impact" panose="020B0806030902050204" pitchFamily="34" charset="0"/>
                </a:endParaRPr>
              </a:p>
            </p:txBody>
          </p:sp>
        </p:grpSp>
        <p:sp>
          <p:nvSpPr>
            <p:cNvPr id="19" name="矩形 18"/>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选择结构</a:t>
              </a:r>
              <a:endParaRPr lang="zh-CN" altLang="en-US" sz="3200" b="1" dirty="0">
                <a:solidFill>
                  <a:schemeClr val="tx1">
                    <a:lumMod val="65000"/>
                    <a:lumOff val="35000"/>
                  </a:schemeClr>
                </a:solidFill>
              </a:endParaRPr>
            </a:p>
          </p:txBody>
        </p:sp>
      </p:grpSp>
      <p:sp>
        <p:nvSpPr>
          <p:cNvPr id="3" name="Rectangle 2"/>
          <p:cNvSpPr>
            <a:spLocks noChangeArrowheads="1"/>
          </p:cNvSpPr>
          <p:nvPr/>
        </p:nvSpPr>
        <p:spPr bwMode="auto">
          <a:xfrm>
            <a:off x="6850039" y="108970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20" name="组合 19"/>
          <p:cNvGrpSpPr/>
          <p:nvPr/>
        </p:nvGrpSpPr>
        <p:grpSpPr>
          <a:xfrm>
            <a:off x="-996" y="755292"/>
            <a:ext cx="3521497" cy="1214622"/>
            <a:chOff x="62324" y="4571287"/>
            <a:chExt cx="3521497" cy="1214622"/>
          </a:xfrm>
        </p:grpSpPr>
        <p:grpSp>
          <p:nvGrpSpPr>
            <p:cNvPr id="21" name="组合 67"/>
            <p:cNvGrpSpPr/>
            <p:nvPr/>
          </p:nvGrpSpPr>
          <p:grpSpPr>
            <a:xfrm>
              <a:off x="62324" y="4571287"/>
              <a:ext cx="880479" cy="1214622"/>
              <a:chOff x="6469453" y="2119547"/>
              <a:chExt cx="1914069" cy="2769162"/>
            </a:xfrm>
          </p:grpSpPr>
          <p:sp>
            <p:nvSpPr>
              <p:cNvPr id="25"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6"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7"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8"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3.2.3</a:t>
                </a:r>
                <a:endParaRPr lang="zh-CN" altLang="en-US" sz="2000" b="1" dirty="0">
                  <a:solidFill>
                    <a:schemeClr val="tx2">
                      <a:lumMod val="50000"/>
                    </a:schemeClr>
                  </a:solidFill>
                </a:endParaRPr>
              </a:p>
            </p:txBody>
          </p:sp>
        </p:grpSp>
        <p:sp>
          <p:nvSpPr>
            <p:cNvPr id="24" name="矩形 23"/>
            <p:cNvSpPr/>
            <p:nvPr/>
          </p:nvSpPr>
          <p:spPr>
            <a:xfrm>
              <a:off x="887146" y="4642846"/>
              <a:ext cx="269667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多分支选择结构</a:t>
              </a:r>
              <a:endParaRPr lang="zh-CN" altLang="en-US" sz="2800" b="1" dirty="0">
                <a:solidFill>
                  <a:schemeClr val="accent5"/>
                </a:solidFill>
              </a:endParaRPr>
            </a:p>
          </p:txBody>
        </p:sp>
      </p:grpSp>
      <p:sp>
        <p:nvSpPr>
          <p:cNvPr id="5" name="矩形 4"/>
          <p:cNvSpPr/>
          <p:nvPr/>
        </p:nvSpPr>
        <p:spPr>
          <a:xfrm>
            <a:off x="462743" y="1964059"/>
            <a:ext cx="3418839" cy="4893647"/>
          </a:xfrm>
          <a:prstGeom prst="rect">
            <a:avLst/>
          </a:prstGeom>
        </p:spPr>
        <p:txBody>
          <a:bodyPr wrap="square">
            <a:spAutoFit/>
          </a:bodyPr>
          <a:lstStyle/>
          <a:p>
            <a:pPr indent="266700"/>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语法格式：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if &lt;</a:t>
            </a:r>
            <a:r>
              <a:rPr lang="zh-CN"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条件表达式</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1&gt;: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533400"/>
            <a:r>
              <a:rPr lang="en-US" altLang="zh-CN" sz="2400" kern="0" dirty="0"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语句块</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1&gt;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r>
              <a:rPr lang="en-US" altLang="zh-CN" sz="2400" kern="0" dirty="0" err="1">
                <a:solidFill>
                  <a:srgbClr val="000000"/>
                </a:solidFill>
                <a:latin typeface="黑体" panose="02010609060101010101" pitchFamily="49" charset="-122"/>
                <a:ea typeface="黑体" panose="02010609060101010101" pitchFamily="49" charset="-122"/>
                <a:cs typeface="Times New Roman" panose="02020603050405020304" pitchFamily="18" charset="0"/>
              </a:rPr>
              <a:t>elif</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条件表达式</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2&gt;: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533400"/>
            <a:r>
              <a:rPr lang="en-US" altLang="zh-CN" sz="2400" kern="0" dirty="0"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语句块</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2&gt;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 </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r>
              <a:rPr lang="en-US" altLang="zh-CN" sz="2400" kern="0" dirty="0" err="1">
                <a:solidFill>
                  <a:srgbClr val="000000"/>
                </a:solidFill>
                <a:latin typeface="黑体" panose="02010609060101010101" pitchFamily="49" charset="-122"/>
                <a:ea typeface="黑体" panose="02010609060101010101" pitchFamily="49" charset="-122"/>
                <a:cs typeface="Times New Roman" panose="02020603050405020304" pitchFamily="18" charset="0"/>
              </a:rPr>
              <a:t>elif</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条件表达式</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n-1&gt;: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533400"/>
            <a:r>
              <a:rPr lang="en-US" altLang="zh-CN" sz="2400" kern="0" dirty="0"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语句块</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n-1&gt;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else:</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533400"/>
            <a:r>
              <a:rPr lang="en-US" altLang="zh-CN" sz="2400" kern="0" dirty="0"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语句块</a:t>
            </a:r>
            <a:r>
              <a:rPr lang="en-US" altLang="zh-CN" sz="2400" kern="0" dirty="0">
                <a:solidFill>
                  <a:srgbClr val="000000"/>
                </a:solidFill>
                <a:latin typeface="黑体" panose="02010609060101010101" pitchFamily="49" charset="-122"/>
                <a:ea typeface="黑体" panose="02010609060101010101" pitchFamily="49" charset="-122"/>
                <a:cs typeface="Times New Roman" panose="02020603050405020304" pitchFamily="18" charset="0"/>
              </a:rPr>
              <a:t>n</a:t>
            </a:r>
            <a:r>
              <a:rPr lang="en-US" altLang="zh-CN" sz="2400" kern="0" dirty="0" smtClean="0">
                <a:solidFill>
                  <a:srgbClr val="000000"/>
                </a:solidFill>
                <a:latin typeface="黑体" panose="02010609060101010101" pitchFamily="49" charset="-122"/>
                <a:ea typeface="黑体" panose="02010609060101010101" pitchFamily="49" charset="-122"/>
                <a:cs typeface="Times New Roman" panose="02020603050405020304" pitchFamily="18" charset="0"/>
              </a:rPr>
              <a:t>&gt;</a:t>
            </a:r>
          </a:p>
          <a:p>
            <a:pPr indent="533400"/>
            <a:endParaRPr lang="en-US" altLang="zh-CN" sz="2400" kern="0" dirty="0">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indent="533400"/>
            <a:r>
              <a:rPr lang="zh-CN" altLang="zh-CN" sz="2400" dirty="0" smtClean="0">
                <a:latin typeface="宋体" panose="02010600030101010101" pitchFamily="2" charset="-122"/>
                <a:ea typeface="宋体" panose="02010600030101010101" pitchFamily="2" charset="-122"/>
              </a:rPr>
              <a:t>其中</a:t>
            </a:r>
            <a:r>
              <a:rPr lang="zh-CN" altLang="zh-CN" sz="2400" dirty="0">
                <a:latin typeface="宋体" panose="02010600030101010101" pitchFamily="2" charset="-122"/>
                <a:ea typeface="宋体" panose="02010600030101010101" pitchFamily="2" charset="-122"/>
              </a:rPr>
              <a:t>关键字</a:t>
            </a:r>
            <a:r>
              <a:rPr lang="en-US" altLang="zh-CN" sz="2400" dirty="0" err="1">
                <a:latin typeface="宋体" panose="02010600030101010101" pitchFamily="2" charset="-122"/>
                <a:ea typeface="宋体" panose="02010600030101010101" pitchFamily="2" charset="-122"/>
              </a:rPr>
              <a:t>elif</a:t>
            </a:r>
            <a:r>
              <a:rPr lang="zh-CN" altLang="zh-CN" sz="2400" dirty="0">
                <a:latin typeface="宋体" panose="02010600030101010101" pitchFamily="2" charset="-122"/>
                <a:ea typeface="宋体" panose="02010600030101010101" pitchFamily="2" charset="-122"/>
              </a:rPr>
              <a:t>可以理解为</a:t>
            </a:r>
            <a:r>
              <a:rPr lang="en-US" altLang="zh-CN" sz="2400" dirty="0">
                <a:latin typeface="宋体" panose="02010600030101010101" pitchFamily="2" charset="-122"/>
                <a:ea typeface="宋体" panose="02010600030101010101" pitchFamily="2" charset="-122"/>
              </a:rPr>
              <a:t>else if</a:t>
            </a:r>
            <a:r>
              <a:rPr lang="zh-CN" altLang="zh-CN" sz="2400" dirty="0">
                <a:latin typeface="宋体" panose="02010600030101010101" pitchFamily="2" charset="-122"/>
                <a:ea typeface="宋体" panose="02010600030101010101" pitchFamily="2" charset="-122"/>
              </a:rPr>
              <a:t>的缩写</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6" name="Rectangle 2"/>
          <p:cNvSpPr>
            <a:spLocks noChangeArrowheads="1"/>
          </p:cNvSpPr>
          <p:nvPr/>
        </p:nvSpPr>
        <p:spPr bwMode="auto">
          <a:xfrm>
            <a:off x="3840479" y="1757095"/>
            <a:ext cx="157970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7" name="对象 6"/>
          <p:cNvGraphicFramePr>
            <a:graphicFrameLocks noChangeAspect="1"/>
          </p:cNvGraphicFramePr>
          <p:nvPr>
            <p:extLst>
              <p:ext uri="{D42A27DB-BD31-4B8C-83A1-F6EECF244321}">
                <p14:modId xmlns:p14="http://schemas.microsoft.com/office/powerpoint/2010/main" val="252708880"/>
              </p:ext>
            </p:extLst>
          </p:nvPr>
        </p:nvGraphicFramePr>
        <p:xfrm>
          <a:off x="3881582" y="2045711"/>
          <a:ext cx="8029674" cy="2599117"/>
        </p:xfrm>
        <a:graphic>
          <a:graphicData uri="http://schemas.openxmlformats.org/presentationml/2006/ole">
            <mc:AlternateContent xmlns:mc="http://schemas.openxmlformats.org/markup-compatibility/2006">
              <mc:Choice xmlns:v="urn:schemas-microsoft-com:vml" Requires="v">
                <p:oleObj spid="_x0000_s4146" name="Visio" r:id="rId4" imgW="5772046" imgH="1857419" progId="Visio.Drawing.15">
                  <p:embed/>
                </p:oleObj>
              </mc:Choice>
              <mc:Fallback>
                <p:oleObj name="Visio" r:id="rId4" imgW="5772046" imgH="1857419"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81582" y="2045711"/>
                        <a:ext cx="8029674" cy="2599117"/>
                      </a:xfrm>
                      <a:prstGeom prst="rect">
                        <a:avLst/>
                      </a:prstGeom>
                      <a:noFill/>
                    </p:spPr>
                  </p:pic>
                </p:oleObj>
              </mc:Fallback>
            </mc:AlternateContent>
          </a:graphicData>
        </a:graphic>
      </p:graphicFrame>
    </p:spTree>
    <p:extLst>
      <p:ext uri="{BB962C8B-B14F-4D97-AF65-F5344CB8AC3E}">
        <p14:creationId xmlns:p14="http://schemas.microsoft.com/office/powerpoint/2010/main" val="37719367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96" y="4865"/>
            <a:ext cx="8476742" cy="628954"/>
            <a:chOff x="755375" y="4038666"/>
            <a:chExt cx="8476742" cy="628954"/>
          </a:xfrm>
        </p:grpSpPr>
        <p:grpSp>
          <p:nvGrpSpPr>
            <p:cNvPr id="18" name="组合 17"/>
            <p:cNvGrpSpPr/>
            <p:nvPr/>
          </p:nvGrpSpPr>
          <p:grpSpPr>
            <a:xfrm>
              <a:off x="755375" y="4043590"/>
              <a:ext cx="3047432" cy="619760"/>
              <a:chOff x="1805471" y="3196301"/>
              <a:chExt cx="2500903" cy="619760"/>
            </a:xfrm>
          </p:grpSpPr>
          <p:sp>
            <p:nvSpPr>
              <p:cNvPr id="2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3" name="椭圆 2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3.2</a:t>
                </a:r>
                <a:endParaRPr lang="en-US" altLang="zh-CN" sz="3200" dirty="0">
                  <a:solidFill>
                    <a:schemeClr val="accent2"/>
                  </a:solidFill>
                  <a:latin typeface="Impact" panose="020B0806030902050204" pitchFamily="34" charset="0"/>
                </a:endParaRPr>
              </a:p>
            </p:txBody>
          </p:sp>
        </p:grpSp>
        <p:sp>
          <p:nvSpPr>
            <p:cNvPr id="19" name="矩形 18"/>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选择结构</a:t>
              </a:r>
              <a:endParaRPr lang="zh-CN" altLang="en-US" sz="3200" b="1" dirty="0">
                <a:solidFill>
                  <a:schemeClr val="tx1">
                    <a:lumMod val="65000"/>
                    <a:lumOff val="35000"/>
                  </a:schemeClr>
                </a:solidFill>
              </a:endParaRPr>
            </a:p>
          </p:txBody>
        </p:sp>
      </p:grpSp>
      <p:sp>
        <p:nvSpPr>
          <p:cNvPr id="3" name="Rectangle 2"/>
          <p:cNvSpPr>
            <a:spLocks noChangeArrowheads="1"/>
          </p:cNvSpPr>
          <p:nvPr/>
        </p:nvSpPr>
        <p:spPr bwMode="auto">
          <a:xfrm>
            <a:off x="6850039" y="1089706"/>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2"/>
          <p:cNvSpPr>
            <a:spLocks noChangeArrowheads="1"/>
          </p:cNvSpPr>
          <p:nvPr/>
        </p:nvSpPr>
        <p:spPr bwMode="auto">
          <a:xfrm>
            <a:off x="3840479" y="1757095"/>
            <a:ext cx="15797059"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9" name="组合 28"/>
          <p:cNvGrpSpPr/>
          <p:nvPr/>
        </p:nvGrpSpPr>
        <p:grpSpPr>
          <a:xfrm>
            <a:off x="165776" y="659492"/>
            <a:ext cx="4655634" cy="1203989"/>
            <a:chOff x="3099037" y="4534504"/>
            <a:chExt cx="4655634" cy="1203989"/>
          </a:xfrm>
        </p:grpSpPr>
        <p:grpSp>
          <p:nvGrpSpPr>
            <p:cNvPr id="30" name="组合 11"/>
            <p:cNvGrpSpPr/>
            <p:nvPr/>
          </p:nvGrpSpPr>
          <p:grpSpPr>
            <a:xfrm>
              <a:off x="3099037" y="4534504"/>
              <a:ext cx="882502" cy="1203989"/>
              <a:chOff x="9130435" y="2119547"/>
              <a:chExt cx="1914069" cy="2769162"/>
            </a:xfrm>
          </p:grpSpPr>
          <p:sp>
            <p:nvSpPr>
              <p:cNvPr id="32"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33"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4"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5"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smtClean="0">
                    <a:solidFill>
                      <a:schemeClr val="tx2">
                        <a:lumMod val="50000"/>
                      </a:schemeClr>
                    </a:solidFill>
                  </a:rPr>
                  <a:t>3.2.4</a:t>
                </a:r>
                <a:endParaRPr lang="zh-CN" altLang="en-US" sz="2000" b="1" dirty="0">
                  <a:solidFill>
                    <a:schemeClr val="tx2">
                      <a:lumMod val="50000"/>
                    </a:schemeClr>
                  </a:solidFill>
                </a:endParaRPr>
              </a:p>
            </p:txBody>
          </p:sp>
        </p:grpSp>
        <p:sp>
          <p:nvSpPr>
            <p:cNvPr id="31" name="矩形 30"/>
            <p:cNvSpPr/>
            <p:nvPr/>
          </p:nvSpPr>
          <p:spPr>
            <a:xfrm>
              <a:off x="3925882" y="4604617"/>
              <a:ext cx="382878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6"/>
                  </a:solidFill>
                </a:rPr>
                <a:t>西安则结构嵌套</a:t>
              </a:r>
              <a:endParaRPr lang="zh-CN" altLang="en-US" sz="2800" b="1" dirty="0">
                <a:solidFill>
                  <a:schemeClr val="accent6"/>
                </a:solidFill>
              </a:endParaRPr>
            </a:p>
          </p:txBody>
        </p:sp>
      </p:grpSp>
      <p:sp>
        <p:nvSpPr>
          <p:cNvPr id="2" name="Rectangle 2"/>
          <p:cNvSpPr>
            <a:spLocks noChangeArrowheads="1"/>
          </p:cNvSpPr>
          <p:nvPr/>
        </p:nvSpPr>
        <p:spPr bwMode="auto">
          <a:xfrm>
            <a:off x="2046380" y="2209308"/>
            <a:ext cx="17782234" cy="49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36" name="对象 35"/>
          <p:cNvGraphicFramePr>
            <a:graphicFrameLocks noChangeAspect="1"/>
          </p:cNvGraphicFramePr>
          <p:nvPr>
            <p:extLst>
              <p:ext uri="{D42A27DB-BD31-4B8C-83A1-F6EECF244321}">
                <p14:modId xmlns:p14="http://schemas.microsoft.com/office/powerpoint/2010/main" val="4281504732"/>
              </p:ext>
            </p:extLst>
          </p:nvPr>
        </p:nvGraphicFramePr>
        <p:xfrm>
          <a:off x="165776" y="1672008"/>
          <a:ext cx="11559516" cy="4922297"/>
        </p:xfrm>
        <a:graphic>
          <a:graphicData uri="http://schemas.openxmlformats.org/presentationml/2006/ole">
            <mc:AlternateContent xmlns:mc="http://schemas.openxmlformats.org/markup-compatibility/2006">
              <mc:Choice xmlns:v="urn:schemas-microsoft-com:vml" Requires="v">
                <p:oleObj spid="_x0000_s5215" name="Visio" r:id="rId4" imgW="4781643" imgH="2905140" progId="Visio.Drawing.15">
                  <p:embed/>
                </p:oleObj>
              </mc:Choice>
              <mc:Fallback>
                <p:oleObj name="Visio" r:id="rId4" imgW="4781643" imgH="2905140" progId="Visio.Drawing.15">
                  <p:embed/>
                  <p:pic>
                    <p:nvPicPr>
                      <p:cNvPr id="4" name="对象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776" y="1672008"/>
                        <a:ext cx="11559516" cy="4922297"/>
                      </a:xfrm>
                      <a:prstGeom prst="rect">
                        <a:avLst/>
                      </a:prstGeom>
                      <a:noFill/>
                    </p:spPr>
                  </p:pic>
                </p:oleObj>
              </mc:Fallback>
            </mc:AlternateContent>
          </a:graphicData>
        </a:graphic>
      </p:graphicFrame>
      <p:sp>
        <p:nvSpPr>
          <p:cNvPr id="8" name="Rectangle 4"/>
          <p:cNvSpPr>
            <a:spLocks noChangeArrowheads="1"/>
          </p:cNvSpPr>
          <p:nvPr/>
        </p:nvSpPr>
        <p:spPr bwMode="auto">
          <a:xfrm>
            <a:off x="-215723" y="60674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9" name="对象 8"/>
          <p:cNvGraphicFramePr>
            <a:graphicFrameLocks noChangeAspect="1"/>
          </p:cNvGraphicFramePr>
          <p:nvPr>
            <p:extLst>
              <p:ext uri="{D42A27DB-BD31-4B8C-83A1-F6EECF244321}">
                <p14:modId xmlns:p14="http://schemas.microsoft.com/office/powerpoint/2010/main" val="3296335011"/>
              </p:ext>
            </p:extLst>
          </p:nvPr>
        </p:nvGraphicFramePr>
        <p:xfrm>
          <a:off x="1610395" y="1409116"/>
          <a:ext cx="8777097" cy="5535262"/>
        </p:xfrm>
        <a:graphic>
          <a:graphicData uri="http://schemas.openxmlformats.org/presentationml/2006/ole">
            <mc:AlternateContent xmlns:mc="http://schemas.openxmlformats.org/markup-compatibility/2006">
              <mc:Choice xmlns:v="urn:schemas-microsoft-com:vml" Requires="v">
                <p:oleObj spid="_x0000_s5216" name="Visio" r:id="rId6" imgW="4838667" imgH="3047884" progId="Visio.Drawing.15">
                  <p:embed/>
                </p:oleObj>
              </mc:Choice>
              <mc:Fallback>
                <p:oleObj name="Visio" r:id="rId6" imgW="4838667" imgH="3047884" progId="Visio.Drawing.15">
                  <p:embed/>
                  <p:pic>
                    <p:nvPicPr>
                      <p:cNvPr id="0"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10395" y="1409116"/>
                        <a:ext cx="8777097" cy="5535262"/>
                      </a:xfrm>
                      <a:prstGeom prst="rect">
                        <a:avLst/>
                      </a:prstGeom>
                      <a:noFill/>
                    </p:spPr>
                  </p:pic>
                </p:oleObj>
              </mc:Fallback>
            </mc:AlternateContent>
          </a:graphicData>
        </a:graphic>
      </p:graphicFrame>
    </p:spTree>
    <p:extLst>
      <p:ext uri="{BB962C8B-B14F-4D97-AF65-F5344CB8AC3E}">
        <p14:creationId xmlns:p14="http://schemas.microsoft.com/office/powerpoint/2010/main" val="39204943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8" name="任意多边形: 形状 18"/>
          <p:cNvSpPr/>
          <p:nvPr/>
        </p:nvSpPr>
        <p:spPr bwMode="auto">
          <a:xfrm>
            <a:off x="1595996" y="4277720"/>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9" name="组合 8"/>
          <p:cNvGrpSpPr/>
          <p:nvPr/>
        </p:nvGrpSpPr>
        <p:grpSpPr>
          <a:xfrm>
            <a:off x="2075980" y="4463962"/>
            <a:ext cx="4864531" cy="781418"/>
            <a:chOff x="7769114" y="4734306"/>
            <a:chExt cx="4864531" cy="781418"/>
          </a:xfrm>
        </p:grpSpPr>
        <p:grpSp>
          <p:nvGrpSpPr>
            <p:cNvPr id="10" name="组合 9"/>
            <p:cNvGrpSpPr/>
            <p:nvPr/>
          </p:nvGrpSpPr>
          <p:grpSpPr>
            <a:xfrm>
              <a:off x="7769114" y="4734306"/>
              <a:ext cx="805804" cy="781418"/>
              <a:chOff x="1805940" y="1198245"/>
              <a:chExt cx="2011680" cy="2011680"/>
            </a:xfrm>
          </p:grpSpPr>
          <p:sp>
            <p:nvSpPr>
              <p:cNvPr id="13" name="圆角矩形 2"/>
              <p:cNvSpPr/>
              <p:nvPr/>
            </p:nvSpPr>
            <p:spPr>
              <a:xfrm>
                <a:off x="1805940" y="1198245"/>
                <a:ext cx="2011680" cy="2011680"/>
              </a:xfrm>
              <a:prstGeom prst="ellipse">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1" name="文本框 66"/>
            <p:cNvSpPr txBox="1"/>
            <p:nvPr/>
          </p:nvSpPr>
          <p:spPr>
            <a:xfrm>
              <a:off x="7794824" y="4922341"/>
              <a:ext cx="869147" cy="400110"/>
            </a:xfrm>
            <a:prstGeom prst="rect">
              <a:avLst/>
            </a:prstGeom>
            <a:noFill/>
          </p:spPr>
          <p:txBody>
            <a:bodyPr wrap="square" rtlCol="0">
              <a:spAutoFit/>
            </a:bodyPr>
            <a:lstStyle/>
            <a:p>
              <a:r>
                <a:rPr lang="en-US" altLang="zh-CN" sz="2000" b="1" dirty="0">
                  <a:solidFill>
                    <a:schemeClr val="tx1">
                      <a:lumMod val="65000"/>
                      <a:lumOff val="35000"/>
                    </a:schemeClr>
                  </a:solidFill>
                </a:rPr>
                <a:t>3.3.5</a:t>
              </a:r>
            </a:p>
          </p:txBody>
        </p:sp>
        <p:sp>
          <p:nvSpPr>
            <p:cNvPr id="12" name="矩形 11"/>
            <p:cNvSpPr/>
            <p:nvPr/>
          </p:nvSpPr>
          <p:spPr>
            <a:xfrm>
              <a:off x="8563295" y="4815837"/>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解决方案资源管理器</a:t>
              </a:r>
              <a:endParaRPr lang="zh-CN" altLang="en-US" sz="2800" b="1" dirty="0">
                <a:solidFill>
                  <a:schemeClr val="tx1">
                    <a:lumMod val="65000"/>
                    <a:lumOff val="35000"/>
                  </a:schemeClr>
                </a:solidFill>
              </a:endParaRPr>
            </a:p>
          </p:txBody>
        </p:sp>
      </p:grpSp>
      <p:grpSp>
        <p:nvGrpSpPr>
          <p:cNvPr id="16" name="组合 15"/>
          <p:cNvGrpSpPr/>
          <p:nvPr/>
        </p:nvGrpSpPr>
        <p:grpSpPr>
          <a:xfrm>
            <a:off x="2131064" y="1133833"/>
            <a:ext cx="4835117" cy="748507"/>
            <a:chOff x="7824198" y="1404177"/>
            <a:chExt cx="4835117" cy="748507"/>
          </a:xfrm>
        </p:grpSpPr>
        <p:grpSp>
          <p:nvGrpSpPr>
            <p:cNvPr id="17" name="组合 16"/>
            <p:cNvGrpSpPr/>
            <p:nvPr/>
          </p:nvGrpSpPr>
          <p:grpSpPr>
            <a:xfrm>
              <a:off x="7824198" y="1404177"/>
              <a:ext cx="761736" cy="748507"/>
              <a:chOff x="1805940" y="1198245"/>
              <a:chExt cx="2011680" cy="2011680"/>
            </a:xfrm>
          </p:grpSpPr>
          <p:sp>
            <p:nvSpPr>
              <p:cNvPr id="20"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1"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2"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8"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3.3.1</a:t>
              </a:r>
              <a:endParaRPr lang="en-US" altLang="zh-CN" sz="2000" b="1" dirty="0">
                <a:solidFill>
                  <a:schemeClr val="tx1">
                    <a:lumMod val="65000"/>
                    <a:lumOff val="35000"/>
                  </a:schemeClr>
                </a:solidFill>
              </a:endParaRPr>
            </a:p>
          </p:txBody>
        </p:sp>
        <p:sp>
          <p:nvSpPr>
            <p:cNvPr id="19" name="矩形 18"/>
            <p:cNvSpPr/>
            <p:nvPr/>
          </p:nvSpPr>
          <p:spPr>
            <a:xfrm>
              <a:off x="8588965" y="147607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smtClean="0">
                  <a:solidFill>
                    <a:schemeClr val="tx1">
                      <a:lumMod val="65000"/>
                      <a:lumOff val="35000"/>
                    </a:schemeClr>
                  </a:solidFill>
                </a:rPr>
                <a:t>While</a:t>
              </a:r>
              <a:r>
                <a:rPr lang="zh-CN" altLang="en-US" sz="2800" b="1" dirty="0" smtClean="0">
                  <a:solidFill>
                    <a:schemeClr val="tx1">
                      <a:lumMod val="65000"/>
                      <a:lumOff val="35000"/>
                    </a:schemeClr>
                  </a:solidFill>
                </a:rPr>
                <a:t>循环</a:t>
              </a:r>
              <a:endParaRPr lang="zh-CN" altLang="en-US" sz="2800" b="1" dirty="0">
                <a:solidFill>
                  <a:schemeClr val="tx1">
                    <a:lumMod val="65000"/>
                    <a:lumOff val="35000"/>
                  </a:schemeClr>
                </a:solidFill>
              </a:endParaRPr>
            </a:p>
          </p:txBody>
        </p:sp>
      </p:grpSp>
      <p:grpSp>
        <p:nvGrpSpPr>
          <p:cNvPr id="23" name="组合 22"/>
          <p:cNvGrpSpPr/>
          <p:nvPr/>
        </p:nvGrpSpPr>
        <p:grpSpPr>
          <a:xfrm>
            <a:off x="2098012" y="2004168"/>
            <a:ext cx="5839040" cy="773015"/>
            <a:chOff x="7791146" y="2274512"/>
            <a:chExt cx="5839040" cy="773015"/>
          </a:xfrm>
        </p:grpSpPr>
        <p:grpSp>
          <p:nvGrpSpPr>
            <p:cNvPr id="24" name="组合 23"/>
            <p:cNvGrpSpPr/>
            <p:nvPr/>
          </p:nvGrpSpPr>
          <p:grpSpPr>
            <a:xfrm>
              <a:off x="7791146" y="2274512"/>
              <a:ext cx="794787" cy="773015"/>
              <a:chOff x="1805940" y="1198245"/>
              <a:chExt cx="2011680" cy="2011680"/>
            </a:xfrm>
          </p:grpSpPr>
          <p:sp>
            <p:nvSpPr>
              <p:cNvPr id="27"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5" name="文本框 63"/>
            <p:cNvSpPr txBox="1"/>
            <p:nvPr/>
          </p:nvSpPr>
          <p:spPr>
            <a:xfrm>
              <a:off x="7847415" y="2459254"/>
              <a:ext cx="814063" cy="400110"/>
            </a:xfrm>
            <a:prstGeom prst="rect">
              <a:avLst/>
            </a:prstGeom>
            <a:noFill/>
          </p:spPr>
          <p:txBody>
            <a:bodyPr wrap="square" rtlCol="0">
              <a:spAutoFit/>
            </a:bodyPr>
            <a:lstStyle/>
            <a:p>
              <a:r>
                <a:rPr lang="en-US" altLang="zh-CN" sz="2000" b="1" dirty="0">
                  <a:solidFill>
                    <a:schemeClr val="tx1">
                      <a:lumMod val="65000"/>
                      <a:lumOff val="35000"/>
                    </a:schemeClr>
                  </a:solidFill>
                </a:rPr>
                <a:t>3.3.2</a:t>
              </a:r>
            </a:p>
          </p:txBody>
        </p:sp>
        <p:sp>
          <p:nvSpPr>
            <p:cNvPr id="26" name="矩形 25"/>
            <p:cNvSpPr/>
            <p:nvPr/>
          </p:nvSpPr>
          <p:spPr>
            <a:xfrm>
              <a:off x="8590213" y="2357560"/>
              <a:ext cx="5039973"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smtClean="0">
                  <a:solidFill>
                    <a:schemeClr val="tx1">
                      <a:lumMod val="65000"/>
                      <a:lumOff val="35000"/>
                    </a:schemeClr>
                  </a:solidFill>
                </a:rPr>
                <a:t>for</a:t>
              </a:r>
              <a:r>
                <a:rPr lang="zh-CN" altLang="en-US" sz="2800" b="1" dirty="0" smtClean="0">
                  <a:solidFill>
                    <a:schemeClr val="tx1">
                      <a:lumMod val="65000"/>
                      <a:lumOff val="35000"/>
                    </a:schemeClr>
                  </a:solidFill>
                </a:rPr>
                <a:t>循环</a:t>
              </a:r>
              <a:endParaRPr lang="zh-CN" altLang="en-US" sz="2800" b="1" dirty="0">
                <a:solidFill>
                  <a:schemeClr val="tx1">
                    <a:lumMod val="65000"/>
                    <a:lumOff val="35000"/>
                  </a:schemeClr>
                </a:solidFill>
              </a:endParaRPr>
            </a:p>
          </p:txBody>
        </p:sp>
      </p:grpSp>
      <p:grpSp>
        <p:nvGrpSpPr>
          <p:cNvPr id="30" name="组合 29"/>
          <p:cNvGrpSpPr/>
          <p:nvPr/>
        </p:nvGrpSpPr>
        <p:grpSpPr>
          <a:xfrm>
            <a:off x="2077164" y="2816644"/>
            <a:ext cx="4890258" cy="795990"/>
            <a:chOff x="7770298" y="3086988"/>
            <a:chExt cx="4890258" cy="795990"/>
          </a:xfrm>
        </p:grpSpPr>
        <p:grpSp>
          <p:nvGrpSpPr>
            <p:cNvPr id="31" name="组合 30"/>
            <p:cNvGrpSpPr/>
            <p:nvPr/>
          </p:nvGrpSpPr>
          <p:grpSpPr>
            <a:xfrm>
              <a:off x="7770298" y="3086988"/>
              <a:ext cx="825079" cy="795990"/>
              <a:chOff x="1805940" y="1198245"/>
              <a:chExt cx="2011680" cy="2011680"/>
            </a:xfrm>
          </p:grpSpPr>
          <p:sp>
            <p:nvSpPr>
              <p:cNvPr id="34"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5"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6"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2" name="文本框 29"/>
            <p:cNvSpPr txBox="1"/>
            <p:nvPr/>
          </p:nvSpPr>
          <p:spPr>
            <a:xfrm>
              <a:off x="7805842" y="3301829"/>
              <a:ext cx="880164" cy="400110"/>
            </a:xfrm>
            <a:prstGeom prst="rect">
              <a:avLst/>
            </a:prstGeom>
            <a:noFill/>
          </p:spPr>
          <p:txBody>
            <a:bodyPr wrap="square" rtlCol="0">
              <a:spAutoFit/>
            </a:bodyPr>
            <a:lstStyle/>
            <a:p>
              <a:r>
                <a:rPr lang="en-US" altLang="zh-CN" sz="2000" b="1" dirty="0">
                  <a:solidFill>
                    <a:schemeClr val="tx1">
                      <a:lumMod val="65000"/>
                      <a:lumOff val="35000"/>
                    </a:schemeClr>
                  </a:solidFill>
                </a:rPr>
                <a:t>3.3.3</a:t>
              </a:r>
            </a:p>
          </p:txBody>
        </p:sp>
        <p:sp>
          <p:nvSpPr>
            <p:cNvPr id="33" name="矩形 32"/>
            <p:cNvSpPr/>
            <p:nvPr/>
          </p:nvSpPr>
          <p:spPr>
            <a:xfrm>
              <a:off x="8590206" y="3186515"/>
              <a:ext cx="4070350"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tx1">
                      <a:lumMod val="65000"/>
                      <a:lumOff val="35000"/>
                    </a:schemeClr>
                  </a:solidFill>
                </a:rPr>
                <a:t>break</a:t>
              </a:r>
              <a:r>
                <a:rPr lang="zh-CN" altLang="zh-CN" sz="2800" b="1" dirty="0">
                  <a:solidFill>
                    <a:schemeClr val="tx1">
                      <a:lumMod val="65000"/>
                      <a:lumOff val="35000"/>
                    </a:schemeClr>
                  </a:solidFill>
                </a:rPr>
                <a:t>和</a:t>
              </a:r>
              <a:r>
                <a:rPr lang="en-US" altLang="zh-CN" sz="2800" b="1" dirty="0">
                  <a:solidFill>
                    <a:schemeClr val="tx1">
                      <a:lumMod val="65000"/>
                      <a:lumOff val="35000"/>
                    </a:schemeClr>
                  </a:solidFill>
                </a:rPr>
                <a:t>continue</a:t>
              </a:r>
              <a:r>
                <a:rPr lang="zh-CN" altLang="zh-CN" sz="2800" b="1" dirty="0" smtClean="0">
                  <a:solidFill>
                    <a:schemeClr val="tx1">
                      <a:lumMod val="65000"/>
                      <a:lumOff val="35000"/>
                    </a:schemeClr>
                  </a:solidFill>
                </a:rPr>
                <a:t>语句</a:t>
              </a:r>
              <a:endParaRPr lang="zh-CN" altLang="en-US" sz="2800" b="1" dirty="0">
                <a:solidFill>
                  <a:schemeClr val="tx1">
                    <a:lumMod val="65000"/>
                    <a:lumOff val="35000"/>
                  </a:schemeClr>
                </a:solidFill>
              </a:endParaRPr>
            </a:p>
          </p:txBody>
        </p:sp>
      </p:grpSp>
      <p:grpSp>
        <p:nvGrpSpPr>
          <p:cNvPr id="37" name="组合 36"/>
          <p:cNvGrpSpPr/>
          <p:nvPr/>
        </p:nvGrpSpPr>
        <p:grpSpPr>
          <a:xfrm>
            <a:off x="2088181" y="3591677"/>
            <a:ext cx="4877430" cy="793383"/>
            <a:chOff x="7781315" y="3862021"/>
            <a:chExt cx="4877430" cy="793383"/>
          </a:xfrm>
        </p:grpSpPr>
        <p:grpSp>
          <p:nvGrpSpPr>
            <p:cNvPr id="38" name="组合 37"/>
            <p:cNvGrpSpPr/>
            <p:nvPr/>
          </p:nvGrpSpPr>
          <p:grpSpPr>
            <a:xfrm>
              <a:off x="7781315" y="3862021"/>
              <a:ext cx="803046" cy="793383"/>
              <a:chOff x="1805940" y="1198245"/>
              <a:chExt cx="2011680" cy="2011680"/>
            </a:xfrm>
          </p:grpSpPr>
          <p:sp>
            <p:nvSpPr>
              <p:cNvPr id="41"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9" name="文本框 30"/>
            <p:cNvSpPr txBox="1"/>
            <p:nvPr/>
          </p:nvSpPr>
          <p:spPr>
            <a:xfrm>
              <a:off x="7802776" y="4037490"/>
              <a:ext cx="825079" cy="400110"/>
            </a:xfrm>
            <a:prstGeom prst="rect">
              <a:avLst/>
            </a:prstGeom>
            <a:noFill/>
          </p:spPr>
          <p:txBody>
            <a:bodyPr wrap="square" rtlCol="0">
              <a:spAutoFit/>
            </a:bodyPr>
            <a:lstStyle/>
            <a:p>
              <a:r>
                <a:rPr lang="en-US" altLang="zh-CN" sz="2000" b="1" dirty="0">
                  <a:solidFill>
                    <a:schemeClr val="tx1">
                      <a:lumMod val="65000"/>
                      <a:lumOff val="35000"/>
                    </a:schemeClr>
                  </a:solidFill>
                </a:rPr>
                <a:t>3.3.4</a:t>
              </a:r>
            </a:p>
          </p:txBody>
        </p:sp>
        <p:sp>
          <p:nvSpPr>
            <p:cNvPr id="40" name="矩形 39"/>
            <p:cNvSpPr/>
            <p:nvPr/>
          </p:nvSpPr>
          <p:spPr>
            <a:xfrm>
              <a:off x="8588395" y="3934356"/>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循环中的</a:t>
              </a:r>
              <a:r>
                <a:rPr lang="en-US" altLang="zh-CN" sz="2800" b="1" dirty="0" smtClean="0">
                  <a:solidFill>
                    <a:schemeClr val="tx1">
                      <a:lumMod val="65000"/>
                      <a:lumOff val="35000"/>
                    </a:schemeClr>
                  </a:solidFill>
                </a:rPr>
                <a:t>else</a:t>
              </a:r>
              <a:r>
                <a:rPr lang="zh-CN" altLang="en-US" sz="2800" b="1" dirty="0" smtClean="0">
                  <a:solidFill>
                    <a:schemeClr val="tx1">
                      <a:lumMod val="65000"/>
                      <a:lumOff val="35000"/>
                    </a:schemeClr>
                  </a:solidFill>
                </a:rPr>
                <a:t>子句</a:t>
              </a:r>
              <a:endParaRPr lang="en-US" altLang="zh-CN" sz="2800" b="1" dirty="0">
                <a:solidFill>
                  <a:schemeClr val="tx1">
                    <a:lumMod val="65000"/>
                    <a:lumOff val="35000"/>
                  </a:schemeClr>
                </a:solidFill>
              </a:endParaRPr>
            </a:p>
          </p:txBody>
        </p:sp>
      </p:grpSp>
    </p:spTree>
    <p:extLst>
      <p:ext uri="{BB962C8B-B14F-4D97-AF65-F5344CB8AC3E}">
        <p14:creationId xmlns:p14="http://schemas.microsoft.com/office/powerpoint/2010/main" val="236716182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grpSp>
        <p:nvGrpSpPr>
          <p:cNvPr id="44" name="组合 43"/>
          <p:cNvGrpSpPr/>
          <p:nvPr/>
        </p:nvGrpSpPr>
        <p:grpSpPr>
          <a:xfrm>
            <a:off x="-39321" y="660682"/>
            <a:ext cx="4565097" cy="1631865"/>
            <a:chOff x="1949" y="4185715"/>
            <a:chExt cx="4565097" cy="1631865"/>
          </a:xfrm>
        </p:grpSpPr>
        <p:grpSp>
          <p:nvGrpSpPr>
            <p:cNvPr id="45" name="组合 25"/>
            <p:cNvGrpSpPr/>
            <p:nvPr/>
          </p:nvGrpSpPr>
          <p:grpSpPr>
            <a:xfrm>
              <a:off x="1949" y="4185715"/>
              <a:ext cx="847793" cy="1631865"/>
              <a:chOff x="1147497" y="2119547"/>
              <a:chExt cx="1914069" cy="3767138"/>
            </a:xfrm>
          </p:grpSpPr>
          <p:sp>
            <p:nvSpPr>
              <p:cNvPr id="47"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48"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9"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50"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3.3.1</a:t>
                </a:r>
                <a:endParaRPr lang="zh-CN" altLang="en-US" sz="2000" b="1" dirty="0">
                  <a:solidFill>
                    <a:schemeClr val="tx2">
                      <a:lumMod val="50000"/>
                    </a:schemeClr>
                  </a:solidFill>
                </a:endParaRPr>
              </a:p>
            </p:txBody>
          </p:sp>
          <p:sp>
            <p:nvSpPr>
              <p:cNvPr id="51" name="矩形 50"/>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46" name="矩形 45"/>
            <p:cNvSpPr/>
            <p:nvPr/>
          </p:nvSpPr>
          <p:spPr>
            <a:xfrm>
              <a:off x="805901" y="4259267"/>
              <a:ext cx="3761145" cy="561885"/>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smtClean="0">
                  <a:solidFill>
                    <a:schemeClr val="accent4"/>
                  </a:solidFill>
                </a:rPr>
                <a:t>while</a:t>
              </a:r>
              <a:r>
                <a:rPr lang="zh-CN" altLang="en-US" sz="2800" b="1" dirty="0" smtClean="0">
                  <a:solidFill>
                    <a:schemeClr val="accent4"/>
                  </a:solidFill>
                </a:rPr>
                <a:t>循环</a:t>
              </a:r>
              <a:endParaRPr lang="zh-CN" altLang="en-US" sz="2800" b="1" dirty="0">
                <a:solidFill>
                  <a:schemeClr val="accent4"/>
                </a:solidFill>
              </a:endParaRPr>
            </a:p>
          </p:txBody>
        </p:sp>
      </p:grpSp>
      <p:sp>
        <p:nvSpPr>
          <p:cNvPr id="2" name="矩形 1"/>
          <p:cNvSpPr/>
          <p:nvPr/>
        </p:nvSpPr>
        <p:spPr>
          <a:xfrm>
            <a:off x="488012" y="1260460"/>
            <a:ext cx="6096000" cy="5632311"/>
          </a:xfrm>
          <a:prstGeom prst="rect">
            <a:avLst/>
          </a:prstGeom>
        </p:spPr>
        <p:txBody>
          <a:bodyPr>
            <a:spAutoFit/>
          </a:bodyPr>
          <a:lstStyle/>
          <a:p>
            <a:pPr indent="266700" algn="just">
              <a:spcAft>
                <a:spcPts val="0"/>
              </a:spcAft>
            </a:pPr>
            <a:r>
              <a:rPr lang="zh-CN" altLang="en-US" sz="2400" kern="100" dirty="0" smtClean="0">
                <a:latin typeface="Times New Roman" panose="02020603050405020304" pitchFamily="18" charset="0"/>
                <a:ea typeface="宋体" panose="02010600030101010101" pitchFamily="2" charset="-122"/>
                <a:cs typeface="Times New Roman" panose="02020603050405020304" pitchFamily="18" charset="0"/>
              </a:rPr>
              <a:t>“</a:t>
            </a:r>
            <a:r>
              <a:rPr lang="zh-CN" altLang="en-US" sz="2400" kern="100" dirty="0">
                <a:latin typeface="Times New Roman" panose="02020603050405020304" pitchFamily="18" charset="0"/>
                <a:ea typeface="宋体" panose="02010600030101010101" pitchFamily="2" charset="-122"/>
                <a:cs typeface="Times New Roman" panose="02020603050405020304" pitchFamily="18" charset="0"/>
              </a:rPr>
              <a:t>当型</a:t>
            </a:r>
            <a:r>
              <a:rPr lang="zh-CN" altLang="en-US" sz="2400" kern="100" dirty="0" smtClean="0">
                <a:latin typeface="Times New Roman" panose="02020603050405020304" pitchFamily="18" charset="0"/>
                <a:ea typeface="宋体" panose="02010600030101010101" pitchFamily="2" charset="-122"/>
                <a:cs typeface="Times New Roman" panose="02020603050405020304" pitchFamily="18" charset="0"/>
              </a:rPr>
              <a:t>” 循环</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语法</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格式：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while &lt;</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条件表达式</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8001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    &lt;</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循环体语句块</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&gt;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执行</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流程为：当条件表达式为真时，语句流程进入循环体，如果为假则跳出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结构，进入后继语句。循环体执行结束后会再次对条件表达式进行判断，重复前述流程。书写时务必注意：</a:t>
            </a:r>
          </a:p>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①</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语句行最后的冒号“</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”以及循环体语句相对</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while</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语句的缩进；</a:t>
            </a:r>
          </a:p>
          <a:p>
            <a:pPr indent="133350"/>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②如果条件从来都没有满足过，循环体代码可能一次都不会执行；</a:t>
            </a:r>
          </a:p>
          <a:p>
            <a:pPr indent="266700"/>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③如果条件永远满足，则循环将永远进行下去，称为无限循环或死循环。</a:t>
            </a:r>
          </a:p>
        </p:txBody>
      </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aphicFrame>
        <p:nvGraphicFramePr>
          <p:cNvPr id="52" name="对象 51"/>
          <p:cNvGraphicFramePr>
            <a:graphicFrameLocks noChangeAspect="1"/>
          </p:cNvGraphicFramePr>
          <p:nvPr>
            <p:extLst>
              <p:ext uri="{D42A27DB-BD31-4B8C-83A1-F6EECF244321}">
                <p14:modId xmlns:p14="http://schemas.microsoft.com/office/powerpoint/2010/main" val="3192067118"/>
              </p:ext>
            </p:extLst>
          </p:nvPr>
        </p:nvGraphicFramePr>
        <p:xfrm>
          <a:off x="7362907" y="938254"/>
          <a:ext cx="4484979" cy="5184250"/>
        </p:xfrm>
        <a:graphic>
          <a:graphicData uri="http://schemas.openxmlformats.org/presentationml/2006/ole">
            <mc:AlternateContent xmlns:mc="http://schemas.openxmlformats.org/markup-compatibility/2006">
              <mc:Choice xmlns:v="urn:schemas-microsoft-com:vml" Requires="v">
                <p:oleObj spid="_x0000_s6190" name="Visio" r:id="rId4" imgW="1771601" imgH="2057400" progId="Visio.Drawing.15">
                  <p:embed/>
                </p:oleObj>
              </mc:Choice>
              <mc:Fallback>
                <p:oleObj name="Visio" r:id="rId4" imgW="1771601" imgH="2057400"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62907" y="938254"/>
                        <a:ext cx="4484979" cy="5184250"/>
                      </a:xfrm>
                      <a:prstGeom prst="rect">
                        <a:avLst/>
                      </a:prstGeom>
                      <a:noFill/>
                    </p:spPr>
                  </p:pic>
                </p:oleObj>
              </mc:Fallback>
            </mc:AlternateContent>
          </a:graphicData>
        </a:graphic>
      </p:graphicFrame>
    </p:spTree>
    <p:extLst>
      <p:ext uri="{BB962C8B-B14F-4D97-AF65-F5344CB8AC3E}">
        <p14:creationId xmlns:p14="http://schemas.microsoft.com/office/powerpoint/2010/main" val="8541815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mc:AlternateContent xmlns:mc="http://schemas.openxmlformats.org/markup-compatibility/2006" xmlns:a14="http://schemas.microsoft.com/office/drawing/2010/main">
        <mc:Choice Requires="a14">
          <p:sp>
            <p:nvSpPr>
              <p:cNvPr id="8" name="矩形 7"/>
              <p:cNvSpPr/>
              <p:nvPr/>
            </p:nvSpPr>
            <p:spPr>
              <a:xfrm>
                <a:off x="254798" y="660682"/>
                <a:ext cx="11486986" cy="5992794"/>
              </a:xfrm>
              <a:prstGeom prst="rect">
                <a:avLst/>
              </a:prstGeom>
            </p:spPr>
            <p:txBody>
              <a:bodyPr wrap="square">
                <a:spAutoFit/>
              </a:bodyPr>
              <a:lstStyle/>
              <a:p>
                <a:pPr indent="266700" algn="just">
                  <a:spcAft>
                    <a:spcPts val="0"/>
                  </a:spcAft>
                </a:pPr>
                <a:r>
                  <a:rPr lang="zh-CN" altLang="zh-CN" sz="2800" kern="100" dirty="0">
                    <a:latin typeface="Times New Roman" panose="02020603050405020304" pitchFamily="18" charset="0"/>
                    <a:ea typeface="宋体" panose="02010600030101010101" pitchFamily="2" charset="-122"/>
                    <a:cs typeface="Times New Roman" panose="02020603050405020304" pitchFamily="18" charset="0"/>
                  </a:rPr>
                  <a:t>例</a:t>
                </a:r>
                <a:r>
                  <a:rPr lang="en-US" altLang="zh-CN" sz="2800" kern="100" dirty="0">
                    <a:latin typeface="Times New Roman" panose="02020603050405020304" pitchFamily="18" charset="0"/>
                    <a:ea typeface="宋体" panose="02010600030101010101" pitchFamily="2" charset="-122"/>
                    <a:cs typeface="Times New Roman" panose="02020603050405020304" pitchFamily="18" charset="0"/>
                  </a:rPr>
                  <a:t>3-09 </a:t>
                </a:r>
                <a:r>
                  <a:rPr lang="zh-CN" altLang="zh-CN" sz="2800" kern="0" dirty="0">
                    <a:solidFill>
                      <a:srgbClr val="000000"/>
                    </a:solidFill>
                    <a:latin typeface="Calibri" panose="020F0502020204030204" pitchFamily="34" charset="0"/>
                    <a:ea typeface="宋体" panose="02010600030101010101" pitchFamily="2" charset="-122"/>
                    <a:cs typeface="Times New Roman" panose="02020603050405020304" pitchFamily="18" charset="0"/>
                  </a:rPr>
                  <a:t>输入有效位数</a:t>
                </a:r>
                <a:r>
                  <a:rPr lang="en-US" altLang="zh-CN" sz="2800" kern="0" dirty="0">
                    <a:solidFill>
                      <a:srgbClr val="000000"/>
                    </a:solidFill>
                    <a:latin typeface="Calibri" panose="020F0502020204030204" pitchFamily="34" charset="0"/>
                    <a:ea typeface="宋体" panose="02010600030101010101" pitchFamily="2" charset="-122"/>
                    <a:cs typeface="Times New Roman" panose="02020603050405020304" pitchFamily="18" charset="0"/>
                  </a:rPr>
                  <a:t>,</a:t>
                </a:r>
                <a:r>
                  <a:rPr lang="zh-CN" altLang="zh-CN" sz="2800" kern="0" dirty="0">
                    <a:solidFill>
                      <a:srgbClr val="000000"/>
                    </a:solidFill>
                    <a:latin typeface="Calibri" panose="020F0502020204030204" pitchFamily="34" charset="0"/>
                    <a:ea typeface="宋体" panose="02010600030101010101" pitchFamily="2" charset="-122"/>
                    <a:cs typeface="Times New Roman" panose="02020603050405020304" pitchFamily="18" charset="0"/>
                  </a:rPr>
                  <a:t>按照下列公式计算圆周率</a:t>
                </a:r>
                <a:r>
                  <a:rPr lang="en-US" altLang="zh-CN" sz="2800" kern="0" dirty="0">
                    <a:solidFill>
                      <a:srgbClr val="000000"/>
                    </a:solidFill>
                    <a:latin typeface="Calibri" panose="020F0502020204030204" pitchFamily="34" charset="0"/>
                    <a:ea typeface="宋体" panose="02010600030101010101" pitchFamily="2" charset="-122"/>
                    <a:cs typeface="Times New Roman" panose="02020603050405020304" pitchFamily="18" charset="0"/>
                  </a:rPr>
                  <a:t>π</a:t>
                </a:r>
                <a:r>
                  <a:rPr lang="zh-CN" altLang="zh-CN" sz="2800" kern="0" dirty="0">
                    <a:solidFill>
                      <a:srgbClr val="000000"/>
                    </a:solidFill>
                    <a:latin typeface="Calibri" panose="020F0502020204030204" pitchFamily="34" charset="0"/>
                    <a:ea typeface="宋体" panose="02010600030101010101" pitchFamily="2" charset="-122"/>
                    <a:cs typeface="Times New Roman" panose="02020603050405020304" pitchFamily="18" charset="0"/>
                  </a:rPr>
                  <a:t>的有效值，精确到特定位，代码如下所示：</a:t>
                </a:r>
                <a:endParaRPr lang="zh-CN" altLang="zh-CN" sz="2800" kern="100" dirty="0">
                  <a:latin typeface="Calibri" panose="020F0502020204030204" pitchFamily="34" charset="0"/>
                  <a:ea typeface="宋体" panose="02010600030101010101" pitchFamily="2" charset="-122"/>
                  <a:cs typeface="Times New Roman" panose="02020603050405020304" pitchFamily="18" charset="0"/>
                </a:endParaRPr>
              </a:p>
              <a:p>
                <a:pPr indent="241300" algn="just">
                  <a:spcAft>
                    <a:spcPts val="0"/>
                  </a:spcAft>
                </a:pPr>
                <a14:m>
                  <m:oMathPara xmlns:m="http://schemas.openxmlformats.org/officeDocument/2006/math">
                    <m:oMathParaPr>
                      <m:jc m:val="centerGroup"/>
                    </m:oMathParaPr>
                    <m:oMath xmlns:m="http://schemas.openxmlformats.org/officeDocument/2006/math">
                      <m:r>
                        <m:rPr>
                          <m:sty m:val="p"/>
                        </m:rP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π</m:t>
                      </m:r>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f>
                        <m:fPr>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fPr>
                        <m:num>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num>
                        <m:den>
                          <m:rad>
                            <m:radPr>
                              <m:degHide m:val="on"/>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radPr>
                            <m:deg/>
                            <m:e>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e>
                          </m:rad>
                        </m:den>
                      </m:f>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m:t>
                      </m:r>
                      <m:f>
                        <m:fPr>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fPr>
                        <m:num>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num>
                        <m:den>
                          <m:rad>
                            <m:radPr>
                              <m:degHide m:val="on"/>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radPr>
                            <m:deg/>
                            <m:e>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rad>
                                <m:radPr>
                                  <m:degHide m:val="on"/>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radPr>
                                <m:deg/>
                                <m:e>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e>
                              </m:rad>
                            </m:e>
                          </m:rad>
                        </m:den>
                      </m:f>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m:t>
                      </m:r>
                      <m:f>
                        <m:fPr>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fPr>
                        <m:num>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num>
                        <m:den>
                          <m:rad>
                            <m:radPr>
                              <m:degHide m:val="on"/>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radPr>
                            <m:deg/>
                            <m:e>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rad>
                                <m:radPr>
                                  <m:degHide m:val="on"/>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radPr>
                                <m:deg/>
                                <m:e>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rad>
                                    <m:radPr>
                                      <m:degHide m:val="on"/>
                                      <m:ctrlPr>
                                        <a:rPr lang="zh-CN" altLang="zh-CN" sz="2800" i="1" kern="0">
                                          <a:solidFill>
                                            <a:srgbClr val="000000"/>
                                          </a:solidFill>
                                          <a:latin typeface="Cambria Math" panose="02040503050406030204" pitchFamily="18" charset="0"/>
                                          <a:ea typeface="Cambria Math" panose="02040503050406030204" pitchFamily="18" charset="0"/>
                                          <a:cs typeface="新宋体" panose="02010609030101010101" pitchFamily="49" charset="-122"/>
                                        </a:rPr>
                                      </m:ctrlPr>
                                    </m:radPr>
                                    <m:deg/>
                                    <m:e>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2</m:t>
                                      </m:r>
                                    </m:e>
                                  </m:rad>
                                </m:e>
                              </m:rad>
                            </m:e>
                          </m:rad>
                        </m:den>
                      </m:f>
                      <m:r>
                        <a:rPr lang="en-US" altLang="zh-CN" sz="2800" kern="0">
                          <a:solidFill>
                            <a:srgbClr val="000000"/>
                          </a:solidFill>
                          <a:latin typeface="Cambria Math" panose="02040503050406030204" pitchFamily="18" charset="0"/>
                          <a:ea typeface="宋体" panose="02010600030101010101" pitchFamily="2" charset="-122"/>
                          <a:cs typeface="新宋体" panose="02010609030101010101" pitchFamily="49" charset="-122"/>
                        </a:rPr>
                        <m:t>⋯</m:t>
                      </m:r>
                    </m:oMath>
                  </m:oMathPara>
                </a14:m>
                <a:endParaRPr lang="en-US" altLang="zh-CN" sz="2800" kern="0" dirty="0">
                  <a:solidFill>
                    <a:srgbClr val="000000"/>
                  </a:solidFill>
                  <a:latin typeface="Calibri" panose="020F0502020204030204" pitchFamily="34" charset="0"/>
                  <a:ea typeface="宋体" panose="02010600030101010101" pitchFamily="2" charset="-122"/>
                  <a:cs typeface="新宋体" panose="02010609030101010101" pitchFamily="49" charset="-122"/>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from math import *</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pi=2.0</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p=0</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err="1" smtClean="0">
                    <a:latin typeface="黑体" panose="02010609060101010101" pitchFamily="49" charset="-122"/>
                    <a:ea typeface="黑体" panose="02010609060101010101" pitchFamily="49" charset="-122"/>
                    <a:cs typeface="Times New Roman" panose="02020603050405020304" pitchFamily="18" charset="0"/>
                  </a:rPr>
                  <a:t>temp_pi</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=0</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m=</a:t>
                </a:r>
                <a:r>
                  <a:rPr lang="en-US" altLang="zh-CN" sz="2400" kern="100" dirty="0" err="1" smtClean="0">
                    <a:latin typeface="黑体" panose="02010609060101010101" pitchFamily="49" charset="-122"/>
                    <a:ea typeface="黑体" panose="02010609060101010101" pitchFamily="49" charset="-122"/>
                    <a:cs typeface="Times New Roman" panose="02020603050405020304" pitchFamily="18" charset="0"/>
                  </a:rPr>
                  <a:t>int</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(input("</a:t>
                </a:r>
                <a:r>
                  <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rPr>
                  <a:t>请输入</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pi</a:t>
                </a:r>
                <a:r>
                  <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rPr>
                  <a:t>的计算精度，有效位数为：</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while abs(pi-</a:t>
                </a:r>
                <a:r>
                  <a:rPr lang="en-US" altLang="zh-CN" sz="2400" kern="100" dirty="0" err="1" smtClean="0">
                    <a:latin typeface="黑体" panose="02010609060101010101" pitchFamily="49" charset="-122"/>
                    <a:ea typeface="黑体" panose="02010609060101010101" pitchFamily="49" charset="-122"/>
                    <a:cs typeface="Times New Roman" panose="02020603050405020304" pitchFamily="18" charset="0"/>
                  </a:rPr>
                  <a:t>temp_pi</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)&gt;0.1**m:</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    </a:t>
                </a:r>
                <a:r>
                  <a:rPr lang="en-US" altLang="zh-CN" sz="2400" kern="100" dirty="0" err="1" smtClean="0">
                    <a:latin typeface="黑体" panose="02010609060101010101" pitchFamily="49" charset="-122"/>
                    <a:ea typeface="黑体" panose="02010609060101010101" pitchFamily="49" charset="-122"/>
                    <a:cs typeface="Times New Roman" panose="02020603050405020304" pitchFamily="18" charset="0"/>
                  </a:rPr>
                  <a:t>temp_pi</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 =pi</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    p = </a:t>
                </a:r>
                <a:r>
                  <a:rPr lang="en-US" altLang="zh-CN" sz="2400" kern="100" dirty="0" err="1" smtClean="0">
                    <a:latin typeface="黑体" panose="02010609060101010101" pitchFamily="49" charset="-122"/>
                    <a:ea typeface="黑体" panose="02010609060101010101" pitchFamily="49" charset="-122"/>
                    <a:cs typeface="Times New Roman" panose="02020603050405020304" pitchFamily="18" charset="0"/>
                  </a:rPr>
                  <a:t>sqrt</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(2 + p)</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    pi = </a:t>
                </a:r>
                <a:r>
                  <a:rPr lang="en-US" altLang="zh-CN" sz="2400" kern="100" dirty="0" err="1" smtClean="0">
                    <a:latin typeface="黑体" panose="02010609060101010101" pitchFamily="49" charset="-122"/>
                    <a:ea typeface="黑体" panose="02010609060101010101" pitchFamily="49" charset="-122"/>
                    <a:cs typeface="Times New Roman" panose="02020603050405020304" pitchFamily="18" charset="0"/>
                  </a:rPr>
                  <a:t>temp_pi</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 * 2 / p</a:t>
                </a:r>
                <a:endPar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print(f"</a:t>
                </a:r>
                <a:r>
                  <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rPr>
                  <a:t>精确到小数点后</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{m}</a:t>
                </a:r>
                <a:r>
                  <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rPr>
                  <a:t>的</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PI</a:t>
                </a:r>
                <a:r>
                  <a:rPr lang="zh-CN" altLang="zh-CN" sz="2400" kern="100" dirty="0" smtClean="0">
                    <a:latin typeface="黑体" panose="02010609060101010101" pitchFamily="49" charset="-122"/>
                    <a:ea typeface="黑体" panose="02010609060101010101" pitchFamily="49" charset="-122"/>
                    <a:cs typeface="Times New Roman" panose="02020603050405020304" pitchFamily="18" charset="0"/>
                  </a:rPr>
                  <a:t>值为：</a:t>
                </a:r>
                <a:r>
                  <a:rPr lang="en-US" altLang="zh-CN" sz="2400" kern="100" dirty="0" smtClean="0">
                    <a:latin typeface="黑体" panose="02010609060101010101" pitchFamily="49" charset="-122"/>
                    <a:ea typeface="黑体" panose="02010609060101010101" pitchFamily="49" charset="-122"/>
                    <a:cs typeface="Times New Roman" panose="02020603050405020304" pitchFamily="18" charset="0"/>
                  </a:rPr>
                  <a:t>{pi:.{m}f}")</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p:txBody>
          </p:sp>
        </mc:Choice>
        <mc:Fallback xmlns="">
          <p:sp>
            <p:nvSpPr>
              <p:cNvPr id="8" name="矩形 7"/>
              <p:cNvSpPr>
                <a:spLocks noRot="1" noChangeAspect="1" noMove="1" noResize="1" noEditPoints="1" noAdjustHandles="1" noChangeArrowheads="1" noChangeShapeType="1" noTextEdit="1"/>
              </p:cNvSpPr>
              <p:nvPr/>
            </p:nvSpPr>
            <p:spPr>
              <a:xfrm>
                <a:off x="254798" y="660682"/>
                <a:ext cx="11486986" cy="5992794"/>
              </a:xfrm>
              <a:prstGeom prst="rect">
                <a:avLst/>
              </a:prstGeom>
              <a:blipFill>
                <a:blip r:embed="rId3"/>
                <a:stretch>
                  <a:fillRect l="-1115" t="-1424" r="-1062" b="-1322"/>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11550970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7" name="组合 16"/>
          <p:cNvGrpSpPr/>
          <p:nvPr/>
        </p:nvGrpSpPr>
        <p:grpSpPr>
          <a:xfrm>
            <a:off x="0" y="643949"/>
            <a:ext cx="3543788" cy="1224301"/>
            <a:chOff x="3433044" y="2951527"/>
            <a:chExt cx="3543788" cy="1224301"/>
          </a:xfrm>
        </p:grpSpPr>
        <p:grpSp>
          <p:nvGrpSpPr>
            <p:cNvPr id="18" name="组合 17"/>
            <p:cNvGrpSpPr/>
            <p:nvPr/>
          </p:nvGrpSpPr>
          <p:grpSpPr>
            <a:xfrm>
              <a:off x="3433044" y="2951527"/>
              <a:ext cx="866019" cy="1224301"/>
              <a:chOff x="3808475" y="2119547"/>
              <a:chExt cx="1914069" cy="2769162"/>
            </a:xfrm>
          </p:grpSpPr>
          <p:sp>
            <p:nvSpPr>
              <p:cNvPr id="20"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1"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2"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3"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3.3.2</a:t>
                </a:r>
                <a:endParaRPr lang="zh-CN" altLang="en-US" sz="2000" b="1" dirty="0">
                  <a:solidFill>
                    <a:schemeClr val="tx2">
                      <a:lumMod val="50000"/>
                    </a:schemeClr>
                  </a:solidFill>
                </a:endParaRPr>
              </a:p>
            </p:txBody>
          </p:sp>
        </p:grpSp>
        <p:sp>
          <p:nvSpPr>
            <p:cNvPr id="19" name="矩形 18"/>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smtClean="0">
                  <a:solidFill>
                    <a:schemeClr val="accent2"/>
                  </a:solidFill>
                </a:rPr>
                <a:t>for</a:t>
              </a:r>
              <a:r>
                <a:rPr lang="zh-CN" altLang="en-US" sz="2800" b="1" dirty="0" smtClean="0">
                  <a:solidFill>
                    <a:schemeClr val="accent2"/>
                  </a:solidFill>
                </a:rPr>
                <a:t>循环</a:t>
              </a:r>
              <a:endParaRPr lang="zh-CN" altLang="en-US" sz="2800" b="1" dirty="0">
                <a:solidFill>
                  <a:schemeClr val="accent2"/>
                </a:solidFill>
              </a:endParaRPr>
            </a:p>
          </p:txBody>
        </p:sp>
      </p:grpSp>
      <p:sp>
        <p:nvSpPr>
          <p:cNvPr id="8" name="矩形 7"/>
          <p:cNvSpPr/>
          <p:nvPr/>
        </p:nvSpPr>
        <p:spPr>
          <a:xfrm>
            <a:off x="940905" y="1588433"/>
            <a:ext cx="6096000" cy="4431983"/>
          </a:xfrm>
          <a:prstGeom prst="rect">
            <a:avLst/>
          </a:prstGeom>
        </p:spPr>
        <p:txBody>
          <a:bodyPr>
            <a:spAutoFit/>
          </a:bodyPr>
          <a:lstStyle/>
          <a:p>
            <a:r>
              <a:rPr lang="en-US" altLang="zh-CN" sz="2400" kern="100" dirty="0" smtClean="0">
                <a:latin typeface="Times New Roman" panose="02020603050405020304" pitchFamily="18" charset="0"/>
                <a:ea typeface="宋体" panose="02010600030101010101" pitchFamily="2" charset="-122"/>
              </a:rPr>
              <a:t>        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循环的循环次数通常是明确的，通过构造迭代器或指定迭代器，对迭代器中的元素进行遍历来实现循环，在循环过程中不需要控制循环变量，也不需要建立条件表达式进行</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判决</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a:latin typeface="黑体" panose="02010609060101010101" pitchFamily="49" charset="-122"/>
                <a:ea typeface="黑体" panose="02010609060101010101" pitchFamily="49" charset="-122"/>
              </a:rPr>
              <a:t>语法格式：</a:t>
            </a:r>
          </a:p>
          <a:p>
            <a:r>
              <a:rPr lang="en-US" altLang="zh-CN" sz="2400" dirty="0" smtClean="0">
                <a:latin typeface="黑体" panose="02010609060101010101" pitchFamily="49" charset="-122"/>
                <a:ea typeface="黑体" panose="02010609060101010101" pitchFamily="49" charset="-122"/>
              </a:rPr>
              <a:t>        for </a:t>
            </a:r>
            <a:r>
              <a:rPr lang="en-US" altLang="zh-CN" sz="2400" dirty="0">
                <a:latin typeface="黑体" panose="02010609060101010101" pitchFamily="49" charset="-122"/>
                <a:ea typeface="黑体" panose="02010609060101010101" pitchFamily="49" charset="-122"/>
              </a:rPr>
              <a:t>&lt;</a:t>
            </a:r>
            <a:r>
              <a:rPr lang="zh-CN" altLang="zh-CN" sz="2400" dirty="0">
                <a:latin typeface="黑体" panose="02010609060101010101" pitchFamily="49" charset="-122"/>
                <a:ea typeface="黑体" panose="02010609060101010101" pitchFamily="49" charset="-122"/>
              </a:rPr>
              <a:t>变量</a:t>
            </a:r>
            <a:r>
              <a:rPr lang="en-US" altLang="zh-CN" sz="2400" dirty="0">
                <a:latin typeface="黑体" panose="02010609060101010101" pitchFamily="49" charset="-122"/>
                <a:ea typeface="黑体" panose="02010609060101010101" pitchFamily="49" charset="-122"/>
              </a:rPr>
              <a:t>&gt;in&lt;</a:t>
            </a:r>
            <a:r>
              <a:rPr lang="zh-CN" altLang="zh-CN" sz="2400" dirty="0">
                <a:latin typeface="黑体" panose="02010609060101010101" pitchFamily="49" charset="-122"/>
                <a:ea typeface="黑体" panose="02010609060101010101" pitchFamily="49" charset="-122"/>
              </a:rPr>
              <a:t>迭代对象</a:t>
            </a:r>
            <a:r>
              <a:rPr lang="en-US" altLang="zh-CN" sz="2400" dirty="0">
                <a:latin typeface="黑体" panose="02010609060101010101" pitchFamily="49" charset="-122"/>
                <a:ea typeface="黑体" panose="02010609060101010101" pitchFamily="49" charset="-122"/>
              </a:rPr>
              <a:t>&gt;:</a:t>
            </a:r>
            <a:endParaRPr lang="zh-CN" altLang="zh-CN" sz="2400" dirty="0">
              <a:latin typeface="黑体" panose="02010609060101010101" pitchFamily="49" charset="-122"/>
              <a:ea typeface="黑体" panose="02010609060101010101" pitchFamily="49" charset="-122"/>
            </a:endParaRPr>
          </a:p>
          <a:p>
            <a:r>
              <a:rPr lang="en-US" altLang="zh-CN" sz="2400" dirty="0" smtClean="0">
                <a:latin typeface="黑体" panose="02010609060101010101" pitchFamily="49" charset="-122"/>
                <a:ea typeface="黑体" panose="02010609060101010101" pitchFamily="49" charset="-122"/>
              </a:rPr>
              <a:t>               &lt;</a:t>
            </a:r>
            <a:r>
              <a:rPr lang="zh-CN" altLang="zh-CN" sz="2400" dirty="0">
                <a:latin typeface="黑体" panose="02010609060101010101" pitchFamily="49" charset="-122"/>
                <a:ea typeface="黑体" panose="02010609060101010101" pitchFamily="49" charset="-122"/>
              </a:rPr>
              <a:t>循环体语句块</a:t>
            </a:r>
            <a:r>
              <a:rPr lang="en-US" altLang="zh-CN" sz="2400" dirty="0" smtClean="0">
                <a:latin typeface="黑体" panose="02010609060101010101" pitchFamily="49" charset="-122"/>
                <a:ea typeface="黑体" panose="02010609060101010101" pitchFamily="49" charset="-122"/>
              </a:rPr>
              <a:t>&gt;</a:t>
            </a:r>
          </a:p>
          <a:p>
            <a:r>
              <a:rPr lang="en-US" altLang="zh-CN" dirty="0" smtClean="0"/>
              <a:t>       </a:t>
            </a:r>
            <a:r>
              <a:rPr lang="zh-CN" altLang="zh-CN" sz="2400" dirty="0" smtClean="0">
                <a:latin typeface="宋体" panose="02010600030101010101" pitchFamily="2" charset="-122"/>
                <a:ea typeface="宋体" panose="02010600030101010101" pitchFamily="2" charset="-122"/>
              </a:rPr>
              <a:t>在</a:t>
            </a:r>
            <a:r>
              <a:rPr lang="en-US" altLang="zh-CN" sz="2400" dirty="0">
                <a:latin typeface="宋体" panose="02010600030101010101" pitchFamily="2" charset="-122"/>
                <a:ea typeface="宋体" panose="02010600030101010101" pitchFamily="2" charset="-122"/>
              </a:rPr>
              <a:t>for</a:t>
            </a:r>
            <a:r>
              <a:rPr lang="zh-CN" altLang="zh-CN" sz="2400" dirty="0">
                <a:latin typeface="宋体" panose="02010600030101010101" pitchFamily="2" charset="-122"/>
                <a:ea typeface="宋体" panose="02010600030101010101" pitchFamily="2" charset="-122"/>
              </a:rPr>
              <a:t>循环中可以使用迭代对象中的元素，但在循环中尽量避免进行修改操作，有可能导致解释器无法跟踪其中的元素。</a:t>
            </a:r>
          </a:p>
          <a:p>
            <a:endParaRPr lang="zh-CN" altLang="en-US" dirty="0"/>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0" name="对象 9"/>
          <p:cNvGraphicFramePr>
            <a:graphicFrameLocks noChangeAspect="1"/>
          </p:cNvGraphicFramePr>
          <p:nvPr>
            <p:extLst>
              <p:ext uri="{D42A27DB-BD31-4B8C-83A1-F6EECF244321}">
                <p14:modId xmlns:p14="http://schemas.microsoft.com/office/powerpoint/2010/main" val="219578590"/>
              </p:ext>
            </p:extLst>
          </p:nvPr>
        </p:nvGraphicFramePr>
        <p:xfrm>
          <a:off x="7665058" y="746905"/>
          <a:ext cx="4145420" cy="5783367"/>
        </p:xfrm>
        <a:graphic>
          <a:graphicData uri="http://schemas.openxmlformats.org/presentationml/2006/ole">
            <mc:AlternateContent xmlns:mc="http://schemas.openxmlformats.org/markup-compatibility/2006">
              <mc:Choice xmlns:v="urn:schemas-microsoft-com:vml" Requires="v">
                <p:oleObj spid="_x0000_s7212" name="Visio" r:id="rId4" imgW="1943023" imgH="2724005" progId="Visio.Drawing.11">
                  <p:embed/>
                </p:oleObj>
              </mc:Choice>
              <mc:Fallback>
                <p:oleObj name="Visio" r:id="rId4" imgW="1943023" imgH="2724005" progId="Visio.Drawing.11">
                  <p:embed/>
                  <p:pic>
                    <p:nvPicPr>
                      <p:cNvPr id="0" name="Object 1"/>
                      <p:cNvPicPr>
                        <a:picLocks noChangeAspect="1" noChangeArrowheads="1"/>
                      </p:cNvPicPr>
                      <p:nvPr/>
                    </p:nvPicPr>
                    <p:blipFill>
                      <a:blip r:embed="rId5"/>
                      <a:srcRect/>
                      <a:stretch>
                        <a:fillRect/>
                      </a:stretch>
                    </p:blipFill>
                    <p:spPr bwMode="auto">
                      <a:xfrm>
                        <a:off x="7665058" y="746905"/>
                        <a:ext cx="4145420" cy="5783367"/>
                      </a:xfrm>
                      <a:prstGeom prst="rect">
                        <a:avLst/>
                      </a:prstGeom>
                      <a:noFill/>
                    </p:spPr>
                  </p:pic>
                </p:oleObj>
              </mc:Fallback>
            </mc:AlternateContent>
          </a:graphicData>
        </a:graphic>
      </p:graphicFrame>
    </p:spTree>
    <p:extLst>
      <p:ext uri="{BB962C8B-B14F-4D97-AF65-F5344CB8AC3E}">
        <p14:creationId xmlns:p14="http://schemas.microsoft.com/office/powerpoint/2010/main" val="13813949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2" name="矩形 1"/>
          <p:cNvSpPr/>
          <p:nvPr/>
        </p:nvSpPr>
        <p:spPr>
          <a:xfrm>
            <a:off x="0" y="579014"/>
            <a:ext cx="11960028" cy="6001002"/>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序列对象作为迭代对象</a:t>
            </a:r>
          </a:p>
          <a:p>
            <a:pPr indent="266700" algn="just">
              <a:spcAft>
                <a:spcPts val="0"/>
              </a:spcAft>
            </a:pPr>
            <a:r>
              <a:rPr lang="en-US" altLang="zh-CN" sz="2400" kern="100" dirty="0" smtClean="0">
                <a:latin typeface="Calibri" panose="020F0502020204030204" pitchFamily="34" charset="0"/>
                <a:ea typeface="宋体" panose="02010600030101010101" pitchFamily="2" charset="-122"/>
                <a:cs typeface="Times New Roman" panose="02020603050405020304" pitchFamily="18" charset="0"/>
              </a:rPr>
              <a:t>   </a:t>
            </a:r>
            <a:r>
              <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rPr>
              <a:t>字符串</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可以直接作为迭代对象用于</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for</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循环</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r>
              <a:rPr lang="en-US" altLang="zh-CN" sz="2800" b="1" dirty="0">
                <a:latin typeface="黑体" panose="02010609060101010101" pitchFamily="49" charset="-122"/>
                <a:ea typeface="黑体" panose="02010609060101010101" pitchFamily="49" charset="-122"/>
              </a:rPr>
              <a:t>2.range()</a:t>
            </a:r>
            <a:r>
              <a:rPr lang="zh-CN" altLang="zh-CN" sz="2800" b="1" dirty="0">
                <a:latin typeface="黑体" panose="02010609060101010101" pitchFamily="49" charset="-122"/>
                <a:ea typeface="黑体" panose="02010609060101010101" pitchFamily="49" charset="-122"/>
              </a:rPr>
              <a:t>函数生成迭代对象</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在</a:t>
            </a:r>
            <a:r>
              <a:rPr lang="zh-CN" altLang="zh-CN" sz="2400" dirty="0">
                <a:latin typeface="宋体" panose="02010600030101010101" pitchFamily="2" charset="-122"/>
                <a:ea typeface="宋体" panose="02010600030101010101" pitchFamily="2" charset="-122"/>
              </a:rPr>
              <a:t>大多数情况下，明确某一操作会迭代的次数，此时可以借助</a:t>
            </a:r>
            <a:r>
              <a:rPr lang="en-US" altLang="zh-CN" sz="2400" dirty="0">
                <a:latin typeface="宋体" panose="02010600030101010101" pitchFamily="2" charset="-122"/>
                <a:ea typeface="宋体" panose="02010600030101010101" pitchFamily="2" charset="-122"/>
              </a:rPr>
              <a:t>range()</a:t>
            </a:r>
            <a:r>
              <a:rPr lang="zh-CN" altLang="zh-CN" sz="2400" dirty="0">
                <a:latin typeface="宋体" panose="02010600030101010101" pitchFamily="2" charset="-122"/>
                <a:ea typeface="宋体" panose="02010600030101010101" pitchFamily="2" charset="-122"/>
              </a:rPr>
              <a:t>函数直接生成适应该操作的迭代序列对象。</a:t>
            </a:r>
          </a:p>
          <a:p>
            <a:r>
              <a:rPr lang="zh-CN" altLang="zh-CN" sz="2400" dirty="0">
                <a:latin typeface="宋体" panose="02010600030101010101" pitchFamily="2" charset="-122"/>
                <a:ea typeface="宋体" panose="02010600030101010101" pitchFamily="2" charset="-122"/>
              </a:rPr>
              <a:t>语法格式：</a:t>
            </a:r>
          </a:p>
          <a:p>
            <a:r>
              <a:rPr lang="en-US" altLang="zh-CN" sz="2400" dirty="0">
                <a:latin typeface="宋体" panose="02010600030101010101" pitchFamily="2" charset="-122"/>
                <a:ea typeface="宋体" panose="02010600030101010101" pitchFamily="2" charset="-122"/>
              </a:rPr>
              <a:t>Range([</a:t>
            </a:r>
            <a:r>
              <a:rPr lang="en-US" altLang="zh-CN" sz="2400" dirty="0" err="1">
                <a:latin typeface="宋体" panose="02010600030101010101" pitchFamily="2" charset="-122"/>
                <a:ea typeface="宋体" panose="02010600030101010101" pitchFamily="2" charset="-122"/>
              </a:rPr>
              <a:t>atart</a:t>
            </a:r>
            <a:r>
              <a:rPr lang="en-US" altLang="zh-CN" sz="2400" dirty="0">
                <a:latin typeface="宋体" panose="02010600030101010101" pitchFamily="2" charset="-122"/>
                <a:ea typeface="宋体" panose="02010600030101010101" pitchFamily="2" charset="-122"/>
              </a:rPr>
              <a:t>,]end[,step])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range()</a:t>
            </a:r>
            <a:r>
              <a:rPr lang="zh-CN" altLang="zh-CN" sz="2400" dirty="0">
                <a:latin typeface="宋体" panose="02010600030101010101" pitchFamily="2" charset="-122"/>
                <a:ea typeface="宋体" panose="02010600030101010101" pitchFamily="2" charset="-122"/>
              </a:rPr>
              <a:t>函数使用了三个整型参数来确定迭代序列对象，对象中的每个元素都是整数，范围为</a:t>
            </a:r>
            <a:r>
              <a:rPr lang="en-US" altLang="zh-CN" sz="2400" dirty="0">
                <a:latin typeface="宋体" panose="02010600030101010101" pitchFamily="2" charset="-122"/>
                <a:ea typeface="宋体" panose="02010600030101010101" pitchFamily="2" charset="-122"/>
              </a:rPr>
              <a:t>start~end-1</a:t>
            </a:r>
            <a:r>
              <a:rPr lang="zh-CN" altLang="zh-CN" sz="2400" dirty="0">
                <a:latin typeface="宋体" panose="02010600030101010101" pitchFamily="2" charset="-122"/>
                <a:ea typeface="宋体" panose="02010600030101010101" pitchFamily="2" charset="-122"/>
              </a:rPr>
              <a:t>，步长为</a:t>
            </a:r>
            <a:r>
              <a:rPr lang="en-US" altLang="zh-CN" sz="2400" dirty="0">
                <a:latin typeface="宋体" panose="02010600030101010101" pitchFamily="2" charset="-122"/>
                <a:ea typeface="宋体" panose="02010600030101010101" pitchFamily="2" charset="-122"/>
              </a:rPr>
              <a:t>step</a:t>
            </a:r>
            <a:r>
              <a:rPr lang="zh-CN" altLang="zh-CN" sz="2400" dirty="0">
                <a:latin typeface="宋体" panose="02010600030101010101" pitchFamily="2" charset="-122"/>
                <a:ea typeface="宋体" panose="02010600030101010101" pitchFamily="2" charset="-122"/>
              </a:rPr>
              <a:t>。也即迭代序列的元素从</a:t>
            </a:r>
            <a:r>
              <a:rPr lang="en-US" altLang="zh-CN" sz="2400" dirty="0">
                <a:latin typeface="宋体" panose="02010600030101010101" pitchFamily="2" charset="-122"/>
                <a:ea typeface="宋体" panose="02010600030101010101" pitchFamily="2" charset="-122"/>
              </a:rPr>
              <a:t>start</a:t>
            </a:r>
            <a:r>
              <a:rPr lang="zh-CN" altLang="zh-CN" sz="2400" dirty="0">
                <a:latin typeface="宋体" panose="02010600030101010101" pitchFamily="2" charset="-122"/>
                <a:ea typeface="宋体" panose="02010600030101010101" pitchFamily="2" charset="-122"/>
              </a:rPr>
              <a:t>开始，以</a:t>
            </a:r>
            <a:r>
              <a:rPr lang="en-US" altLang="zh-CN" sz="2400" dirty="0">
                <a:latin typeface="宋体" panose="02010600030101010101" pitchFamily="2" charset="-122"/>
                <a:ea typeface="宋体" panose="02010600030101010101" pitchFamily="2" charset="-122"/>
              </a:rPr>
              <a:t>step</a:t>
            </a:r>
            <a:r>
              <a:rPr lang="zh-CN" altLang="zh-CN" sz="2400" dirty="0">
                <a:latin typeface="宋体" panose="02010600030101010101" pitchFamily="2" charset="-122"/>
                <a:ea typeface="宋体" panose="02010600030101010101" pitchFamily="2" charset="-122"/>
              </a:rPr>
              <a:t>为间隔，计算到</a:t>
            </a:r>
            <a:r>
              <a:rPr lang="en-US" altLang="zh-CN" sz="2400" dirty="0">
                <a:latin typeface="宋体" panose="02010600030101010101" pitchFamily="2" charset="-122"/>
                <a:ea typeface="宋体" panose="02010600030101010101" pitchFamily="2" charset="-122"/>
              </a:rPr>
              <a:t>end</a:t>
            </a:r>
            <a:r>
              <a:rPr lang="zh-CN" altLang="zh-CN" sz="2400" dirty="0">
                <a:latin typeface="宋体" panose="02010600030101010101" pitchFamily="2" charset="-122"/>
                <a:ea typeface="宋体" panose="02010600030101010101" pitchFamily="2" charset="-122"/>
              </a:rPr>
              <a:t>位置，但又不包括</a:t>
            </a:r>
            <a:r>
              <a:rPr lang="en-US" altLang="zh-CN" sz="2400" dirty="0">
                <a:latin typeface="宋体" panose="02010600030101010101" pitchFamily="2" charset="-122"/>
                <a:ea typeface="宋体" panose="02010600030101010101" pitchFamily="2" charset="-122"/>
              </a:rPr>
              <a:t>end</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range()</a:t>
            </a:r>
            <a:r>
              <a:rPr lang="zh-CN" altLang="zh-CN" sz="2400" dirty="0">
                <a:latin typeface="宋体" panose="02010600030101010101" pitchFamily="2" charset="-122"/>
                <a:ea typeface="宋体" panose="02010600030101010101" pitchFamily="2" charset="-122"/>
              </a:rPr>
              <a:t>函数有以下几种调用方式：</a:t>
            </a:r>
          </a:p>
          <a:p>
            <a:r>
              <a:rPr lang="zh-CN" altLang="zh-CN" sz="2400" dirty="0">
                <a:latin typeface="宋体" panose="02010600030101010101" pitchFamily="2" charset="-122"/>
                <a:ea typeface="宋体" panose="02010600030101010101" pitchFamily="2" charset="-122"/>
              </a:rPr>
              <a:t>①</a:t>
            </a:r>
            <a:r>
              <a:rPr lang="en-US" altLang="zh-CN" sz="2400" dirty="0">
                <a:latin typeface="宋体" panose="02010600030101010101" pitchFamily="2" charset="-122"/>
                <a:ea typeface="宋体" panose="02010600030101010101" pitchFamily="2" charset="-122"/>
              </a:rPr>
              <a:t>range(n)</a:t>
            </a:r>
            <a:r>
              <a:rPr lang="zh-CN" altLang="zh-CN" sz="2400" dirty="0">
                <a:latin typeface="宋体" panose="02010600030101010101" pitchFamily="2" charset="-122"/>
                <a:ea typeface="宋体" panose="02010600030101010101" pitchFamily="2" charset="-122"/>
              </a:rPr>
              <a:t>，得到的序列为</a:t>
            </a:r>
            <a:r>
              <a:rPr lang="en-US" altLang="zh-CN" sz="2400" dirty="0">
                <a:latin typeface="宋体" panose="02010600030101010101" pitchFamily="2" charset="-122"/>
                <a:ea typeface="宋体" panose="02010600030101010101" pitchFamily="2" charset="-122"/>
              </a:rPr>
              <a:t>0,1,2,3</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n-1</a:t>
            </a:r>
            <a:r>
              <a:rPr lang="zh-CN" altLang="zh-CN" sz="2400" dirty="0">
                <a:latin typeface="宋体" panose="02010600030101010101" pitchFamily="2" charset="-122"/>
                <a:ea typeface="宋体" panose="02010600030101010101" pitchFamily="2" charset="-122"/>
              </a:rPr>
              <a:t>。当</a:t>
            </a:r>
            <a:r>
              <a:rPr lang="en-US" altLang="zh-CN" sz="2400" dirty="0">
                <a:latin typeface="宋体" panose="02010600030101010101" pitchFamily="2" charset="-122"/>
                <a:ea typeface="宋体" panose="02010600030101010101" pitchFamily="2" charset="-122"/>
              </a:rPr>
              <a:t>n</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时，序列为空。</a:t>
            </a:r>
          </a:p>
          <a:p>
            <a:r>
              <a:rPr lang="zh-CN" altLang="zh-CN" sz="2400" dirty="0">
                <a:latin typeface="宋体" panose="02010600030101010101" pitchFamily="2" charset="-122"/>
                <a:ea typeface="宋体" panose="02010600030101010101" pitchFamily="2" charset="-122"/>
              </a:rPr>
              <a:t>②</a:t>
            </a:r>
            <a:r>
              <a:rPr lang="en-US" altLang="zh-CN" sz="2400" dirty="0">
                <a:latin typeface="宋体" panose="02010600030101010101" pitchFamily="2" charset="-122"/>
                <a:ea typeface="宋体" panose="02010600030101010101" pitchFamily="2" charset="-122"/>
              </a:rPr>
              <a:t>range(</a:t>
            </a:r>
            <a:r>
              <a:rPr lang="en-US" altLang="zh-CN" sz="2400" dirty="0" err="1">
                <a:latin typeface="宋体" panose="02010600030101010101" pitchFamily="2" charset="-122"/>
                <a:ea typeface="宋体" panose="02010600030101010101" pitchFamily="2" charset="-122"/>
              </a:rPr>
              <a:t>m,n</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得到的序列为</a:t>
            </a:r>
            <a:r>
              <a:rPr lang="en-US" altLang="zh-CN" sz="2400" dirty="0">
                <a:latin typeface="宋体" panose="02010600030101010101" pitchFamily="2" charset="-122"/>
                <a:ea typeface="宋体" panose="02010600030101010101" pitchFamily="2" charset="-122"/>
              </a:rPr>
              <a:t>m,m+1,m+2,m+3, …</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n-1</a:t>
            </a:r>
            <a:r>
              <a:rPr lang="zh-CN" altLang="zh-CN" sz="2400" dirty="0">
                <a:latin typeface="宋体" panose="02010600030101010101" pitchFamily="2" charset="-122"/>
                <a:ea typeface="宋体" panose="02010600030101010101" pitchFamily="2" charset="-122"/>
              </a:rPr>
              <a:t>。</a:t>
            </a:r>
          </a:p>
          <a:p>
            <a:r>
              <a:rPr lang="zh-CN" altLang="zh-CN" sz="2400" dirty="0">
                <a:latin typeface="宋体" panose="02010600030101010101" pitchFamily="2" charset="-122"/>
                <a:ea typeface="宋体" panose="02010600030101010101" pitchFamily="2" charset="-122"/>
              </a:rPr>
              <a:t>③</a:t>
            </a:r>
            <a:r>
              <a:rPr lang="en-US" altLang="zh-CN" sz="2400" dirty="0">
                <a:latin typeface="宋体" panose="02010600030101010101" pitchFamily="2" charset="-122"/>
                <a:ea typeface="宋体" panose="02010600030101010101" pitchFamily="2" charset="-122"/>
              </a:rPr>
              <a:t>range(</a:t>
            </a:r>
            <a:r>
              <a:rPr lang="en-US" altLang="zh-CN" sz="2400" dirty="0" err="1">
                <a:latin typeface="宋体" panose="02010600030101010101" pitchFamily="2" charset="-122"/>
                <a:ea typeface="宋体" panose="02010600030101010101" pitchFamily="2" charset="-122"/>
              </a:rPr>
              <a:t>m,n,d</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得到的序列为</a:t>
            </a:r>
            <a:r>
              <a:rPr lang="en-US" altLang="zh-CN" sz="2400" dirty="0">
                <a:latin typeface="宋体" panose="02010600030101010101" pitchFamily="2" charset="-122"/>
                <a:ea typeface="宋体" panose="02010600030101010101" pitchFamily="2" charset="-122"/>
              </a:rPr>
              <a:t>m,m+d,m+2d,m+3d, …</a:t>
            </a:r>
            <a:r>
              <a:rPr lang="zh-CN" altLang="zh-CN" sz="2400" dirty="0">
                <a:latin typeface="宋体" panose="02010600030101010101" pitchFamily="2" charset="-122"/>
                <a:ea typeface="宋体" panose="02010600030101010101" pitchFamily="2" charset="-122"/>
              </a:rPr>
              <a:t>，按步长</a:t>
            </a:r>
            <a:r>
              <a:rPr lang="en-US" altLang="zh-CN" sz="2400" dirty="0">
                <a:latin typeface="宋体" panose="02010600030101010101" pitchFamily="2" charset="-122"/>
                <a:ea typeface="宋体" panose="02010600030101010101" pitchFamily="2" charset="-122"/>
              </a:rPr>
              <a:t>d</a:t>
            </a:r>
            <a:r>
              <a:rPr lang="zh-CN" altLang="zh-CN" sz="2400" dirty="0">
                <a:latin typeface="宋体" panose="02010600030101010101" pitchFamily="2" charset="-122"/>
                <a:ea typeface="宋体" panose="02010600030101010101" pitchFamily="2" charset="-122"/>
              </a:rPr>
              <a:t>增长，直至最接近</a:t>
            </a:r>
            <a:r>
              <a:rPr lang="en-US" altLang="zh-CN" sz="2400" dirty="0">
                <a:latin typeface="宋体" panose="02010600030101010101" pitchFamily="2" charset="-122"/>
                <a:ea typeface="宋体" panose="02010600030101010101" pitchFamily="2" charset="-122"/>
              </a:rPr>
              <a:t>n</a:t>
            </a:r>
            <a:r>
              <a:rPr lang="zh-CN" altLang="zh-CN" sz="2400" dirty="0">
                <a:latin typeface="宋体" panose="02010600030101010101" pitchFamily="2" charset="-122"/>
                <a:ea typeface="宋体" panose="02010600030101010101" pitchFamily="2" charset="-122"/>
              </a:rPr>
              <a:t>，但不包括</a:t>
            </a:r>
            <a:r>
              <a:rPr lang="en-US" altLang="zh-CN" sz="2400" dirty="0">
                <a:latin typeface="宋体" panose="02010600030101010101" pitchFamily="2" charset="-122"/>
                <a:ea typeface="宋体" panose="02010600030101010101" pitchFamily="2" charset="-122"/>
              </a:rPr>
              <a:t>n</a:t>
            </a:r>
            <a:r>
              <a:rPr lang="zh-CN" altLang="zh-CN" sz="2400" dirty="0">
                <a:latin typeface="宋体" panose="02010600030101010101" pitchFamily="2" charset="-122"/>
                <a:ea typeface="宋体" panose="02010600030101010101" pitchFamily="2" charset="-122"/>
              </a:rPr>
              <a:t>的等差值。</a:t>
            </a:r>
            <a:r>
              <a:rPr lang="en-US" altLang="zh-CN" sz="2400" dirty="0">
                <a:latin typeface="宋体" panose="02010600030101010101" pitchFamily="2" charset="-122"/>
                <a:ea typeface="宋体" panose="02010600030101010101" pitchFamily="2" charset="-122"/>
              </a:rPr>
              <a:t>d</a:t>
            </a:r>
            <a:r>
              <a:rPr lang="zh-CN" altLang="zh-CN" sz="2400" dirty="0">
                <a:latin typeface="宋体" panose="02010600030101010101" pitchFamily="2" charset="-122"/>
                <a:ea typeface="宋体" panose="02010600030101010101" pitchFamily="2" charset="-122"/>
              </a:rPr>
              <a:t>可以为负值，此时</a:t>
            </a:r>
            <a:r>
              <a:rPr lang="en-US" altLang="zh-CN" sz="2400" dirty="0">
                <a:latin typeface="宋体" panose="02010600030101010101" pitchFamily="2" charset="-122"/>
                <a:ea typeface="宋体" panose="02010600030101010101" pitchFamily="2" charset="-122"/>
              </a:rPr>
              <a:t>n</a:t>
            </a:r>
            <a:r>
              <a:rPr lang="zh-CN" altLang="zh-CN" sz="2400" dirty="0">
                <a:latin typeface="宋体" panose="02010600030101010101" pitchFamily="2" charset="-122"/>
                <a:ea typeface="宋体" panose="02010600030101010101" pitchFamily="2" charset="-122"/>
              </a:rPr>
              <a:t>应小于</a:t>
            </a:r>
            <a:r>
              <a:rPr lang="en-US" altLang="zh-CN" sz="2400" dirty="0">
                <a:latin typeface="宋体" panose="02010600030101010101" pitchFamily="2" charset="-122"/>
                <a:ea typeface="宋体" panose="02010600030101010101" pitchFamily="2" charset="-122"/>
              </a:rPr>
              <a:t>m</a:t>
            </a:r>
            <a:r>
              <a:rPr lang="zh-CN" altLang="zh-CN" sz="2400" dirty="0">
                <a:latin typeface="宋体" panose="02010600030101010101" pitchFamily="2" charset="-122"/>
                <a:ea typeface="宋体" panose="02010600030101010101" pitchFamily="2" charset="-122"/>
              </a:rPr>
              <a:t>，否则会产生空序列。</a:t>
            </a: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129147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8" name="矩形 7"/>
          <p:cNvSpPr/>
          <p:nvPr/>
        </p:nvSpPr>
        <p:spPr>
          <a:xfrm>
            <a:off x="-10046" y="722181"/>
            <a:ext cx="12202045" cy="6001643"/>
          </a:xfrm>
          <a:prstGeom prst="rect">
            <a:avLst/>
          </a:prstGeom>
        </p:spPr>
        <p:txBody>
          <a:bodyPr wrap="square">
            <a:spAutoFit/>
          </a:bodyPr>
          <a:lstStyle/>
          <a:p>
            <a:pPr indent="266700" algn="just">
              <a:spcAft>
                <a:spcPts val="0"/>
              </a:spcAft>
            </a:pP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3-13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求</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Fibonacci</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数列的前</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个数，按每行</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6</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个输出。这个数列有如下特点：前两个数为</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，从第三个数开始，其值是前两个数的和，即：</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 </a:t>
            </a:r>
            <a:endParaRPr lang="zh-CN" altLang="zh-CN" sz="2400" kern="100" dirty="0" smtClean="0">
              <a:latin typeface="Calibri" panose="020F0502020204030204" pitchFamily="34" charset="0"/>
              <a:ea typeface="宋体" panose="02010600030101010101" pitchFamily="2" charset="-122"/>
              <a:cs typeface="Times New Roman" panose="02020603050405020304" pitchFamily="18" charset="0"/>
            </a:endParaRPr>
          </a:p>
          <a:p>
            <a:pPr indent="455930" algn="just">
              <a:spcAft>
                <a:spcPts val="0"/>
              </a:spcAft>
            </a:pP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F</a:t>
            </a:r>
            <a:r>
              <a:rPr lang="en-US" altLang="zh-CN" sz="2400" kern="100" baseline="-25000" dirty="0" smtClean="0">
                <a:latin typeface="宋体" panose="02010600030101010101" pitchFamily="2" charset="-122"/>
                <a:ea typeface="宋体" panose="02010600030101010101" pitchFamily="2" charset="-122"/>
                <a:cs typeface="Times New Roman" panose="02020603050405020304" pitchFamily="18" charset="0"/>
              </a:rPr>
              <a:t>1</a:t>
            </a: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=1 </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n=1</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zh-CN" altLang="en-US" sz="2400" kern="100" dirty="0" smtClean="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F</a:t>
            </a:r>
            <a:r>
              <a:rPr lang="en-US" altLang="zh-CN" sz="2400" kern="100" baseline="-25000" dirty="0" smtClean="0">
                <a:latin typeface="宋体" panose="02010600030101010101" pitchFamily="2" charset="-122"/>
                <a:ea typeface="宋体" panose="02010600030101010101" pitchFamily="2" charset="-122"/>
                <a:cs typeface="Times New Roman" panose="02020603050405020304" pitchFamily="18" charset="0"/>
              </a:rPr>
              <a:t>2</a:t>
            </a: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=1 </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n=2</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a:t>
            </a: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zh-CN" altLang="en-US" sz="2400" kern="100" dirty="0" smtClean="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en-US" altLang="zh-CN" sz="2400" kern="100" dirty="0" err="1" smtClean="0">
                <a:latin typeface="宋体" panose="02010600030101010101" pitchFamily="2" charset="-122"/>
                <a:ea typeface="宋体" panose="02010600030101010101" pitchFamily="2" charset="-122"/>
                <a:cs typeface="Times New Roman" panose="02020603050405020304" pitchFamily="18" charset="0"/>
              </a:rPr>
              <a:t>Fn</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Fn</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1+ </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Fn</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2 </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n≥3</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266700" algn="just">
              <a:spcAft>
                <a:spcPts val="0"/>
              </a:spcAft>
            </a:pP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fibonacci</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f1=1</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f2=1</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fn</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=0</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fibonacci</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str</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(f1)+" "+</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str</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(f2)+" "</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for i in range(3,31):</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    </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fn</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=f1+f2</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    f1=f2</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    f2=</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fn</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    </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fibonacci</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fibonacci+str</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fn</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 "</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    if i%6==0:</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        </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fibonacci</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fibonacci</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+"\n"</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a:p>
            <a:pPr indent="266700" algn="just">
              <a:spcAft>
                <a:spcPts val="0"/>
              </a:spcAft>
            </a:pP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print(f"</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斐波那契数列前</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30</a:t>
            </a:r>
            <a:r>
              <a:rPr lang="zh-CN" altLang="zh-CN" sz="2400" kern="100" dirty="0">
                <a:latin typeface="黑体" panose="02010609060101010101" pitchFamily="49" charset="-122"/>
                <a:ea typeface="黑体" panose="02010609060101010101" pitchFamily="49" charset="-122"/>
                <a:cs typeface="Times New Roman" panose="02020603050405020304" pitchFamily="18" charset="0"/>
              </a:rPr>
              <a:t>位：</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\n{</a:t>
            </a:r>
            <a:r>
              <a:rPr lang="en-US" altLang="zh-CN" sz="2400" kern="100" dirty="0" err="1">
                <a:latin typeface="黑体" panose="02010609060101010101" pitchFamily="49" charset="-122"/>
                <a:ea typeface="黑体" panose="02010609060101010101" pitchFamily="49" charset="-122"/>
                <a:cs typeface="Times New Roman" panose="02020603050405020304" pitchFamily="18" charset="0"/>
              </a:rPr>
              <a:t>fibonacci</a:t>
            </a:r>
            <a:r>
              <a:rPr lang="en-US" altLang="zh-CN" sz="2400" kern="100" dirty="0">
                <a:latin typeface="黑体" panose="02010609060101010101" pitchFamily="49" charset="-122"/>
                <a:ea typeface="黑体" panose="02010609060101010101" pitchFamily="49" charset="-122"/>
                <a:cs typeface="Times New Roman" panose="02020603050405020304" pitchFamily="18" charset="0"/>
              </a:rPr>
              <a:t>}")</a:t>
            </a:r>
            <a:endParaRPr lang="zh-CN" altLang="zh-CN" sz="2400" kern="100" dirty="0">
              <a:latin typeface="黑体" panose="02010609060101010101" pitchFamily="49" charset="-122"/>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25730519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3" name="组合 82"/>
          <p:cNvGrpSpPr/>
          <p:nvPr/>
        </p:nvGrpSpPr>
        <p:grpSpPr>
          <a:xfrm>
            <a:off x="347133" y="635000"/>
            <a:ext cx="11480800" cy="5892800"/>
            <a:chOff x="8502650" y="2178050"/>
            <a:chExt cx="2120900" cy="2120900"/>
          </a:xfrm>
        </p:grpSpPr>
        <p:sp>
          <p:nvSpPr>
            <p:cNvPr id="85" name="椭圆 84"/>
            <p:cNvSpPr/>
            <p:nvPr/>
          </p:nvSpPr>
          <p:spPr>
            <a:xfrm>
              <a:off x="8502650" y="2178050"/>
              <a:ext cx="2120900" cy="2120900"/>
            </a:xfrm>
            <a:prstGeom prst="roundRect">
              <a:avLst>
                <a:gd name="adj" fmla="val 7780"/>
              </a:avLst>
            </a:prstGeom>
            <a:gradFill>
              <a:gsLst>
                <a:gs pos="100000">
                  <a:srgbClr val="E4E4E4"/>
                </a:gs>
                <a:gs pos="0">
                  <a:srgbClr val="FBFBFB"/>
                </a:gs>
              </a:gsLst>
              <a:lin ang="54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sp>
          <p:nvSpPr>
            <p:cNvPr id="84" name="椭圆 83"/>
            <p:cNvSpPr/>
            <p:nvPr/>
          </p:nvSpPr>
          <p:spPr>
            <a:xfrm>
              <a:off x="8502650" y="2178050"/>
              <a:ext cx="2120900" cy="2120900"/>
            </a:xfrm>
            <a:prstGeom prst="roundRect">
              <a:avLst>
                <a:gd name="adj" fmla="val 7483"/>
              </a:avLst>
            </a:prstGeom>
            <a:gradFill>
              <a:gsLst>
                <a:gs pos="100000">
                  <a:srgbClr val="E4E4E4"/>
                </a:gs>
                <a:gs pos="0">
                  <a:schemeClr val="bg1"/>
                </a:gs>
              </a:gsLst>
              <a:lin ang="5400000" scaled="1"/>
            </a:gradFill>
            <a:ln>
              <a:noFill/>
            </a:ln>
            <a:effectLst>
              <a:outerShdw blurRad="1270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FFFFFF"/>
                </a:solidFill>
                <a:effectLst/>
                <a:uLnTx/>
                <a:uFillTx/>
                <a:latin typeface="Calibri" panose="020F0502020204030204"/>
                <a:ea typeface="宋体" panose="02010600030101010101" pitchFamily="2" charset="-122"/>
                <a:cs typeface="+mn-cs"/>
              </a:endParaRPr>
            </a:p>
          </p:txBody>
        </p:sp>
      </p:grpSp>
      <p:sp>
        <p:nvSpPr>
          <p:cNvPr id="86" name="矩形 85"/>
          <p:cNvSpPr/>
          <p:nvPr/>
        </p:nvSpPr>
        <p:spPr>
          <a:xfrm>
            <a:off x="644056" y="774489"/>
            <a:ext cx="10853529" cy="5816977"/>
          </a:xfrm>
          <a:prstGeom prst="rect">
            <a:avLst/>
          </a:prstGeom>
        </p:spPr>
        <p:txBody>
          <a:bodyPr wrap="square">
            <a:spAutoFit/>
            <a:scene3d>
              <a:camera prst="orthographicFront"/>
              <a:lightRig rig="threePt" dir="t"/>
            </a:scene3d>
            <a:sp3d contourW="6350"/>
          </a:bodyPr>
          <a:lstStyle/>
          <a:p>
            <a:pPr>
              <a:lnSpc>
                <a:spcPct val="150000"/>
              </a:lnSpc>
            </a:pPr>
            <a:r>
              <a:rPr lang="zh-CN" altLang="en-US" sz="3200" dirty="0" smtClean="0">
                <a:solidFill>
                  <a:schemeClr val="tx1">
                    <a:lumMod val="50000"/>
                    <a:lumOff val="50000"/>
                  </a:schemeClr>
                </a:solidFill>
              </a:rPr>
              <a:t>    本章</a:t>
            </a:r>
            <a:r>
              <a:rPr lang="zh-CN" altLang="en-US" sz="3200" dirty="0">
                <a:solidFill>
                  <a:schemeClr val="tx1">
                    <a:lumMod val="50000"/>
                    <a:lumOff val="50000"/>
                  </a:schemeClr>
                </a:solidFill>
              </a:rPr>
              <a:t>内容简介：</a:t>
            </a:r>
          </a:p>
          <a:p>
            <a:pPr>
              <a:lnSpc>
                <a:spcPct val="150000"/>
              </a:lnSpc>
            </a:pPr>
            <a:r>
              <a:rPr lang="en-US" altLang="zh-CN" dirty="0" smtClean="0"/>
              <a:t>       </a:t>
            </a:r>
            <a:r>
              <a:rPr lang="zh-CN" altLang="zh-CN" sz="2400" dirty="0" smtClean="0">
                <a:latin typeface="宋体" panose="02010600030101010101" pitchFamily="2" charset="-122"/>
                <a:ea typeface="宋体" panose="02010600030101010101" pitchFamily="2" charset="-122"/>
              </a:rPr>
              <a:t>流程</a:t>
            </a:r>
            <a:r>
              <a:rPr lang="zh-CN" altLang="zh-CN" sz="2400" dirty="0">
                <a:latin typeface="宋体" panose="02010600030101010101" pitchFamily="2" charset="-122"/>
                <a:ea typeface="宋体" panose="02010600030101010101" pitchFamily="2" charset="-122"/>
              </a:rPr>
              <a:t>控制（也称为控制流程）是指计算机程序运行时，指令序列（或是陈述、</a:t>
            </a:r>
            <a:r>
              <a:rPr lang="en-US" altLang="zh-CN" sz="2400" dirty="0" err="1">
                <a:latin typeface="宋体" panose="02010600030101010101" pitchFamily="2" charset="-122"/>
                <a:ea typeface="宋体" panose="02010600030101010101" pitchFamily="2" charset="-122"/>
                <a:hlinkClick r:id="rId4"/>
              </a:rPr>
              <a:t>子程序</a:t>
            </a:r>
            <a:r>
              <a:rPr lang="zh-CN" altLang="zh-CN" sz="2400" dirty="0">
                <a:latin typeface="宋体" panose="02010600030101010101" pitchFamily="2" charset="-122"/>
                <a:ea typeface="宋体" panose="02010600030101010101" pitchFamily="2" charset="-122"/>
              </a:rPr>
              <a:t>）在执行流程中运行或求值的顺序组织。程序算法中包含了大量的决策，正确的决策才能得到正确的结果。面向过程的结构化程序设计提供了三种主要的流程控制结构来帮助编程人员完成决策：顺序</a:t>
            </a:r>
            <a:r>
              <a:rPr lang="en-US" altLang="zh-CN" sz="2400" dirty="0" err="1">
                <a:latin typeface="宋体" panose="02010600030101010101" pitchFamily="2" charset="-122"/>
                <a:ea typeface="宋体" panose="02010600030101010101" pitchFamily="2" charset="-122"/>
                <a:hlinkClick r:id="rId5"/>
              </a:rPr>
              <a:t>结构</a:t>
            </a:r>
            <a:r>
              <a:rPr lang="zh-CN" altLang="zh-CN" sz="2400" dirty="0">
                <a:latin typeface="宋体" panose="02010600030101010101" pitchFamily="2" charset="-122"/>
                <a:ea typeface="宋体" panose="02010600030101010101" pitchFamily="2" charset="-122"/>
              </a:rPr>
              <a:t>、选择结构（分支结构）、循环结构。分先后执行的是顺序语句；按条件是否满足执行的是选择语句，重复迭代执行的是循环语句</a:t>
            </a:r>
            <a:r>
              <a:rPr lang="zh-CN" altLang="zh-CN" sz="2400" dirty="0" smtClean="0">
                <a:latin typeface="宋体" panose="02010600030101010101" pitchFamily="2" charset="-122"/>
                <a:ea typeface="宋体" panose="02010600030101010101" pitchFamily="2" charset="-122"/>
              </a:rPr>
              <a:t>。</a:t>
            </a:r>
            <a:endParaRPr lang="en-US" altLang="zh-CN" sz="2400" dirty="0" smtClean="0">
              <a:latin typeface="宋体" panose="02010600030101010101" pitchFamily="2" charset="-122"/>
              <a:ea typeface="宋体" panose="02010600030101010101" pitchFamily="2" charset="-122"/>
            </a:endParaRPr>
          </a:p>
          <a:p>
            <a:pPr>
              <a:lnSpc>
                <a:spcPct val="150000"/>
              </a:lnSpc>
            </a:pPr>
            <a:r>
              <a:rPr lang="en-US" altLang="zh-CN" sz="2400" dirty="0">
                <a:latin typeface="宋体" panose="02010600030101010101" pitchFamily="2" charset="-122"/>
                <a:ea typeface="宋体" panose="02010600030101010101" pitchFamily="2" charset="-122"/>
              </a:rPr>
              <a:t> </a:t>
            </a:r>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调试</a:t>
            </a:r>
            <a:r>
              <a:rPr lang="zh-CN" altLang="zh-CN" sz="2400" dirty="0">
                <a:latin typeface="宋体" panose="02010600030101010101" pitchFamily="2" charset="-122"/>
                <a:ea typeface="宋体" panose="02010600030101010101" pitchFamily="2" charset="-122"/>
              </a:rPr>
              <a:t>是项目开发中一个必不可少的环节，可以帮助找出代码中出现的各种错误。在代码编写过程中，总会有一些异常情况发生，从而导致程序失败，此时就要用到错误处理。</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提供了代码调试和错误处理功能</a:t>
            </a:r>
            <a:r>
              <a:rPr lang="zh-CN" altLang="zh-CN" sz="2400" dirty="0" smtClean="0">
                <a:latin typeface="宋体" panose="02010600030101010101" pitchFamily="2" charset="-122"/>
                <a:ea typeface="宋体" panose="02010600030101010101" pitchFamily="2" charset="-122"/>
              </a:rPr>
              <a:t>。</a:t>
            </a:r>
            <a:endParaRPr lang="zh-CN" altLang="en-US" sz="2400" dirty="0">
              <a:solidFill>
                <a:schemeClr val="tx1">
                  <a:lumMod val="50000"/>
                  <a:lumOff val="50000"/>
                </a:schemeClr>
              </a:solidFill>
              <a:latin typeface="宋体" panose="02010600030101010101" pitchFamily="2" charset="-122"/>
              <a:ea typeface="宋体" panose="02010600030101010101" pitchFamily="2"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3"/>
                                        </p:tgtEl>
                                        <p:attrNameLst>
                                          <p:attrName>style.visibility</p:attrName>
                                        </p:attrNameLst>
                                      </p:cBhvr>
                                      <p:to>
                                        <p:strVal val="visible"/>
                                      </p:to>
                                    </p:set>
                                    <p:animEffect transition="in" filter="wipe(left)">
                                      <p:cBhvr>
                                        <p:cTn id="7" dur="500"/>
                                        <p:tgtEl>
                                          <p:spTgt spid="8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6"/>
                                        </p:tgtEl>
                                        <p:attrNameLst>
                                          <p:attrName>style.visibility</p:attrName>
                                        </p:attrNameLst>
                                      </p:cBhvr>
                                      <p:to>
                                        <p:strVal val="visible"/>
                                      </p:to>
                                    </p:set>
                                    <p:anim calcmode="lin" valueType="num">
                                      <p:cBhvr>
                                        <p:cTn id="11" dur="500" fill="hold"/>
                                        <p:tgtEl>
                                          <p:spTgt spid="86"/>
                                        </p:tgtEl>
                                        <p:attrNameLst>
                                          <p:attrName>ppt_w</p:attrName>
                                        </p:attrNameLst>
                                      </p:cBhvr>
                                      <p:tavLst>
                                        <p:tav tm="0">
                                          <p:val>
                                            <p:fltVal val="0"/>
                                          </p:val>
                                        </p:tav>
                                        <p:tav tm="100000">
                                          <p:val>
                                            <p:strVal val="#ppt_w"/>
                                          </p:val>
                                        </p:tav>
                                      </p:tavLst>
                                    </p:anim>
                                    <p:anim calcmode="lin" valueType="num">
                                      <p:cBhvr>
                                        <p:cTn id="12" dur="500" fill="hold"/>
                                        <p:tgtEl>
                                          <p:spTgt spid="86"/>
                                        </p:tgtEl>
                                        <p:attrNameLst>
                                          <p:attrName>ppt_h</p:attrName>
                                        </p:attrNameLst>
                                      </p:cBhvr>
                                      <p:tavLst>
                                        <p:tav tm="0">
                                          <p:val>
                                            <p:fltVal val="0"/>
                                          </p:val>
                                        </p:tav>
                                        <p:tav tm="100000">
                                          <p:val>
                                            <p:strVal val="#ppt_h"/>
                                          </p:val>
                                        </p:tav>
                                      </p:tavLst>
                                    </p:anim>
                                    <p:animEffect transition="in" filter="fade">
                                      <p:cBhvr>
                                        <p:cTn id="1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0" name="组合 9"/>
          <p:cNvGrpSpPr/>
          <p:nvPr/>
        </p:nvGrpSpPr>
        <p:grpSpPr>
          <a:xfrm>
            <a:off x="1" y="660682"/>
            <a:ext cx="4806668" cy="1214622"/>
            <a:chOff x="62324" y="4571287"/>
            <a:chExt cx="4586476" cy="1214622"/>
          </a:xfrm>
        </p:grpSpPr>
        <p:grpSp>
          <p:nvGrpSpPr>
            <p:cNvPr id="11" name="组合 67"/>
            <p:cNvGrpSpPr/>
            <p:nvPr/>
          </p:nvGrpSpPr>
          <p:grpSpPr>
            <a:xfrm>
              <a:off x="62324" y="4571287"/>
              <a:ext cx="880479" cy="1214622"/>
              <a:chOff x="6469453" y="2119547"/>
              <a:chExt cx="1914069" cy="2769162"/>
            </a:xfrm>
          </p:grpSpPr>
          <p:sp>
            <p:nvSpPr>
              <p:cNvPr id="13"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4"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5"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6"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3.3.3</a:t>
                </a:r>
                <a:endParaRPr lang="zh-CN" altLang="en-US" sz="2000" b="1" dirty="0">
                  <a:solidFill>
                    <a:schemeClr val="tx2">
                      <a:lumMod val="50000"/>
                    </a:schemeClr>
                  </a:solidFill>
                </a:endParaRPr>
              </a:p>
            </p:txBody>
          </p:sp>
        </p:grpSp>
        <p:sp>
          <p:nvSpPr>
            <p:cNvPr id="12" name="矩形 11"/>
            <p:cNvSpPr/>
            <p:nvPr/>
          </p:nvSpPr>
          <p:spPr>
            <a:xfrm>
              <a:off x="887146" y="4642846"/>
              <a:ext cx="3761654" cy="609398"/>
            </a:xfrm>
            <a:prstGeom prst="rect">
              <a:avLst/>
            </a:prstGeom>
          </p:spPr>
          <p:txBody>
            <a:bodyPr wrap="square">
              <a:spAutoFit/>
              <a:scene3d>
                <a:camera prst="orthographicFront"/>
                <a:lightRig rig="threePt" dir="t"/>
              </a:scene3d>
              <a:sp3d contourW="6350"/>
            </a:bodyPr>
            <a:lstStyle/>
            <a:p>
              <a:pPr>
                <a:lnSpc>
                  <a:spcPct val="120000"/>
                </a:lnSpc>
              </a:pPr>
              <a:r>
                <a:rPr lang="en-US" altLang="zh-CN" sz="2800" b="1" dirty="0">
                  <a:solidFill>
                    <a:schemeClr val="accent5"/>
                  </a:solidFill>
                </a:rPr>
                <a:t>break</a:t>
              </a:r>
              <a:r>
                <a:rPr lang="zh-CN" altLang="zh-CN" sz="2800" b="1" dirty="0">
                  <a:solidFill>
                    <a:schemeClr val="accent5"/>
                  </a:solidFill>
                </a:rPr>
                <a:t>和</a:t>
              </a:r>
              <a:r>
                <a:rPr lang="en-US" altLang="zh-CN" sz="2800" b="1" dirty="0">
                  <a:solidFill>
                    <a:schemeClr val="accent5"/>
                  </a:solidFill>
                </a:rPr>
                <a:t>continue</a:t>
              </a:r>
              <a:r>
                <a:rPr lang="zh-CN" altLang="zh-CN" sz="2800" b="1" dirty="0" smtClean="0">
                  <a:solidFill>
                    <a:schemeClr val="accent5"/>
                  </a:solidFill>
                </a:rPr>
                <a:t>语句</a:t>
              </a:r>
              <a:endParaRPr lang="zh-CN" altLang="en-US" sz="2800" b="1" dirty="0">
                <a:solidFill>
                  <a:schemeClr val="accent5"/>
                </a:solidFill>
              </a:endParaRPr>
            </a:p>
          </p:txBody>
        </p:sp>
      </p:grpSp>
      <p:sp>
        <p:nvSpPr>
          <p:cNvPr id="2" name="矩形 1"/>
          <p:cNvSpPr/>
          <p:nvPr/>
        </p:nvSpPr>
        <p:spPr>
          <a:xfrm>
            <a:off x="1497027" y="2413338"/>
            <a:ext cx="9540509" cy="2308324"/>
          </a:xfrm>
          <a:prstGeom prst="rect">
            <a:avLst/>
          </a:prstGeom>
        </p:spPr>
        <p:txBody>
          <a:bodyPr wrap="square">
            <a:spAutoFit/>
          </a:bodyPr>
          <a:lstStyle/>
          <a:p>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在</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某些场合，循环虽然还没有满足循环结构自身的终止条件，但在循环过程中已经满足了其他终止条件，此时有两种情况：一种是需要终止并跳出整个循环结构，一种是只需要终止当前循环体的执行。在处理这类情况时，前者用</a:t>
            </a:r>
            <a:r>
              <a:rPr lang="en-US" altLang="zh-CN" sz="2400" kern="100" dirty="0">
                <a:latin typeface="Times New Roman" panose="02020603050405020304" pitchFamily="18" charset="0"/>
                <a:ea typeface="宋体" panose="02010600030101010101" pitchFamily="2" charset="-122"/>
              </a:rPr>
              <a:t>break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语句，后者用</a:t>
            </a:r>
            <a:r>
              <a:rPr lang="en-US" altLang="zh-CN" sz="2400" kern="100" dirty="0">
                <a:latin typeface="Times New Roman" panose="02020603050405020304" pitchFamily="18" charset="0"/>
                <a:ea typeface="宋体" panose="02010600030101010101" pitchFamily="2" charset="-122"/>
              </a:rPr>
              <a:t>continue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语句，即强制终止循环或直接跳入下一轮循环。</a:t>
            </a:r>
            <a:r>
              <a:rPr lang="en-US" altLang="zh-CN" sz="2400" kern="100" dirty="0">
                <a:latin typeface="Times New Roman" panose="02020603050405020304" pitchFamily="18" charset="0"/>
                <a:ea typeface="宋体" panose="02010600030101010101" pitchFamily="2" charset="-122"/>
              </a:rPr>
              <a:t>While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循环和</a:t>
            </a:r>
            <a:r>
              <a:rPr lang="en-US" altLang="zh-CN" sz="2400" kern="100" dirty="0">
                <a:latin typeface="Times New Roman" panose="02020603050405020304" pitchFamily="18" charset="0"/>
                <a:ea typeface="宋体" panose="02010600030101010101" pitchFamily="2" charset="-122"/>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循环中都可以使用</a:t>
            </a:r>
            <a:r>
              <a:rPr lang="en-US" altLang="zh-CN" sz="2400" kern="100" dirty="0">
                <a:latin typeface="Times New Roman" panose="02020603050405020304" pitchFamily="18" charset="0"/>
                <a:ea typeface="宋体" panose="02010600030101010101" pitchFamily="2" charset="-122"/>
              </a:rPr>
              <a:t>break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和</a:t>
            </a:r>
            <a:r>
              <a:rPr lang="en-US" altLang="zh-CN" sz="2400" kern="100" dirty="0">
                <a:latin typeface="Times New Roman" panose="02020603050405020304" pitchFamily="18" charset="0"/>
                <a:ea typeface="宋体" panose="02010600030101010101" pitchFamily="2" charset="-122"/>
              </a:rPr>
              <a:t>continue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语句，且只能出现在循环体内。</a:t>
            </a:r>
            <a:endParaRPr lang="zh-CN" altLang="en-US" sz="2400" dirty="0"/>
          </a:p>
        </p:txBody>
      </p:sp>
    </p:spTree>
    <p:extLst>
      <p:ext uri="{BB962C8B-B14F-4D97-AF65-F5344CB8AC3E}">
        <p14:creationId xmlns:p14="http://schemas.microsoft.com/office/powerpoint/2010/main" val="7241055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7" name="组合 16"/>
          <p:cNvGrpSpPr/>
          <p:nvPr/>
        </p:nvGrpSpPr>
        <p:grpSpPr>
          <a:xfrm>
            <a:off x="0" y="660682"/>
            <a:ext cx="4655634" cy="1203989"/>
            <a:chOff x="3099037" y="4534504"/>
            <a:chExt cx="4655634" cy="1203989"/>
          </a:xfrm>
        </p:grpSpPr>
        <p:grpSp>
          <p:nvGrpSpPr>
            <p:cNvPr id="18" name="组合 11"/>
            <p:cNvGrpSpPr/>
            <p:nvPr/>
          </p:nvGrpSpPr>
          <p:grpSpPr>
            <a:xfrm>
              <a:off x="3099037" y="4534504"/>
              <a:ext cx="882502" cy="1203989"/>
              <a:chOff x="9130435" y="2119547"/>
              <a:chExt cx="1914069" cy="2769162"/>
            </a:xfrm>
          </p:grpSpPr>
          <p:sp>
            <p:nvSpPr>
              <p:cNvPr id="20"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1"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2"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3"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smtClean="0">
                    <a:solidFill>
                      <a:schemeClr val="tx2">
                        <a:lumMod val="50000"/>
                      </a:schemeClr>
                    </a:solidFill>
                  </a:rPr>
                  <a:t>3.3.4</a:t>
                </a:r>
                <a:endParaRPr lang="zh-CN" altLang="en-US" sz="2000" b="1" dirty="0">
                  <a:solidFill>
                    <a:schemeClr val="tx2">
                      <a:lumMod val="50000"/>
                    </a:schemeClr>
                  </a:solidFill>
                </a:endParaRPr>
              </a:p>
            </p:txBody>
          </p:sp>
        </p:grpSp>
        <p:sp>
          <p:nvSpPr>
            <p:cNvPr id="19" name="矩形 18"/>
            <p:cNvSpPr/>
            <p:nvPr/>
          </p:nvSpPr>
          <p:spPr>
            <a:xfrm>
              <a:off x="3925882" y="4604617"/>
              <a:ext cx="3828789"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6"/>
                  </a:solidFill>
                </a:rPr>
                <a:t>循环中的</a:t>
              </a:r>
              <a:r>
                <a:rPr lang="en-US" altLang="zh-CN" sz="2800" b="1" dirty="0" smtClean="0">
                  <a:solidFill>
                    <a:schemeClr val="accent6"/>
                  </a:solidFill>
                </a:rPr>
                <a:t>else</a:t>
              </a:r>
              <a:r>
                <a:rPr lang="zh-CN" altLang="en-US" sz="2800" b="1" dirty="0" smtClean="0">
                  <a:solidFill>
                    <a:schemeClr val="accent6"/>
                  </a:solidFill>
                </a:rPr>
                <a:t>子句</a:t>
              </a:r>
              <a:endParaRPr lang="zh-CN" altLang="en-US" sz="2800" b="1" dirty="0">
                <a:solidFill>
                  <a:schemeClr val="accent6"/>
                </a:solidFill>
              </a:endParaRPr>
            </a:p>
          </p:txBody>
        </p:sp>
      </p:grpSp>
      <p:sp>
        <p:nvSpPr>
          <p:cNvPr id="8" name="矩形 7"/>
          <p:cNvSpPr/>
          <p:nvPr/>
        </p:nvSpPr>
        <p:spPr>
          <a:xfrm>
            <a:off x="1097820" y="1394135"/>
            <a:ext cx="6096000" cy="5262979"/>
          </a:xfrm>
          <a:prstGeom prst="rect">
            <a:avLst/>
          </a:prstGeom>
        </p:spPr>
        <p:txBody>
          <a:bodyPr>
            <a:spAutoFit/>
          </a:bodyPr>
          <a:lstStyle/>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While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循环可以包含</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子句。</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语法格式：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while &lt;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条件表达式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8001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循环体语句块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Else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8001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子句语句块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循环也可以包含</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子句。</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语法格式如下：</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语法格式：</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变量</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&gt;in&lt;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迭代对象</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8001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循环体语句块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8001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&lt;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else</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子句语句块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&gt;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6829881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5998291" cy="632353"/>
            <a:chOff x="8420" y="-8839"/>
            <a:chExt cx="5998291" cy="632353"/>
          </a:xfrm>
        </p:grpSpPr>
        <p:sp>
          <p:nvSpPr>
            <p:cNvPr id="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 name="椭圆 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3.3</a:t>
              </a:r>
              <a:endParaRPr lang="en-US" altLang="zh-CN" sz="3200" dirty="0">
                <a:solidFill>
                  <a:schemeClr val="accent5"/>
                </a:solidFill>
                <a:latin typeface="Impact" panose="020B0806030902050204" pitchFamily="34" charset="0"/>
              </a:endParaRPr>
            </a:p>
          </p:txBody>
        </p:sp>
        <p:sp>
          <p:nvSpPr>
            <p:cNvPr id="7" name="矩形 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a:solidFill>
                    <a:schemeClr val="tx1">
                      <a:lumMod val="65000"/>
                      <a:lumOff val="35000"/>
                    </a:schemeClr>
                  </a:solidFill>
                </a:rPr>
                <a:t>循环结构</a:t>
              </a:r>
            </a:p>
          </p:txBody>
        </p:sp>
      </p:grpSp>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6" name="组合 15"/>
          <p:cNvGrpSpPr/>
          <p:nvPr/>
        </p:nvGrpSpPr>
        <p:grpSpPr>
          <a:xfrm>
            <a:off x="-6953" y="636055"/>
            <a:ext cx="4565097" cy="1631865"/>
            <a:chOff x="1949" y="4185715"/>
            <a:chExt cx="4565097" cy="1631865"/>
          </a:xfrm>
        </p:grpSpPr>
        <p:grpSp>
          <p:nvGrpSpPr>
            <p:cNvPr id="24" name="组合 25"/>
            <p:cNvGrpSpPr/>
            <p:nvPr/>
          </p:nvGrpSpPr>
          <p:grpSpPr>
            <a:xfrm>
              <a:off x="1949" y="4185715"/>
              <a:ext cx="847793" cy="1631865"/>
              <a:chOff x="1147497" y="2119547"/>
              <a:chExt cx="1914069" cy="3767138"/>
            </a:xfrm>
          </p:grpSpPr>
          <p:sp>
            <p:nvSpPr>
              <p:cNvPr id="26"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7"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8"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29" name="文本框 5"/>
              <p:cNvSpPr txBox="1"/>
              <p:nvPr/>
            </p:nvSpPr>
            <p:spPr>
              <a:xfrm>
                <a:off x="1274331" y="2525510"/>
                <a:ext cx="1701707" cy="923648"/>
              </a:xfrm>
              <a:prstGeom prst="rect">
                <a:avLst/>
              </a:prstGeom>
              <a:noFill/>
            </p:spPr>
            <p:txBody>
              <a:bodyPr wrap="none" rtlCol="0">
                <a:spAutoFit/>
              </a:bodyPr>
              <a:lstStyle/>
              <a:p>
                <a:pPr algn="ctr"/>
                <a:r>
                  <a:rPr lang="en-US" altLang="zh-CN" sz="2000" b="1" dirty="0" smtClean="0">
                    <a:solidFill>
                      <a:schemeClr val="tx2">
                        <a:lumMod val="50000"/>
                      </a:schemeClr>
                    </a:solidFill>
                  </a:rPr>
                  <a:t>3.3.5</a:t>
                </a:r>
                <a:endParaRPr lang="zh-CN" altLang="en-US" sz="2000" b="1" dirty="0">
                  <a:solidFill>
                    <a:schemeClr val="tx2">
                      <a:lumMod val="50000"/>
                    </a:schemeClr>
                  </a:solidFill>
                </a:endParaRPr>
              </a:p>
            </p:txBody>
          </p:sp>
          <p:sp>
            <p:nvSpPr>
              <p:cNvPr id="30" name="矩形 29"/>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25" name="矩形 24"/>
            <p:cNvSpPr/>
            <p:nvPr/>
          </p:nvSpPr>
          <p:spPr>
            <a:xfrm>
              <a:off x="805901" y="4259267"/>
              <a:ext cx="3761145"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循环结构嵌套</a:t>
              </a:r>
              <a:endParaRPr lang="zh-CN" altLang="en-US" sz="2800" b="1" dirty="0">
                <a:solidFill>
                  <a:schemeClr val="accent4"/>
                </a:solidFill>
              </a:endParaRPr>
            </a:p>
          </p:txBody>
        </p:sp>
      </p:grpSp>
      <p:sp>
        <p:nvSpPr>
          <p:cNvPr id="2" name="矩形 1"/>
          <p:cNvSpPr/>
          <p:nvPr/>
        </p:nvSpPr>
        <p:spPr>
          <a:xfrm>
            <a:off x="416943" y="1290698"/>
            <a:ext cx="6909754" cy="5632311"/>
          </a:xfrm>
          <a:prstGeom prst="rect">
            <a:avLst/>
          </a:prstGeom>
        </p:spPr>
        <p:txBody>
          <a:bodyPr wrap="square">
            <a:spAutoFit/>
          </a:bodyPr>
          <a:lstStyle/>
          <a:p>
            <a:pPr indent="227965" algn="just">
              <a:spcAft>
                <a:spcPts val="0"/>
              </a:spcAft>
            </a:pP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在</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一个循环语句的循环体内又包含另一个循环语句，称为循环的嵌套</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。可以</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在</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For</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循环中包含另一个</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while</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循环，也可以在</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while</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循环中包含一个</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For</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循环，可以多级嵌套。在</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Python</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中缩进语法的重要部分，</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缩进代表</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着逻辑的递进层次，内层控制结构语句块必须完全处在外层结构的内部语句块中。</a:t>
            </a:r>
          </a:p>
          <a:p>
            <a:pPr indent="227965"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以二级循环嵌套为例</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，①</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当外层循环条件为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True </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时，则执行外层循环结构中的循环体；</a:t>
            </a:r>
          </a:p>
          <a:p>
            <a:pPr indent="227965"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②外层循环体中包含了普通程序和内循环，当内层循环的循环条件为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True </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时会执行此循环中的循环体，直到内层循环条件为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False</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，跳出内循环；</a:t>
            </a:r>
          </a:p>
          <a:p>
            <a:pPr indent="227965"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③如果此时外层循环的条件仍为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True</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，则返回第</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2 </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步，继续执行外层循环体；</a:t>
            </a:r>
          </a:p>
          <a:p>
            <a:pPr indent="227965"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④直到外层循环的循环条件为</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False</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，则整个嵌套循环才算执行完毕。</a:t>
            </a:r>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aphicFrame>
        <p:nvGraphicFramePr>
          <p:cNvPr id="11" name="对象 10"/>
          <p:cNvGraphicFramePr>
            <a:graphicFrameLocks noChangeAspect="1"/>
          </p:cNvGraphicFramePr>
          <p:nvPr>
            <p:extLst>
              <p:ext uri="{D42A27DB-BD31-4B8C-83A1-F6EECF244321}">
                <p14:modId xmlns:p14="http://schemas.microsoft.com/office/powerpoint/2010/main" val="375639681"/>
              </p:ext>
            </p:extLst>
          </p:nvPr>
        </p:nvGraphicFramePr>
        <p:xfrm>
          <a:off x="7573437" y="234668"/>
          <a:ext cx="4483696" cy="6160930"/>
        </p:xfrm>
        <a:graphic>
          <a:graphicData uri="http://schemas.openxmlformats.org/presentationml/2006/ole">
            <mc:AlternateContent xmlns:mc="http://schemas.openxmlformats.org/markup-compatibility/2006">
              <mc:Choice xmlns:v="urn:schemas-microsoft-com:vml" Requires="v">
                <p:oleObj spid="_x0000_s8225" name="Visio" r:id="rId4" imgW="2571690" imgH="3533702" progId="Visio.Drawing.15">
                  <p:embed/>
                </p:oleObj>
              </mc:Choice>
              <mc:Fallback>
                <p:oleObj name="Visio" r:id="rId4" imgW="2571690" imgH="3533702"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73437" y="234668"/>
                        <a:ext cx="4483696" cy="6160930"/>
                      </a:xfrm>
                      <a:prstGeom prst="rect">
                        <a:avLst/>
                      </a:prstGeom>
                      <a:noFill/>
                    </p:spPr>
                  </p:pic>
                </p:oleObj>
              </mc:Fallback>
            </mc:AlternateContent>
          </a:graphicData>
        </a:graphic>
      </p:graphicFrame>
    </p:spTree>
    <p:extLst>
      <p:ext uri="{BB962C8B-B14F-4D97-AF65-F5344CB8AC3E}">
        <p14:creationId xmlns:p14="http://schemas.microsoft.com/office/powerpoint/2010/main" val="2037267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9" name="组合 18"/>
          <p:cNvGrpSpPr/>
          <p:nvPr/>
        </p:nvGrpSpPr>
        <p:grpSpPr>
          <a:xfrm>
            <a:off x="-8947" y="-5283"/>
            <a:ext cx="10815063" cy="795014"/>
            <a:chOff x="1805471" y="4890477"/>
            <a:chExt cx="8323213" cy="795014"/>
          </a:xfrm>
        </p:grpSpPr>
        <p:sp>
          <p:nvSpPr>
            <p:cNvPr id="20"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21" name="椭圆 20"/>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3.4</a:t>
              </a:r>
              <a:endParaRPr lang="en-US" altLang="zh-CN" sz="2800" dirty="0">
                <a:solidFill>
                  <a:schemeClr val="accent6"/>
                </a:solidFill>
                <a:latin typeface="Impact" panose="020B0806030902050204" pitchFamily="34" charset="0"/>
              </a:endParaRPr>
            </a:p>
          </p:txBody>
        </p:sp>
        <p:grpSp>
          <p:nvGrpSpPr>
            <p:cNvPr id="22" name="组合 21"/>
            <p:cNvGrpSpPr/>
            <p:nvPr/>
          </p:nvGrpSpPr>
          <p:grpSpPr>
            <a:xfrm>
              <a:off x="4143006" y="4890477"/>
              <a:ext cx="5985678" cy="795014"/>
              <a:chOff x="4371606" y="4763477"/>
              <a:chExt cx="5985678" cy="795014"/>
            </a:xfrm>
          </p:grpSpPr>
          <p:sp>
            <p:nvSpPr>
              <p:cNvPr id="23" name="矩形 22"/>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31" name="矩形 30"/>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smtClean="0">
                    <a:solidFill>
                      <a:schemeClr val="tx1">
                        <a:lumMod val="65000"/>
                        <a:lumOff val="35000"/>
                      </a:schemeClr>
                    </a:solidFill>
                  </a:rPr>
                  <a:t>pass</a:t>
                </a:r>
                <a:r>
                  <a:rPr lang="zh-CN" altLang="en-US" sz="3200" b="1" dirty="0" smtClean="0">
                    <a:solidFill>
                      <a:schemeClr val="tx1">
                        <a:lumMod val="65000"/>
                        <a:lumOff val="35000"/>
                      </a:schemeClr>
                    </a:solidFill>
                  </a:rPr>
                  <a:t>语句</a:t>
                </a:r>
                <a:endParaRPr lang="zh-CN" altLang="en-US" sz="3200" b="1" dirty="0">
                  <a:solidFill>
                    <a:schemeClr val="tx1">
                      <a:lumMod val="65000"/>
                      <a:lumOff val="35000"/>
                    </a:schemeClr>
                  </a:solidFill>
                </a:endParaRPr>
              </a:p>
            </p:txBody>
          </p:sp>
        </p:grpSp>
      </p:grpSp>
      <p:sp>
        <p:nvSpPr>
          <p:cNvPr id="8" name="矩形 7"/>
          <p:cNvSpPr/>
          <p:nvPr/>
        </p:nvSpPr>
        <p:spPr>
          <a:xfrm>
            <a:off x="542165" y="804949"/>
            <a:ext cx="11223653" cy="1569660"/>
          </a:xfrm>
          <a:prstGeom prst="rect">
            <a:avLst/>
          </a:prstGeom>
        </p:spPr>
        <p:txBody>
          <a:bodyPr wrap="square">
            <a:spAutoFit/>
          </a:bodyPr>
          <a:lstStyle/>
          <a:p>
            <a:pPr algn="just">
              <a:spcAft>
                <a:spcPts val="0"/>
              </a:spcAft>
            </a:pPr>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Python</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中的</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pass</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语句是空语句，表示不做任何事情，是空操作。通常在设计程序时，会先编写程序的框架，但一些具体的细节还未考虑清楚，此时可以填写</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pass</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语句进行占位操作。特别时作为函数、类或条件子句的占位符使用，此时</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pass</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语句相当于一个标记，后继可以填充完善代码。</a:t>
            </a:r>
          </a:p>
        </p:txBody>
      </p:sp>
      <p:sp>
        <p:nvSpPr>
          <p:cNvPr id="12" name="矩形 11"/>
          <p:cNvSpPr/>
          <p:nvPr/>
        </p:nvSpPr>
        <p:spPr>
          <a:xfrm>
            <a:off x="258945" y="2760360"/>
            <a:ext cx="11933055" cy="2677656"/>
          </a:xfrm>
          <a:prstGeom prst="rect">
            <a:avLst/>
          </a:prstGeom>
          <a:solidFill>
            <a:schemeClr val="accent1">
              <a:lumMod val="40000"/>
              <a:lumOff val="60000"/>
            </a:schemeClr>
          </a:solidFill>
        </p:spPr>
        <p:txBody>
          <a:bodyPr wrap="square">
            <a:spAutoFit/>
          </a:bodyPr>
          <a:lstStyle/>
          <a:p>
            <a:pPr indent="266700" algn="just">
              <a:spcAft>
                <a:spcPts val="0"/>
              </a:spcAft>
            </a:pP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例</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3-18 </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输出所有的两位整数，不包含</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10</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的倍数，按每</a:t>
            </a:r>
            <a:r>
              <a:rPr lang="en-US" altLang="zh-CN" sz="2400" kern="100" dirty="0">
                <a:latin typeface="Calibri" panose="020F0502020204030204" pitchFamily="34" charset="0"/>
                <a:ea typeface="宋体" panose="02010600030101010101" pitchFamily="2" charset="-122"/>
                <a:cs typeface="Times New Roman" panose="02020603050405020304" pitchFamily="18" charset="0"/>
              </a:rPr>
              <a:t>9</a:t>
            </a:r>
            <a:r>
              <a:rPr lang="zh-CN" altLang="zh-CN" sz="2400" kern="100" dirty="0">
                <a:latin typeface="Calibri" panose="020F0502020204030204" pitchFamily="34" charset="0"/>
                <a:ea typeface="宋体" panose="02010600030101010101" pitchFamily="2" charset="-122"/>
                <a:cs typeface="Times New Roman" panose="02020603050405020304" pitchFamily="18" charset="0"/>
              </a:rPr>
              <a:t>个数一行输出，代码如下所示：</a:t>
            </a: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range(10,100):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if </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i%10==0: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pass</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else</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i,end</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47808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3" name="组合 12"/>
          <p:cNvGrpSpPr/>
          <p:nvPr/>
        </p:nvGrpSpPr>
        <p:grpSpPr>
          <a:xfrm>
            <a:off x="0" y="62661"/>
            <a:ext cx="8464290" cy="628954"/>
            <a:chOff x="1805470" y="2263333"/>
            <a:chExt cx="5837592" cy="629063"/>
          </a:xfrm>
        </p:grpSpPr>
        <p:sp>
          <p:nvSpPr>
            <p:cNvPr id="14"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5" name="椭圆 14"/>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3.5</a:t>
              </a:r>
              <a:endParaRPr lang="en-US" altLang="zh-CN" sz="3200" dirty="0">
                <a:solidFill>
                  <a:schemeClr val="accent4"/>
                </a:solidFill>
                <a:latin typeface="Impact" panose="020B0806030902050204" pitchFamily="34" charset="0"/>
              </a:endParaRPr>
            </a:p>
          </p:txBody>
        </p:sp>
        <p:sp>
          <p:nvSpPr>
            <p:cNvPr id="16" name="矩形 15"/>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控制结构应用</a:t>
              </a:r>
              <a:endParaRPr lang="zh-CN" altLang="en-US" sz="3200" b="1" dirty="0">
                <a:solidFill>
                  <a:schemeClr val="tx1">
                    <a:lumMod val="65000"/>
                    <a:lumOff val="35000"/>
                  </a:schemeClr>
                </a:solidFill>
              </a:endParaRPr>
            </a:p>
          </p:txBody>
        </p:sp>
      </p:grpSp>
      <p:sp>
        <p:nvSpPr>
          <p:cNvPr id="2" name="矩形 1"/>
          <p:cNvSpPr/>
          <p:nvPr/>
        </p:nvSpPr>
        <p:spPr>
          <a:xfrm>
            <a:off x="517890" y="1720840"/>
            <a:ext cx="10511554" cy="4154984"/>
          </a:xfrm>
          <a:prstGeom prst="rect">
            <a:avLst/>
          </a:prstGeom>
          <a:solidFill>
            <a:schemeClr val="accent1">
              <a:lumMod val="40000"/>
              <a:lumOff val="60000"/>
            </a:schemeClr>
          </a:solidFill>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实例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a:latin typeface="Calibri" panose="020F0502020204030204" pitchFamily="34" charset="0"/>
                <a:ea typeface="Times New Roman" panose="02020603050405020304" pitchFamily="18" charset="0"/>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有三个数字：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7</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8</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，能组成多少个互不相同且无重复数字的三位数？各是多少？</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解题思路：遍历全部可能，把有重复的组合剔除。代码如下所示：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sum=0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range(7,10):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range(7,10):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k in range(7,10):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if ((i!=j)and(j!=k)and(k!=i)):</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i,j,k</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sum+=1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print(f"</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总共有：</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{sum}</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种组合</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5697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3" name="组合 12"/>
          <p:cNvGrpSpPr/>
          <p:nvPr/>
        </p:nvGrpSpPr>
        <p:grpSpPr>
          <a:xfrm>
            <a:off x="0" y="62661"/>
            <a:ext cx="8464290" cy="628954"/>
            <a:chOff x="1805470" y="2263333"/>
            <a:chExt cx="5837592" cy="629063"/>
          </a:xfrm>
        </p:grpSpPr>
        <p:sp>
          <p:nvSpPr>
            <p:cNvPr id="14"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5" name="椭圆 14"/>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3.5</a:t>
              </a:r>
              <a:endParaRPr lang="en-US" altLang="zh-CN" sz="3200" dirty="0">
                <a:solidFill>
                  <a:schemeClr val="accent4"/>
                </a:solidFill>
                <a:latin typeface="Impact" panose="020B0806030902050204" pitchFamily="34" charset="0"/>
              </a:endParaRPr>
            </a:p>
          </p:txBody>
        </p:sp>
        <p:sp>
          <p:nvSpPr>
            <p:cNvPr id="16" name="矩形 15"/>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控制结构应用</a:t>
              </a:r>
              <a:endParaRPr lang="zh-CN" altLang="en-US" sz="3200" b="1" dirty="0">
                <a:solidFill>
                  <a:schemeClr val="tx1">
                    <a:lumMod val="65000"/>
                    <a:lumOff val="35000"/>
                  </a:schemeClr>
                </a:solidFill>
              </a:endParaRPr>
            </a:p>
          </p:txBody>
        </p:sp>
      </p:grpSp>
      <p:sp>
        <p:nvSpPr>
          <p:cNvPr id="4" name="矩形 3"/>
          <p:cNvSpPr/>
          <p:nvPr/>
        </p:nvSpPr>
        <p:spPr>
          <a:xfrm>
            <a:off x="242761" y="792624"/>
            <a:ext cx="11539243" cy="6001643"/>
          </a:xfrm>
          <a:prstGeom prst="rect">
            <a:avLst/>
          </a:prstGeom>
          <a:solidFill>
            <a:schemeClr val="accent1">
              <a:lumMod val="40000"/>
              <a:lumOff val="60000"/>
            </a:schemeClr>
          </a:solidFill>
        </p:spPr>
        <p:txBody>
          <a:bodyPr wrap="square">
            <a:spAutoFit/>
          </a:bodyPr>
          <a:lstStyle/>
          <a:p>
            <a:pPr indent="266700" algn="just">
              <a:spcAft>
                <a:spcPts val="0"/>
              </a:spcAft>
            </a:pP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实例</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3-21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：打印九九乘法表左下阵列。</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7970" algn="just">
              <a:spcAft>
                <a:spcPts val="0"/>
              </a:spcAft>
            </a:pPr>
            <a:r>
              <a:rPr lang="zh-CN" altLang="zh-CN" sz="2400" b="1" kern="100" dirty="0">
                <a:latin typeface="Calibri" panose="020F0502020204030204" pitchFamily="34" charset="0"/>
                <a:ea typeface="宋体" panose="02010600030101010101" pitchFamily="2" charset="-122"/>
                <a:cs typeface="Times New Roman" panose="02020603050405020304" pitchFamily="18" charset="0"/>
              </a:rPr>
              <a:t>解题思路：</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分行与列考虑，共</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9</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列，</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控制行，</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j</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控制列，每行结束列的列号等于该行的行号。代码如下所示：</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for i in range(1,10):</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for j in range(1,i+1):</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        print(f"{i}*{j}={i*j:2d} ",end=' </a:t>
            </a: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p>
          <a:p>
            <a:pPr indent="266700" algn="just">
              <a:spcAft>
                <a:spcPts val="0"/>
              </a:spcAft>
            </a:pP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r>
              <a:rPr lang="zh-CN" altLang="zh-CN" sz="2400" dirty="0">
                <a:latin typeface="宋体" panose="02010600030101010101" pitchFamily="2" charset="-122"/>
                <a:ea typeface="宋体" panose="02010600030101010101" pitchFamily="2" charset="-122"/>
              </a:rPr>
              <a:t>实例</a:t>
            </a:r>
            <a:r>
              <a:rPr lang="en-US" altLang="zh-CN" sz="2400" dirty="0">
                <a:latin typeface="宋体" panose="02010600030101010101" pitchFamily="2" charset="-122"/>
                <a:ea typeface="宋体" panose="02010600030101010101" pitchFamily="2" charset="-122"/>
              </a:rPr>
              <a:t>3-22</a:t>
            </a:r>
            <a:r>
              <a:rPr lang="zh-CN" altLang="zh-CN" sz="2400" dirty="0">
                <a:latin typeface="宋体" panose="02010600030101010101" pitchFamily="2" charset="-122"/>
                <a:ea typeface="宋体" panose="02010600030101010101" pitchFamily="2" charset="-122"/>
              </a:rPr>
              <a:t>：打印九九乘法表右上阵列。</a:t>
            </a:r>
          </a:p>
          <a:p>
            <a:r>
              <a:rPr lang="zh-CN" altLang="zh-CN" sz="2400" b="1" dirty="0">
                <a:latin typeface="宋体" panose="02010600030101010101" pitchFamily="2" charset="-122"/>
                <a:ea typeface="宋体" panose="02010600030101010101" pitchFamily="2" charset="-122"/>
              </a:rPr>
              <a:t>解题思路：</a:t>
            </a:r>
            <a:r>
              <a:rPr lang="en-US" altLang="zh-CN" sz="2400" dirty="0">
                <a:latin typeface="宋体" panose="02010600030101010101" pitchFamily="2" charset="-122"/>
                <a:ea typeface="宋体" panose="02010600030101010101" pitchFamily="2" charset="-122"/>
              </a:rPr>
              <a:t> </a:t>
            </a:r>
            <a:r>
              <a:rPr lang="zh-CN" altLang="zh-CN" sz="2400" dirty="0">
                <a:latin typeface="宋体" panose="02010600030101010101" pitchFamily="2" charset="-122"/>
                <a:ea typeface="宋体" panose="02010600030101010101" pitchFamily="2" charset="-122"/>
              </a:rPr>
              <a:t>分行与列考虑，共</a:t>
            </a:r>
            <a:r>
              <a:rPr lang="en-US" altLang="zh-CN" sz="2400" dirty="0">
                <a:latin typeface="宋体" panose="02010600030101010101" pitchFamily="2" charset="-122"/>
                <a:ea typeface="宋体" panose="02010600030101010101" pitchFamily="2" charset="-122"/>
              </a:rPr>
              <a:t>9</a:t>
            </a:r>
            <a:r>
              <a:rPr lang="zh-CN" altLang="zh-CN" sz="2400" dirty="0">
                <a:latin typeface="宋体" panose="02010600030101010101" pitchFamily="2" charset="-122"/>
                <a:ea typeface="宋体" panose="02010600030101010101" pitchFamily="2" charset="-122"/>
              </a:rPr>
              <a:t>行</a:t>
            </a:r>
            <a:r>
              <a:rPr lang="en-US" altLang="zh-CN" sz="2400" dirty="0">
                <a:latin typeface="宋体" panose="02010600030101010101" pitchFamily="2" charset="-122"/>
                <a:ea typeface="宋体" panose="02010600030101010101" pitchFamily="2" charset="-122"/>
              </a:rPr>
              <a:t>9</a:t>
            </a:r>
            <a:r>
              <a:rPr lang="zh-CN" altLang="zh-CN" sz="2400" dirty="0">
                <a:latin typeface="宋体" panose="02010600030101010101" pitchFamily="2" charset="-122"/>
                <a:ea typeface="宋体" panose="02010600030101010101" pitchFamily="2" charset="-122"/>
              </a:rPr>
              <a:t>列，</a:t>
            </a:r>
            <a:r>
              <a:rPr lang="en-US" altLang="zh-CN" sz="2400" dirty="0">
                <a:latin typeface="宋体" panose="02010600030101010101" pitchFamily="2" charset="-122"/>
                <a:ea typeface="宋体" panose="02010600030101010101" pitchFamily="2" charset="-122"/>
              </a:rPr>
              <a:t>i</a:t>
            </a:r>
            <a:r>
              <a:rPr lang="zh-CN" altLang="zh-CN" sz="2400" dirty="0">
                <a:latin typeface="宋体" panose="02010600030101010101" pitchFamily="2" charset="-122"/>
                <a:ea typeface="宋体" panose="02010600030101010101" pitchFamily="2" charset="-122"/>
              </a:rPr>
              <a:t>控制行，</a:t>
            </a:r>
            <a:r>
              <a:rPr lang="en-US" altLang="zh-CN" sz="2400" dirty="0">
                <a:latin typeface="宋体" panose="02010600030101010101" pitchFamily="2" charset="-122"/>
                <a:ea typeface="宋体" panose="02010600030101010101" pitchFamily="2" charset="-122"/>
              </a:rPr>
              <a:t>j</a:t>
            </a:r>
            <a:r>
              <a:rPr lang="zh-CN" altLang="zh-CN" sz="2400" dirty="0">
                <a:latin typeface="宋体" panose="02010600030101010101" pitchFamily="2" charset="-122"/>
                <a:ea typeface="宋体" panose="02010600030101010101" pitchFamily="2" charset="-122"/>
              </a:rPr>
              <a:t>控制列，每行起始列的列号等于该行的行号，同时第</a:t>
            </a:r>
            <a:r>
              <a:rPr lang="en-US" altLang="zh-CN" sz="2400" dirty="0">
                <a:latin typeface="宋体" panose="02010600030101010101" pitchFamily="2" charset="-122"/>
                <a:ea typeface="宋体" panose="02010600030101010101" pitchFamily="2" charset="-122"/>
              </a:rPr>
              <a:t>i</a:t>
            </a:r>
            <a:r>
              <a:rPr lang="zh-CN" altLang="zh-CN" sz="2400" dirty="0">
                <a:latin typeface="宋体" panose="02010600030101010101" pitchFamily="2" charset="-122"/>
                <a:ea typeface="宋体" panose="02010600030101010101" pitchFamily="2" charset="-122"/>
              </a:rPr>
              <a:t>行前面空格的长度为</a:t>
            </a:r>
            <a:r>
              <a:rPr lang="en-US" altLang="zh-CN" sz="2400" dirty="0">
                <a:latin typeface="宋体" panose="02010600030101010101" pitchFamily="2" charset="-122"/>
                <a:ea typeface="宋体" panose="02010600030101010101" pitchFamily="2" charset="-122"/>
              </a:rPr>
              <a:t>8</a:t>
            </a:r>
            <a:r>
              <a:rPr lang="zh-CN" altLang="zh-CN" sz="2400" dirty="0">
                <a:latin typeface="宋体" panose="02010600030101010101" pitchFamily="2" charset="-122"/>
                <a:ea typeface="宋体" panose="02010600030101010101" pitchFamily="2" charset="-122"/>
              </a:rPr>
              <a:t>个空格的（</a:t>
            </a:r>
            <a:r>
              <a:rPr lang="en-US" altLang="zh-CN" sz="2400" dirty="0">
                <a:latin typeface="宋体" panose="02010600030101010101" pitchFamily="2" charset="-122"/>
                <a:ea typeface="宋体" panose="02010600030101010101" pitchFamily="2" charset="-122"/>
              </a:rPr>
              <a:t>i-1</a:t>
            </a:r>
            <a:r>
              <a:rPr lang="zh-CN" altLang="zh-CN" sz="2400" dirty="0">
                <a:latin typeface="宋体" panose="02010600030101010101" pitchFamily="2" charset="-122"/>
                <a:ea typeface="宋体" panose="02010600030101010101" pitchFamily="2" charset="-122"/>
              </a:rPr>
              <a:t>）倍。代码如下所示：</a:t>
            </a:r>
          </a:p>
          <a:p>
            <a:r>
              <a:rPr lang="en-US" altLang="zh-CN" sz="2400" dirty="0">
                <a:latin typeface="宋体" panose="02010600030101010101" pitchFamily="2" charset="-122"/>
                <a:ea typeface="宋体" panose="02010600030101010101" pitchFamily="2" charset="-122"/>
              </a:rPr>
              <a:t>for i in range(1,10):</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print(" "*8*(i-1),end='')  # </a:t>
            </a:r>
            <a:r>
              <a:rPr lang="zh-CN" altLang="zh-CN" sz="2400" dirty="0">
                <a:latin typeface="宋体" panose="02010600030101010101" pitchFamily="2" charset="-122"/>
                <a:ea typeface="宋体" panose="02010600030101010101" pitchFamily="2" charset="-122"/>
              </a:rPr>
              <a:t>输出每行前的空格</a:t>
            </a:r>
          </a:p>
          <a:p>
            <a:r>
              <a:rPr lang="en-US" altLang="zh-CN" sz="2400" dirty="0">
                <a:latin typeface="宋体" panose="02010600030101010101" pitchFamily="2" charset="-122"/>
                <a:ea typeface="宋体" panose="02010600030101010101" pitchFamily="2" charset="-122"/>
              </a:rPr>
              <a:t>    for j in range(i,10):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print(f"{i}*{j}={i*j:2d} ",end='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print()</a:t>
            </a:r>
            <a:endParaRPr lang="zh-CN" altLang="zh-CN" sz="2400" dirty="0">
              <a:latin typeface="宋体" panose="02010600030101010101" pitchFamily="2" charset="-122"/>
              <a:ea typeface="宋体" panose="02010600030101010101" pitchFamily="2" charset="-122"/>
            </a:endParaRP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04608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3" name="组合 12"/>
          <p:cNvGrpSpPr/>
          <p:nvPr/>
        </p:nvGrpSpPr>
        <p:grpSpPr>
          <a:xfrm>
            <a:off x="0" y="62661"/>
            <a:ext cx="8464290" cy="628954"/>
            <a:chOff x="1805470" y="2263333"/>
            <a:chExt cx="5837592" cy="629063"/>
          </a:xfrm>
        </p:grpSpPr>
        <p:sp>
          <p:nvSpPr>
            <p:cNvPr id="14"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5" name="椭圆 14"/>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3.5</a:t>
              </a:r>
              <a:endParaRPr lang="en-US" altLang="zh-CN" sz="3200" dirty="0">
                <a:solidFill>
                  <a:schemeClr val="accent4"/>
                </a:solidFill>
                <a:latin typeface="Impact" panose="020B0806030902050204" pitchFamily="34" charset="0"/>
              </a:endParaRPr>
            </a:p>
          </p:txBody>
        </p:sp>
        <p:sp>
          <p:nvSpPr>
            <p:cNvPr id="16" name="矩形 15"/>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控制结构应用</a:t>
              </a:r>
              <a:endParaRPr lang="zh-CN" altLang="en-US" sz="3200" b="1" dirty="0">
                <a:solidFill>
                  <a:schemeClr val="tx1">
                    <a:lumMod val="65000"/>
                    <a:lumOff val="35000"/>
                  </a:schemeClr>
                </a:solidFill>
              </a:endParaRPr>
            </a:p>
          </p:txBody>
        </p:sp>
      </p:grpSp>
      <p:sp>
        <p:nvSpPr>
          <p:cNvPr id="4" name="矩形 3"/>
          <p:cNvSpPr/>
          <p:nvPr/>
        </p:nvSpPr>
        <p:spPr>
          <a:xfrm>
            <a:off x="242761" y="792624"/>
            <a:ext cx="11539243" cy="5909310"/>
          </a:xfrm>
          <a:prstGeom prst="rect">
            <a:avLst/>
          </a:prstGeom>
          <a:solidFill>
            <a:schemeClr val="accent1">
              <a:lumMod val="40000"/>
              <a:lumOff val="60000"/>
            </a:schemeClr>
          </a:solidFill>
        </p:spPr>
        <p:txBody>
          <a:bodyPr wrap="square">
            <a:spAutoFit/>
          </a:bodyPr>
          <a:lstStyle/>
          <a:p>
            <a:r>
              <a:rPr lang="zh-CN" altLang="zh-CN" dirty="0">
                <a:latin typeface="宋体" panose="02010600030101010101" pitchFamily="2" charset="-122"/>
                <a:ea typeface="宋体" panose="02010600030101010101" pitchFamily="2" charset="-122"/>
              </a:rPr>
              <a:t>实例</a:t>
            </a:r>
            <a:r>
              <a:rPr lang="en-US" altLang="zh-CN" dirty="0">
                <a:latin typeface="宋体" panose="02010600030101010101" pitchFamily="2" charset="-122"/>
                <a:ea typeface="宋体" panose="02010600030101010101" pitchFamily="2" charset="-122"/>
              </a:rPr>
              <a:t>3-23 </a:t>
            </a:r>
            <a:r>
              <a:rPr lang="zh-CN" altLang="zh-CN" dirty="0">
                <a:latin typeface="宋体" panose="02010600030101010101" pitchFamily="2" charset="-122"/>
                <a:ea typeface="宋体" panose="02010600030101010101" pitchFamily="2" charset="-122"/>
              </a:rPr>
              <a:t>验证</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奇偶归一猜想</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。对于一个自然数，若该数为偶数，则除以</a:t>
            </a:r>
            <a:r>
              <a:rPr lang="en-US" altLang="zh-CN" dirty="0">
                <a:latin typeface="宋体" panose="02010600030101010101" pitchFamily="2" charset="-122"/>
                <a:ea typeface="宋体" panose="02010600030101010101" pitchFamily="2" charset="-122"/>
              </a:rPr>
              <a:t>2</a:t>
            </a:r>
            <a:r>
              <a:rPr lang="zh-CN" altLang="zh-CN" dirty="0">
                <a:latin typeface="宋体" panose="02010600030101010101" pitchFamily="2" charset="-122"/>
                <a:ea typeface="宋体" panose="02010600030101010101" pitchFamily="2" charset="-122"/>
              </a:rPr>
              <a:t>；若该数为奇数，则乘以</a:t>
            </a:r>
            <a:r>
              <a:rPr lang="en-US" altLang="zh-CN" dirty="0">
                <a:latin typeface="宋体" panose="02010600030101010101" pitchFamily="2" charset="-122"/>
                <a:ea typeface="宋体" panose="02010600030101010101" pitchFamily="2" charset="-122"/>
              </a:rPr>
              <a:t>3</a:t>
            </a:r>
            <a:r>
              <a:rPr lang="zh-CN" altLang="zh-CN" dirty="0">
                <a:latin typeface="宋体" panose="02010600030101010101" pitchFamily="2" charset="-122"/>
                <a:ea typeface="宋体" panose="02010600030101010101" pitchFamily="2" charset="-122"/>
              </a:rPr>
              <a:t>并加</a:t>
            </a:r>
            <a:r>
              <a:rPr lang="en-US" altLang="zh-CN" dirty="0">
                <a:latin typeface="宋体" panose="02010600030101010101" pitchFamily="2" charset="-122"/>
                <a:ea typeface="宋体" panose="02010600030101010101" pitchFamily="2" charset="-122"/>
              </a:rPr>
              <a:t>1</a:t>
            </a:r>
            <a:r>
              <a:rPr lang="zh-CN" altLang="zh-CN" dirty="0">
                <a:latin typeface="宋体" panose="02010600030101010101" pitchFamily="2" charset="-122"/>
                <a:ea typeface="宋体" panose="02010600030101010101" pitchFamily="2" charset="-122"/>
              </a:rPr>
              <a:t>；将得到的数再重复按该规则运算，最终可得到</a:t>
            </a:r>
            <a:r>
              <a:rPr lang="en-US" altLang="zh-CN" dirty="0">
                <a:latin typeface="宋体" panose="02010600030101010101" pitchFamily="2" charset="-122"/>
                <a:ea typeface="宋体" panose="02010600030101010101" pitchFamily="2" charset="-122"/>
              </a:rPr>
              <a:t>1</a:t>
            </a:r>
            <a:r>
              <a:rPr lang="zh-CN" altLang="zh-CN" dirty="0">
                <a:latin typeface="宋体" panose="02010600030101010101" pitchFamily="2" charset="-122"/>
                <a:ea typeface="宋体" panose="02010600030101010101" pitchFamily="2" charset="-122"/>
              </a:rPr>
              <a:t>。</a:t>
            </a:r>
          </a:p>
          <a:p>
            <a:r>
              <a:rPr lang="zh-CN" altLang="zh-CN" b="1" dirty="0">
                <a:latin typeface="宋体" panose="02010600030101010101" pitchFamily="2" charset="-122"/>
                <a:ea typeface="宋体" panose="02010600030101010101" pitchFamily="2" charset="-122"/>
              </a:rPr>
              <a:t>解题思路：</a:t>
            </a:r>
            <a:r>
              <a:rPr lang="en-US" altLang="zh-CN" dirty="0">
                <a:latin typeface="宋体" panose="02010600030101010101" pitchFamily="2" charset="-122"/>
                <a:ea typeface="宋体" panose="02010600030101010101" pitchFamily="2" charset="-122"/>
              </a:rPr>
              <a:t> </a:t>
            </a:r>
            <a:r>
              <a:rPr lang="zh-CN" altLang="zh-CN" dirty="0">
                <a:latin typeface="宋体" panose="02010600030101010101" pitchFamily="2" charset="-122"/>
                <a:ea typeface="宋体" panose="02010600030101010101" pitchFamily="2" charset="-122"/>
              </a:rPr>
              <a:t>用户可以重复输入多个数字进行测试，也可以通过键盘告知程序终止，对输入的每个数字反复按规则测试，得到</a:t>
            </a:r>
            <a:r>
              <a:rPr lang="en-US" altLang="zh-CN" dirty="0">
                <a:latin typeface="宋体" panose="02010600030101010101" pitchFamily="2" charset="-122"/>
                <a:ea typeface="宋体" panose="02010600030101010101" pitchFamily="2" charset="-122"/>
              </a:rPr>
              <a:t>1</a:t>
            </a:r>
            <a:r>
              <a:rPr lang="zh-CN" altLang="zh-CN" dirty="0">
                <a:latin typeface="宋体" panose="02010600030101010101" pitchFamily="2" charset="-122"/>
                <a:ea typeface="宋体" panose="02010600030101010101" pitchFamily="2" charset="-122"/>
              </a:rPr>
              <a:t>时终止。程序如下所示：</a:t>
            </a:r>
          </a:p>
          <a:p>
            <a:r>
              <a:rPr lang="en-US" altLang="zh-CN" dirty="0">
                <a:latin typeface="宋体" panose="02010600030101010101" pitchFamily="2" charset="-122"/>
                <a:ea typeface="宋体" panose="02010600030101010101" pitchFamily="2" charset="-122"/>
              </a:rPr>
              <a:t>while 1:</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flag=input("</a:t>
            </a:r>
            <a:r>
              <a:rPr lang="zh-CN" altLang="zh-CN" dirty="0">
                <a:latin typeface="宋体" panose="02010600030101010101" pitchFamily="2" charset="-122"/>
                <a:ea typeface="宋体" panose="02010600030101010101" pitchFamily="2" charset="-122"/>
              </a:rPr>
              <a:t>是否进行角谷猜想测试（</a:t>
            </a:r>
            <a:r>
              <a:rPr lang="en-US" altLang="zh-CN" dirty="0">
                <a:latin typeface="宋体" panose="02010600030101010101" pitchFamily="2" charset="-122"/>
                <a:ea typeface="宋体" panose="02010600030101010101" pitchFamily="2" charset="-122"/>
              </a:rPr>
              <a:t>Y/N</a:t>
            </a:r>
            <a:r>
              <a:rPr lang="zh-CN" altLang="zh-CN"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if flag=="Y" or flag=="y" :</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a:t>
            </a:r>
            <a:r>
              <a:rPr lang="en-US" altLang="zh-CN" dirty="0" err="1">
                <a:latin typeface="宋体" panose="02010600030101010101" pitchFamily="2" charset="-122"/>
                <a:ea typeface="宋体" panose="02010600030101010101" pitchFamily="2" charset="-122"/>
              </a:rPr>
              <a:t>natural_num</a:t>
            </a:r>
            <a:r>
              <a:rPr lang="en-US" altLang="zh-CN" dirty="0">
                <a:latin typeface="宋体" panose="02010600030101010101" pitchFamily="2" charset="-122"/>
                <a:ea typeface="宋体" panose="02010600030101010101" pitchFamily="2" charset="-122"/>
              </a:rPr>
              <a:t>=</a:t>
            </a:r>
            <a:r>
              <a:rPr lang="en-US" altLang="zh-CN" dirty="0" err="1">
                <a:latin typeface="宋体" panose="02010600030101010101" pitchFamily="2" charset="-122"/>
                <a:ea typeface="宋体" panose="02010600030101010101" pitchFamily="2" charset="-122"/>
              </a:rPr>
              <a:t>int</a:t>
            </a:r>
            <a:r>
              <a:rPr lang="en-US" altLang="zh-CN" dirty="0">
                <a:latin typeface="宋体" panose="02010600030101010101" pitchFamily="2" charset="-122"/>
                <a:ea typeface="宋体" panose="02010600030101010101" pitchFamily="2" charset="-122"/>
              </a:rPr>
              <a:t>(input("</a:t>
            </a:r>
            <a:r>
              <a:rPr lang="zh-CN" altLang="zh-CN" dirty="0">
                <a:latin typeface="宋体" panose="02010600030101010101" pitchFamily="2" charset="-122"/>
                <a:ea typeface="宋体" panose="02010600030101010101" pitchFamily="2" charset="-122"/>
              </a:rPr>
              <a:t>请输入任意自然数进行验证</a:t>
            </a:r>
            <a:r>
              <a:rPr lang="en-US" altLang="zh-CN" dirty="0">
                <a:latin typeface="宋体" panose="02010600030101010101" pitchFamily="2" charset="-122"/>
                <a:ea typeface="宋体" panose="02010600030101010101" pitchFamily="2" charset="-122"/>
              </a:rPr>
              <a:t>:"))</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p=</a:t>
            </a:r>
            <a:r>
              <a:rPr lang="en-US" altLang="zh-CN" dirty="0" err="1">
                <a:latin typeface="宋体" panose="02010600030101010101" pitchFamily="2" charset="-122"/>
                <a:ea typeface="宋体" panose="02010600030101010101" pitchFamily="2" charset="-122"/>
              </a:rPr>
              <a:t>natural_num</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while 1:</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if p%2 == 0:        # n</a:t>
            </a:r>
            <a:r>
              <a:rPr lang="zh-CN" altLang="zh-CN" dirty="0">
                <a:latin typeface="宋体" panose="02010600030101010101" pitchFamily="2" charset="-122"/>
                <a:ea typeface="宋体" panose="02010600030101010101" pitchFamily="2" charset="-122"/>
              </a:rPr>
              <a:t>为偶数时</a:t>
            </a:r>
          </a:p>
          <a:p>
            <a:r>
              <a:rPr lang="en-US" altLang="zh-CN" dirty="0">
                <a:latin typeface="宋体" panose="02010600030101010101" pitchFamily="2" charset="-122"/>
                <a:ea typeface="宋体" panose="02010600030101010101" pitchFamily="2" charset="-122"/>
              </a:rPr>
              <a:t>                p = p / 2</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else:               # n</a:t>
            </a:r>
            <a:r>
              <a:rPr lang="zh-CN" altLang="zh-CN" dirty="0">
                <a:latin typeface="宋体" panose="02010600030101010101" pitchFamily="2" charset="-122"/>
                <a:ea typeface="宋体" panose="02010600030101010101" pitchFamily="2" charset="-122"/>
              </a:rPr>
              <a:t>为奇数时</a:t>
            </a:r>
          </a:p>
          <a:p>
            <a:r>
              <a:rPr lang="en-US" altLang="zh-CN" dirty="0">
                <a:latin typeface="宋体" panose="02010600030101010101" pitchFamily="2" charset="-122"/>
                <a:ea typeface="宋体" panose="02010600030101010101" pitchFamily="2" charset="-122"/>
              </a:rPr>
              <a:t>                p = p * 3 + 1</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if p == 1:</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print(f"</a:t>
            </a:r>
            <a:r>
              <a:rPr lang="zh-CN" altLang="zh-CN" dirty="0">
                <a:latin typeface="宋体" panose="02010600030101010101" pitchFamily="2" charset="-122"/>
                <a:ea typeface="宋体" panose="02010600030101010101" pitchFamily="2" charset="-122"/>
              </a:rPr>
              <a:t>自然数</a:t>
            </a:r>
            <a:r>
              <a:rPr lang="en-US" altLang="zh-CN" dirty="0">
                <a:latin typeface="宋体" panose="02010600030101010101" pitchFamily="2" charset="-122"/>
                <a:ea typeface="宋体" panose="02010600030101010101" pitchFamily="2" charset="-122"/>
              </a:rPr>
              <a:t>{</a:t>
            </a:r>
            <a:r>
              <a:rPr lang="en-US" altLang="zh-CN" dirty="0" err="1">
                <a:latin typeface="宋体" panose="02010600030101010101" pitchFamily="2" charset="-122"/>
                <a:ea typeface="宋体" panose="02010600030101010101" pitchFamily="2" charset="-122"/>
              </a:rPr>
              <a:t>natural_num</a:t>
            </a:r>
            <a:r>
              <a:rPr lang="en-US" altLang="zh-CN"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符合角谷猜想</a:t>
            </a:r>
            <a:r>
              <a:rPr lang="en-US" altLang="zh-CN" dirty="0">
                <a:latin typeface="宋体" panose="02010600030101010101" pitchFamily="2" charset="-122"/>
                <a:ea typeface="宋体" panose="02010600030101010101" pitchFamily="2" charset="-122"/>
              </a:rPr>
              <a:t>")</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break</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a:t>
            </a:r>
            <a:r>
              <a:rPr lang="en-US" altLang="zh-CN" dirty="0" err="1">
                <a:latin typeface="宋体" panose="02010600030101010101" pitchFamily="2" charset="-122"/>
                <a:ea typeface="宋体" panose="02010600030101010101" pitchFamily="2" charset="-122"/>
              </a:rPr>
              <a:t>elif</a:t>
            </a:r>
            <a:r>
              <a:rPr lang="en-US" altLang="zh-CN" dirty="0">
                <a:latin typeface="宋体" panose="02010600030101010101" pitchFamily="2" charset="-122"/>
                <a:ea typeface="宋体" panose="02010600030101010101" pitchFamily="2" charset="-122"/>
              </a:rPr>
              <a:t> flag=="N" or flag=="n":</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break</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else:</a:t>
            </a:r>
            <a:endParaRPr lang="zh-CN" altLang="zh-CN" dirty="0">
              <a:latin typeface="宋体" panose="02010600030101010101" pitchFamily="2" charset="-122"/>
              <a:ea typeface="宋体" panose="02010600030101010101" pitchFamily="2" charset="-122"/>
            </a:endParaRPr>
          </a:p>
          <a:p>
            <a:r>
              <a:rPr lang="en-US" altLang="zh-CN" dirty="0">
                <a:latin typeface="宋体" panose="02010600030101010101" pitchFamily="2" charset="-122"/>
                <a:ea typeface="宋体" panose="02010600030101010101" pitchFamily="2" charset="-122"/>
              </a:rPr>
              <a:t>        print('</a:t>
            </a:r>
            <a:r>
              <a:rPr lang="zh-CN" altLang="zh-CN" dirty="0">
                <a:latin typeface="宋体" panose="02010600030101010101" pitchFamily="2" charset="-122"/>
                <a:ea typeface="宋体" panose="02010600030101010101" pitchFamily="2" charset="-122"/>
              </a:rPr>
              <a:t>请输入</a:t>
            </a:r>
            <a:r>
              <a:rPr lang="en-US" altLang="zh-CN" dirty="0">
                <a:latin typeface="宋体" panose="02010600030101010101" pitchFamily="2" charset="-122"/>
                <a:ea typeface="宋体" panose="02010600030101010101" pitchFamily="2" charset="-122"/>
              </a:rPr>
              <a:t>"Y"</a:t>
            </a:r>
            <a:r>
              <a:rPr lang="zh-CN" altLang="zh-CN" dirty="0">
                <a:latin typeface="宋体" panose="02010600030101010101" pitchFamily="2" charset="-122"/>
                <a:ea typeface="宋体" panose="02010600030101010101" pitchFamily="2" charset="-122"/>
              </a:rPr>
              <a:t>或</a:t>
            </a:r>
            <a:r>
              <a:rPr lang="en-US" altLang="zh-CN" dirty="0">
                <a:latin typeface="宋体" panose="02010600030101010101" pitchFamily="2" charset="-122"/>
                <a:ea typeface="宋体" panose="02010600030101010101" pitchFamily="2" charset="-122"/>
              </a:rPr>
              <a:t>"N</a:t>
            </a:r>
            <a:r>
              <a:rPr lang="en-US" altLang="zh-CN" dirty="0" smtClean="0">
                <a:latin typeface="宋体" panose="02010600030101010101" pitchFamily="2" charset="-122"/>
                <a:ea typeface="宋体" panose="02010600030101010101" pitchFamily="2" charset="-122"/>
              </a:rPr>
              <a:t>"')</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1884821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3" name="组合 12"/>
          <p:cNvGrpSpPr/>
          <p:nvPr/>
        </p:nvGrpSpPr>
        <p:grpSpPr>
          <a:xfrm>
            <a:off x="0" y="62661"/>
            <a:ext cx="8464290" cy="628954"/>
            <a:chOff x="1805470" y="2263333"/>
            <a:chExt cx="5837592" cy="629063"/>
          </a:xfrm>
        </p:grpSpPr>
        <p:sp>
          <p:nvSpPr>
            <p:cNvPr id="14"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15" name="椭圆 14"/>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3.5</a:t>
              </a:r>
              <a:endParaRPr lang="en-US" altLang="zh-CN" sz="3200" dirty="0">
                <a:solidFill>
                  <a:schemeClr val="accent4"/>
                </a:solidFill>
                <a:latin typeface="Impact" panose="020B0806030902050204" pitchFamily="34" charset="0"/>
              </a:endParaRPr>
            </a:p>
          </p:txBody>
        </p:sp>
        <p:sp>
          <p:nvSpPr>
            <p:cNvPr id="16" name="矩形 15"/>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控制结构应用</a:t>
              </a:r>
              <a:endParaRPr lang="zh-CN" altLang="en-US" sz="3200" b="1" dirty="0">
                <a:solidFill>
                  <a:schemeClr val="tx1">
                    <a:lumMod val="65000"/>
                    <a:lumOff val="35000"/>
                  </a:schemeClr>
                </a:solidFill>
              </a:endParaRPr>
            </a:p>
          </p:txBody>
        </p:sp>
      </p:grpSp>
      <p:sp>
        <p:nvSpPr>
          <p:cNvPr id="4" name="矩形 3"/>
          <p:cNvSpPr/>
          <p:nvPr/>
        </p:nvSpPr>
        <p:spPr>
          <a:xfrm>
            <a:off x="242762" y="792624"/>
            <a:ext cx="5988106" cy="5262979"/>
          </a:xfrm>
          <a:prstGeom prst="rect">
            <a:avLst/>
          </a:prstGeom>
          <a:solidFill>
            <a:schemeClr val="accent1">
              <a:lumMod val="40000"/>
              <a:lumOff val="60000"/>
            </a:schemeClr>
          </a:solidFill>
        </p:spPr>
        <p:txBody>
          <a:bodyPr wrap="square">
            <a:spAutoFit/>
          </a:bodyPr>
          <a:lstStyle/>
          <a:p>
            <a:r>
              <a:rPr lang="zh-CN" altLang="zh-CN" sz="2400" dirty="0"/>
              <a:t>例</a:t>
            </a:r>
            <a:r>
              <a:rPr lang="en-US" altLang="zh-CN" sz="2400" dirty="0"/>
              <a:t>3-24 </a:t>
            </a:r>
            <a:r>
              <a:rPr lang="zh-CN" altLang="zh-CN" sz="2400" dirty="0"/>
              <a:t>运用辗转相除法求两个正整数</a:t>
            </a:r>
            <a:r>
              <a:rPr lang="en-US" altLang="zh-CN" sz="2400" dirty="0"/>
              <a:t>m</a:t>
            </a:r>
            <a:r>
              <a:rPr lang="zh-CN" altLang="zh-CN" sz="2400" dirty="0"/>
              <a:t>，</a:t>
            </a:r>
            <a:r>
              <a:rPr lang="en-US" altLang="zh-CN" sz="2400" dirty="0"/>
              <a:t>n</a:t>
            </a:r>
            <a:r>
              <a:rPr lang="zh-CN" altLang="zh-CN" sz="2400" dirty="0"/>
              <a:t>的最大公约数。</a:t>
            </a:r>
          </a:p>
          <a:p>
            <a:r>
              <a:rPr lang="zh-CN" altLang="zh-CN" sz="2400" b="1" dirty="0"/>
              <a:t>解题思路：</a:t>
            </a:r>
            <a:r>
              <a:rPr lang="zh-CN" altLang="zh-CN" sz="2400" dirty="0"/>
              <a:t>写出伪代码</a:t>
            </a:r>
          </a:p>
          <a:p>
            <a:r>
              <a:rPr lang="zh-CN" altLang="zh-CN" sz="2400" dirty="0"/>
              <a:t>①对于已知两数</a:t>
            </a:r>
            <a:r>
              <a:rPr lang="en-US" altLang="zh-CN" sz="2400" dirty="0"/>
              <a:t>m</a:t>
            </a:r>
            <a:r>
              <a:rPr lang="zh-CN" altLang="zh-CN" sz="2400" dirty="0"/>
              <a:t>，</a:t>
            </a:r>
            <a:r>
              <a:rPr lang="en-US" altLang="zh-CN" sz="2400" dirty="0"/>
              <a:t>n</a:t>
            </a:r>
            <a:r>
              <a:rPr lang="zh-CN" altLang="zh-CN" sz="2400" dirty="0"/>
              <a:t>，是的</a:t>
            </a:r>
            <a:r>
              <a:rPr lang="en-US" altLang="zh-CN" sz="2400" dirty="0"/>
              <a:t>m&gt;n</a:t>
            </a:r>
            <a:r>
              <a:rPr lang="zh-CN" altLang="zh-CN" sz="2400" dirty="0"/>
              <a:t>；</a:t>
            </a:r>
          </a:p>
          <a:p>
            <a:r>
              <a:rPr lang="zh-CN" altLang="zh-CN" sz="2400" dirty="0"/>
              <a:t>②</a:t>
            </a:r>
            <a:r>
              <a:rPr lang="en-US" altLang="zh-CN" sz="2400" dirty="0"/>
              <a:t>m</a:t>
            </a:r>
            <a:r>
              <a:rPr lang="zh-CN" altLang="zh-CN" sz="2400" dirty="0"/>
              <a:t>除以</a:t>
            </a:r>
            <a:r>
              <a:rPr lang="en-US" altLang="zh-CN" sz="2400" dirty="0"/>
              <a:t>n</a:t>
            </a:r>
            <a:r>
              <a:rPr lang="zh-CN" altLang="zh-CN" sz="2400" dirty="0"/>
              <a:t>得余数</a:t>
            </a:r>
            <a:r>
              <a:rPr lang="en-US" altLang="zh-CN" sz="2400" dirty="0"/>
              <a:t>r</a:t>
            </a:r>
            <a:r>
              <a:rPr lang="zh-CN" altLang="zh-CN" sz="2400" dirty="0"/>
              <a:t>；</a:t>
            </a:r>
          </a:p>
          <a:p>
            <a:r>
              <a:rPr lang="zh-CN" altLang="zh-CN" sz="2400" dirty="0"/>
              <a:t>③令</a:t>
            </a:r>
            <a:r>
              <a:rPr lang="en-US" altLang="zh-CN" sz="2400" dirty="0" err="1"/>
              <a:t>m←n</a:t>
            </a:r>
            <a:r>
              <a:rPr lang="zh-CN" altLang="zh-CN" sz="2400" dirty="0"/>
              <a:t>，</a:t>
            </a:r>
            <a:r>
              <a:rPr lang="en-US" altLang="zh-CN" sz="2400" dirty="0" err="1"/>
              <a:t>n←r</a:t>
            </a:r>
            <a:r>
              <a:rPr lang="zh-CN" altLang="zh-CN" sz="2400" dirty="0"/>
              <a:t>；</a:t>
            </a:r>
          </a:p>
          <a:p>
            <a:r>
              <a:rPr lang="zh-CN" altLang="zh-CN" sz="2400" dirty="0"/>
              <a:t>④若</a:t>
            </a:r>
            <a:r>
              <a:rPr lang="en-US" altLang="zh-CN" sz="2400" dirty="0"/>
              <a:t>r≠0</a:t>
            </a:r>
            <a:r>
              <a:rPr lang="zh-CN" altLang="zh-CN" sz="2400" dirty="0"/>
              <a:t>，转到②重复执行，直到</a:t>
            </a:r>
            <a:r>
              <a:rPr lang="en-US" altLang="zh-CN" sz="2400" dirty="0"/>
              <a:t>r=0</a:t>
            </a:r>
            <a:r>
              <a:rPr lang="zh-CN" altLang="zh-CN" sz="2400" dirty="0"/>
              <a:t>，并求得最大公约数为</a:t>
            </a:r>
            <a:r>
              <a:rPr lang="en-US" altLang="zh-CN" sz="2400" dirty="0"/>
              <a:t>m</a:t>
            </a:r>
            <a:r>
              <a:rPr lang="zh-CN" altLang="zh-CN" sz="2400" dirty="0"/>
              <a:t>，循环结束。</a:t>
            </a:r>
          </a:p>
          <a:p>
            <a:r>
              <a:rPr lang="zh-CN" altLang="zh-CN" sz="2400" dirty="0"/>
              <a:t>代码如下所示：</a:t>
            </a:r>
          </a:p>
          <a:p>
            <a:r>
              <a:rPr lang="en-US" altLang="zh-CN" sz="2400" dirty="0"/>
              <a:t>while 1:</a:t>
            </a:r>
            <a:endParaRPr lang="zh-CN" altLang="zh-CN" sz="2400" dirty="0"/>
          </a:p>
          <a:p>
            <a:r>
              <a:rPr lang="en-US" altLang="zh-CN" sz="2400" dirty="0"/>
              <a:t>    m1 =</a:t>
            </a:r>
            <a:r>
              <a:rPr lang="en-US" altLang="zh-CN" sz="2400" dirty="0" err="1"/>
              <a:t>int</a:t>
            </a:r>
            <a:r>
              <a:rPr lang="en-US" altLang="zh-CN" sz="2400" dirty="0"/>
              <a:t>(input("</a:t>
            </a:r>
            <a:r>
              <a:rPr lang="zh-CN" altLang="zh-CN" sz="2400" dirty="0"/>
              <a:t>输入</a:t>
            </a:r>
            <a:r>
              <a:rPr lang="en-US" altLang="zh-CN" sz="2400" dirty="0"/>
              <a:t>m</a:t>
            </a:r>
            <a:r>
              <a:rPr lang="zh-CN" altLang="zh-CN" sz="2400" dirty="0"/>
              <a:t>的值</a:t>
            </a:r>
            <a:r>
              <a:rPr lang="en-US" altLang="zh-CN" sz="2400" dirty="0"/>
              <a:t>"))</a:t>
            </a:r>
            <a:endParaRPr lang="zh-CN" altLang="zh-CN" sz="2400" dirty="0"/>
          </a:p>
          <a:p>
            <a:r>
              <a:rPr lang="en-US" altLang="zh-CN" sz="2400" dirty="0"/>
              <a:t>    n1 =</a:t>
            </a:r>
            <a:r>
              <a:rPr lang="en-US" altLang="zh-CN" sz="2400" dirty="0" err="1"/>
              <a:t>int</a:t>
            </a:r>
            <a:r>
              <a:rPr lang="en-US" altLang="zh-CN" sz="2400" dirty="0"/>
              <a:t>(input("</a:t>
            </a:r>
            <a:r>
              <a:rPr lang="zh-CN" altLang="zh-CN" sz="2400" dirty="0"/>
              <a:t>输入</a:t>
            </a:r>
            <a:r>
              <a:rPr lang="en-US" altLang="zh-CN" sz="2400" dirty="0"/>
              <a:t>n</a:t>
            </a:r>
            <a:r>
              <a:rPr lang="zh-CN" altLang="zh-CN" sz="2400" dirty="0"/>
              <a:t>的值</a:t>
            </a:r>
            <a:r>
              <a:rPr lang="en-US" altLang="zh-CN" sz="2400" dirty="0"/>
              <a:t>"))</a:t>
            </a:r>
            <a:endParaRPr lang="zh-CN" altLang="zh-CN" sz="2400" dirty="0"/>
          </a:p>
          <a:p>
            <a:r>
              <a:rPr lang="en-US" altLang="zh-CN" sz="2400" dirty="0"/>
              <a:t>    if m1 &gt; n1:</a:t>
            </a:r>
            <a:endParaRPr lang="zh-CN" altLang="zh-CN" sz="2400" dirty="0"/>
          </a:p>
          <a:p>
            <a:r>
              <a:rPr lang="en-US" altLang="zh-CN" sz="2400" dirty="0"/>
              <a:t>         </a:t>
            </a:r>
            <a:r>
              <a:rPr lang="en-US" altLang="zh-CN" sz="2400" dirty="0" smtClean="0"/>
              <a:t>break</a:t>
            </a:r>
            <a:endParaRPr lang="zh-CN" altLang="zh-CN" sz="2400" dirty="0"/>
          </a:p>
        </p:txBody>
      </p:sp>
      <p:sp>
        <p:nvSpPr>
          <p:cNvPr id="2" name="矩形 1"/>
          <p:cNvSpPr/>
          <p:nvPr/>
        </p:nvSpPr>
        <p:spPr>
          <a:xfrm>
            <a:off x="6349550" y="769764"/>
            <a:ext cx="5842450" cy="5262979"/>
          </a:xfrm>
          <a:prstGeom prst="rect">
            <a:avLst/>
          </a:prstGeom>
          <a:solidFill>
            <a:schemeClr val="accent1">
              <a:lumMod val="40000"/>
              <a:lumOff val="60000"/>
            </a:schemeClr>
          </a:solidFill>
        </p:spPr>
        <p:txBody>
          <a:bodyPr wrap="square">
            <a:spAutoFit/>
          </a:bodyPr>
          <a:lstStyle/>
          <a:p>
            <a:r>
              <a:rPr lang="en-US" altLang="zh-CN" sz="2400" dirty="0"/>
              <a:t> </a:t>
            </a:r>
            <a:r>
              <a:rPr lang="en-US" altLang="zh-CN" sz="2400" dirty="0" smtClean="0"/>
              <a:t>  </a:t>
            </a:r>
            <a:r>
              <a:rPr lang="en-US" altLang="zh-CN" sz="2400" dirty="0" err="1" smtClean="0"/>
              <a:t>elif</a:t>
            </a:r>
            <a:r>
              <a:rPr lang="en-US" altLang="zh-CN" sz="2400" dirty="0" smtClean="0"/>
              <a:t> </a:t>
            </a:r>
            <a:r>
              <a:rPr lang="en-US" altLang="zh-CN" sz="2400" dirty="0"/>
              <a:t>m1&lt;n1:</a:t>
            </a:r>
            <a:endParaRPr lang="zh-CN" altLang="zh-CN" sz="2400" dirty="0"/>
          </a:p>
          <a:p>
            <a:r>
              <a:rPr lang="en-US" altLang="zh-CN" sz="2400" dirty="0"/>
              <a:t>        m1,n1=n1,m1</a:t>
            </a:r>
            <a:endParaRPr lang="zh-CN" altLang="zh-CN" sz="2400" dirty="0"/>
          </a:p>
          <a:p>
            <a:r>
              <a:rPr lang="en-US" altLang="zh-CN" sz="2400" dirty="0"/>
              <a:t>        break</a:t>
            </a:r>
            <a:endParaRPr lang="zh-CN" altLang="zh-CN" sz="2400" dirty="0"/>
          </a:p>
          <a:p>
            <a:r>
              <a:rPr lang="en-US" altLang="zh-CN" sz="2400" dirty="0"/>
              <a:t>    else:</a:t>
            </a:r>
            <a:endParaRPr lang="zh-CN" altLang="zh-CN" sz="2400" dirty="0"/>
          </a:p>
          <a:p>
            <a:r>
              <a:rPr lang="en-US" altLang="zh-CN" sz="2400" dirty="0"/>
              <a:t>        print("</a:t>
            </a:r>
            <a:r>
              <a:rPr lang="zh-CN" altLang="zh-CN" sz="2400" dirty="0"/>
              <a:t>请输入两个不同的数</a:t>
            </a:r>
            <a:r>
              <a:rPr lang="en-US" altLang="zh-CN" sz="2400" dirty="0"/>
              <a:t>")</a:t>
            </a:r>
            <a:endParaRPr lang="zh-CN" altLang="zh-CN" sz="2400" dirty="0"/>
          </a:p>
          <a:p>
            <a:r>
              <a:rPr lang="en-US" altLang="zh-CN" sz="2400" dirty="0"/>
              <a:t>m = m1</a:t>
            </a:r>
            <a:endParaRPr lang="zh-CN" altLang="zh-CN" sz="2400" dirty="0"/>
          </a:p>
          <a:p>
            <a:r>
              <a:rPr lang="en-US" altLang="zh-CN" sz="2400" dirty="0"/>
              <a:t>n = n1</a:t>
            </a:r>
            <a:endParaRPr lang="zh-CN" altLang="zh-CN" sz="2400" dirty="0"/>
          </a:p>
          <a:p>
            <a:r>
              <a:rPr lang="en-US" altLang="zh-CN" sz="2400" dirty="0"/>
              <a:t>r = 1</a:t>
            </a:r>
            <a:endParaRPr lang="zh-CN" altLang="zh-CN" sz="2400" dirty="0"/>
          </a:p>
          <a:p>
            <a:r>
              <a:rPr lang="en-US" altLang="zh-CN" sz="2400" dirty="0"/>
              <a:t>while r != 0:</a:t>
            </a:r>
            <a:endParaRPr lang="zh-CN" altLang="zh-CN" sz="2400" dirty="0"/>
          </a:p>
          <a:p>
            <a:r>
              <a:rPr lang="en-US" altLang="zh-CN" sz="2400" dirty="0"/>
              <a:t>    r = m % n</a:t>
            </a:r>
            <a:endParaRPr lang="zh-CN" altLang="zh-CN" sz="2400" dirty="0"/>
          </a:p>
          <a:p>
            <a:r>
              <a:rPr lang="en-US" altLang="zh-CN" sz="2400" dirty="0"/>
              <a:t>    m = n</a:t>
            </a:r>
            <a:endParaRPr lang="zh-CN" altLang="zh-CN" sz="2400" dirty="0"/>
          </a:p>
          <a:p>
            <a:r>
              <a:rPr lang="en-US" altLang="zh-CN" sz="2400" dirty="0"/>
              <a:t>    n = r</a:t>
            </a:r>
            <a:endParaRPr lang="zh-CN" altLang="zh-CN" sz="2400" dirty="0"/>
          </a:p>
          <a:p>
            <a:r>
              <a:rPr lang="en-US" altLang="zh-CN" sz="2400" dirty="0"/>
              <a:t>print(f"{m1}</a:t>
            </a:r>
            <a:r>
              <a:rPr lang="zh-CN" altLang="zh-CN" sz="2400" dirty="0"/>
              <a:t>和</a:t>
            </a:r>
            <a:r>
              <a:rPr lang="en-US" altLang="zh-CN" sz="2400" dirty="0"/>
              <a:t>{n1}</a:t>
            </a:r>
            <a:r>
              <a:rPr lang="zh-CN" altLang="zh-CN" sz="2400" dirty="0"/>
              <a:t>的最大公约数为</a:t>
            </a:r>
            <a:r>
              <a:rPr lang="en-US" altLang="zh-CN" sz="2400" dirty="0"/>
              <a:t>{m}")  </a:t>
            </a:r>
            <a:endParaRPr lang="en-US" altLang="zh-CN" sz="2400" dirty="0" smtClean="0"/>
          </a:p>
          <a:p>
            <a:endParaRPr lang="zh-CN" altLang="en-US" sz="2400" dirty="0"/>
          </a:p>
        </p:txBody>
      </p:sp>
    </p:spTree>
    <p:extLst>
      <p:ext uri="{BB962C8B-B14F-4D97-AF65-F5344CB8AC3E}">
        <p14:creationId xmlns:p14="http://schemas.microsoft.com/office/powerpoint/2010/main" val="138076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sp>
        <p:nvSpPr>
          <p:cNvPr id="5" name="矩形 4"/>
          <p:cNvSpPr/>
          <p:nvPr/>
        </p:nvSpPr>
        <p:spPr>
          <a:xfrm>
            <a:off x="1266908" y="1083885"/>
            <a:ext cx="9600696" cy="1569660"/>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程序</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一次写完即能正常运行的概率很小，总会有各种各样的</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bug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需要修正。解决这些错误，既要找到错误的位置，更要找到错误产生的原因。绝大部分</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bug</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并非一眼可见，需要通过一整套调试程序的手段来查找而后才能进行修复。</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grpSp>
        <p:nvGrpSpPr>
          <p:cNvPr id="20" name="组合 19"/>
          <p:cNvGrpSpPr/>
          <p:nvPr/>
        </p:nvGrpSpPr>
        <p:grpSpPr>
          <a:xfrm>
            <a:off x="2078853" y="2925480"/>
            <a:ext cx="4835117" cy="748507"/>
            <a:chOff x="7824198" y="1404177"/>
            <a:chExt cx="4835117" cy="748507"/>
          </a:xfrm>
        </p:grpSpPr>
        <p:grpSp>
          <p:nvGrpSpPr>
            <p:cNvPr id="21" name="组合 20"/>
            <p:cNvGrpSpPr/>
            <p:nvPr/>
          </p:nvGrpSpPr>
          <p:grpSpPr>
            <a:xfrm>
              <a:off x="7824198" y="1404177"/>
              <a:ext cx="761736" cy="748507"/>
              <a:chOff x="1805940" y="1198245"/>
              <a:chExt cx="2011680" cy="2011680"/>
            </a:xfrm>
          </p:grpSpPr>
          <p:sp>
            <p:nvSpPr>
              <p:cNvPr id="24"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5"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26"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2"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3.6.1</a:t>
              </a:r>
              <a:endParaRPr lang="en-US" altLang="zh-CN" sz="2000" b="1" dirty="0">
                <a:solidFill>
                  <a:schemeClr val="tx1">
                    <a:lumMod val="65000"/>
                    <a:lumOff val="35000"/>
                  </a:schemeClr>
                </a:solidFill>
              </a:endParaRPr>
            </a:p>
          </p:txBody>
        </p:sp>
        <p:sp>
          <p:nvSpPr>
            <p:cNvPr id="23" name="矩形 22"/>
            <p:cNvSpPr/>
            <p:nvPr/>
          </p:nvSpPr>
          <p:spPr>
            <a:xfrm>
              <a:off x="8588965" y="1476074"/>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代码错误类型</a:t>
              </a:r>
              <a:endParaRPr lang="zh-CN" altLang="en-US" sz="2800" b="1" dirty="0">
                <a:solidFill>
                  <a:schemeClr val="tx1">
                    <a:lumMod val="65000"/>
                    <a:lumOff val="35000"/>
                  </a:schemeClr>
                </a:solidFill>
              </a:endParaRPr>
            </a:p>
          </p:txBody>
        </p:sp>
      </p:grpSp>
      <p:grpSp>
        <p:nvGrpSpPr>
          <p:cNvPr id="27" name="组合 26"/>
          <p:cNvGrpSpPr/>
          <p:nvPr/>
        </p:nvGrpSpPr>
        <p:grpSpPr>
          <a:xfrm>
            <a:off x="2045801" y="3795815"/>
            <a:ext cx="5839040" cy="773015"/>
            <a:chOff x="7791146" y="2274512"/>
            <a:chExt cx="5839040" cy="773015"/>
          </a:xfrm>
        </p:grpSpPr>
        <p:grpSp>
          <p:nvGrpSpPr>
            <p:cNvPr id="28" name="组合 27"/>
            <p:cNvGrpSpPr/>
            <p:nvPr/>
          </p:nvGrpSpPr>
          <p:grpSpPr>
            <a:xfrm>
              <a:off x="7791146" y="2274512"/>
              <a:ext cx="794787" cy="773015"/>
              <a:chOff x="1805940" y="1198245"/>
              <a:chExt cx="2011680" cy="2011680"/>
            </a:xfrm>
          </p:grpSpPr>
          <p:sp>
            <p:nvSpPr>
              <p:cNvPr id="31"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9"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3.6.2</a:t>
              </a:r>
              <a:endParaRPr lang="en-US" altLang="zh-CN" sz="2000" b="1" dirty="0">
                <a:solidFill>
                  <a:schemeClr val="tx1">
                    <a:lumMod val="65000"/>
                    <a:lumOff val="35000"/>
                  </a:schemeClr>
                </a:solidFill>
              </a:endParaRPr>
            </a:p>
          </p:txBody>
        </p:sp>
        <p:sp>
          <p:nvSpPr>
            <p:cNvPr id="30" name="矩形 29"/>
            <p:cNvSpPr/>
            <p:nvPr/>
          </p:nvSpPr>
          <p:spPr>
            <a:xfrm>
              <a:off x="8590213" y="2357560"/>
              <a:ext cx="50399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调试</a:t>
              </a:r>
              <a:endParaRPr lang="zh-CN" altLang="en-US" sz="2800" b="1" dirty="0">
                <a:solidFill>
                  <a:schemeClr val="tx1">
                    <a:lumMod val="65000"/>
                    <a:lumOff val="35000"/>
                  </a:schemeClr>
                </a:solidFill>
              </a:endParaRPr>
            </a:p>
          </p:txBody>
        </p:sp>
      </p:grpSp>
    </p:spTree>
    <p:extLst>
      <p:ext uri="{BB962C8B-B14F-4D97-AF65-F5344CB8AC3E}">
        <p14:creationId xmlns:p14="http://schemas.microsoft.com/office/powerpoint/2010/main" val="2284178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grpSp>
        <p:nvGrpSpPr>
          <p:cNvPr id="34" name="组合 33"/>
          <p:cNvGrpSpPr/>
          <p:nvPr/>
        </p:nvGrpSpPr>
        <p:grpSpPr>
          <a:xfrm>
            <a:off x="0" y="653374"/>
            <a:ext cx="3317735" cy="1631865"/>
            <a:chOff x="1949" y="4185715"/>
            <a:chExt cx="3317735" cy="1631865"/>
          </a:xfrm>
        </p:grpSpPr>
        <p:grpSp>
          <p:nvGrpSpPr>
            <p:cNvPr id="35" name="组合 25"/>
            <p:cNvGrpSpPr/>
            <p:nvPr/>
          </p:nvGrpSpPr>
          <p:grpSpPr>
            <a:xfrm>
              <a:off x="1949" y="4185715"/>
              <a:ext cx="847793" cy="1631865"/>
              <a:chOff x="1147497" y="2119547"/>
              <a:chExt cx="1914069" cy="3767138"/>
            </a:xfrm>
          </p:grpSpPr>
          <p:sp>
            <p:nvSpPr>
              <p:cNvPr id="37"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38"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9"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0"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3.6.1</a:t>
                </a:r>
                <a:endParaRPr lang="zh-CN" altLang="en-US" sz="2000" b="1" dirty="0">
                  <a:solidFill>
                    <a:schemeClr val="tx2">
                      <a:lumMod val="50000"/>
                    </a:schemeClr>
                  </a:solidFill>
                </a:endParaRPr>
              </a:p>
            </p:txBody>
          </p:sp>
          <p:sp>
            <p:nvSpPr>
              <p:cNvPr id="41" name="矩形 40"/>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36" name="矩形 35"/>
            <p:cNvSpPr/>
            <p:nvPr/>
          </p:nvSpPr>
          <p:spPr>
            <a:xfrm>
              <a:off x="805901" y="4259267"/>
              <a:ext cx="2513783"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代码</a:t>
              </a:r>
              <a:r>
                <a:rPr lang="zh-CN" altLang="en-US" sz="2800" b="1" dirty="0" smtClean="0">
                  <a:solidFill>
                    <a:schemeClr val="accent4"/>
                  </a:solidFill>
                </a:rPr>
                <a:t>错误类型</a:t>
              </a:r>
              <a:endParaRPr lang="zh-CN" altLang="en-US" sz="2800" b="1" dirty="0">
                <a:solidFill>
                  <a:schemeClr val="accent4"/>
                </a:solidFill>
              </a:endParaRPr>
            </a:p>
          </p:txBody>
        </p:sp>
      </p:grpSp>
      <p:sp>
        <p:nvSpPr>
          <p:cNvPr id="2" name="矩形 1"/>
          <p:cNvSpPr/>
          <p:nvPr/>
        </p:nvSpPr>
        <p:spPr>
          <a:xfrm>
            <a:off x="624437" y="1214399"/>
            <a:ext cx="11392235" cy="2984791"/>
          </a:xfrm>
          <a:prstGeom prst="rect">
            <a:avLst/>
          </a:prstGeom>
        </p:spPr>
        <p:txBody>
          <a:bodyPr wrap="square">
            <a:spAutoFit/>
          </a:bodyPr>
          <a:lstStyle/>
          <a:p>
            <a:pPr>
              <a:lnSpc>
                <a:spcPct val="157000"/>
              </a:lnSpc>
              <a:spcAft>
                <a:spcPts val="0"/>
              </a:spcAft>
            </a:pPr>
            <a:r>
              <a:rPr lang="en-US" altLang="zh-CN" sz="2800" b="1"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b="1" kern="100" dirty="0">
                <a:latin typeface="黑体" panose="02010609060101010101" pitchFamily="49" charset="-122"/>
                <a:ea typeface="黑体" panose="02010609060101010101" pitchFamily="49" charset="-122"/>
                <a:cs typeface="Times New Roman" panose="02020603050405020304" pitchFamily="18" charset="0"/>
              </a:rPr>
              <a:t>语法</a:t>
            </a:r>
            <a:r>
              <a:rPr lang="zh-CN" altLang="zh-CN" sz="2800" b="1" kern="100" dirty="0" smtClean="0">
                <a:latin typeface="黑体" panose="02010609060101010101" pitchFamily="49" charset="-122"/>
                <a:ea typeface="黑体" panose="02010609060101010101" pitchFamily="49" charset="-122"/>
                <a:cs typeface="Times New Roman" panose="02020603050405020304" pitchFamily="18" charset="0"/>
              </a:rPr>
              <a:t>错误</a:t>
            </a:r>
            <a:endParaRPr lang="en-US" altLang="zh-CN" sz="2800" b="1" kern="100" dirty="0" smtClean="0">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语法</a:t>
            </a:r>
            <a:r>
              <a:rPr lang="zh-CN" altLang="zh-CN" sz="2400" dirty="0">
                <a:latin typeface="宋体" panose="02010600030101010101" pitchFamily="2" charset="-122"/>
                <a:ea typeface="宋体" panose="02010600030101010101" pitchFamily="2" charset="-122"/>
              </a:rPr>
              <a:t>错误是最容易发现和纠正的错误。产生此类错误的主要原因包括编写的代码指令不完整、不按照预定的语法格式提供指令或者根本无法处理等原因导致编译器不能正确“理解”代码。如变量名称前后不一致，代码缩进格式混乱，误用中文标点，等，这些类型的错误一般人眼都比较难以发现。</a:t>
            </a:r>
          </a:p>
          <a:p>
            <a:r>
              <a:rPr lang="en-US" altLang="zh-CN" sz="2400" dirty="0">
                <a:latin typeface="宋体" panose="02010600030101010101" pitchFamily="2" charset="-122"/>
                <a:ea typeface="宋体" panose="02010600030101010101" pitchFamily="2" charset="-122"/>
              </a:rPr>
              <a:t>	Python</a:t>
            </a:r>
            <a:r>
              <a:rPr lang="zh-CN" altLang="zh-CN" sz="2400" dirty="0">
                <a:latin typeface="宋体" panose="02010600030101010101" pitchFamily="2" charset="-122"/>
                <a:ea typeface="宋体" panose="02010600030101010101" pitchFamily="2" charset="-122"/>
              </a:rPr>
              <a:t>提供了语法检查机制，对变量和对象提供实时的语法检查。当出现语法错误时会立刻通知用户。</a:t>
            </a:r>
            <a:endParaRPr lang="zh-CN" altLang="zh-CN" sz="2400" b="1" kern="100" dirty="0">
              <a:latin typeface="宋体" panose="02010600030101010101" pitchFamily="2" charset="-122"/>
              <a:ea typeface="宋体" panose="02010600030101010101" pitchFamily="2" charset="-122"/>
              <a:cs typeface="Times New Roman" panose="02020603050405020304" pitchFamily="18" charset="0"/>
            </a:endParaRPr>
          </a:p>
        </p:txBody>
      </p:sp>
      <p:pic>
        <p:nvPicPr>
          <p:cNvPr id="20" name="图片 19"/>
          <p:cNvPicPr/>
          <p:nvPr/>
        </p:nvPicPr>
        <p:blipFill>
          <a:blip r:embed="rId3"/>
          <a:stretch>
            <a:fillRect/>
          </a:stretch>
        </p:blipFill>
        <p:spPr>
          <a:xfrm>
            <a:off x="1514769" y="4199190"/>
            <a:ext cx="9174810" cy="2658810"/>
          </a:xfrm>
          <a:prstGeom prst="rect">
            <a:avLst/>
          </a:prstGeom>
        </p:spPr>
      </p:pic>
    </p:spTree>
    <p:extLst>
      <p:ext uri="{BB962C8B-B14F-4D97-AF65-F5344CB8AC3E}">
        <p14:creationId xmlns:p14="http://schemas.microsoft.com/office/powerpoint/2010/main" val="13113859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nvSpPr>
        <p:spPr>
          <a:xfrm>
            <a:off x="3551693" y="2406098"/>
            <a:ext cx="6969321" cy="1784801"/>
          </a:xfrm>
          <a:custGeom>
            <a:avLst/>
            <a:gdLst>
              <a:gd name="connsiteX0" fmla="*/ 0 w 7485681"/>
              <a:gd name="connsiteY0" fmla="*/ 1917038 h 1917038"/>
              <a:gd name="connsiteX1" fmla="*/ 418454 w 7485681"/>
              <a:gd name="connsiteY1" fmla="*/ 1545079 h 1917038"/>
              <a:gd name="connsiteX2" fmla="*/ 1937288 w 7485681"/>
              <a:gd name="connsiteY2" fmla="*/ 1576076 h 1917038"/>
              <a:gd name="connsiteX3" fmla="*/ 2572718 w 7485681"/>
              <a:gd name="connsiteY3" fmla="*/ 212225 h 1917038"/>
              <a:gd name="connsiteX4" fmla="*/ 5098942 w 7485681"/>
              <a:gd name="connsiteY4" fmla="*/ 150232 h 1917038"/>
              <a:gd name="connsiteX5" fmla="*/ 4912962 w 7485681"/>
              <a:gd name="connsiteY5" fmla="*/ 1638069 h 1917038"/>
              <a:gd name="connsiteX6" fmla="*/ 7485681 w 7485681"/>
              <a:gd name="connsiteY6" fmla="*/ 1359099 h 191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85681" h="1917038">
                <a:moveTo>
                  <a:pt x="0" y="1917038"/>
                </a:moveTo>
                <a:cubicBezTo>
                  <a:pt x="47786" y="1759472"/>
                  <a:pt x="95573" y="1601906"/>
                  <a:pt x="418454" y="1545079"/>
                </a:cubicBezTo>
                <a:cubicBezTo>
                  <a:pt x="741335" y="1488252"/>
                  <a:pt x="1578244" y="1798218"/>
                  <a:pt x="1937288" y="1576076"/>
                </a:cubicBezTo>
                <a:cubicBezTo>
                  <a:pt x="2296332" y="1353934"/>
                  <a:pt x="2045776" y="449866"/>
                  <a:pt x="2572718" y="212225"/>
                </a:cubicBezTo>
                <a:cubicBezTo>
                  <a:pt x="3099660" y="-25416"/>
                  <a:pt x="4708901" y="-87409"/>
                  <a:pt x="5098942" y="150232"/>
                </a:cubicBezTo>
                <a:cubicBezTo>
                  <a:pt x="5488983" y="387873"/>
                  <a:pt x="4515172" y="1436591"/>
                  <a:pt x="4912962" y="1638069"/>
                </a:cubicBezTo>
                <a:cubicBezTo>
                  <a:pt x="5310752" y="1839547"/>
                  <a:pt x="6398216" y="1599323"/>
                  <a:pt x="7485681" y="1359099"/>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3" name="任意多边形: 形状 5"/>
          <p:cNvSpPr/>
          <p:nvPr/>
        </p:nvSpPr>
        <p:spPr>
          <a:xfrm>
            <a:off x="4134628" y="2792110"/>
            <a:ext cx="6522016" cy="1855594"/>
          </a:xfrm>
          <a:custGeom>
            <a:avLst/>
            <a:gdLst>
              <a:gd name="connsiteX0" fmla="*/ 0 w 7005234"/>
              <a:gd name="connsiteY0" fmla="*/ 1993077 h 1993077"/>
              <a:gd name="connsiteX1" fmla="*/ 418454 w 7005234"/>
              <a:gd name="connsiteY1" fmla="*/ 1621118 h 1993077"/>
              <a:gd name="connsiteX2" fmla="*/ 1425844 w 7005234"/>
              <a:gd name="connsiteY2" fmla="*/ 1605620 h 1993077"/>
              <a:gd name="connsiteX3" fmla="*/ 2417736 w 7005234"/>
              <a:gd name="connsiteY3" fmla="*/ 164277 h 1993077"/>
              <a:gd name="connsiteX4" fmla="*/ 4448014 w 7005234"/>
              <a:gd name="connsiteY4" fmla="*/ 195274 h 1993077"/>
              <a:gd name="connsiteX5" fmla="*/ 5238427 w 7005234"/>
              <a:gd name="connsiteY5" fmla="*/ 1621118 h 1993077"/>
              <a:gd name="connsiteX6" fmla="*/ 7005234 w 7005234"/>
              <a:gd name="connsiteY6" fmla="*/ 1140670 h 1993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234" h="1993077">
                <a:moveTo>
                  <a:pt x="0" y="1993077"/>
                </a:moveTo>
                <a:cubicBezTo>
                  <a:pt x="90406" y="1839385"/>
                  <a:pt x="180813" y="1685694"/>
                  <a:pt x="418454" y="1621118"/>
                </a:cubicBezTo>
                <a:cubicBezTo>
                  <a:pt x="656095" y="1556542"/>
                  <a:pt x="1092630" y="1848427"/>
                  <a:pt x="1425844" y="1605620"/>
                </a:cubicBezTo>
                <a:cubicBezTo>
                  <a:pt x="1759058" y="1362813"/>
                  <a:pt x="1914041" y="399335"/>
                  <a:pt x="2417736" y="164277"/>
                </a:cubicBezTo>
                <a:cubicBezTo>
                  <a:pt x="2921431" y="-70781"/>
                  <a:pt x="3977899" y="-47533"/>
                  <a:pt x="4448014" y="195274"/>
                </a:cubicBezTo>
                <a:cubicBezTo>
                  <a:pt x="4918129" y="438081"/>
                  <a:pt x="4812224" y="1463552"/>
                  <a:pt x="5238427" y="1621118"/>
                </a:cubicBezTo>
                <a:cubicBezTo>
                  <a:pt x="5664630" y="1778684"/>
                  <a:pt x="6334932" y="1459677"/>
                  <a:pt x="7005234" y="1140670"/>
                </a:cubicBezTo>
              </a:path>
            </a:pathLst>
          </a:custGeom>
          <a:noFill/>
          <a:ln w="38100">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sp>
        <p:nvSpPr>
          <p:cNvPr id="7" name="任意多边形: 形状 11"/>
          <p:cNvSpPr/>
          <p:nvPr/>
        </p:nvSpPr>
        <p:spPr bwMode="auto">
          <a:xfrm>
            <a:off x="11078063" y="145801"/>
            <a:ext cx="590720" cy="500729"/>
          </a:xfrm>
          <a:custGeom>
            <a:avLst/>
            <a:gdLst>
              <a:gd name="T0" fmla="*/ 9008 w 16128"/>
              <a:gd name="T1" fmla="*/ 9118 h 13670"/>
              <a:gd name="T2" fmla="*/ 11668 w 16128"/>
              <a:gd name="T3" fmla="*/ 8439 h 13670"/>
              <a:gd name="T4" fmla="*/ 14502 w 16128"/>
              <a:gd name="T5" fmla="*/ 7645 h 13670"/>
              <a:gd name="T6" fmla="*/ 16083 w 16128"/>
              <a:gd name="T7" fmla="*/ 7107 h 13670"/>
              <a:gd name="T8" fmla="*/ 15867 w 16128"/>
              <a:gd name="T9" fmla="*/ 6545 h 13670"/>
              <a:gd name="T10" fmla="*/ 14995 w 16128"/>
              <a:gd name="T11" fmla="*/ 5410 h 13670"/>
              <a:gd name="T12" fmla="*/ 13743 w 16128"/>
              <a:gd name="T13" fmla="*/ 3931 h 13670"/>
              <a:gd name="T14" fmla="*/ 6671 w 16128"/>
              <a:gd name="T15" fmla="*/ 6187 h 13670"/>
              <a:gd name="T16" fmla="*/ 7399 w 16128"/>
              <a:gd name="T17" fmla="*/ 8114 h 13670"/>
              <a:gd name="T18" fmla="*/ 7834 w 16128"/>
              <a:gd name="T19" fmla="*/ 9142 h 13670"/>
              <a:gd name="T20" fmla="*/ 6171 w 16128"/>
              <a:gd name="T21" fmla="*/ 7159 h 13670"/>
              <a:gd name="T22" fmla="*/ 5413 w 16128"/>
              <a:gd name="T23" fmla="*/ 8193 h 13670"/>
              <a:gd name="T24" fmla="*/ 4789 w 16128"/>
              <a:gd name="T25" fmla="*/ 8949 h 13670"/>
              <a:gd name="T26" fmla="*/ 4394 w 16128"/>
              <a:gd name="T27" fmla="*/ 9233 h 13670"/>
              <a:gd name="T28" fmla="*/ 3806 w 16128"/>
              <a:gd name="T29" fmla="*/ 8807 h 13670"/>
              <a:gd name="T30" fmla="*/ 2946 w 16128"/>
              <a:gd name="T31" fmla="*/ 7995 h 13670"/>
              <a:gd name="T32" fmla="*/ 1946 w 16128"/>
              <a:gd name="T33" fmla="*/ 6977 h 13670"/>
              <a:gd name="T34" fmla="*/ 1903 w 16128"/>
              <a:gd name="T35" fmla="*/ 7958 h 13670"/>
              <a:gd name="T36" fmla="*/ 1902 w 16128"/>
              <a:gd name="T37" fmla="*/ 9349 h 13670"/>
              <a:gd name="T38" fmla="*/ 2036 w 16128"/>
              <a:gd name="T39" fmla="*/ 9736 h 13670"/>
              <a:gd name="T40" fmla="*/ 3069 w 16128"/>
              <a:gd name="T41" fmla="*/ 10776 h 13670"/>
              <a:gd name="T42" fmla="*/ 4618 w 16128"/>
              <a:gd name="T43" fmla="*/ 12220 h 13670"/>
              <a:gd name="T44" fmla="*/ 5996 w 16128"/>
              <a:gd name="T45" fmla="*/ 13385 h 13670"/>
              <a:gd name="T46" fmla="*/ 6767 w 16128"/>
              <a:gd name="T47" fmla="*/ 13636 h 13670"/>
              <a:gd name="T48" fmla="*/ 8689 w 16128"/>
              <a:gd name="T49" fmla="*/ 13137 h 13670"/>
              <a:gd name="T50" fmla="*/ 11288 w 16128"/>
              <a:gd name="T51" fmla="*/ 12351 h 13670"/>
              <a:gd name="T52" fmla="*/ 13358 w 16128"/>
              <a:gd name="T53" fmla="*/ 11677 h 13670"/>
              <a:gd name="T54" fmla="*/ 13885 w 16128"/>
              <a:gd name="T55" fmla="*/ 11379 h 13670"/>
              <a:gd name="T56" fmla="*/ 14007 w 16128"/>
              <a:gd name="T57" fmla="*/ 10539 h 13670"/>
              <a:gd name="T58" fmla="*/ 14216 w 16128"/>
              <a:gd name="T59" fmla="*/ 8501 h 13670"/>
              <a:gd name="T60" fmla="*/ 12749 w 16128"/>
              <a:gd name="T61" fmla="*/ 8644 h 13670"/>
              <a:gd name="T62" fmla="*/ 8990 w 16128"/>
              <a:gd name="T63" fmla="*/ 9702 h 13670"/>
              <a:gd name="T64" fmla="*/ 7661 w 16128"/>
              <a:gd name="T65" fmla="*/ 10019 h 13670"/>
              <a:gd name="T66" fmla="*/ 7380 w 16128"/>
              <a:gd name="T67" fmla="*/ 9609 h 13670"/>
              <a:gd name="T68" fmla="*/ 6949 w 16128"/>
              <a:gd name="T69" fmla="*/ 8595 h 13670"/>
              <a:gd name="T70" fmla="*/ 6330 w 16128"/>
              <a:gd name="T71" fmla="*/ 6984 h 13670"/>
              <a:gd name="T72" fmla="*/ 7769 w 16128"/>
              <a:gd name="T73" fmla="*/ 244 h 13670"/>
              <a:gd name="T74" fmla="*/ 4580 w 16128"/>
              <a:gd name="T75" fmla="*/ 1102 h 13670"/>
              <a:gd name="T76" fmla="*/ 2926 w 16128"/>
              <a:gd name="T77" fmla="*/ 1610 h 13670"/>
              <a:gd name="T78" fmla="*/ 2820 w 16128"/>
              <a:gd name="T79" fmla="*/ 1937 h 13670"/>
              <a:gd name="T80" fmla="*/ 3833 w 16128"/>
              <a:gd name="T81" fmla="*/ 2838 h 13670"/>
              <a:gd name="T82" fmla="*/ 5235 w 16128"/>
              <a:gd name="T83" fmla="*/ 3977 h 13670"/>
              <a:gd name="T84" fmla="*/ 6374 w 16128"/>
              <a:gd name="T85" fmla="*/ 4818 h 13670"/>
              <a:gd name="T86" fmla="*/ 7007 w 16128"/>
              <a:gd name="T87" fmla="*/ 4905 h 13670"/>
              <a:gd name="T88" fmla="*/ 8782 w 16128"/>
              <a:gd name="T89" fmla="*/ 4451 h 13670"/>
              <a:gd name="T90" fmla="*/ 11048 w 16128"/>
              <a:gd name="T91" fmla="*/ 3797 h 13670"/>
              <a:gd name="T92" fmla="*/ 12729 w 16128"/>
              <a:gd name="T93" fmla="*/ 3245 h 13670"/>
              <a:gd name="T94" fmla="*/ 12897 w 16128"/>
              <a:gd name="T95" fmla="*/ 2914 h 13670"/>
              <a:gd name="T96" fmla="*/ 12015 w 16128"/>
              <a:gd name="T97" fmla="*/ 2075 h 13670"/>
              <a:gd name="T98" fmla="*/ 10264 w 16128"/>
              <a:gd name="T99" fmla="*/ 587 h 13670"/>
              <a:gd name="T100" fmla="*/ 100 w 16128"/>
              <a:gd name="T101" fmla="*/ 4443 h 13670"/>
              <a:gd name="T102" fmla="*/ 1108 w 16128"/>
              <a:gd name="T103" fmla="*/ 5506 h 13670"/>
              <a:gd name="T104" fmla="*/ 2621 w 16128"/>
              <a:gd name="T105" fmla="*/ 6979 h 13670"/>
              <a:gd name="T106" fmla="*/ 3911 w 16128"/>
              <a:gd name="T107" fmla="*/ 8146 h 13670"/>
              <a:gd name="T108" fmla="*/ 4398 w 16128"/>
              <a:gd name="T109" fmla="*/ 8331 h 13670"/>
              <a:gd name="T110" fmla="*/ 4998 w 16128"/>
              <a:gd name="T111" fmla="*/ 7639 h 13670"/>
              <a:gd name="T112" fmla="*/ 6013 w 16128"/>
              <a:gd name="T113" fmla="*/ 6264 h 13670"/>
              <a:gd name="T114" fmla="*/ 2048 w 16128"/>
              <a:gd name="T115" fmla="*/ 2138 h 13670"/>
              <a:gd name="T116" fmla="*/ 871 w 16128"/>
              <a:gd name="T117" fmla="*/ 3303 h 13670"/>
              <a:gd name="T118" fmla="*/ 198 w 16128"/>
              <a:gd name="T119" fmla="*/ 4018 h 13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3670">
                <a:moveTo>
                  <a:pt x="7951" y="9328"/>
                </a:moveTo>
                <a:lnTo>
                  <a:pt x="7990" y="9330"/>
                </a:lnTo>
                <a:lnTo>
                  <a:pt x="8072" y="9320"/>
                </a:lnTo>
                <a:lnTo>
                  <a:pt x="8193" y="9299"/>
                </a:lnTo>
                <a:lnTo>
                  <a:pt x="8349" y="9268"/>
                </a:lnTo>
                <a:lnTo>
                  <a:pt x="8540" y="9227"/>
                </a:lnTo>
                <a:lnTo>
                  <a:pt x="8761" y="9176"/>
                </a:lnTo>
                <a:lnTo>
                  <a:pt x="9008" y="9118"/>
                </a:lnTo>
                <a:lnTo>
                  <a:pt x="9283" y="9053"/>
                </a:lnTo>
                <a:lnTo>
                  <a:pt x="9579" y="8979"/>
                </a:lnTo>
                <a:lnTo>
                  <a:pt x="9895" y="8900"/>
                </a:lnTo>
                <a:lnTo>
                  <a:pt x="10226" y="8816"/>
                </a:lnTo>
                <a:lnTo>
                  <a:pt x="10573" y="8727"/>
                </a:lnTo>
                <a:lnTo>
                  <a:pt x="10931" y="8633"/>
                </a:lnTo>
                <a:lnTo>
                  <a:pt x="11296" y="8538"/>
                </a:lnTo>
                <a:lnTo>
                  <a:pt x="11668" y="8439"/>
                </a:lnTo>
                <a:lnTo>
                  <a:pt x="12042" y="8338"/>
                </a:lnTo>
                <a:lnTo>
                  <a:pt x="12416" y="8236"/>
                </a:lnTo>
                <a:lnTo>
                  <a:pt x="12786" y="8134"/>
                </a:lnTo>
                <a:lnTo>
                  <a:pt x="13151" y="8033"/>
                </a:lnTo>
                <a:lnTo>
                  <a:pt x="13509" y="7932"/>
                </a:lnTo>
                <a:lnTo>
                  <a:pt x="13855" y="7833"/>
                </a:lnTo>
                <a:lnTo>
                  <a:pt x="14187" y="7737"/>
                </a:lnTo>
                <a:lnTo>
                  <a:pt x="14502" y="7645"/>
                </a:lnTo>
                <a:lnTo>
                  <a:pt x="14797" y="7555"/>
                </a:lnTo>
                <a:lnTo>
                  <a:pt x="15071" y="7471"/>
                </a:lnTo>
                <a:lnTo>
                  <a:pt x="15319" y="7393"/>
                </a:lnTo>
                <a:lnTo>
                  <a:pt x="15538" y="7320"/>
                </a:lnTo>
                <a:lnTo>
                  <a:pt x="15727" y="7255"/>
                </a:lnTo>
                <a:lnTo>
                  <a:pt x="15883" y="7197"/>
                </a:lnTo>
                <a:lnTo>
                  <a:pt x="16002" y="7147"/>
                </a:lnTo>
                <a:lnTo>
                  <a:pt x="16083" y="7107"/>
                </a:lnTo>
                <a:lnTo>
                  <a:pt x="16120" y="7076"/>
                </a:lnTo>
                <a:lnTo>
                  <a:pt x="16128" y="7042"/>
                </a:lnTo>
                <a:lnTo>
                  <a:pt x="16119" y="6993"/>
                </a:lnTo>
                <a:lnTo>
                  <a:pt x="16095" y="6928"/>
                </a:lnTo>
                <a:lnTo>
                  <a:pt x="16056" y="6851"/>
                </a:lnTo>
                <a:lnTo>
                  <a:pt x="16005" y="6760"/>
                </a:lnTo>
                <a:lnTo>
                  <a:pt x="15942" y="6658"/>
                </a:lnTo>
                <a:lnTo>
                  <a:pt x="15867" y="6545"/>
                </a:lnTo>
                <a:lnTo>
                  <a:pt x="15781" y="6424"/>
                </a:lnTo>
                <a:lnTo>
                  <a:pt x="15688" y="6294"/>
                </a:lnTo>
                <a:lnTo>
                  <a:pt x="15586" y="6157"/>
                </a:lnTo>
                <a:lnTo>
                  <a:pt x="15477" y="6015"/>
                </a:lnTo>
                <a:lnTo>
                  <a:pt x="15363" y="5868"/>
                </a:lnTo>
                <a:lnTo>
                  <a:pt x="15243" y="5718"/>
                </a:lnTo>
                <a:lnTo>
                  <a:pt x="15120" y="5564"/>
                </a:lnTo>
                <a:lnTo>
                  <a:pt x="14995" y="5410"/>
                </a:lnTo>
                <a:lnTo>
                  <a:pt x="14868" y="5254"/>
                </a:lnTo>
                <a:lnTo>
                  <a:pt x="14740" y="5100"/>
                </a:lnTo>
                <a:lnTo>
                  <a:pt x="14613" y="4948"/>
                </a:lnTo>
                <a:lnTo>
                  <a:pt x="14487" y="4799"/>
                </a:lnTo>
                <a:lnTo>
                  <a:pt x="14364" y="4653"/>
                </a:lnTo>
                <a:lnTo>
                  <a:pt x="14131" y="4380"/>
                </a:lnTo>
                <a:lnTo>
                  <a:pt x="13920" y="4136"/>
                </a:lnTo>
                <a:lnTo>
                  <a:pt x="13743" y="3931"/>
                </a:lnTo>
                <a:lnTo>
                  <a:pt x="13605" y="3773"/>
                </a:lnTo>
                <a:lnTo>
                  <a:pt x="13516" y="3672"/>
                </a:lnTo>
                <a:lnTo>
                  <a:pt x="13485" y="3637"/>
                </a:lnTo>
                <a:lnTo>
                  <a:pt x="6465" y="5620"/>
                </a:lnTo>
                <a:lnTo>
                  <a:pt x="6480" y="5661"/>
                </a:lnTo>
                <a:lnTo>
                  <a:pt x="6522" y="5776"/>
                </a:lnTo>
                <a:lnTo>
                  <a:pt x="6586" y="5955"/>
                </a:lnTo>
                <a:lnTo>
                  <a:pt x="6671" y="6187"/>
                </a:lnTo>
                <a:lnTo>
                  <a:pt x="6773" y="6462"/>
                </a:lnTo>
                <a:lnTo>
                  <a:pt x="6886" y="6769"/>
                </a:lnTo>
                <a:lnTo>
                  <a:pt x="7010" y="7099"/>
                </a:lnTo>
                <a:lnTo>
                  <a:pt x="7139" y="7440"/>
                </a:lnTo>
                <a:lnTo>
                  <a:pt x="7203" y="7611"/>
                </a:lnTo>
                <a:lnTo>
                  <a:pt x="7269" y="7782"/>
                </a:lnTo>
                <a:lnTo>
                  <a:pt x="7334" y="7950"/>
                </a:lnTo>
                <a:lnTo>
                  <a:pt x="7399" y="8114"/>
                </a:lnTo>
                <a:lnTo>
                  <a:pt x="7462" y="8275"/>
                </a:lnTo>
                <a:lnTo>
                  <a:pt x="7524" y="8428"/>
                </a:lnTo>
                <a:lnTo>
                  <a:pt x="7583" y="8573"/>
                </a:lnTo>
                <a:lnTo>
                  <a:pt x="7640" y="8710"/>
                </a:lnTo>
                <a:lnTo>
                  <a:pt x="7694" y="8837"/>
                </a:lnTo>
                <a:lnTo>
                  <a:pt x="7744" y="8952"/>
                </a:lnTo>
                <a:lnTo>
                  <a:pt x="7791" y="9055"/>
                </a:lnTo>
                <a:lnTo>
                  <a:pt x="7834" y="9142"/>
                </a:lnTo>
                <a:lnTo>
                  <a:pt x="7871" y="9215"/>
                </a:lnTo>
                <a:lnTo>
                  <a:pt x="7904" y="9271"/>
                </a:lnTo>
                <a:lnTo>
                  <a:pt x="7931" y="9308"/>
                </a:lnTo>
                <a:lnTo>
                  <a:pt x="7951" y="9328"/>
                </a:lnTo>
                <a:close/>
                <a:moveTo>
                  <a:pt x="6318" y="6950"/>
                </a:moveTo>
                <a:lnTo>
                  <a:pt x="6301" y="6976"/>
                </a:lnTo>
                <a:lnTo>
                  <a:pt x="6251" y="7047"/>
                </a:lnTo>
                <a:lnTo>
                  <a:pt x="6171" y="7159"/>
                </a:lnTo>
                <a:lnTo>
                  <a:pt x="6068" y="7304"/>
                </a:lnTo>
                <a:lnTo>
                  <a:pt x="5944" y="7476"/>
                </a:lnTo>
                <a:lnTo>
                  <a:pt x="5805" y="7668"/>
                </a:lnTo>
                <a:lnTo>
                  <a:pt x="5730" y="7770"/>
                </a:lnTo>
                <a:lnTo>
                  <a:pt x="5653" y="7873"/>
                </a:lnTo>
                <a:lnTo>
                  <a:pt x="5574" y="7979"/>
                </a:lnTo>
                <a:lnTo>
                  <a:pt x="5494" y="8086"/>
                </a:lnTo>
                <a:lnTo>
                  <a:pt x="5413" y="8193"/>
                </a:lnTo>
                <a:lnTo>
                  <a:pt x="5330" y="8299"/>
                </a:lnTo>
                <a:lnTo>
                  <a:pt x="5249" y="8403"/>
                </a:lnTo>
                <a:lnTo>
                  <a:pt x="5168" y="8504"/>
                </a:lnTo>
                <a:lnTo>
                  <a:pt x="5087" y="8603"/>
                </a:lnTo>
                <a:lnTo>
                  <a:pt x="5009" y="8698"/>
                </a:lnTo>
                <a:lnTo>
                  <a:pt x="4933" y="8787"/>
                </a:lnTo>
                <a:lnTo>
                  <a:pt x="4860" y="8871"/>
                </a:lnTo>
                <a:lnTo>
                  <a:pt x="4789" y="8949"/>
                </a:lnTo>
                <a:lnTo>
                  <a:pt x="4722" y="9018"/>
                </a:lnTo>
                <a:lnTo>
                  <a:pt x="4660" y="9080"/>
                </a:lnTo>
                <a:lnTo>
                  <a:pt x="4603" y="9133"/>
                </a:lnTo>
                <a:lnTo>
                  <a:pt x="4550" y="9175"/>
                </a:lnTo>
                <a:lnTo>
                  <a:pt x="4503" y="9208"/>
                </a:lnTo>
                <a:lnTo>
                  <a:pt x="4462" y="9229"/>
                </a:lnTo>
                <a:lnTo>
                  <a:pt x="4429" y="9237"/>
                </a:lnTo>
                <a:lnTo>
                  <a:pt x="4394" y="9233"/>
                </a:lnTo>
                <a:lnTo>
                  <a:pt x="4349" y="9216"/>
                </a:lnTo>
                <a:lnTo>
                  <a:pt x="4293" y="9187"/>
                </a:lnTo>
                <a:lnTo>
                  <a:pt x="4230" y="9146"/>
                </a:lnTo>
                <a:lnTo>
                  <a:pt x="4158" y="9095"/>
                </a:lnTo>
                <a:lnTo>
                  <a:pt x="4079" y="9035"/>
                </a:lnTo>
                <a:lnTo>
                  <a:pt x="3994" y="8967"/>
                </a:lnTo>
                <a:lnTo>
                  <a:pt x="3902" y="8890"/>
                </a:lnTo>
                <a:lnTo>
                  <a:pt x="3806" y="8807"/>
                </a:lnTo>
                <a:lnTo>
                  <a:pt x="3705" y="8718"/>
                </a:lnTo>
                <a:lnTo>
                  <a:pt x="3602" y="8623"/>
                </a:lnTo>
                <a:lnTo>
                  <a:pt x="3495" y="8524"/>
                </a:lnTo>
                <a:lnTo>
                  <a:pt x="3387" y="8422"/>
                </a:lnTo>
                <a:lnTo>
                  <a:pt x="3276" y="8317"/>
                </a:lnTo>
                <a:lnTo>
                  <a:pt x="3166" y="8210"/>
                </a:lnTo>
                <a:lnTo>
                  <a:pt x="3055" y="8103"/>
                </a:lnTo>
                <a:lnTo>
                  <a:pt x="2946" y="7995"/>
                </a:lnTo>
                <a:lnTo>
                  <a:pt x="2839" y="7889"/>
                </a:lnTo>
                <a:lnTo>
                  <a:pt x="2733" y="7783"/>
                </a:lnTo>
                <a:lnTo>
                  <a:pt x="2631" y="7680"/>
                </a:lnTo>
                <a:lnTo>
                  <a:pt x="2439" y="7485"/>
                </a:lnTo>
                <a:lnTo>
                  <a:pt x="2269" y="7311"/>
                </a:lnTo>
                <a:lnTo>
                  <a:pt x="2126" y="7163"/>
                </a:lnTo>
                <a:lnTo>
                  <a:pt x="2017" y="7049"/>
                </a:lnTo>
                <a:lnTo>
                  <a:pt x="1946" y="6977"/>
                </a:lnTo>
                <a:lnTo>
                  <a:pt x="1922" y="6950"/>
                </a:lnTo>
                <a:lnTo>
                  <a:pt x="1921" y="6978"/>
                </a:lnTo>
                <a:lnTo>
                  <a:pt x="1920" y="7055"/>
                </a:lnTo>
                <a:lnTo>
                  <a:pt x="1917" y="7176"/>
                </a:lnTo>
                <a:lnTo>
                  <a:pt x="1914" y="7334"/>
                </a:lnTo>
                <a:lnTo>
                  <a:pt x="1910" y="7522"/>
                </a:lnTo>
                <a:lnTo>
                  <a:pt x="1906" y="7732"/>
                </a:lnTo>
                <a:lnTo>
                  <a:pt x="1903" y="7958"/>
                </a:lnTo>
                <a:lnTo>
                  <a:pt x="1899" y="8194"/>
                </a:lnTo>
                <a:lnTo>
                  <a:pt x="1897" y="8432"/>
                </a:lnTo>
                <a:lnTo>
                  <a:pt x="1895" y="8666"/>
                </a:lnTo>
                <a:lnTo>
                  <a:pt x="1895" y="8888"/>
                </a:lnTo>
                <a:lnTo>
                  <a:pt x="1896" y="9092"/>
                </a:lnTo>
                <a:lnTo>
                  <a:pt x="1898" y="9186"/>
                </a:lnTo>
                <a:lnTo>
                  <a:pt x="1899" y="9271"/>
                </a:lnTo>
                <a:lnTo>
                  <a:pt x="1902" y="9349"/>
                </a:lnTo>
                <a:lnTo>
                  <a:pt x="1905" y="9418"/>
                </a:lnTo>
                <a:lnTo>
                  <a:pt x="1908" y="9478"/>
                </a:lnTo>
                <a:lnTo>
                  <a:pt x="1912" y="9526"/>
                </a:lnTo>
                <a:lnTo>
                  <a:pt x="1917" y="9564"/>
                </a:lnTo>
                <a:lnTo>
                  <a:pt x="1922" y="9590"/>
                </a:lnTo>
                <a:lnTo>
                  <a:pt x="1939" y="9619"/>
                </a:lnTo>
                <a:lnTo>
                  <a:pt x="1978" y="9668"/>
                </a:lnTo>
                <a:lnTo>
                  <a:pt x="2036" y="9736"/>
                </a:lnTo>
                <a:lnTo>
                  <a:pt x="2114" y="9820"/>
                </a:lnTo>
                <a:lnTo>
                  <a:pt x="2209" y="9920"/>
                </a:lnTo>
                <a:lnTo>
                  <a:pt x="2319" y="10035"/>
                </a:lnTo>
                <a:lnTo>
                  <a:pt x="2445" y="10163"/>
                </a:lnTo>
                <a:lnTo>
                  <a:pt x="2585" y="10301"/>
                </a:lnTo>
                <a:lnTo>
                  <a:pt x="2736" y="10451"/>
                </a:lnTo>
                <a:lnTo>
                  <a:pt x="2898" y="10609"/>
                </a:lnTo>
                <a:lnTo>
                  <a:pt x="3069" y="10776"/>
                </a:lnTo>
                <a:lnTo>
                  <a:pt x="3249" y="10948"/>
                </a:lnTo>
                <a:lnTo>
                  <a:pt x="3434" y="11125"/>
                </a:lnTo>
                <a:lnTo>
                  <a:pt x="3626" y="11307"/>
                </a:lnTo>
                <a:lnTo>
                  <a:pt x="3821" y="11490"/>
                </a:lnTo>
                <a:lnTo>
                  <a:pt x="4020" y="11675"/>
                </a:lnTo>
                <a:lnTo>
                  <a:pt x="4219" y="11858"/>
                </a:lnTo>
                <a:lnTo>
                  <a:pt x="4419" y="12040"/>
                </a:lnTo>
                <a:lnTo>
                  <a:pt x="4618" y="12220"/>
                </a:lnTo>
                <a:lnTo>
                  <a:pt x="4813" y="12395"/>
                </a:lnTo>
                <a:lnTo>
                  <a:pt x="5005" y="12563"/>
                </a:lnTo>
                <a:lnTo>
                  <a:pt x="5191" y="12726"/>
                </a:lnTo>
                <a:lnTo>
                  <a:pt x="5371" y="12880"/>
                </a:lnTo>
                <a:lnTo>
                  <a:pt x="5543" y="13024"/>
                </a:lnTo>
                <a:lnTo>
                  <a:pt x="5705" y="13157"/>
                </a:lnTo>
                <a:lnTo>
                  <a:pt x="5856" y="13278"/>
                </a:lnTo>
                <a:lnTo>
                  <a:pt x="5996" y="13385"/>
                </a:lnTo>
                <a:lnTo>
                  <a:pt x="6122" y="13478"/>
                </a:lnTo>
                <a:lnTo>
                  <a:pt x="6233" y="13553"/>
                </a:lnTo>
                <a:lnTo>
                  <a:pt x="6328" y="13612"/>
                </a:lnTo>
                <a:lnTo>
                  <a:pt x="6406" y="13650"/>
                </a:lnTo>
                <a:lnTo>
                  <a:pt x="6465" y="13669"/>
                </a:lnTo>
                <a:lnTo>
                  <a:pt x="6532" y="13670"/>
                </a:lnTo>
                <a:lnTo>
                  <a:pt x="6634" y="13659"/>
                </a:lnTo>
                <a:lnTo>
                  <a:pt x="6767" y="13636"/>
                </a:lnTo>
                <a:lnTo>
                  <a:pt x="6929" y="13603"/>
                </a:lnTo>
                <a:lnTo>
                  <a:pt x="7117" y="13560"/>
                </a:lnTo>
                <a:lnTo>
                  <a:pt x="7332" y="13508"/>
                </a:lnTo>
                <a:lnTo>
                  <a:pt x="7568" y="13447"/>
                </a:lnTo>
                <a:lnTo>
                  <a:pt x="7824" y="13379"/>
                </a:lnTo>
                <a:lnTo>
                  <a:pt x="8098" y="13304"/>
                </a:lnTo>
                <a:lnTo>
                  <a:pt x="8388" y="13223"/>
                </a:lnTo>
                <a:lnTo>
                  <a:pt x="8689" y="13137"/>
                </a:lnTo>
                <a:lnTo>
                  <a:pt x="9001" y="13046"/>
                </a:lnTo>
                <a:lnTo>
                  <a:pt x="9323" y="12951"/>
                </a:lnTo>
                <a:lnTo>
                  <a:pt x="9650" y="12854"/>
                </a:lnTo>
                <a:lnTo>
                  <a:pt x="9979" y="12755"/>
                </a:lnTo>
                <a:lnTo>
                  <a:pt x="10311" y="12654"/>
                </a:lnTo>
                <a:lnTo>
                  <a:pt x="10640" y="12552"/>
                </a:lnTo>
                <a:lnTo>
                  <a:pt x="10967" y="12451"/>
                </a:lnTo>
                <a:lnTo>
                  <a:pt x="11288" y="12351"/>
                </a:lnTo>
                <a:lnTo>
                  <a:pt x="11600" y="12252"/>
                </a:lnTo>
                <a:lnTo>
                  <a:pt x="11902" y="12156"/>
                </a:lnTo>
                <a:lnTo>
                  <a:pt x="12191" y="12064"/>
                </a:lnTo>
                <a:lnTo>
                  <a:pt x="12464" y="11975"/>
                </a:lnTo>
                <a:lnTo>
                  <a:pt x="12720" y="11891"/>
                </a:lnTo>
                <a:lnTo>
                  <a:pt x="12956" y="11813"/>
                </a:lnTo>
                <a:lnTo>
                  <a:pt x="13170" y="11741"/>
                </a:lnTo>
                <a:lnTo>
                  <a:pt x="13358" y="11677"/>
                </a:lnTo>
                <a:lnTo>
                  <a:pt x="13519" y="11619"/>
                </a:lnTo>
                <a:lnTo>
                  <a:pt x="13652" y="11572"/>
                </a:lnTo>
                <a:lnTo>
                  <a:pt x="13752" y="11534"/>
                </a:lnTo>
                <a:lnTo>
                  <a:pt x="13819" y="11505"/>
                </a:lnTo>
                <a:lnTo>
                  <a:pt x="13848" y="11488"/>
                </a:lnTo>
                <a:lnTo>
                  <a:pt x="13860" y="11468"/>
                </a:lnTo>
                <a:lnTo>
                  <a:pt x="13872" y="11431"/>
                </a:lnTo>
                <a:lnTo>
                  <a:pt x="13885" y="11379"/>
                </a:lnTo>
                <a:lnTo>
                  <a:pt x="13898" y="11313"/>
                </a:lnTo>
                <a:lnTo>
                  <a:pt x="13912" y="11232"/>
                </a:lnTo>
                <a:lnTo>
                  <a:pt x="13928" y="11141"/>
                </a:lnTo>
                <a:lnTo>
                  <a:pt x="13943" y="11038"/>
                </a:lnTo>
                <a:lnTo>
                  <a:pt x="13959" y="10925"/>
                </a:lnTo>
                <a:lnTo>
                  <a:pt x="13975" y="10803"/>
                </a:lnTo>
                <a:lnTo>
                  <a:pt x="13991" y="10674"/>
                </a:lnTo>
                <a:lnTo>
                  <a:pt x="14007" y="10539"/>
                </a:lnTo>
                <a:lnTo>
                  <a:pt x="14023" y="10398"/>
                </a:lnTo>
                <a:lnTo>
                  <a:pt x="14057" y="10105"/>
                </a:lnTo>
                <a:lnTo>
                  <a:pt x="14089" y="9803"/>
                </a:lnTo>
                <a:lnTo>
                  <a:pt x="14119" y="9504"/>
                </a:lnTo>
                <a:lnTo>
                  <a:pt x="14148" y="9215"/>
                </a:lnTo>
                <a:lnTo>
                  <a:pt x="14174" y="8946"/>
                </a:lnTo>
                <a:lnTo>
                  <a:pt x="14197" y="8705"/>
                </a:lnTo>
                <a:lnTo>
                  <a:pt x="14216" y="8501"/>
                </a:lnTo>
                <a:lnTo>
                  <a:pt x="14230" y="8345"/>
                </a:lnTo>
                <a:lnTo>
                  <a:pt x="14239" y="8245"/>
                </a:lnTo>
                <a:lnTo>
                  <a:pt x="14242" y="8209"/>
                </a:lnTo>
                <a:lnTo>
                  <a:pt x="14170" y="8230"/>
                </a:lnTo>
                <a:lnTo>
                  <a:pt x="13967" y="8290"/>
                </a:lnTo>
                <a:lnTo>
                  <a:pt x="13649" y="8382"/>
                </a:lnTo>
                <a:lnTo>
                  <a:pt x="13237" y="8502"/>
                </a:lnTo>
                <a:lnTo>
                  <a:pt x="12749" y="8644"/>
                </a:lnTo>
                <a:lnTo>
                  <a:pt x="12203" y="8802"/>
                </a:lnTo>
                <a:lnTo>
                  <a:pt x="11617" y="8969"/>
                </a:lnTo>
                <a:lnTo>
                  <a:pt x="11011" y="9141"/>
                </a:lnTo>
                <a:lnTo>
                  <a:pt x="10403" y="9314"/>
                </a:lnTo>
                <a:lnTo>
                  <a:pt x="9809" y="9479"/>
                </a:lnTo>
                <a:lnTo>
                  <a:pt x="9525" y="9556"/>
                </a:lnTo>
                <a:lnTo>
                  <a:pt x="9251" y="9632"/>
                </a:lnTo>
                <a:lnTo>
                  <a:pt x="8990" y="9702"/>
                </a:lnTo>
                <a:lnTo>
                  <a:pt x="8745" y="9767"/>
                </a:lnTo>
                <a:lnTo>
                  <a:pt x="8519" y="9826"/>
                </a:lnTo>
                <a:lnTo>
                  <a:pt x="8312" y="9879"/>
                </a:lnTo>
                <a:lnTo>
                  <a:pt x="8128" y="9924"/>
                </a:lnTo>
                <a:lnTo>
                  <a:pt x="7967" y="9962"/>
                </a:lnTo>
                <a:lnTo>
                  <a:pt x="7835" y="9991"/>
                </a:lnTo>
                <a:lnTo>
                  <a:pt x="7732" y="10010"/>
                </a:lnTo>
                <a:lnTo>
                  <a:pt x="7661" y="10019"/>
                </a:lnTo>
                <a:lnTo>
                  <a:pt x="7624" y="10018"/>
                </a:lnTo>
                <a:lnTo>
                  <a:pt x="7601" y="10002"/>
                </a:lnTo>
                <a:lnTo>
                  <a:pt x="7574" y="9970"/>
                </a:lnTo>
                <a:lnTo>
                  <a:pt x="7543" y="9923"/>
                </a:lnTo>
                <a:lnTo>
                  <a:pt x="7508" y="9863"/>
                </a:lnTo>
                <a:lnTo>
                  <a:pt x="7468" y="9789"/>
                </a:lnTo>
                <a:lnTo>
                  <a:pt x="7426" y="9705"/>
                </a:lnTo>
                <a:lnTo>
                  <a:pt x="7380" y="9609"/>
                </a:lnTo>
                <a:lnTo>
                  <a:pt x="7331" y="9504"/>
                </a:lnTo>
                <a:lnTo>
                  <a:pt x="7281" y="9391"/>
                </a:lnTo>
                <a:lnTo>
                  <a:pt x="7228" y="9270"/>
                </a:lnTo>
                <a:lnTo>
                  <a:pt x="7174" y="9143"/>
                </a:lnTo>
                <a:lnTo>
                  <a:pt x="7118" y="9011"/>
                </a:lnTo>
                <a:lnTo>
                  <a:pt x="7063" y="8875"/>
                </a:lnTo>
                <a:lnTo>
                  <a:pt x="7006" y="8736"/>
                </a:lnTo>
                <a:lnTo>
                  <a:pt x="6949" y="8595"/>
                </a:lnTo>
                <a:lnTo>
                  <a:pt x="6893" y="8454"/>
                </a:lnTo>
                <a:lnTo>
                  <a:pt x="6782" y="8172"/>
                </a:lnTo>
                <a:lnTo>
                  <a:pt x="6676" y="7900"/>
                </a:lnTo>
                <a:lnTo>
                  <a:pt x="6579" y="7646"/>
                </a:lnTo>
                <a:lnTo>
                  <a:pt x="6493" y="7418"/>
                </a:lnTo>
                <a:lnTo>
                  <a:pt x="6421" y="7227"/>
                </a:lnTo>
                <a:lnTo>
                  <a:pt x="6366" y="7078"/>
                </a:lnTo>
                <a:lnTo>
                  <a:pt x="6330" y="6984"/>
                </a:lnTo>
                <a:lnTo>
                  <a:pt x="6318" y="6950"/>
                </a:lnTo>
                <a:close/>
                <a:moveTo>
                  <a:pt x="9742" y="156"/>
                </a:moveTo>
                <a:lnTo>
                  <a:pt x="9130" y="3375"/>
                </a:lnTo>
                <a:lnTo>
                  <a:pt x="8713" y="0"/>
                </a:lnTo>
                <a:lnTo>
                  <a:pt x="8645" y="17"/>
                </a:lnTo>
                <a:lnTo>
                  <a:pt x="8453" y="67"/>
                </a:lnTo>
                <a:lnTo>
                  <a:pt x="8155" y="144"/>
                </a:lnTo>
                <a:lnTo>
                  <a:pt x="7769" y="244"/>
                </a:lnTo>
                <a:lnTo>
                  <a:pt x="7311" y="364"/>
                </a:lnTo>
                <a:lnTo>
                  <a:pt x="6800" y="499"/>
                </a:lnTo>
                <a:lnTo>
                  <a:pt x="6255" y="644"/>
                </a:lnTo>
                <a:lnTo>
                  <a:pt x="5690" y="796"/>
                </a:lnTo>
                <a:lnTo>
                  <a:pt x="5408" y="873"/>
                </a:lnTo>
                <a:lnTo>
                  <a:pt x="5127" y="950"/>
                </a:lnTo>
                <a:lnTo>
                  <a:pt x="4850" y="1027"/>
                </a:lnTo>
                <a:lnTo>
                  <a:pt x="4580" y="1102"/>
                </a:lnTo>
                <a:lnTo>
                  <a:pt x="4319" y="1177"/>
                </a:lnTo>
                <a:lnTo>
                  <a:pt x="4069" y="1250"/>
                </a:lnTo>
                <a:lnTo>
                  <a:pt x="3833" y="1319"/>
                </a:lnTo>
                <a:lnTo>
                  <a:pt x="3612" y="1386"/>
                </a:lnTo>
                <a:lnTo>
                  <a:pt x="3408" y="1448"/>
                </a:lnTo>
                <a:lnTo>
                  <a:pt x="3225" y="1508"/>
                </a:lnTo>
                <a:lnTo>
                  <a:pt x="3063" y="1562"/>
                </a:lnTo>
                <a:lnTo>
                  <a:pt x="2926" y="1610"/>
                </a:lnTo>
                <a:lnTo>
                  <a:pt x="2815" y="1654"/>
                </a:lnTo>
                <a:lnTo>
                  <a:pt x="2734" y="1690"/>
                </a:lnTo>
                <a:lnTo>
                  <a:pt x="2682" y="1720"/>
                </a:lnTo>
                <a:lnTo>
                  <a:pt x="2665" y="1743"/>
                </a:lnTo>
                <a:lnTo>
                  <a:pt x="2675" y="1770"/>
                </a:lnTo>
                <a:lnTo>
                  <a:pt x="2705" y="1812"/>
                </a:lnTo>
                <a:lnTo>
                  <a:pt x="2754" y="1868"/>
                </a:lnTo>
                <a:lnTo>
                  <a:pt x="2820" y="1937"/>
                </a:lnTo>
                <a:lnTo>
                  <a:pt x="2904" y="2019"/>
                </a:lnTo>
                <a:lnTo>
                  <a:pt x="3002" y="2111"/>
                </a:lnTo>
                <a:lnTo>
                  <a:pt x="3114" y="2213"/>
                </a:lnTo>
                <a:lnTo>
                  <a:pt x="3238" y="2325"/>
                </a:lnTo>
                <a:lnTo>
                  <a:pt x="3373" y="2444"/>
                </a:lnTo>
                <a:lnTo>
                  <a:pt x="3518" y="2570"/>
                </a:lnTo>
                <a:lnTo>
                  <a:pt x="3672" y="2702"/>
                </a:lnTo>
                <a:lnTo>
                  <a:pt x="3833" y="2838"/>
                </a:lnTo>
                <a:lnTo>
                  <a:pt x="4001" y="2978"/>
                </a:lnTo>
                <a:lnTo>
                  <a:pt x="4172" y="3121"/>
                </a:lnTo>
                <a:lnTo>
                  <a:pt x="4349" y="3265"/>
                </a:lnTo>
                <a:lnTo>
                  <a:pt x="4526" y="3410"/>
                </a:lnTo>
                <a:lnTo>
                  <a:pt x="4705" y="3555"/>
                </a:lnTo>
                <a:lnTo>
                  <a:pt x="4884" y="3698"/>
                </a:lnTo>
                <a:lnTo>
                  <a:pt x="5061" y="3839"/>
                </a:lnTo>
                <a:lnTo>
                  <a:pt x="5235" y="3977"/>
                </a:lnTo>
                <a:lnTo>
                  <a:pt x="5405" y="4109"/>
                </a:lnTo>
                <a:lnTo>
                  <a:pt x="5570" y="4236"/>
                </a:lnTo>
                <a:lnTo>
                  <a:pt x="5727" y="4355"/>
                </a:lnTo>
                <a:lnTo>
                  <a:pt x="5878" y="4467"/>
                </a:lnTo>
                <a:lnTo>
                  <a:pt x="6019" y="4571"/>
                </a:lnTo>
                <a:lnTo>
                  <a:pt x="6150" y="4665"/>
                </a:lnTo>
                <a:lnTo>
                  <a:pt x="6268" y="4747"/>
                </a:lnTo>
                <a:lnTo>
                  <a:pt x="6374" y="4818"/>
                </a:lnTo>
                <a:lnTo>
                  <a:pt x="6465" y="4875"/>
                </a:lnTo>
                <a:lnTo>
                  <a:pt x="6541" y="4920"/>
                </a:lnTo>
                <a:lnTo>
                  <a:pt x="6600" y="4948"/>
                </a:lnTo>
                <a:lnTo>
                  <a:pt x="6641" y="4961"/>
                </a:lnTo>
                <a:lnTo>
                  <a:pt x="6688" y="4961"/>
                </a:lnTo>
                <a:lnTo>
                  <a:pt x="6767" y="4951"/>
                </a:lnTo>
                <a:lnTo>
                  <a:pt x="6874" y="4932"/>
                </a:lnTo>
                <a:lnTo>
                  <a:pt x="7007" y="4905"/>
                </a:lnTo>
                <a:lnTo>
                  <a:pt x="7165" y="4869"/>
                </a:lnTo>
                <a:lnTo>
                  <a:pt x="7345" y="4826"/>
                </a:lnTo>
                <a:lnTo>
                  <a:pt x="7546" y="4777"/>
                </a:lnTo>
                <a:lnTo>
                  <a:pt x="7766" y="4721"/>
                </a:lnTo>
                <a:lnTo>
                  <a:pt x="8000" y="4661"/>
                </a:lnTo>
                <a:lnTo>
                  <a:pt x="8249" y="4595"/>
                </a:lnTo>
                <a:lnTo>
                  <a:pt x="8511" y="4525"/>
                </a:lnTo>
                <a:lnTo>
                  <a:pt x="8782" y="4451"/>
                </a:lnTo>
                <a:lnTo>
                  <a:pt x="9060" y="4374"/>
                </a:lnTo>
                <a:lnTo>
                  <a:pt x="9344" y="4294"/>
                </a:lnTo>
                <a:lnTo>
                  <a:pt x="9631" y="4213"/>
                </a:lnTo>
                <a:lnTo>
                  <a:pt x="9921" y="4130"/>
                </a:lnTo>
                <a:lnTo>
                  <a:pt x="10209" y="4046"/>
                </a:lnTo>
                <a:lnTo>
                  <a:pt x="10494" y="3962"/>
                </a:lnTo>
                <a:lnTo>
                  <a:pt x="10775" y="3880"/>
                </a:lnTo>
                <a:lnTo>
                  <a:pt x="11048" y="3797"/>
                </a:lnTo>
                <a:lnTo>
                  <a:pt x="11313" y="3717"/>
                </a:lnTo>
                <a:lnTo>
                  <a:pt x="11566" y="3638"/>
                </a:lnTo>
                <a:lnTo>
                  <a:pt x="11805" y="3561"/>
                </a:lnTo>
                <a:lnTo>
                  <a:pt x="12029" y="3490"/>
                </a:lnTo>
                <a:lnTo>
                  <a:pt x="12236" y="3421"/>
                </a:lnTo>
                <a:lnTo>
                  <a:pt x="12423" y="3357"/>
                </a:lnTo>
                <a:lnTo>
                  <a:pt x="12588" y="3298"/>
                </a:lnTo>
                <a:lnTo>
                  <a:pt x="12729" y="3245"/>
                </a:lnTo>
                <a:lnTo>
                  <a:pt x="12845" y="3199"/>
                </a:lnTo>
                <a:lnTo>
                  <a:pt x="12932" y="3159"/>
                </a:lnTo>
                <a:lnTo>
                  <a:pt x="12989" y="3127"/>
                </a:lnTo>
                <a:lnTo>
                  <a:pt x="13013" y="3103"/>
                </a:lnTo>
                <a:lnTo>
                  <a:pt x="13011" y="3076"/>
                </a:lnTo>
                <a:lnTo>
                  <a:pt x="12991" y="3034"/>
                </a:lnTo>
                <a:lnTo>
                  <a:pt x="12952" y="2980"/>
                </a:lnTo>
                <a:lnTo>
                  <a:pt x="12897" y="2914"/>
                </a:lnTo>
                <a:lnTo>
                  <a:pt x="12827" y="2837"/>
                </a:lnTo>
                <a:lnTo>
                  <a:pt x="12743" y="2750"/>
                </a:lnTo>
                <a:lnTo>
                  <a:pt x="12646" y="2654"/>
                </a:lnTo>
                <a:lnTo>
                  <a:pt x="12538" y="2551"/>
                </a:lnTo>
                <a:lnTo>
                  <a:pt x="12420" y="2441"/>
                </a:lnTo>
                <a:lnTo>
                  <a:pt x="12292" y="2324"/>
                </a:lnTo>
                <a:lnTo>
                  <a:pt x="12156" y="2202"/>
                </a:lnTo>
                <a:lnTo>
                  <a:pt x="12015" y="2075"/>
                </a:lnTo>
                <a:lnTo>
                  <a:pt x="11868" y="1946"/>
                </a:lnTo>
                <a:lnTo>
                  <a:pt x="11718" y="1815"/>
                </a:lnTo>
                <a:lnTo>
                  <a:pt x="11565" y="1682"/>
                </a:lnTo>
                <a:lnTo>
                  <a:pt x="11410" y="1548"/>
                </a:lnTo>
                <a:lnTo>
                  <a:pt x="11100" y="1285"/>
                </a:lnTo>
                <a:lnTo>
                  <a:pt x="10800" y="1032"/>
                </a:lnTo>
                <a:lnTo>
                  <a:pt x="10517" y="796"/>
                </a:lnTo>
                <a:lnTo>
                  <a:pt x="10264" y="587"/>
                </a:lnTo>
                <a:lnTo>
                  <a:pt x="10051" y="410"/>
                </a:lnTo>
                <a:lnTo>
                  <a:pt x="9885" y="274"/>
                </a:lnTo>
                <a:lnTo>
                  <a:pt x="9780" y="187"/>
                </a:lnTo>
                <a:lnTo>
                  <a:pt x="9742" y="156"/>
                </a:lnTo>
                <a:close/>
                <a:moveTo>
                  <a:pt x="0" y="4296"/>
                </a:moveTo>
                <a:lnTo>
                  <a:pt x="12" y="4325"/>
                </a:lnTo>
                <a:lnTo>
                  <a:pt x="45" y="4375"/>
                </a:lnTo>
                <a:lnTo>
                  <a:pt x="100" y="4443"/>
                </a:lnTo>
                <a:lnTo>
                  <a:pt x="173" y="4529"/>
                </a:lnTo>
                <a:lnTo>
                  <a:pt x="264" y="4632"/>
                </a:lnTo>
                <a:lnTo>
                  <a:pt x="372" y="4748"/>
                </a:lnTo>
                <a:lnTo>
                  <a:pt x="495" y="4878"/>
                </a:lnTo>
                <a:lnTo>
                  <a:pt x="631" y="5022"/>
                </a:lnTo>
                <a:lnTo>
                  <a:pt x="780" y="5174"/>
                </a:lnTo>
                <a:lnTo>
                  <a:pt x="939" y="5336"/>
                </a:lnTo>
                <a:lnTo>
                  <a:pt x="1108" y="5506"/>
                </a:lnTo>
                <a:lnTo>
                  <a:pt x="1284" y="5683"/>
                </a:lnTo>
                <a:lnTo>
                  <a:pt x="1467" y="5864"/>
                </a:lnTo>
                <a:lnTo>
                  <a:pt x="1655" y="6048"/>
                </a:lnTo>
                <a:lnTo>
                  <a:pt x="1847" y="6236"/>
                </a:lnTo>
                <a:lnTo>
                  <a:pt x="2040" y="6424"/>
                </a:lnTo>
                <a:lnTo>
                  <a:pt x="2235" y="6612"/>
                </a:lnTo>
                <a:lnTo>
                  <a:pt x="2429" y="6797"/>
                </a:lnTo>
                <a:lnTo>
                  <a:pt x="2621" y="6979"/>
                </a:lnTo>
                <a:lnTo>
                  <a:pt x="2809" y="7156"/>
                </a:lnTo>
                <a:lnTo>
                  <a:pt x="2993" y="7327"/>
                </a:lnTo>
                <a:lnTo>
                  <a:pt x="3170" y="7491"/>
                </a:lnTo>
                <a:lnTo>
                  <a:pt x="3340" y="7645"/>
                </a:lnTo>
                <a:lnTo>
                  <a:pt x="3500" y="7789"/>
                </a:lnTo>
                <a:lnTo>
                  <a:pt x="3649" y="7922"/>
                </a:lnTo>
                <a:lnTo>
                  <a:pt x="3787" y="8041"/>
                </a:lnTo>
                <a:lnTo>
                  <a:pt x="3911" y="8146"/>
                </a:lnTo>
                <a:lnTo>
                  <a:pt x="4021" y="8234"/>
                </a:lnTo>
                <a:lnTo>
                  <a:pt x="4114" y="8305"/>
                </a:lnTo>
                <a:lnTo>
                  <a:pt x="4189" y="8357"/>
                </a:lnTo>
                <a:lnTo>
                  <a:pt x="4246" y="8390"/>
                </a:lnTo>
                <a:lnTo>
                  <a:pt x="4282" y="8401"/>
                </a:lnTo>
                <a:lnTo>
                  <a:pt x="4311" y="8392"/>
                </a:lnTo>
                <a:lnTo>
                  <a:pt x="4351" y="8368"/>
                </a:lnTo>
                <a:lnTo>
                  <a:pt x="4398" y="8331"/>
                </a:lnTo>
                <a:lnTo>
                  <a:pt x="4452" y="8280"/>
                </a:lnTo>
                <a:lnTo>
                  <a:pt x="4514" y="8217"/>
                </a:lnTo>
                <a:lnTo>
                  <a:pt x="4582" y="8143"/>
                </a:lnTo>
                <a:lnTo>
                  <a:pt x="4657" y="8058"/>
                </a:lnTo>
                <a:lnTo>
                  <a:pt x="4736" y="7964"/>
                </a:lnTo>
                <a:lnTo>
                  <a:pt x="4819" y="7862"/>
                </a:lnTo>
                <a:lnTo>
                  <a:pt x="4907" y="7754"/>
                </a:lnTo>
                <a:lnTo>
                  <a:pt x="4998" y="7639"/>
                </a:lnTo>
                <a:lnTo>
                  <a:pt x="5090" y="7519"/>
                </a:lnTo>
                <a:lnTo>
                  <a:pt x="5185" y="7395"/>
                </a:lnTo>
                <a:lnTo>
                  <a:pt x="5281" y="7268"/>
                </a:lnTo>
                <a:lnTo>
                  <a:pt x="5378" y="7139"/>
                </a:lnTo>
                <a:lnTo>
                  <a:pt x="5474" y="7009"/>
                </a:lnTo>
                <a:lnTo>
                  <a:pt x="5664" y="6750"/>
                </a:lnTo>
                <a:lnTo>
                  <a:pt x="5845" y="6499"/>
                </a:lnTo>
                <a:lnTo>
                  <a:pt x="6013" y="6264"/>
                </a:lnTo>
                <a:lnTo>
                  <a:pt x="6162" y="6055"/>
                </a:lnTo>
                <a:lnTo>
                  <a:pt x="6287" y="5877"/>
                </a:lnTo>
                <a:lnTo>
                  <a:pt x="6383" y="5740"/>
                </a:lnTo>
                <a:lnTo>
                  <a:pt x="6444" y="5652"/>
                </a:lnTo>
                <a:lnTo>
                  <a:pt x="6465" y="5621"/>
                </a:lnTo>
                <a:lnTo>
                  <a:pt x="2140" y="2050"/>
                </a:lnTo>
                <a:lnTo>
                  <a:pt x="2116" y="2073"/>
                </a:lnTo>
                <a:lnTo>
                  <a:pt x="2048" y="2138"/>
                </a:lnTo>
                <a:lnTo>
                  <a:pt x="1942" y="2241"/>
                </a:lnTo>
                <a:lnTo>
                  <a:pt x="1805" y="2374"/>
                </a:lnTo>
                <a:lnTo>
                  <a:pt x="1644" y="2532"/>
                </a:lnTo>
                <a:lnTo>
                  <a:pt x="1463" y="2710"/>
                </a:lnTo>
                <a:lnTo>
                  <a:pt x="1270" y="2901"/>
                </a:lnTo>
                <a:lnTo>
                  <a:pt x="1070" y="3101"/>
                </a:lnTo>
                <a:lnTo>
                  <a:pt x="970" y="3203"/>
                </a:lnTo>
                <a:lnTo>
                  <a:pt x="871" y="3303"/>
                </a:lnTo>
                <a:lnTo>
                  <a:pt x="773" y="3403"/>
                </a:lnTo>
                <a:lnTo>
                  <a:pt x="677" y="3502"/>
                </a:lnTo>
                <a:lnTo>
                  <a:pt x="585" y="3598"/>
                </a:lnTo>
                <a:lnTo>
                  <a:pt x="496" y="3690"/>
                </a:lnTo>
                <a:lnTo>
                  <a:pt x="412" y="3780"/>
                </a:lnTo>
                <a:lnTo>
                  <a:pt x="335" y="3865"/>
                </a:lnTo>
                <a:lnTo>
                  <a:pt x="262" y="3944"/>
                </a:lnTo>
                <a:lnTo>
                  <a:pt x="198" y="4018"/>
                </a:lnTo>
                <a:lnTo>
                  <a:pt x="140" y="4085"/>
                </a:lnTo>
                <a:lnTo>
                  <a:pt x="92" y="4145"/>
                </a:lnTo>
                <a:lnTo>
                  <a:pt x="53" y="4196"/>
                </a:lnTo>
                <a:lnTo>
                  <a:pt x="24" y="4240"/>
                </a:lnTo>
                <a:lnTo>
                  <a:pt x="6" y="4273"/>
                </a:lnTo>
                <a:lnTo>
                  <a:pt x="0" y="4296"/>
                </a:lnTo>
                <a:close/>
              </a:path>
            </a:pathLst>
          </a:custGeom>
          <a:solidFill>
            <a:schemeClr val="bg1">
              <a:lumMod val="65000"/>
            </a:schemeClr>
          </a:solidFill>
          <a:ln>
            <a:noFill/>
          </a:ln>
        </p:spPr>
        <p:txBody>
          <a:bodyPr anchor="ctr"/>
          <a:lstStyle/>
          <a:p>
            <a:pPr algn="ctr"/>
            <a:endParaRPr/>
          </a:p>
        </p:txBody>
      </p:sp>
      <p:sp>
        <p:nvSpPr>
          <p:cNvPr id="9" name="任意多边形: 形状 12"/>
          <p:cNvSpPr/>
          <p:nvPr/>
        </p:nvSpPr>
        <p:spPr bwMode="auto">
          <a:xfrm>
            <a:off x="11044278" y="2520005"/>
            <a:ext cx="512723" cy="531405"/>
          </a:xfrm>
          <a:custGeom>
            <a:avLst/>
            <a:gdLst>
              <a:gd name="T0" fmla="*/ 11756 w 15561"/>
              <a:gd name="T1" fmla="*/ 11710 h 16127"/>
              <a:gd name="T2" fmla="*/ 11764 w 15561"/>
              <a:gd name="T3" fmla="*/ 11201 h 16127"/>
              <a:gd name="T4" fmla="*/ 13246 w 15561"/>
              <a:gd name="T5" fmla="*/ 11223 h 16127"/>
              <a:gd name="T6" fmla="*/ 14516 w 15561"/>
              <a:gd name="T7" fmla="*/ 10799 h 16127"/>
              <a:gd name="T8" fmla="*/ 15019 w 15561"/>
              <a:gd name="T9" fmla="*/ 9764 h 16127"/>
              <a:gd name="T10" fmla="*/ 14640 w 15561"/>
              <a:gd name="T11" fmla="*/ 9601 h 16127"/>
              <a:gd name="T12" fmla="*/ 13604 w 15561"/>
              <a:gd name="T13" fmla="*/ 9504 h 16127"/>
              <a:gd name="T14" fmla="*/ 12573 w 15561"/>
              <a:gd name="T15" fmla="*/ 9264 h 16127"/>
              <a:gd name="T16" fmla="*/ 11663 w 15561"/>
              <a:gd name="T17" fmla="*/ 8766 h 16127"/>
              <a:gd name="T18" fmla="*/ 11017 w 15561"/>
              <a:gd name="T19" fmla="*/ 8232 h 16127"/>
              <a:gd name="T20" fmla="*/ 10681 w 15561"/>
              <a:gd name="T21" fmla="*/ 7871 h 16127"/>
              <a:gd name="T22" fmla="*/ 10298 w 15561"/>
              <a:gd name="T23" fmla="*/ 7197 h 16127"/>
              <a:gd name="T24" fmla="*/ 9830 w 15561"/>
              <a:gd name="T25" fmla="*/ 5728 h 16127"/>
              <a:gd name="T26" fmla="*/ 9597 w 15561"/>
              <a:gd name="T27" fmla="*/ 4029 h 16127"/>
              <a:gd name="T28" fmla="*/ 9339 w 15561"/>
              <a:gd name="T29" fmla="*/ 3691 h 16127"/>
              <a:gd name="T30" fmla="*/ 8860 w 15561"/>
              <a:gd name="T31" fmla="*/ 3488 h 16127"/>
              <a:gd name="T32" fmla="*/ 8307 w 15561"/>
              <a:gd name="T33" fmla="*/ 3331 h 16127"/>
              <a:gd name="T34" fmla="*/ 8380 w 15561"/>
              <a:gd name="T35" fmla="*/ 2454 h 16127"/>
              <a:gd name="T36" fmla="*/ 8517 w 15561"/>
              <a:gd name="T37" fmla="*/ 1469 h 16127"/>
              <a:gd name="T38" fmla="*/ 8721 w 15561"/>
              <a:gd name="T39" fmla="*/ 338 h 16127"/>
              <a:gd name="T40" fmla="*/ 8701 w 15561"/>
              <a:gd name="T41" fmla="*/ 50 h 16127"/>
              <a:gd name="T42" fmla="*/ 8062 w 15561"/>
              <a:gd name="T43" fmla="*/ 34 h 16127"/>
              <a:gd name="T44" fmla="*/ 7116 w 15561"/>
              <a:gd name="T45" fmla="*/ 266 h 16127"/>
              <a:gd name="T46" fmla="*/ 6546 w 15561"/>
              <a:gd name="T47" fmla="*/ 578 h 16127"/>
              <a:gd name="T48" fmla="*/ 6528 w 15561"/>
              <a:gd name="T49" fmla="*/ 1371 h 16127"/>
              <a:gd name="T50" fmla="*/ 6668 w 15561"/>
              <a:gd name="T51" fmla="*/ 2356 h 16127"/>
              <a:gd name="T52" fmla="*/ 6855 w 15561"/>
              <a:gd name="T53" fmla="*/ 3480 h 16127"/>
              <a:gd name="T54" fmla="*/ 6238 w 15561"/>
              <a:gd name="T55" fmla="*/ 3615 h 16127"/>
              <a:gd name="T56" fmla="*/ 5781 w 15561"/>
              <a:gd name="T57" fmla="*/ 3785 h 16127"/>
              <a:gd name="T58" fmla="*/ 5565 w 15561"/>
              <a:gd name="T59" fmla="*/ 3970 h 16127"/>
              <a:gd name="T60" fmla="*/ 5229 w 15561"/>
              <a:gd name="T61" fmla="*/ 5241 h 16127"/>
              <a:gd name="T62" fmla="*/ 4800 w 15561"/>
              <a:gd name="T63" fmla="*/ 6479 h 16127"/>
              <a:gd name="T64" fmla="*/ 4448 w 15561"/>
              <a:gd name="T65" fmla="*/ 7367 h 16127"/>
              <a:gd name="T66" fmla="*/ 4037 w 15561"/>
              <a:gd name="T67" fmla="*/ 8168 h 16127"/>
              <a:gd name="T68" fmla="*/ 3314 w 15561"/>
              <a:gd name="T69" fmla="*/ 9117 h 16127"/>
              <a:gd name="T70" fmla="*/ 2287 w 15561"/>
              <a:gd name="T71" fmla="*/ 9861 h 16127"/>
              <a:gd name="T72" fmla="*/ 1150 w 15561"/>
              <a:gd name="T73" fmla="*/ 10273 h 16127"/>
              <a:gd name="T74" fmla="*/ 156 w 15561"/>
              <a:gd name="T75" fmla="*/ 10551 h 16127"/>
              <a:gd name="T76" fmla="*/ 34 w 15561"/>
              <a:gd name="T77" fmla="*/ 10965 h 16127"/>
              <a:gd name="T78" fmla="*/ 674 w 15561"/>
              <a:gd name="T79" fmla="*/ 11869 h 16127"/>
              <a:gd name="T80" fmla="*/ 2299 w 15561"/>
              <a:gd name="T81" fmla="*/ 12370 h 16127"/>
              <a:gd name="T82" fmla="*/ 4064 w 15561"/>
              <a:gd name="T83" fmla="*/ 12173 h 16127"/>
              <a:gd name="T84" fmla="*/ 3561 w 15561"/>
              <a:gd name="T85" fmla="*/ 13156 h 16127"/>
              <a:gd name="T86" fmla="*/ 2724 w 15561"/>
              <a:gd name="T87" fmla="*/ 14306 h 16127"/>
              <a:gd name="T88" fmla="*/ 2162 w 15561"/>
              <a:gd name="T89" fmla="*/ 15252 h 16127"/>
              <a:gd name="T90" fmla="*/ 2377 w 15561"/>
              <a:gd name="T91" fmla="*/ 15926 h 16127"/>
              <a:gd name="T92" fmla="*/ 3744 w 15561"/>
              <a:gd name="T93" fmla="*/ 16099 h 16127"/>
              <a:gd name="T94" fmla="*/ 5735 w 15561"/>
              <a:gd name="T95" fmla="*/ 15122 h 16127"/>
              <a:gd name="T96" fmla="*/ 7416 w 15561"/>
              <a:gd name="T97" fmla="*/ 12603 h 16127"/>
              <a:gd name="T98" fmla="*/ 7963 w 15561"/>
              <a:gd name="T99" fmla="*/ 13505 h 16127"/>
              <a:gd name="T100" fmla="*/ 8690 w 15561"/>
              <a:gd name="T101" fmla="*/ 14388 h 16127"/>
              <a:gd name="T102" fmla="*/ 9609 w 15561"/>
              <a:gd name="T103" fmla="*/ 15151 h 16127"/>
              <a:gd name="T104" fmla="*/ 11499 w 15561"/>
              <a:gd name="T105" fmla="*/ 15845 h 16127"/>
              <a:gd name="T106" fmla="*/ 13652 w 15561"/>
              <a:gd name="T107" fmla="*/ 15818 h 16127"/>
              <a:gd name="T108" fmla="*/ 15262 w 15561"/>
              <a:gd name="T109" fmla="*/ 15059 h 16127"/>
              <a:gd name="T110" fmla="*/ 15415 w 15561"/>
              <a:gd name="T111" fmla="*/ 14300 h 16127"/>
              <a:gd name="T112" fmla="*/ 14411 w 15561"/>
              <a:gd name="T113" fmla="*/ 13735 h 16127"/>
              <a:gd name="T114" fmla="*/ 12988 w 15561"/>
              <a:gd name="T115" fmla="*/ 12936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561" h="16127">
                <a:moveTo>
                  <a:pt x="12316" y="12369"/>
                </a:moveTo>
                <a:lnTo>
                  <a:pt x="12252" y="12302"/>
                </a:lnTo>
                <a:lnTo>
                  <a:pt x="12187" y="12232"/>
                </a:lnTo>
                <a:lnTo>
                  <a:pt x="12123" y="12162"/>
                </a:lnTo>
                <a:lnTo>
                  <a:pt x="12061" y="12089"/>
                </a:lnTo>
                <a:lnTo>
                  <a:pt x="11998" y="12015"/>
                </a:lnTo>
                <a:lnTo>
                  <a:pt x="11936" y="11941"/>
                </a:lnTo>
                <a:lnTo>
                  <a:pt x="11875" y="11865"/>
                </a:lnTo>
                <a:lnTo>
                  <a:pt x="11815" y="11788"/>
                </a:lnTo>
                <a:lnTo>
                  <a:pt x="11756" y="11710"/>
                </a:lnTo>
                <a:lnTo>
                  <a:pt x="11697" y="11632"/>
                </a:lnTo>
                <a:lnTo>
                  <a:pt x="11638" y="11553"/>
                </a:lnTo>
                <a:lnTo>
                  <a:pt x="11581" y="11473"/>
                </a:lnTo>
                <a:lnTo>
                  <a:pt x="11524" y="11392"/>
                </a:lnTo>
                <a:lnTo>
                  <a:pt x="11469" y="11312"/>
                </a:lnTo>
                <a:lnTo>
                  <a:pt x="11414" y="11231"/>
                </a:lnTo>
                <a:lnTo>
                  <a:pt x="11361" y="11149"/>
                </a:lnTo>
                <a:lnTo>
                  <a:pt x="11490" y="11168"/>
                </a:lnTo>
                <a:lnTo>
                  <a:pt x="11625" y="11185"/>
                </a:lnTo>
                <a:lnTo>
                  <a:pt x="11764" y="11201"/>
                </a:lnTo>
                <a:lnTo>
                  <a:pt x="11905" y="11215"/>
                </a:lnTo>
                <a:lnTo>
                  <a:pt x="12051" y="11227"/>
                </a:lnTo>
                <a:lnTo>
                  <a:pt x="12197" y="11237"/>
                </a:lnTo>
                <a:lnTo>
                  <a:pt x="12347" y="11245"/>
                </a:lnTo>
                <a:lnTo>
                  <a:pt x="12496" y="11249"/>
                </a:lnTo>
                <a:lnTo>
                  <a:pt x="12648" y="11251"/>
                </a:lnTo>
                <a:lnTo>
                  <a:pt x="12798" y="11250"/>
                </a:lnTo>
                <a:lnTo>
                  <a:pt x="12949" y="11245"/>
                </a:lnTo>
                <a:lnTo>
                  <a:pt x="13098" y="11236"/>
                </a:lnTo>
                <a:lnTo>
                  <a:pt x="13246" y="11223"/>
                </a:lnTo>
                <a:lnTo>
                  <a:pt x="13391" y="11206"/>
                </a:lnTo>
                <a:lnTo>
                  <a:pt x="13535" y="11184"/>
                </a:lnTo>
                <a:lnTo>
                  <a:pt x="13674" y="11156"/>
                </a:lnTo>
                <a:lnTo>
                  <a:pt x="13810" y="11123"/>
                </a:lnTo>
                <a:lnTo>
                  <a:pt x="13943" y="11085"/>
                </a:lnTo>
                <a:lnTo>
                  <a:pt x="14069" y="11041"/>
                </a:lnTo>
                <a:lnTo>
                  <a:pt x="14190" y="10990"/>
                </a:lnTo>
                <a:lnTo>
                  <a:pt x="14305" y="10934"/>
                </a:lnTo>
                <a:lnTo>
                  <a:pt x="14414" y="10869"/>
                </a:lnTo>
                <a:lnTo>
                  <a:pt x="14516" y="10799"/>
                </a:lnTo>
                <a:lnTo>
                  <a:pt x="14610" y="10720"/>
                </a:lnTo>
                <a:lnTo>
                  <a:pt x="14696" y="10634"/>
                </a:lnTo>
                <a:lnTo>
                  <a:pt x="14773" y="10541"/>
                </a:lnTo>
                <a:lnTo>
                  <a:pt x="14841" y="10439"/>
                </a:lnTo>
                <a:lnTo>
                  <a:pt x="14899" y="10328"/>
                </a:lnTo>
                <a:lnTo>
                  <a:pt x="14947" y="10208"/>
                </a:lnTo>
                <a:lnTo>
                  <a:pt x="14983" y="10080"/>
                </a:lnTo>
                <a:lnTo>
                  <a:pt x="15007" y="9942"/>
                </a:lnTo>
                <a:lnTo>
                  <a:pt x="15021" y="9794"/>
                </a:lnTo>
                <a:lnTo>
                  <a:pt x="15019" y="9764"/>
                </a:lnTo>
                <a:lnTo>
                  <a:pt x="15008" y="9738"/>
                </a:lnTo>
                <a:lnTo>
                  <a:pt x="14992" y="9715"/>
                </a:lnTo>
                <a:lnTo>
                  <a:pt x="14968" y="9694"/>
                </a:lnTo>
                <a:lnTo>
                  <a:pt x="14939" y="9676"/>
                </a:lnTo>
                <a:lnTo>
                  <a:pt x="14902" y="9660"/>
                </a:lnTo>
                <a:lnTo>
                  <a:pt x="14861" y="9645"/>
                </a:lnTo>
                <a:lnTo>
                  <a:pt x="14813" y="9631"/>
                </a:lnTo>
                <a:lnTo>
                  <a:pt x="14760" y="9620"/>
                </a:lnTo>
                <a:lnTo>
                  <a:pt x="14702" y="9610"/>
                </a:lnTo>
                <a:lnTo>
                  <a:pt x="14640" y="9601"/>
                </a:lnTo>
                <a:lnTo>
                  <a:pt x="14572" y="9593"/>
                </a:lnTo>
                <a:lnTo>
                  <a:pt x="14500" y="9586"/>
                </a:lnTo>
                <a:lnTo>
                  <a:pt x="14425" y="9579"/>
                </a:lnTo>
                <a:lnTo>
                  <a:pt x="14345" y="9573"/>
                </a:lnTo>
                <a:lnTo>
                  <a:pt x="14261" y="9566"/>
                </a:lnTo>
                <a:lnTo>
                  <a:pt x="14086" y="9552"/>
                </a:lnTo>
                <a:lnTo>
                  <a:pt x="13899" y="9537"/>
                </a:lnTo>
                <a:lnTo>
                  <a:pt x="13802" y="9527"/>
                </a:lnTo>
                <a:lnTo>
                  <a:pt x="13704" y="9517"/>
                </a:lnTo>
                <a:lnTo>
                  <a:pt x="13604" y="9504"/>
                </a:lnTo>
                <a:lnTo>
                  <a:pt x="13502" y="9490"/>
                </a:lnTo>
                <a:lnTo>
                  <a:pt x="13400" y="9475"/>
                </a:lnTo>
                <a:lnTo>
                  <a:pt x="13297" y="9458"/>
                </a:lnTo>
                <a:lnTo>
                  <a:pt x="13193" y="9439"/>
                </a:lnTo>
                <a:lnTo>
                  <a:pt x="13089" y="9417"/>
                </a:lnTo>
                <a:lnTo>
                  <a:pt x="12984" y="9392"/>
                </a:lnTo>
                <a:lnTo>
                  <a:pt x="12880" y="9364"/>
                </a:lnTo>
                <a:lnTo>
                  <a:pt x="12777" y="9334"/>
                </a:lnTo>
                <a:lnTo>
                  <a:pt x="12675" y="9300"/>
                </a:lnTo>
                <a:lnTo>
                  <a:pt x="12573" y="9264"/>
                </a:lnTo>
                <a:lnTo>
                  <a:pt x="12473" y="9223"/>
                </a:lnTo>
                <a:lnTo>
                  <a:pt x="12375" y="9181"/>
                </a:lnTo>
                <a:lnTo>
                  <a:pt x="12279" y="9136"/>
                </a:lnTo>
                <a:lnTo>
                  <a:pt x="12184" y="9087"/>
                </a:lnTo>
                <a:lnTo>
                  <a:pt x="12091" y="9037"/>
                </a:lnTo>
                <a:lnTo>
                  <a:pt x="12001" y="8985"/>
                </a:lnTo>
                <a:lnTo>
                  <a:pt x="11913" y="8932"/>
                </a:lnTo>
                <a:lnTo>
                  <a:pt x="11827" y="8877"/>
                </a:lnTo>
                <a:lnTo>
                  <a:pt x="11743" y="8822"/>
                </a:lnTo>
                <a:lnTo>
                  <a:pt x="11663" y="8766"/>
                </a:lnTo>
                <a:lnTo>
                  <a:pt x="11585" y="8709"/>
                </a:lnTo>
                <a:lnTo>
                  <a:pt x="11509" y="8653"/>
                </a:lnTo>
                <a:lnTo>
                  <a:pt x="11436" y="8596"/>
                </a:lnTo>
                <a:lnTo>
                  <a:pt x="11367" y="8540"/>
                </a:lnTo>
                <a:lnTo>
                  <a:pt x="11300" y="8485"/>
                </a:lnTo>
                <a:lnTo>
                  <a:pt x="11236" y="8431"/>
                </a:lnTo>
                <a:lnTo>
                  <a:pt x="11177" y="8378"/>
                </a:lnTo>
                <a:lnTo>
                  <a:pt x="11120" y="8327"/>
                </a:lnTo>
                <a:lnTo>
                  <a:pt x="11067" y="8279"/>
                </a:lnTo>
                <a:lnTo>
                  <a:pt x="11017" y="8232"/>
                </a:lnTo>
                <a:lnTo>
                  <a:pt x="10972" y="8188"/>
                </a:lnTo>
                <a:lnTo>
                  <a:pt x="10930" y="8147"/>
                </a:lnTo>
                <a:lnTo>
                  <a:pt x="10892" y="8108"/>
                </a:lnTo>
                <a:lnTo>
                  <a:pt x="10828" y="8043"/>
                </a:lnTo>
                <a:lnTo>
                  <a:pt x="10782" y="7992"/>
                </a:lnTo>
                <a:lnTo>
                  <a:pt x="10753" y="7960"/>
                </a:lnTo>
                <a:lnTo>
                  <a:pt x="10743" y="7950"/>
                </a:lnTo>
                <a:lnTo>
                  <a:pt x="10733" y="7937"/>
                </a:lnTo>
                <a:lnTo>
                  <a:pt x="10703" y="7900"/>
                </a:lnTo>
                <a:lnTo>
                  <a:pt x="10681" y="7871"/>
                </a:lnTo>
                <a:lnTo>
                  <a:pt x="10656" y="7836"/>
                </a:lnTo>
                <a:lnTo>
                  <a:pt x="10626" y="7794"/>
                </a:lnTo>
                <a:lnTo>
                  <a:pt x="10594" y="7745"/>
                </a:lnTo>
                <a:lnTo>
                  <a:pt x="10558" y="7689"/>
                </a:lnTo>
                <a:lnTo>
                  <a:pt x="10520" y="7626"/>
                </a:lnTo>
                <a:lnTo>
                  <a:pt x="10479" y="7555"/>
                </a:lnTo>
                <a:lnTo>
                  <a:pt x="10436" y="7477"/>
                </a:lnTo>
                <a:lnTo>
                  <a:pt x="10392" y="7392"/>
                </a:lnTo>
                <a:lnTo>
                  <a:pt x="10345" y="7299"/>
                </a:lnTo>
                <a:lnTo>
                  <a:pt x="10298" y="7197"/>
                </a:lnTo>
                <a:lnTo>
                  <a:pt x="10250" y="7088"/>
                </a:lnTo>
                <a:lnTo>
                  <a:pt x="10202" y="6971"/>
                </a:lnTo>
                <a:lnTo>
                  <a:pt x="10152" y="6846"/>
                </a:lnTo>
                <a:lnTo>
                  <a:pt x="10104" y="6712"/>
                </a:lnTo>
                <a:lnTo>
                  <a:pt x="10055" y="6570"/>
                </a:lnTo>
                <a:lnTo>
                  <a:pt x="10008" y="6420"/>
                </a:lnTo>
                <a:lnTo>
                  <a:pt x="9962" y="6260"/>
                </a:lnTo>
                <a:lnTo>
                  <a:pt x="9916" y="6092"/>
                </a:lnTo>
                <a:lnTo>
                  <a:pt x="9873" y="5915"/>
                </a:lnTo>
                <a:lnTo>
                  <a:pt x="9830" y="5728"/>
                </a:lnTo>
                <a:lnTo>
                  <a:pt x="9791" y="5533"/>
                </a:lnTo>
                <a:lnTo>
                  <a:pt x="9754" y="5328"/>
                </a:lnTo>
                <a:lnTo>
                  <a:pt x="9720" y="5114"/>
                </a:lnTo>
                <a:lnTo>
                  <a:pt x="9690" y="4890"/>
                </a:lnTo>
                <a:lnTo>
                  <a:pt x="9662" y="4657"/>
                </a:lnTo>
                <a:lnTo>
                  <a:pt x="9639" y="4413"/>
                </a:lnTo>
                <a:lnTo>
                  <a:pt x="9620" y="4160"/>
                </a:lnTo>
                <a:lnTo>
                  <a:pt x="9615" y="4115"/>
                </a:lnTo>
                <a:lnTo>
                  <a:pt x="9607" y="4071"/>
                </a:lnTo>
                <a:lnTo>
                  <a:pt x="9597" y="4029"/>
                </a:lnTo>
                <a:lnTo>
                  <a:pt x="9583" y="3989"/>
                </a:lnTo>
                <a:lnTo>
                  <a:pt x="9567" y="3950"/>
                </a:lnTo>
                <a:lnTo>
                  <a:pt x="9547" y="3913"/>
                </a:lnTo>
                <a:lnTo>
                  <a:pt x="9525" y="3877"/>
                </a:lnTo>
                <a:lnTo>
                  <a:pt x="9500" y="3842"/>
                </a:lnTo>
                <a:lnTo>
                  <a:pt x="9473" y="3809"/>
                </a:lnTo>
                <a:lnTo>
                  <a:pt x="9443" y="3778"/>
                </a:lnTo>
                <a:lnTo>
                  <a:pt x="9410" y="3748"/>
                </a:lnTo>
                <a:lnTo>
                  <a:pt x="9376" y="3719"/>
                </a:lnTo>
                <a:lnTo>
                  <a:pt x="9339" y="3691"/>
                </a:lnTo>
                <a:lnTo>
                  <a:pt x="9300" y="3665"/>
                </a:lnTo>
                <a:lnTo>
                  <a:pt x="9258" y="3641"/>
                </a:lnTo>
                <a:lnTo>
                  <a:pt x="9215" y="3618"/>
                </a:lnTo>
                <a:lnTo>
                  <a:pt x="9170" y="3596"/>
                </a:lnTo>
                <a:lnTo>
                  <a:pt x="9122" y="3574"/>
                </a:lnTo>
                <a:lnTo>
                  <a:pt x="9074" y="3554"/>
                </a:lnTo>
                <a:lnTo>
                  <a:pt x="9023" y="3536"/>
                </a:lnTo>
                <a:lnTo>
                  <a:pt x="8971" y="3519"/>
                </a:lnTo>
                <a:lnTo>
                  <a:pt x="8916" y="3503"/>
                </a:lnTo>
                <a:lnTo>
                  <a:pt x="8860" y="3488"/>
                </a:lnTo>
                <a:lnTo>
                  <a:pt x="8803" y="3475"/>
                </a:lnTo>
                <a:lnTo>
                  <a:pt x="8744" y="3461"/>
                </a:lnTo>
                <a:lnTo>
                  <a:pt x="8685" y="3450"/>
                </a:lnTo>
                <a:lnTo>
                  <a:pt x="8624" y="3440"/>
                </a:lnTo>
                <a:lnTo>
                  <a:pt x="8561" y="3430"/>
                </a:lnTo>
                <a:lnTo>
                  <a:pt x="8499" y="3422"/>
                </a:lnTo>
                <a:lnTo>
                  <a:pt x="8434" y="3415"/>
                </a:lnTo>
                <a:lnTo>
                  <a:pt x="8369" y="3409"/>
                </a:lnTo>
                <a:lnTo>
                  <a:pt x="8303" y="3404"/>
                </a:lnTo>
                <a:lnTo>
                  <a:pt x="8307" y="3331"/>
                </a:lnTo>
                <a:lnTo>
                  <a:pt x="8312" y="3255"/>
                </a:lnTo>
                <a:lnTo>
                  <a:pt x="8317" y="3175"/>
                </a:lnTo>
                <a:lnTo>
                  <a:pt x="8323" y="3094"/>
                </a:lnTo>
                <a:lnTo>
                  <a:pt x="8329" y="3008"/>
                </a:lnTo>
                <a:lnTo>
                  <a:pt x="8336" y="2921"/>
                </a:lnTo>
                <a:lnTo>
                  <a:pt x="8343" y="2831"/>
                </a:lnTo>
                <a:lnTo>
                  <a:pt x="8351" y="2740"/>
                </a:lnTo>
                <a:lnTo>
                  <a:pt x="8360" y="2646"/>
                </a:lnTo>
                <a:lnTo>
                  <a:pt x="8369" y="2551"/>
                </a:lnTo>
                <a:lnTo>
                  <a:pt x="8380" y="2454"/>
                </a:lnTo>
                <a:lnTo>
                  <a:pt x="8390" y="2358"/>
                </a:lnTo>
                <a:lnTo>
                  <a:pt x="8401" y="2260"/>
                </a:lnTo>
                <a:lnTo>
                  <a:pt x="8413" y="2160"/>
                </a:lnTo>
                <a:lnTo>
                  <a:pt x="8426" y="2061"/>
                </a:lnTo>
                <a:lnTo>
                  <a:pt x="8439" y="1963"/>
                </a:lnTo>
                <a:lnTo>
                  <a:pt x="8450" y="1879"/>
                </a:lnTo>
                <a:lnTo>
                  <a:pt x="8463" y="1796"/>
                </a:lnTo>
                <a:lnTo>
                  <a:pt x="8476" y="1714"/>
                </a:lnTo>
                <a:lnTo>
                  <a:pt x="8490" y="1631"/>
                </a:lnTo>
                <a:lnTo>
                  <a:pt x="8517" y="1469"/>
                </a:lnTo>
                <a:lnTo>
                  <a:pt x="8545" y="1309"/>
                </a:lnTo>
                <a:lnTo>
                  <a:pt x="8575" y="1155"/>
                </a:lnTo>
                <a:lnTo>
                  <a:pt x="8603" y="1006"/>
                </a:lnTo>
                <a:lnTo>
                  <a:pt x="8629" y="864"/>
                </a:lnTo>
                <a:lnTo>
                  <a:pt x="8655" y="730"/>
                </a:lnTo>
                <a:lnTo>
                  <a:pt x="8678" y="605"/>
                </a:lnTo>
                <a:lnTo>
                  <a:pt x="8698" y="490"/>
                </a:lnTo>
                <a:lnTo>
                  <a:pt x="8707" y="436"/>
                </a:lnTo>
                <a:lnTo>
                  <a:pt x="8715" y="386"/>
                </a:lnTo>
                <a:lnTo>
                  <a:pt x="8721" y="338"/>
                </a:lnTo>
                <a:lnTo>
                  <a:pt x="8727" y="294"/>
                </a:lnTo>
                <a:lnTo>
                  <a:pt x="8731" y="253"/>
                </a:lnTo>
                <a:lnTo>
                  <a:pt x="8734" y="216"/>
                </a:lnTo>
                <a:lnTo>
                  <a:pt x="8736" y="181"/>
                </a:lnTo>
                <a:lnTo>
                  <a:pt x="8736" y="152"/>
                </a:lnTo>
                <a:lnTo>
                  <a:pt x="8735" y="126"/>
                </a:lnTo>
                <a:lnTo>
                  <a:pt x="8732" y="104"/>
                </a:lnTo>
                <a:lnTo>
                  <a:pt x="8727" y="86"/>
                </a:lnTo>
                <a:lnTo>
                  <a:pt x="8721" y="73"/>
                </a:lnTo>
                <a:lnTo>
                  <a:pt x="8701" y="50"/>
                </a:lnTo>
                <a:lnTo>
                  <a:pt x="8670" y="32"/>
                </a:lnTo>
                <a:lnTo>
                  <a:pt x="8631" y="19"/>
                </a:lnTo>
                <a:lnTo>
                  <a:pt x="8583" y="9"/>
                </a:lnTo>
                <a:lnTo>
                  <a:pt x="8526" y="3"/>
                </a:lnTo>
                <a:lnTo>
                  <a:pt x="8463" y="0"/>
                </a:lnTo>
                <a:lnTo>
                  <a:pt x="8394" y="1"/>
                </a:lnTo>
                <a:lnTo>
                  <a:pt x="8318" y="5"/>
                </a:lnTo>
                <a:lnTo>
                  <a:pt x="8237" y="12"/>
                </a:lnTo>
                <a:lnTo>
                  <a:pt x="8151" y="21"/>
                </a:lnTo>
                <a:lnTo>
                  <a:pt x="8062" y="34"/>
                </a:lnTo>
                <a:lnTo>
                  <a:pt x="7970" y="48"/>
                </a:lnTo>
                <a:lnTo>
                  <a:pt x="7876" y="66"/>
                </a:lnTo>
                <a:lnTo>
                  <a:pt x="7779" y="85"/>
                </a:lnTo>
                <a:lnTo>
                  <a:pt x="7683" y="107"/>
                </a:lnTo>
                <a:lnTo>
                  <a:pt x="7585" y="130"/>
                </a:lnTo>
                <a:lnTo>
                  <a:pt x="7488" y="154"/>
                </a:lnTo>
                <a:lnTo>
                  <a:pt x="7392" y="180"/>
                </a:lnTo>
                <a:lnTo>
                  <a:pt x="7297" y="208"/>
                </a:lnTo>
                <a:lnTo>
                  <a:pt x="7205" y="237"/>
                </a:lnTo>
                <a:lnTo>
                  <a:pt x="7116" y="266"/>
                </a:lnTo>
                <a:lnTo>
                  <a:pt x="7031" y="297"/>
                </a:lnTo>
                <a:lnTo>
                  <a:pt x="6949" y="328"/>
                </a:lnTo>
                <a:lnTo>
                  <a:pt x="6874" y="360"/>
                </a:lnTo>
                <a:lnTo>
                  <a:pt x="6805" y="391"/>
                </a:lnTo>
                <a:lnTo>
                  <a:pt x="6741" y="423"/>
                </a:lnTo>
                <a:lnTo>
                  <a:pt x="6684" y="455"/>
                </a:lnTo>
                <a:lnTo>
                  <a:pt x="6636" y="486"/>
                </a:lnTo>
                <a:lnTo>
                  <a:pt x="6597" y="517"/>
                </a:lnTo>
                <a:lnTo>
                  <a:pt x="6566" y="548"/>
                </a:lnTo>
                <a:lnTo>
                  <a:pt x="6546" y="578"/>
                </a:lnTo>
                <a:lnTo>
                  <a:pt x="6536" y="607"/>
                </a:lnTo>
                <a:lnTo>
                  <a:pt x="6526" y="680"/>
                </a:lnTo>
                <a:lnTo>
                  <a:pt x="6519" y="757"/>
                </a:lnTo>
                <a:lnTo>
                  <a:pt x="6514" y="838"/>
                </a:lnTo>
                <a:lnTo>
                  <a:pt x="6512" y="920"/>
                </a:lnTo>
                <a:lnTo>
                  <a:pt x="6511" y="1006"/>
                </a:lnTo>
                <a:lnTo>
                  <a:pt x="6513" y="1095"/>
                </a:lnTo>
                <a:lnTo>
                  <a:pt x="6516" y="1184"/>
                </a:lnTo>
                <a:lnTo>
                  <a:pt x="6521" y="1277"/>
                </a:lnTo>
                <a:lnTo>
                  <a:pt x="6528" y="1371"/>
                </a:lnTo>
                <a:lnTo>
                  <a:pt x="6536" y="1467"/>
                </a:lnTo>
                <a:lnTo>
                  <a:pt x="6546" y="1563"/>
                </a:lnTo>
                <a:lnTo>
                  <a:pt x="6558" y="1661"/>
                </a:lnTo>
                <a:lnTo>
                  <a:pt x="6570" y="1760"/>
                </a:lnTo>
                <a:lnTo>
                  <a:pt x="6584" y="1860"/>
                </a:lnTo>
                <a:lnTo>
                  <a:pt x="6600" y="1959"/>
                </a:lnTo>
                <a:lnTo>
                  <a:pt x="6616" y="2058"/>
                </a:lnTo>
                <a:lnTo>
                  <a:pt x="6633" y="2158"/>
                </a:lnTo>
                <a:lnTo>
                  <a:pt x="6650" y="2257"/>
                </a:lnTo>
                <a:lnTo>
                  <a:pt x="6668" y="2356"/>
                </a:lnTo>
                <a:lnTo>
                  <a:pt x="6687" y="2453"/>
                </a:lnTo>
                <a:lnTo>
                  <a:pt x="6707" y="2549"/>
                </a:lnTo>
                <a:lnTo>
                  <a:pt x="6727" y="2645"/>
                </a:lnTo>
                <a:lnTo>
                  <a:pt x="6747" y="2738"/>
                </a:lnTo>
                <a:lnTo>
                  <a:pt x="6767" y="2829"/>
                </a:lnTo>
                <a:lnTo>
                  <a:pt x="6808" y="3007"/>
                </a:lnTo>
                <a:lnTo>
                  <a:pt x="6848" y="3173"/>
                </a:lnTo>
                <a:lnTo>
                  <a:pt x="6886" y="3328"/>
                </a:lnTo>
                <a:lnTo>
                  <a:pt x="6923" y="3470"/>
                </a:lnTo>
                <a:lnTo>
                  <a:pt x="6855" y="3480"/>
                </a:lnTo>
                <a:lnTo>
                  <a:pt x="6788" y="3491"/>
                </a:lnTo>
                <a:lnTo>
                  <a:pt x="6723" y="3503"/>
                </a:lnTo>
                <a:lnTo>
                  <a:pt x="6658" y="3515"/>
                </a:lnTo>
                <a:lnTo>
                  <a:pt x="6595" y="3528"/>
                </a:lnTo>
                <a:lnTo>
                  <a:pt x="6532" y="3541"/>
                </a:lnTo>
                <a:lnTo>
                  <a:pt x="6470" y="3555"/>
                </a:lnTo>
                <a:lnTo>
                  <a:pt x="6410" y="3569"/>
                </a:lnTo>
                <a:lnTo>
                  <a:pt x="6351" y="3584"/>
                </a:lnTo>
                <a:lnTo>
                  <a:pt x="6293" y="3600"/>
                </a:lnTo>
                <a:lnTo>
                  <a:pt x="6238" y="3615"/>
                </a:lnTo>
                <a:lnTo>
                  <a:pt x="6184" y="3630"/>
                </a:lnTo>
                <a:lnTo>
                  <a:pt x="6132" y="3646"/>
                </a:lnTo>
                <a:lnTo>
                  <a:pt x="6080" y="3663"/>
                </a:lnTo>
                <a:lnTo>
                  <a:pt x="6032" y="3679"/>
                </a:lnTo>
                <a:lnTo>
                  <a:pt x="5985" y="3696"/>
                </a:lnTo>
                <a:lnTo>
                  <a:pt x="5940" y="3713"/>
                </a:lnTo>
                <a:lnTo>
                  <a:pt x="5898" y="3732"/>
                </a:lnTo>
                <a:lnTo>
                  <a:pt x="5856" y="3749"/>
                </a:lnTo>
                <a:lnTo>
                  <a:pt x="5818" y="3767"/>
                </a:lnTo>
                <a:lnTo>
                  <a:pt x="5781" y="3785"/>
                </a:lnTo>
                <a:lnTo>
                  <a:pt x="5748" y="3803"/>
                </a:lnTo>
                <a:lnTo>
                  <a:pt x="5717" y="3821"/>
                </a:lnTo>
                <a:lnTo>
                  <a:pt x="5688" y="3839"/>
                </a:lnTo>
                <a:lnTo>
                  <a:pt x="5662" y="3859"/>
                </a:lnTo>
                <a:lnTo>
                  <a:pt x="5639" y="3877"/>
                </a:lnTo>
                <a:lnTo>
                  <a:pt x="5618" y="3895"/>
                </a:lnTo>
                <a:lnTo>
                  <a:pt x="5601" y="3914"/>
                </a:lnTo>
                <a:lnTo>
                  <a:pt x="5585" y="3932"/>
                </a:lnTo>
                <a:lnTo>
                  <a:pt x="5574" y="3951"/>
                </a:lnTo>
                <a:lnTo>
                  <a:pt x="5565" y="3970"/>
                </a:lnTo>
                <a:lnTo>
                  <a:pt x="5560" y="3989"/>
                </a:lnTo>
                <a:lnTo>
                  <a:pt x="5531" y="4125"/>
                </a:lnTo>
                <a:lnTo>
                  <a:pt x="5499" y="4262"/>
                </a:lnTo>
                <a:lnTo>
                  <a:pt x="5466" y="4401"/>
                </a:lnTo>
                <a:lnTo>
                  <a:pt x="5430" y="4541"/>
                </a:lnTo>
                <a:lnTo>
                  <a:pt x="5392" y="4681"/>
                </a:lnTo>
                <a:lnTo>
                  <a:pt x="5353" y="4822"/>
                </a:lnTo>
                <a:lnTo>
                  <a:pt x="5313" y="4962"/>
                </a:lnTo>
                <a:lnTo>
                  <a:pt x="5271" y="5101"/>
                </a:lnTo>
                <a:lnTo>
                  <a:pt x="5229" y="5241"/>
                </a:lnTo>
                <a:lnTo>
                  <a:pt x="5185" y="5378"/>
                </a:lnTo>
                <a:lnTo>
                  <a:pt x="5142" y="5513"/>
                </a:lnTo>
                <a:lnTo>
                  <a:pt x="5097" y="5645"/>
                </a:lnTo>
                <a:lnTo>
                  <a:pt x="5053" y="5776"/>
                </a:lnTo>
                <a:lnTo>
                  <a:pt x="5010" y="5903"/>
                </a:lnTo>
                <a:lnTo>
                  <a:pt x="4966" y="6027"/>
                </a:lnTo>
                <a:lnTo>
                  <a:pt x="4923" y="6147"/>
                </a:lnTo>
                <a:lnTo>
                  <a:pt x="4881" y="6262"/>
                </a:lnTo>
                <a:lnTo>
                  <a:pt x="4840" y="6374"/>
                </a:lnTo>
                <a:lnTo>
                  <a:pt x="4800" y="6479"/>
                </a:lnTo>
                <a:lnTo>
                  <a:pt x="4762" y="6580"/>
                </a:lnTo>
                <a:lnTo>
                  <a:pt x="4691" y="6764"/>
                </a:lnTo>
                <a:lnTo>
                  <a:pt x="4630" y="6921"/>
                </a:lnTo>
                <a:lnTo>
                  <a:pt x="4578" y="7049"/>
                </a:lnTo>
                <a:lnTo>
                  <a:pt x="4540" y="7144"/>
                </a:lnTo>
                <a:lnTo>
                  <a:pt x="4515" y="7203"/>
                </a:lnTo>
                <a:lnTo>
                  <a:pt x="4506" y="7224"/>
                </a:lnTo>
                <a:lnTo>
                  <a:pt x="4500" y="7240"/>
                </a:lnTo>
                <a:lnTo>
                  <a:pt x="4480" y="7290"/>
                </a:lnTo>
                <a:lnTo>
                  <a:pt x="4448" y="7367"/>
                </a:lnTo>
                <a:lnTo>
                  <a:pt x="4402" y="7471"/>
                </a:lnTo>
                <a:lnTo>
                  <a:pt x="4375" y="7532"/>
                </a:lnTo>
                <a:lnTo>
                  <a:pt x="4345" y="7597"/>
                </a:lnTo>
                <a:lnTo>
                  <a:pt x="4310" y="7667"/>
                </a:lnTo>
                <a:lnTo>
                  <a:pt x="4273" y="7742"/>
                </a:lnTo>
                <a:lnTo>
                  <a:pt x="4233" y="7821"/>
                </a:lnTo>
                <a:lnTo>
                  <a:pt x="4188" y="7903"/>
                </a:lnTo>
                <a:lnTo>
                  <a:pt x="4141" y="7988"/>
                </a:lnTo>
                <a:lnTo>
                  <a:pt x="4090" y="8077"/>
                </a:lnTo>
                <a:lnTo>
                  <a:pt x="4037" y="8168"/>
                </a:lnTo>
                <a:lnTo>
                  <a:pt x="3979" y="8261"/>
                </a:lnTo>
                <a:lnTo>
                  <a:pt x="3919" y="8354"/>
                </a:lnTo>
                <a:lnTo>
                  <a:pt x="3855" y="8450"/>
                </a:lnTo>
                <a:lnTo>
                  <a:pt x="3788" y="8546"/>
                </a:lnTo>
                <a:lnTo>
                  <a:pt x="3718" y="8643"/>
                </a:lnTo>
                <a:lnTo>
                  <a:pt x="3644" y="8739"/>
                </a:lnTo>
                <a:lnTo>
                  <a:pt x="3566" y="8835"/>
                </a:lnTo>
                <a:lnTo>
                  <a:pt x="3485" y="8931"/>
                </a:lnTo>
                <a:lnTo>
                  <a:pt x="3401" y="9025"/>
                </a:lnTo>
                <a:lnTo>
                  <a:pt x="3314" y="9117"/>
                </a:lnTo>
                <a:lnTo>
                  <a:pt x="3224" y="9208"/>
                </a:lnTo>
                <a:lnTo>
                  <a:pt x="3130" y="9297"/>
                </a:lnTo>
                <a:lnTo>
                  <a:pt x="3032" y="9381"/>
                </a:lnTo>
                <a:lnTo>
                  <a:pt x="2931" y="9464"/>
                </a:lnTo>
                <a:lnTo>
                  <a:pt x="2827" y="9543"/>
                </a:lnTo>
                <a:lnTo>
                  <a:pt x="2723" y="9613"/>
                </a:lnTo>
                <a:lnTo>
                  <a:pt x="2618" y="9681"/>
                </a:lnTo>
                <a:lnTo>
                  <a:pt x="2509" y="9744"/>
                </a:lnTo>
                <a:lnTo>
                  <a:pt x="2399" y="9805"/>
                </a:lnTo>
                <a:lnTo>
                  <a:pt x="2287" y="9861"/>
                </a:lnTo>
                <a:lnTo>
                  <a:pt x="2173" y="9915"/>
                </a:lnTo>
                <a:lnTo>
                  <a:pt x="2058" y="9964"/>
                </a:lnTo>
                <a:lnTo>
                  <a:pt x="1943" y="10011"/>
                </a:lnTo>
                <a:lnTo>
                  <a:pt x="1826" y="10056"/>
                </a:lnTo>
                <a:lnTo>
                  <a:pt x="1711" y="10098"/>
                </a:lnTo>
                <a:lnTo>
                  <a:pt x="1596" y="10137"/>
                </a:lnTo>
                <a:lnTo>
                  <a:pt x="1482" y="10174"/>
                </a:lnTo>
                <a:lnTo>
                  <a:pt x="1370" y="10209"/>
                </a:lnTo>
                <a:lnTo>
                  <a:pt x="1259" y="10241"/>
                </a:lnTo>
                <a:lnTo>
                  <a:pt x="1150" y="10273"/>
                </a:lnTo>
                <a:lnTo>
                  <a:pt x="1044" y="10302"/>
                </a:lnTo>
                <a:lnTo>
                  <a:pt x="840" y="10355"/>
                </a:lnTo>
                <a:lnTo>
                  <a:pt x="652" y="10404"/>
                </a:lnTo>
                <a:lnTo>
                  <a:pt x="564" y="10426"/>
                </a:lnTo>
                <a:lnTo>
                  <a:pt x="481" y="10448"/>
                </a:lnTo>
                <a:lnTo>
                  <a:pt x="404" y="10469"/>
                </a:lnTo>
                <a:lnTo>
                  <a:pt x="332" y="10489"/>
                </a:lnTo>
                <a:lnTo>
                  <a:pt x="267" y="10510"/>
                </a:lnTo>
                <a:lnTo>
                  <a:pt x="208" y="10531"/>
                </a:lnTo>
                <a:lnTo>
                  <a:pt x="156" y="10551"/>
                </a:lnTo>
                <a:lnTo>
                  <a:pt x="111" y="10571"/>
                </a:lnTo>
                <a:lnTo>
                  <a:pt x="74" y="10591"/>
                </a:lnTo>
                <a:lnTo>
                  <a:pt x="44" y="10612"/>
                </a:lnTo>
                <a:lnTo>
                  <a:pt x="24" y="10633"/>
                </a:lnTo>
                <a:lnTo>
                  <a:pt x="12" y="10656"/>
                </a:lnTo>
                <a:lnTo>
                  <a:pt x="3" y="10701"/>
                </a:lnTo>
                <a:lnTo>
                  <a:pt x="0" y="10756"/>
                </a:lnTo>
                <a:lnTo>
                  <a:pt x="4" y="10819"/>
                </a:lnTo>
                <a:lnTo>
                  <a:pt x="15" y="10889"/>
                </a:lnTo>
                <a:lnTo>
                  <a:pt x="34" y="10965"/>
                </a:lnTo>
                <a:lnTo>
                  <a:pt x="61" y="11047"/>
                </a:lnTo>
                <a:lnTo>
                  <a:pt x="94" y="11133"/>
                </a:lnTo>
                <a:lnTo>
                  <a:pt x="136" y="11223"/>
                </a:lnTo>
                <a:lnTo>
                  <a:pt x="187" y="11315"/>
                </a:lnTo>
                <a:lnTo>
                  <a:pt x="245" y="11409"/>
                </a:lnTo>
                <a:lnTo>
                  <a:pt x="313" y="11503"/>
                </a:lnTo>
                <a:lnTo>
                  <a:pt x="389" y="11598"/>
                </a:lnTo>
                <a:lnTo>
                  <a:pt x="475" y="11691"/>
                </a:lnTo>
                <a:lnTo>
                  <a:pt x="570" y="11782"/>
                </a:lnTo>
                <a:lnTo>
                  <a:pt x="674" y="11869"/>
                </a:lnTo>
                <a:lnTo>
                  <a:pt x="789" y="11953"/>
                </a:lnTo>
                <a:lnTo>
                  <a:pt x="913" y="12031"/>
                </a:lnTo>
                <a:lnTo>
                  <a:pt x="1048" y="12105"/>
                </a:lnTo>
                <a:lnTo>
                  <a:pt x="1193" y="12171"/>
                </a:lnTo>
                <a:lnTo>
                  <a:pt x="1350" y="12229"/>
                </a:lnTo>
                <a:lnTo>
                  <a:pt x="1516" y="12278"/>
                </a:lnTo>
                <a:lnTo>
                  <a:pt x="1695" y="12318"/>
                </a:lnTo>
                <a:lnTo>
                  <a:pt x="1885" y="12347"/>
                </a:lnTo>
                <a:lnTo>
                  <a:pt x="2086" y="12365"/>
                </a:lnTo>
                <a:lnTo>
                  <a:pt x="2299" y="12370"/>
                </a:lnTo>
                <a:lnTo>
                  <a:pt x="2524" y="12361"/>
                </a:lnTo>
                <a:lnTo>
                  <a:pt x="2763" y="12339"/>
                </a:lnTo>
                <a:lnTo>
                  <a:pt x="3012" y="12301"/>
                </a:lnTo>
                <a:lnTo>
                  <a:pt x="3276" y="12246"/>
                </a:lnTo>
                <a:lnTo>
                  <a:pt x="3552" y="12175"/>
                </a:lnTo>
                <a:lnTo>
                  <a:pt x="3842" y="12085"/>
                </a:lnTo>
                <a:lnTo>
                  <a:pt x="4144" y="11976"/>
                </a:lnTo>
                <a:lnTo>
                  <a:pt x="4118" y="12042"/>
                </a:lnTo>
                <a:lnTo>
                  <a:pt x="4091" y="12107"/>
                </a:lnTo>
                <a:lnTo>
                  <a:pt x="4064" y="12173"/>
                </a:lnTo>
                <a:lnTo>
                  <a:pt x="4036" y="12239"/>
                </a:lnTo>
                <a:lnTo>
                  <a:pt x="4007" y="12307"/>
                </a:lnTo>
                <a:lnTo>
                  <a:pt x="3978" y="12374"/>
                </a:lnTo>
                <a:lnTo>
                  <a:pt x="3948" y="12443"/>
                </a:lnTo>
                <a:lnTo>
                  <a:pt x="3918" y="12510"/>
                </a:lnTo>
                <a:lnTo>
                  <a:pt x="3854" y="12643"/>
                </a:lnTo>
                <a:lnTo>
                  <a:pt x="3786" y="12774"/>
                </a:lnTo>
                <a:lnTo>
                  <a:pt x="3714" y="12903"/>
                </a:lnTo>
                <a:lnTo>
                  <a:pt x="3640" y="13030"/>
                </a:lnTo>
                <a:lnTo>
                  <a:pt x="3561" y="13156"/>
                </a:lnTo>
                <a:lnTo>
                  <a:pt x="3480" y="13279"/>
                </a:lnTo>
                <a:lnTo>
                  <a:pt x="3397" y="13401"/>
                </a:lnTo>
                <a:lnTo>
                  <a:pt x="3312" y="13521"/>
                </a:lnTo>
                <a:lnTo>
                  <a:pt x="3227" y="13639"/>
                </a:lnTo>
                <a:lnTo>
                  <a:pt x="3141" y="13755"/>
                </a:lnTo>
                <a:lnTo>
                  <a:pt x="3056" y="13869"/>
                </a:lnTo>
                <a:lnTo>
                  <a:pt x="2970" y="13981"/>
                </a:lnTo>
                <a:lnTo>
                  <a:pt x="2886" y="14091"/>
                </a:lnTo>
                <a:lnTo>
                  <a:pt x="2804" y="14200"/>
                </a:lnTo>
                <a:lnTo>
                  <a:pt x="2724" y="14306"/>
                </a:lnTo>
                <a:lnTo>
                  <a:pt x="2647" y="14409"/>
                </a:lnTo>
                <a:lnTo>
                  <a:pt x="2573" y="14511"/>
                </a:lnTo>
                <a:lnTo>
                  <a:pt x="2502" y="14611"/>
                </a:lnTo>
                <a:lnTo>
                  <a:pt x="2437" y="14709"/>
                </a:lnTo>
                <a:lnTo>
                  <a:pt x="2376" y="14804"/>
                </a:lnTo>
                <a:lnTo>
                  <a:pt x="2320" y="14898"/>
                </a:lnTo>
                <a:lnTo>
                  <a:pt x="2270" y="14990"/>
                </a:lnTo>
                <a:lnTo>
                  <a:pt x="2226" y="15080"/>
                </a:lnTo>
                <a:lnTo>
                  <a:pt x="2190" y="15166"/>
                </a:lnTo>
                <a:lnTo>
                  <a:pt x="2162" y="15252"/>
                </a:lnTo>
                <a:lnTo>
                  <a:pt x="2141" y="15335"/>
                </a:lnTo>
                <a:lnTo>
                  <a:pt x="2128" y="15415"/>
                </a:lnTo>
                <a:lnTo>
                  <a:pt x="2124" y="15494"/>
                </a:lnTo>
                <a:lnTo>
                  <a:pt x="2132" y="15571"/>
                </a:lnTo>
                <a:lnTo>
                  <a:pt x="2148" y="15645"/>
                </a:lnTo>
                <a:lnTo>
                  <a:pt x="2175" y="15717"/>
                </a:lnTo>
                <a:lnTo>
                  <a:pt x="2213" y="15786"/>
                </a:lnTo>
                <a:lnTo>
                  <a:pt x="2252" y="15835"/>
                </a:lnTo>
                <a:lnTo>
                  <a:pt x="2306" y="15881"/>
                </a:lnTo>
                <a:lnTo>
                  <a:pt x="2377" y="15926"/>
                </a:lnTo>
                <a:lnTo>
                  <a:pt x="2462" y="15970"/>
                </a:lnTo>
                <a:lnTo>
                  <a:pt x="2560" y="16010"/>
                </a:lnTo>
                <a:lnTo>
                  <a:pt x="2672" y="16045"/>
                </a:lnTo>
                <a:lnTo>
                  <a:pt x="2795" y="16076"/>
                </a:lnTo>
                <a:lnTo>
                  <a:pt x="2931" y="16100"/>
                </a:lnTo>
                <a:lnTo>
                  <a:pt x="3075" y="16117"/>
                </a:lnTo>
                <a:lnTo>
                  <a:pt x="3231" y="16126"/>
                </a:lnTo>
                <a:lnTo>
                  <a:pt x="3394" y="16127"/>
                </a:lnTo>
                <a:lnTo>
                  <a:pt x="3565" y="16118"/>
                </a:lnTo>
                <a:lnTo>
                  <a:pt x="3744" y="16099"/>
                </a:lnTo>
                <a:lnTo>
                  <a:pt x="3929" y="16068"/>
                </a:lnTo>
                <a:lnTo>
                  <a:pt x="4119" y="16024"/>
                </a:lnTo>
                <a:lnTo>
                  <a:pt x="4314" y="15968"/>
                </a:lnTo>
                <a:lnTo>
                  <a:pt x="4512" y="15896"/>
                </a:lnTo>
                <a:lnTo>
                  <a:pt x="4714" y="15810"/>
                </a:lnTo>
                <a:lnTo>
                  <a:pt x="4917" y="15709"/>
                </a:lnTo>
                <a:lnTo>
                  <a:pt x="5122" y="15590"/>
                </a:lnTo>
                <a:lnTo>
                  <a:pt x="5327" y="15453"/>
                </a:lnTo>
                <a:lnTo>
                  <a:pt x="5531" y="15297"/>
                </a:lnTo>
                <a:lnTo>
                  <a:pt x="5735" y="15122"/>
                </a:lnTo>
                <a:lnTo>
                  <a:pt x="5936" y="14926"/>
                </a:lnTo>
                <a:lnTo>
                  <a:pt x="6134" y="14710"/>
                </a:lnTo>
                <a:lnTo>
                  <a:pt x="6329" y="14471"/>
                </a:lnTo>
                <a:lnTo>
                  <a:pt x="6519" y="14208"/>
                </a:lnTo>
                <a:lnTo>
                  <a:pt x="6704" y="13921"/>
                </a:lnTo>
                <a:lnTo>
                  <a:pt x="6881" y="13610"/>
                </a:lnTo>
                <a:lnTo>
                  <a:pt x="7053" y="13272"/>
                </a:lnTo>
                <a:lnTo>
                  <a:pt x="7216" y="12907"/>
                </a:lnTo>
                <a:lnTo>
                  <a:pt x="7370" y="12515"/>
                </a:lnTo>
                <a:lnTo>
                  <a:pt x="7416" y="12603"/>
                </a:lnTo>
                <a:lnTo>
                  <a:pt x="7463" y="12691"/>
                </a:lnTo>
                <a:lnTo>
                  <a:pt x="7512" y="12780"/>
                </a:lnTo>
                <a:lnTo>
                  <a:pt x="7563" y="12869"/>
                </a:lnTo>
                <a:lnTo>
                  <a:pt x="7615" y="12960"/>
                </a:lnTo>
                <a:lnTo>
                  <a:pt x="7668" y="13050"/>
                </a:lnTo>
                <a:lnTo>
                  <a:pt x="7724" y="13141"/>
                </a:lnTo>
                <a:lnTo>
                  <a:pt x="7782" y="13232"/>
                </a:lnTo>
                <a:lnTo>
                  <a:pt x="7840" y="13323"/>
                </a:lnTo>
                <a:lnTo>
                  <a:pt x="7902" y="13413"/>
                </a:lnTo>
                <a:lnTo>
                  <a:pt x="7963" y="13505"/>
                </a:lnTo>
                <a:lnTo>
                  <a:pt x="8028" y="13596"/>
                </a:lnTo>
                <a:lnTo>
                  <a:pt x="8095" y="13687"/>
                </a:lnTo>
                <a:lnTo>
                  <a:pt x="8162" y="13776"/>
                </a:lnTo>
                <a:lnTo>
                  <a:pt x="8232" y="13866"/>
                </a:lnTo>
                <a:lnTo>
                  <a:pt x="8304" y="13955"/>
                </a:lnTo>
                <a:lnTo>
                  <a:pt x="8377" y="14043"/>
                </a:lnTo>
                <a:lnTo>
                  <a:pt x="8452" y="14131"/>
                </a:lnTo>
                <a:lnTo>
                  <a:pt x="8529" y="14218"/>
                </a:lnTo>
                <a:lnTo>
                  <a:pt x="8609" y="14304"/>
                </a:lnTo>
                <a:lnTo>
                  <a:pt x="8690" y="14388"/>
                </a:lnTo>
                <a:lnTo>
                  <a:pt x="8773" y="14472"/>
                </a:lnTo>
                <a:lnTo>
                  <a:pt x="8857" y="14554"/>
                </a:lnTo>
                <a:lnTo>
                  <a:pt x="8944" y="14634"/>
                </a:lnTo>
                <a:lnTo>
                  <a:pt x="9033" y="14713"/>
                </a:lnTo>
                <a:lnTo>
                  <a:pt x="9124" y="14790"/>
                </a:lnTo>
                <a:lnTo>
                  <a:pt x="9217" y="14867"/>
                </a:lnTo>
                <a:lnTo>
                  <a:pt x="9312" y="14941"/>
                </a:lnTo>
                <a:lnTo>
                  <a:pt x="9409" y="15013"/>
                </a:lnTo>
                <a:lnTo>
                  <a:pt x="9508" y="15083"/>
                </a:lnTo>
                <a:lnTo>
                  <a:pt x="9609" y="15151"/>
                </a:lnTo>
                <a:lnTo>
                  <a:pt x="9713" y="15217"/>
                </a:lnTo>
                <a:lnTo>
                  <a:pt x="9886" y="15318"/>
                </a:lnTo>
                <a:lnTo>
                  <a:pt x="10068" y="15411"/>
                </a:lnTo>
                <a:lnTo>
                  <a:pt x="10256" y="15496"/>
                </a:lnTo>
                <a:lnTo>
                  <a:pt x="10451" y="15574"/>
                </a:lnTo>
                <a:lnTo>
                  <a:pt x="10652" y="15643"/>
                </a:lnTo>
                <a:lnTo>
                  <a:pt x="10859" y="15705"/>
                </a:lnTo>
                <a:lnTo>
                  <a:pt x="11069" y="15759"/>
                </a:lnTo>
                <a:lnTo>
                  <a:pt x="11282" y="15805"/>
                </a:lnTo>
                <a:lnTo>
                  <a:pt x="11499" y="15845"/>
                </a:lnTo>
                <a:lnTo>
                  <a:pt x="11717" y="15875"/>
                </a:lnTo>
                <a:lnTo>
                  <a:pt x="11936" y="15899"/>
                </a:lnTo>
                <a:lnTo>
                  <a:pt x="12157" y="15915"/>
                </a:lnTo>
                <a:lnTo>
                  <a:pt x="12377" y="15923"/>
                </a:lnTo>
                <a:lnTo>
                  <a:pt x="12596" y="15924"/>
                </a:lnTo>
                <a:lnTo>
                  <a:pt x="12813" y="15917"/>
                </a:lnTo>
                <a:lnTo>
                  <a:pt x="13028" y="15903"/>
                </a:lnTo>
                <a:lnTo>
                  <a:pt x="13241" y="15882"/>
                </a:lnTo>
                <a:lnTo>
                  <a:pt x="13449" y="15854"/>
                </a:lnTo>
                <a:lnTo>
                  <a:pt x="13652" y="15818"/>
                </a:lnTo>
                <a:lnTo>
                  <a:pt x="13850" y="15774"/>
                </a:lnTo>
                <a:lnTo>
                  <a:pt x="14041" y="15723"/>
                </a:lnTo>
                <a:lnTo>
                  <a:pt x="14226" y="15665"/>
                </a:lnTo>
                <a:lnTo>
                  <a:pt x="14402" y="15600"/>
                </a:lnTo>
                <a:lnTo>
                  <a:pt x="14571" y="15527"/>
                </a:lnTo>
                <a:lnTo>
                  <a:pt x="14731" y="15448"/>
                </a:lnTo>
                <a:lnTo>
                  <a:pt x="14880" y="15361"/>
                </a:lnTo>
                <a:lnTo>
                  <a:pt x="15020" y="15267"/>
                </a:lnTo>
                <a:lnTo>
                  <a:pt x="15147" y="15166"/>
                </a:lnTo>
                <a:lnTo>
                  <a:pt x="15262" y="15059"/>
                </a:lnTo>
                <a:lnTo>
                  <a:pt x="15365" y="14944"/>
                </a:lnTo>
                <a:lnTo>
                  <a:pt x="15454" y="14822"/>
                </a:lnTo>
                <a:lnTo>
                  <a:pt x="15528" y="14693"/>
                </a:lnTo>
                <a:lnTo>
                  <a:pt x="15552" y="14633"/>
                </a:lnTo>
                <a:lnTo>
                  <a:pt x="15561" y="14575"/>
                </a:lnTo>
                <a:lnTo>
                  <a:pt x="15556" y="14517"/>
                </a:lnTo>
                <a:lnTo>
                  <a:pt x="15539" y="14462"/>
                </a:lnTo>
                <a:lnTo>
                  <a:pt x="15508" y="14407"/>
                </a:lnTo>
                <a:lnTo>
                  <a:pt x="15467" y="14354"/>
                </a:lnTo>
                <a:lnTo>
                  <a:pt x="15415" y="14300"/>
                </a:lnTo>
                <a:lnTo>
                  <a:pt x="15351" y="14247"/>
                </a:lnTo>
                <a:lnTo>
                  <a:pt x="15278" y="14194"/>
                </a:lnTo>
                <a:lnTo>
                  <a:pt x="15195" y="14140"/>
                </a:lnTo>
                <a:lnTo>
                  <a:pt x="15104" y="14086"/>
                </a:lnTo>
                <a:lnTo>
                  <a:pt x="15005" y="14030"/>
                </a:lnTo>
                <a:lnTo>
                  <a:pt x="14898" y="13975"/>
                </a:lnTo>
                <a:lnTo>
                  <a:pt x="14785" y="13917"/>
                </a:lnTo>
                <a:lnTo>
                  <a:pt x="14666" y="13858"/>
                </a:lnTo>
                <a:lnTo>
                  <a:pt x="14542" y="13798"/>
                </a:lnTo>
                <a:lnTo>
                  <a:pt x="14411" y="13735"/>
                </a:lnTo>
                <a:lnTo>
                  <a:pt x="14278" y="13669"/>
                </a:lnTo>
                <a:lnTo>
                  <a:pt x="14141" y="13602"/>
                </a:lnTo>
                <a:lnTo>
                  <a:pt x="14000" y="13531"/>
                </a:lnTo>
                <a:lnTo>
                  <a:pt x="13858" y="13458"/>
                </a:lnTo>
                <a:lnTo>
                  <a:pt x="13713" y="13380"/>
                </a:lnTo>
                <a:lnTo>
                  <a:pt x="13568" y="13300"/>
                </a:lnTo>
                <a:lnTo>
                  <a:pt x="13422" y="13215"/>
                </a:lnTo>
                <a:lnTo>
                  <a:pt x="13276" y="13126"/>
                </a:lnTo>
                <a:lnTo>
                  <a:pt x="13131" y="13033"/>
                </a:lnTo>
                <a:lnTo>
                  <a:pt x="12988" y="12936"/>
                </a:lnTo>
                <a:lnTo>
                  <a:pt x="12848" y="12833"/>
                </a:lnTo>
                <a:lnTo>
                  <a:pt x="12709" y="12726"/>
                </a:lnTo>
                <a:lnTo>
                  <a:pt x="12574" y="12612"/>
                </a:lnTo>
                <a:lnTo>
                  <a:pt x="12443" y="12494"/>
                </a:lnTo>
                <a:lnTo>
                  <a:pt x="12316" y="12369"/>
                </a:lnTo>
                <a:close/>
              </a:path>
            </a:pathLst>
          </a:custGeom>
          <a:solidFill>
            <a:schemeClr val="bg1">
              <a:lumMod val="65000"/>
            </a:schemeClr>
          </a:solidFill>
          <a:ln>
            <a:noFill/>
          </a:ln>
        </p:spPr>
        <p:txBody>
          <a:bodyPr anchor="ctr"/>
          <a:lstStyle/>
          <a:p>
            <a:pPr algn="ctr"/>
            <a:endParaRPr/>
          </a:p>
        </p:txBody>
      </p:sp>
      <p:sp>
        <p:nvSpPr>
          <p:cNvPr id="11" name="任意多边形: 形状 13"/>
          <p:cNvSpPr/>
          <p:nvPr/>
        </p:nvSpPr>
        <p:spPr bwMode="auto">
          <a:xfrm>
            <a:off x="8226396" y="5706840"/>
            <a:ext cx="614336" cy="338365"/>
          </a:xfrm>
          <a:custGeom>
            <a:avLst/>
            <a:gdLst>
              <a:gd name="T0" fmla="*/ 10971 w 16128"/>
              <a:gd name="T1" fmla="*/ 8176 h 8883"/>
              <a:gd name="T2" fmla="*/ 7655 w 16128"/>
              <a:gd name="T3" fmla="*/ 8061 h 8883"/>
              <a:gd name="T4" fmla="*/ 4083 w 16128"/>
              <a:gd name="T5" fmla="*/ 7866 h 8883"/>
              <a:gd name="T6" fmla="*/ 2042 w 16128"/>
              <a:gd name="T7" fmla="*/ 7706 h 8883"/>
              <a:gd name="T8" fmla="*/ 1589 w 16128"/>
              <a:gd name="T9" fmla="*/ 7235 h 8883"/>
              <a:gd name="T10" fmla="*/ 1006 w 16128"/>
              <a:gd name="T11" fmla="*/ 5968 h 8883"/>
              <a:gd name="T12" fmla="*/ 771 w 16128"/>
              <a:gd name="T13" fmla="*/ 4243 h 8883"/>
              <a:gd name="T14" fmla="*/ 1393 w 16128"/>
              <a:gd name="T15" fmla="*/ 2405 h 8883"/>
              <a:gd name="T16" fmla="*/ 2964 w 16128"/>
              <a:gd name="T17" fmla="*/ 1909 h 8883"/>
              <a:gd name="T18" fmla="*/ 6564 w 16128"/>
              <a:gd name="T19" fmla="*/ 1447 h 8883"/>
              <a:gd name="T20" fmla="*/ 10424 w 16128"/>
              <a:gd name="T21" fmla="*/ 1038 h 8883"/>
              <a:gd name="T22" fmla="*/ 12597 w 16128"/>
              <a:gd name="T23" fmla="*/ 899 h 8883"/>
              <a:gd name="T24" fmla="*/ 13128 w 16128"/>
              <a:gd name="T25" fmla="*/ 1626 h 8883"/>
              <a:gd name="T26" fmla="*/ 13488 w 16128"/>
              <a:gd name="T27" fmla="*/ 3261 h 8883"/>
              <a:gd name="T28" fmla="*/ 13360 w 16128"/>
              <a:gd name="T29" fmla="*/ 5440 h 8883"/>
              <a:gd name="T30" fmla="*/ 12442 w 16128"/>
              <a:gd name="T31" fmla="*/ 7822 h 8883"/>
              <a:gd name="T32" fmla="*/ 1722 w 16128"/>
              <a:gd name="T33" fmla="*/ 3559 h 8883"/>
              <a:gd name="T34" fmla="*/ 1610 w 16128"/>
              <a:gd name="T35" fmla="*/ 4827 h 8883"/>
              <a:gd name="T36" fmla="*/ 1821 w 16128"/>
              <a:gd name="T37" fmla="*/ 6105 h 8883"/>
              <a:gd name="T38" fmla="*/ 2223 w 16128"/>
              <a:gd name="T39" fmla="*/ 6890 h 8883"/>
              <a:gd name="T40" fmla="*/ 2815 w 16128"/>
              <a:gd name="T41" fmla="*/ 7027 h 8883"/>
              <a:gd name="T42" fmla="*/ 3708 w 16128"/>
              <a:gd name="T43" fmla="*/ 7106 h 8883"/>
              <a:gd name="T44" fmla="*/ 4626 w 16128"/>
              <a:gd name="T45" fmla="*/ 7114 h 8883"/>
              <a:gd name="T46" fmla="*/ 5277 w 16128"/>
              <a:gd name="T47" fmla="*/ 7002 h 8883"/>
              <a:gd name="T48" fmla="*/ 6117 w 16128"/>
              <a:gd name="T49" fmla="*/ 6048 h 8883"/>
              <a:gd name="T50" fmla="*/ 6592 w 16128"/>
              <a:gd name="T51" fmla="*/ 4703 h 8883"/>
              <a:gd name="T52" fmla="*/ 6605 w 16128"/>
              <a:gd name="T53" fmla="*/ 3423 h 8883"/>
              <a:gd name="T54" fmla="*/ 6306 w 16128"/>
              <a:gd name="T55" fmla="*/ 2459 h 8883"/>
              <a:gd name="T56" fmla="*/ 5768 w 16128"/>
              <a:gd name="T57" fmla="*/ 2220 h 8883"/>
              <a:gd name="T58" fmla="*/ 4548 w 16128"/>
              <a:gd name="T59" fmla="*/ 2338 h 8883"/>
              <a:gd name="T60" fmla="*/ 3154 w 16128"/>
              <a:gd name="T61" fmla="*/ 2591 h 8883"/>
              <a:gd name="T62" fmla="*/ 2196 w 16128"/>
              <a:gd name="T63" fmla="*/ 2861 h 8883"/>
              <a:gd name="T64" fmla="*/ 15671 w 16128"/>
              <a:gd name="T65" fmla="*/ 2135 h 8883"/>
              <a:gd name="T66" fmla="*/ 15349 w 16128"/>
              <a:gd name="T67" fmla="*/ 2127 h 8883"/>
              <a:gd name="T68" fmla="*/ 14910 w 16128"/>
              <a:gd name="T69" fmla="*/ 2222 h 8883"/>
              <a:gd name="T70" fmla="*/ 14284 w 16128"/>
              <a:gd name="T71" fmla="*/ 2300 h 8883"/>
              <a:gd name="T72" fmla="*/ 14116 w 16128"/>
              <a:gd name="T73" fmla="*/ 1445 h 8883"/>
              <a:gd name="T74" fmla="*/ 13892 w 16128"/>
              <a:gd name="T75" fmla="*/ 757 h 8883"/>
              <a:gd name="T76" fmla="*/ 13637 w 16128"/>
              <a:gd name="T77" fmla="*/ 266 h 8883"/>
              <a:gd name="T78" fmla="*/ 13345 w 16128"/>
              <a:gd name="T79" fmla="*/ 6 h 8883"/>
              <a:gd name="T80" fmla="*/ 10894 w 16128"/>
              <a:gd name="T81" fmla="*/ 175 h 8883"/>
              <a:gd name="T82" fmla="*/ 6541 w 16128"/>
              <a:gd name="T83" fmla="*/ 674 h 8883"/>
              <a:gd name="T84" fmla="*/ 2481 w 16128"/>
              <a:gd name="T85" fmla="*/ 1237 h 8883"/>
              <a:gd name="T86" fmla="*/ 710 w 16128"/>
              <a:gd name="T87" fmla="*/ 1842 h 8883"/>
              <a:gd name="T88" fmla="*/ 8 w 16128"/>
              <a:gd name="T89" fmla="*/ 4083 h 8883"/>
              <a:gd name="T90" fmla="*/ 272 w 16128"/>
              <a:gd name="T91" fmla="*/ 6186 h 8883"/>
              <a:gd name="T92" fmla="*/ 929 w 16128"/>
              <a:gd name="T93" fmla="*/ 7732 h 8883"/>
              <a:gd name="T94" fmla="*/ 1441 w 16128"/>
              <a:gd name="T95" fmla="*/ 8309 h 8883"/>
              <a:gd name="T96" fmla="*/ 3744 w 16128"/>
              <a:gd name="T97" fmla="*/ 8503 h 8883"/>
              <a:gd name="T98" fmla="*/ 7772 w 16128"/>
              <a:gd name="T99" fmla="*/ 8740 h 8883"/>
              <a:gd name="T100" fmla="*/ 11511 w 16128"/>
              <a:gd name="T101" fmla="*/ 8879 h 8883"/>
              <a:gd name="T102" fmla="*/ 13007 w 16128"/>
              <a:gd name="T103" fmla="*/ 8734 h 8883"/>
              <a:gd name="T104" fmla="*/ 13342 w 16128"/>
              <a:gd name="T105" fmla="*/ 8126 h 8883"/>
              <a:gd name="T106" fmla="*/ 13623 w 16128"/>
              <a:gd name="T107" fmla="*/ 7510 h 8883"/>
              <a:gd name="T108" fmla="*/ 13854 w 16128"/>
              <a:gd name="T109" fmla="*/ 6893 h 8883"/>
              <a:gd name="T110" fmla="*/ 14106 w 16128"/>
              <a:gd name="T111" fmla="*/ 6375 h 8883"/>
              <a:gd name="T112" fmla="*/ 14908 w 16128"/>
              <a:gd name="T113" fmla="*/ 6542 h 8883"/>
              <a:gd name="T114" fmla="*/ 15282 w 16128"/>
              <a:gd name="T115" fmla="*/ 6577 h 8883"/>
              <a:gd name="T116" fmla="*/ 15493 w 16128"/>
              <a:gd name="T117" fmla="*/ 6514 h 8883"/>
              <a:gd name="T118" fmla="*/ 15767 w 16128"/>
              <a:gd name="T119" fmla="*/ 5991 h 8883"/>
              <a:gd name="T120" fmla="*/ 16052 w 16128"/>
              <a:gd name="T121" fmla="*/ 4959 h 8883"/>
              <a:gd name="T122" fmla="*/ 16105 w 16128"/>
              <a:gd name="T123" fmla="*/ 3580 h 8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128" h="8883">
                <a:moveTo>
                  <a:pt x="12256" y="8117"/>
                </a:moveTo>
                <a:lnTo>
                  <a:pt x="12214" y="8137"/>
                </a:lnTo>
                <a:lnTo>
                  <a:pt x="12118" y="8153"/>
                </a:lnTo>
                <a:lnTo>
                  <a:pt x="11974" y="8165"/>
                </a:lnTo>
                <a:lnTo>
                  <a:pt x="11784" y="8173"/>
                </a:lnTo>
                <a:lnTo>
                  <a:pt x="11551" y="8178"/>
                </a:lnTo>
                <a:lnTo>
                  <a:pt x="11279" y="8178"/>
                </a:lnTo>
                <a:lnTo>
                  <a:pt x="10971" y="8176"/>
                </a:lnTo>
                <a:lnTo>
                  <a:pt x="10631" y="8169"/>
                </a:lnTo>
                <a:lnTo>
                  <a:pt x="10263" y="8160"/>
                </a:lnTo>
                <a:lnTo>
                  <a:pt x="9870" y="8149"/>
                </a:lnTo>
                <a:lnTo>
                  <a:pt x="9457" y="8136"/>
                </a:lnTo>
                <a:lnTo>
                  <a:pt x="9025" y="8120"/>
                </a:lnTo>
                <a:lnTo>
                  <a:pt x="8578" y="8103"/>
                </a:lnTo>
                <a:lnTo>
                  <a:pt x="8120" y="8083"/>
                </a:lnTo>
                <a:lnTo>
                  <a:pt x="7655" y="8061"/>
                </a:lnTo>
                <a:lnTo>
                  <a:pt x="7186" y="8039"/>
                </a:lnTo>
                <a:lnTo>
                  <a:pt x="6716" y="8016"/>
                </a:lnTo>
                <a:lnTo>
                  <a:pt x="6250" y="7992"/>
                </a:lnTo>
                <a:lnTo>
                  <a:pt x="5790" y="7967"/>
                </a:lnTo>
                <a:lnTo>
                  <a:pt x="5339" y="7942"/>
                </a:lnTo>
                <a:lnTo>
                  <a:pt x="4902" y="7917"/>
                </a:lnTo>
                <a:lnTo>
                  <a:pt x="4483" y="7892"/>
                </a:lnTo>
                <a:lnTo>
                  <a:pt x="4083" y="7866"/>
                </a:lnTo>
                <a:lnTo>
                  <a:pt x="3707" y="7842"/>
                </a:lnTo>
                <a:lnTo>
                  <a:pt x="3360" y="7819"/>
                </a:lnTo>
                <a:lnTo>
                  <a:pt x="3042" y="7795"/>
                </a:lnTo>
                <a:lnTo>
                  <a:pt x="2760" y="7774"/>
                </a:lnTo>
                <a:lnTo>
                  <a:pt x="2515" y="7754"/>
                </a:lnTo>
                <a:lnTo>
                  <a:pt x="2311" y="7736"/>
                </a:lnTo>
                <a:lnTo>
                  <a:pt x="2152" y="7720"/>
                </a:lnTo>
                <a:lnTo>
                  <a:pt x="2042" y="7706"/>
                </a:lnTo>
                <a:lnTo>
                  <a:pt x="1984" y="7693"/>
                </a:lnTo>
                <a:lnTo>
                  <a:pt x="1947" y="7674"/>
                </a:lnTo>
                <a:lnTo>
                  <a:pt x="1903" y="7639"/>
                </a:lnTo>
                <a:lnTo>
                  <a:pt x="1851" y="7587"/>
                </a:lnTo>
                <a:lnTo>
                  <a:pt x="1792" y="7520"/>
                </a:lnTo>
                <a:lnTo>
                  <a:pt x="1729" y="7439"/>
                </a:lnTo>
                <a:lnTo>
                  <a:pt x="1660" y="7343"/>
                </a:lnTo>
                <a:lnTo>
                  <a:pt x="1589" y="7235"/>
                </a:lnTo>
                <a:lnTo>
                  <a:pt x="1514" y="7113"/>
                </a:lnTo>
                <a:lnTo>
                  <a:pt x="1438" y="6980"/>
                </a:lnTo>
                <a:lnTo>
                  <a:pt x="1362" y="6835"/>
                </a:lnTo>
                <a:lnTo>
                  <a:pt x="1285" y="6681"/>
                </a:lnTo>
                <a:lnTo>
                  <a:pt x="1211" y="6516"/>
                </a:lnTo>
                <a:lnTo>
                  <a:pt x="1139" y="6341"/>
                </a:lnTo>
                <a:lnTo>
                  <a:pt x="1070" y="6159"/>
                </a:lnTo>
                <a:lnTo>
                  <a:pt x="1006" y="5968"/>
                </a:lnTo>
                <a:lnTo>
                  <a:pt x="948" y="5771"/>
                </a:lnTo>
                <a:lnTo>
                  <a:pt x="895" y="5567"/>
                </a:lnTo>
                <a:lnTo>
                  <a:pt x="850" y="5357"/>
                </a:lnTo>
                <a:lnTo>
                  <a:pt x="813" y="5141"/>
                </a:lnTo>
                <a:lnTo>
                  <a:pt x="786" y="4922"/>
                </a:lnTo>
                <a:lnTo>
                  <a:pt x="769" y="4699"/>
                </a:lnTo>
                <a:lnTo>
                  <a:pt x="764" y="4472"/>
                </a:lnTo>
                <a:lnTo>
                  <a:pt x="771" y="4243"/>
                </a:lnTo>
                <a:lnTo>
                  <a:pt x="791" y="4012"/>
                </a:lnTo>
                <a:lnTo>
                  <a:pt x="827" y="3781"/>
                </a:lnTo>
                <a:lnTo>
                  <a:pt x="877" y="3549"/>
                </a:lnTo>
                <a:lnTo>
                  <a:pt x="943" y="3317"/>
                </a:lnTo>
                <a:lnTo>
                  <a:pt x="1027" y="3086"/>
                </a:lnTo>
                <a:lnTo>
                  <a:pt x="1130" y="2856"/>
                </a:lnTo>
                <a:lnTo>
                  <a:pt x="1251" y="2630"/>
                </a:lnTo>
                <a:lnTo>
                  <a:pt x="1393" y="2405"/>
                </a:lnTo>
                <a:lnTo>
                  <a:pt x="1556" y="2185"/>
                </a:lnTo>
                <a:lnTo>
                  <a:pt x="1605" y="2159"/>
                </a:lnTo>
                <a:lnTo>
                  <a:pt x="1711" y="2128"/>
                </a:lnTo>
                <a:lnTo>
                  <a:pt x="1870" y="2092"/>
                </a:lnTo>
                <a:lnTo>
                  <a:pt x="2077" y="2052"/>
                </a:lnTo>
                <a:lnTo>
                  <a:pt x="2333" y="2007"/>
                </a:lnTo>
                <a:lnTo>
                  <a:pt x="2629" y="1960"/>
                </a:lnTo>
                <a:lnTo>
                  <a:pt x="2964" y="1909"/>
                </a:lnTo>
                <a:lnTo>
                  <a:pt x="3333" y="1857"/>
                </a:lnTo>
                <a:lnTo>
                  <a:pt x="3734" y="1801"/>
                </a:lnTo>
                <a:lnTo>
                  <a:pt x="4160" y="1744"/>
                </a:lnTo>
                <a:lnTo>
                  <a:pt x="4610" y="1686"/>
                </a:lnTo>
                <a:lnTo>
                  <a:pt x="5079" y="1626"/>
                </a:lnTo>
                <a:lnTo>
                  <a:pt x="5563" y="1567"/>
                </a:lnTo>
                <a:lnTo>
                  <a:pt x="6060" y="1507"/>
                </a:lnTo>
                <a:lnTo>
                  <a:pt x="6564" y="1447"/>
                </a:lnTo>
                <a:lnTo>
                  <a:pt x="7072" y="1389"/>
                </a:lnTo>
                <a:lnTo>
                  <a:pt x="7580" y="1331"/>
                </a:lnTo>
                <a:lnTo>
                  <a:pt x="8085" y="1275"/>
                </a:lnTo>
                <a:lnTo>
                  <a:pt x="8583" y="1222"/>
                </a:lnTo>
                <a:lnTo>
                  <a:pt x="9069" y="1171"/>
                </a:lnTo>
                <a:lnTo>
                  <a:pt x="9541" y="1123"/>
                </a:lnTo>
                <a:lnTo>
                  <a:pt x="9993" y="1078"/>
                </a:lnTo>
                <a:lnTo>
                  <a:pt x="10424" y="1038"/>
                </a:lnTo>
                <a:lnTo>
                  <a:pt x="10827" y="1001"/>
                </a:lnTo>
                <a:lnTo>
                  <a:pt x="11201" y="969"/>
                </a:lnTo>
                <a:lnTo>
                  <a:pt x="11541" y="942"/>
                </a:lnTo>
                <a:lnTo>
                  <a:pt x="11842" y="921"/>
                </a:lnTo>
                <a:lnTo>
                  <a:pt x="12103" y="906"/>
                </a:lnTo>
                <a:lnTo>
                  <a:pt x="12318" y="896"/>
                </a:lnTo>
                <a:lnTo>
                  <a:pt x="12484" y="893"/>
                </a:lnTo>
                <a:lnTo>
                  <a:pt x="12597" y="899"/>
                </a:lnTo>
                <a:lnTo>
                  <a:pt x="12653" y="912"/>
                </a:lnTo>
                <a:lnTo>
                  <a:pt x="12722" y="963"/>
                </a:lnTo>
                <a:lnTo>
                  <a:pt x="12792" y="1033"/>
                </a:lnTo>
                <a:lnTo>
                  <a:pt x="12860" y="1120"/>
                </a:lnTo>
                <a:lnTo>
                  <a:pt x="12930" y="1223"/>
                </a:lnTo>
                <a:lnTo>
                  <a:pt x="12997" y="1342"/>
                </a:lnTo>
                <a:lnTo>
                  <a:pt x="13064" y="1477"/>
                </a:lnTo>
                <a:lnTo>
                  <a:pt x="13128" y="1626"/>
                </a:lnTo>
                <a:lnTo>
                  <a:pt x="13189" y="1789"/>
                </a:lnTo>
                <a:lnTo>
                  <a:pt x="13247" y="1965"/>
                </a:lnTo>
                <a:lnTo>
                  <a:pt x="13301" y="2153"/>
                </a:lnTo>
                <a:lnTo>
                  <a:pt x="13350" y="2354"/>
                </a:lnTo>
                <a:lnTo>
                  <a:pt x="13393" y="2565"/>
                </a:lnTo>
                <a:lnTo>
                  <a:pt x="13432" y="2787"/>
                </a:lnTo>
                <a:lnTo>
                  <a:pt x="13463" y="3019"/>
                </a:lnTo>
                <a:lnTo>
                  <a:pt x="13488" y="3261"/>
                </a:lnTo>
                <a:lnTo>
                  <a:pt x="13505" y="3510"/>
                </a:lnTo>
                <a:lnTo>
                  <a:pt x="13513" y="3768"/>
                </a:lnTo>
                <a:lnTo>
                  <a:pt x="13513" y="4032"/>
                </a:lnTo>
                <a:lnTo>
                  <a:pt x="13504" y="4304"/>
                </a:lnTo>
                <a:lnTo>
                  <a:pt x="13485" y="4580"/>
                </a:lnTo>
                <a:lnTo>
                  <a:pt x="13455" y="4862"/>
                </a:lnTo>
                <a:lnTo>
                  <a:pt x="13413" y="5149"/>
                </a:lnTo>
                <a:lnTo>
                  <a:pt x="13360" y="5440"/>
                </a:lnTo>
                <a:lnTo>
                  <a:pt x="13296" y="5734"/>
                </a:lnTo>
                <a:lnTo>
                  <a:pt x="13217" y="6030"/>
                </a:lnTo>
                <a:lnTo>
                  <a:pt x="13125" y="6328"/>
                </a:lnTo>
                <a:lnTo>
                  <a:pt x="13019" y="6627"/>
                </a:lnTo>
                <a:lnTo>
                  <a:pt x="12898" y="6926"/>
                </a:lnTo>
                <a:lnTo>
                  <a:pt x="12762" y="7226"/>
                </a:lnTo>
                <a:lnTo>
                  <a:pt x="12611" y="7525"/>
                </a:lnTo>
                <a:lnTo>
                  <a:pt x="12442" y="7822"/>
                </a:lnTo>
                <a:lnTo>
                  <a:pt x="12256" y="8117"/>
                </a:lnTo>
                <a:close/>
                <a:moveTo>
                  <a:pt x="2098" y="2918"/>
                </a:moveTo>
                <a:lnTo>
                  <a:pt x="2015" y="2995"/>
                </a:lnTo>
                <a:lnTo>
                  <a:pt x="1940" y="3086"/>
                </a:lnTo>
                <a:lnTo>
                  <a:pt x="1874" y="3189"/>
                </a:lnTo>
                <a:lnTo>
                  <a:pt x="1815" y="3302"/>
                </a:lnTo>
                <a:lnTo>
                  <a:pt x="1765" y="3426"/>
                </a:lnTo>
                <a:lnTo>
                  <a:pt x="1722" y="3559"/>
                </a:lnTo>
                <a:lnTo>
                  <a:pt x="1685" y="3700"/>
                </a:lnTo>
                <a:lnTo>
                  <a:pt x="1656" y="3848"/>
                </a:lnTo>
                <a:lnTo>
                  <a:pt x="1634" y="4001"/>
                </a:lnTo>
                <a:lnTo>
                  <a:pt x="1617" y="4160"/>
                </a:lnTo>
                <a:lnTo>
                  <a:pt x="1607" y="4323"/>
                </a:lnTo>
                <a:lnTo>
                  <a:pt x="1603" y="4490"/>
                </a:lnTo>
                <a:lnTo>
                  <a:pt x="1604" y="4657"/>
                </a:lnTo>
                <a:lnTo>
                  <a:pt x="1610" y="4827"/>
                </a:lnTo>
                <a:lnTo>
                  <a:pt x="1622" y="4996"/>
                </a:lnTo>
                <a:lnTo>
                  <a:pt x="1638" y="5165"/>
                </a:lnTo>
                <a:lnTo>
                  <a:pt x="1658" y="5331"/>
                </a:lnTo>
                <a:lnTo>
                  <a:pt x="1683" y="5496"/>
                </a:lnTo>
                <a:lnTo>
                  <a:pt x="1713" y="5656"/>
                </a:lnTo>
                <a:lnTo>
                  <a:pt x="1745" y="5811"/>
                </a:lnTo>
                <a:lnTo>
                  <a:pt x="1781" y="5961"/>
                </a:lnTo>
                <a:lnTo>
                  <a:pt x="1821" y="6105"/>
                </a:lnTo>
                <a:lnTo>
                  <a:pt x="1864" y="6240"/>
                </a:lnTo>
                <a:lnTo>
                  <a:pt x="1909" y="6366"/>
                </a:lnTo>
                <a:lnTo>
                  <a:pt x="1957" y="6484"/>
                </a:lnTo>
                <a:lnTo>
                  <a:pt x="2006" y="6591"/>
                </a:lnTo>
                <a:lnTo>
                  <a:pt x="2058" y="6685"/>
                </a:lnTo>
                <a:lnTo>
                  <a:pt x="2112" y="6768"/>
                </a:lnTo>
                <a:lnTo>
                  <a:pt x="2166" y="6835"/>
                </a:lnTo>
                <a:lnTo>
                  <a:pt x="2223" y="6890"/>
                </a:lnTo>
                <a:lnTo>
                  <a:pt x="2280" y="6928"/>
                </a:lnTo>
                <a:lnTo>
                  <a:pt x="2338" y="6950"/>
                </a:lnTo>
                <a:lnTo>
                  <a:pt x="2400" y="6963"/>
                </a:lnTo>
                <a:lnTo>
                  <a:pt x="2470" y="6976"/>
                </a:lnTo>
                <a:lnTo>
                  <a:pt x="2547" y="6989"/>
                </a:lnTo>
                <a:lnTo>
                  <a:pt x="2631" y="7002"/>
                </a:lnTo>
                <a:lnTo>
                  <a:pt x="2721" y="7014"/>
                </a:lnTo>
                <a:lnTo>
                  <a:pt x="2815" y="7027"/>
                </a:lnTo>
                <a:lnTo>
                  <a:pt x="2916" y="7039"/>
                </a:lnTo>
                <a:lnTo>
                  <a:pt x="3021" y="7051"/>
                </a:lnTo>
                <a:lnTo>
                  <a:pt x="3129" y="7062"/>
                </a:lnTo>
                <a:lnTo>
                  <a:pt x="3241" y="7073"/>
                </a:lnTo>
                <a:lnTo>
                  <a:pt x="3355" y="7082"/>
                </a:lnTo>
                <a:lnTo>
                  <a:pt x="3472" y="7091"/>
                </a:lnTo>
                <a:lnTo>
                  <a:pt x="3589" y="7099"/>
                </a:lnTo>
                <a:lnTo>
                  <a:pt x="3708" y="7106"/>
                </a:lnTo>
                <a:lnTo>
                  <a:pt x="3827" y="7112"/>
                </a:lnTo>
                <a:lnTo>
                  <a:pt x="3946" y="7116"/>
                </a:lnTo>
                <a:lnTo>
                  <a:pt x="4065" y="7120"/>
                </a:lnTo>
                <a:lnTo>
                  <a:pt x="4182" y="7122"/>
                </a:lnTo>
                <a:lnTo>
                  <a:pt x="4297" y="7122"/>
                </a:lnTo>
                <a:lnTo>
                  <a:pt x="4410" y="7121"/>
                </a:lnTo>
                <a:lnTo>
                  <a:pt x="4520" y="7118"/>
                </a:lnTo>
                <a:lnTo>
                  <a:pt x="4626" y="7114"/>
                </a:lnTo>
                <a:lnTo>
                  <a:pt x="4728" y="7107"/>
                </a:lnTo>
                <a:lnTo>
                  <a:pt x="4824" y="7099"/>
                </a:lnTo>
                <a:lnTo>
                  <a:pt x="4917" y="7089"/>
                </a:lnTo>
                <a:lnTo>
                  <a:pt x="5003" y="7076"/>
                </a:lnTo>
                <a:lnTo>
                  <a:pt x="5082" y="7062"/>
                </a:lnTo>
                <a:lnTo>
                  <a:pt x="5155" y="7045"/>
                </a:lnTo>
                <a:lnTo>
                  <a:pt x="5219" y="7024"/>
                </a:lnTo>
                <a:lnTo>
                  <a:pt x="5277" y="7002"/>
                </a:lnTo>
                <a:lnTo>
                  <a:pt x="5324" y="6978"/>
                </a:lnTo>
                <a:lnTo>
                  <a:pt x="5364" y="6950"/>
                </a:lnTo>
                <a:lnTo>
                  <a:pt x="5516" y="6811"/>
                </a:lnTo>
                <a:lnTo>
                  <a:pt x="5657" y="6667"/>
                </a:lnTo>
                <a:lnTo>
                  <a:pt x="5787" y="6518"/>
                </a:lnTo>
                <a:lnTo>
                  <a:pt x="5907" y="6365"/>
                </a:lnTo>
                <a:lnTo>
                  <a:pt x="6017" y="6208"/>
                </a:lnTo>
                <a:lnTo>
                  <a:pt x="6117" y="6048"/>
                </a:lnTo>
                <a:lnTo>
                  <a:pt x="6206" y="5884"/>
                </a:lnTo>
                <a:lnTo>
                  <a:pt x="6287" y="5719"/>
                </a:lnTo>
                <a:lnTo>
                  <a:pt x="6358" y="5552"/>
                </a:lnTo>
                <a:lnTo>
                  <a:pt x="6422" y="5382"/>
                </a:lnTo>
                <a:lnTo>
                  <a:pt x="6476" y="5213"/>
                </a:lnTo>
                <a:lnTo>
                  <a:pt x="6523" y="5042"/>
                </a:lnTo>
                <a:lnTo>
                  <a:pt x="6561" y="4873"/>
                </a:lnTo>
                <a:lnTo>
                  <a:pt x="6592" y="4703"/>
                </a:lnTo>
                <a:lnTo>
                  <a:pt x="6617" y="4534"/>
                </a:lnTo>
                <a:lnTo>
                  <a:pt x="6634" y="4367"/>
                </a:lnTo>
                <a:lnTo>
                  <a:pt x="6644" y="4202"/>
                </a:lnTo>
                <a:lnTo>
                  <a:pt x="6647" y="4040"/>
                </a:lnTo>
                <a:lnTo>
                  <a:pt x="6645" y="3880"/>
                </a:lnTo>
                <a:lnTo>
                  <a:pt x="6637" y="3723"/>
                </a:lnTo>
                <a:lnTo>
                  <a:pt x="6624" y="3572"/>
                </a:lnTo>
                <a:lnTo>
                  <a:pt x="6605" y="3423"/>
                </a:lnTo>
                <a:lnTo>
                  <a:pt x="6581" y="3281"/>
                </a:lnTo>
                <a:lnTo>
                  <a:pt x="6554" y="3143"/>
                </a:lnTo>
                <a:lnTo>
                  <a:pt x="6522" y="3012"/>
                </a:lnTo>
                <a:lnTo>
                  <a:pt x="6485" y="2887"/>
                </a:lnTo>
                <a:lnTo>
                  <a:pt x="6445" y="2768"/>
                </a:lnTo>
                <a:lnTo>
                  <a:pt x="6402" y="2657"/>
                </a:lnTo>
                <a:lnTo>
                  <a:pt x="6355" y="2554"/>
                </a:lnTo>
                <a:lnTo>
                  <a:pt x="6306" y="2459"/>
                </a:lnTo>
                <a:lnTo>
                  <a:pt x="6255" y="2373"/>
                </a:lnTo>
                <a:lnTo>
                  <a:pt x="6201" y="2296"/>
                </a:lnTo>
                <a:lnTo>
                  <a:pt x="6170" y="2271"/>
                </a:lnTo>
                <a:lnTo>
                  <a:pt x="6122" y="2252"/>
                </a:lnTo>
                <a:lnTo>
                  <a:pt x="6055" y="2237"/>
                </a:lnTo>
                <a:lnTo>
                  <a:pt x="5973" y="2227"/>
                </a:lnTo>
                <a:lnTo>
                  <a:pt x="5878" y="2222"/>
                </a:lnTo>
                <a:lnTo>
                  <a:pt x="5768" y="2220"/>
                </a:lnTo>
                <a:lnTo>
                  <a:pt x="5646" y="2224"/>
                </a:lnTo>
                <a:lnTo>
                  <a:pt x="5513" y="2231"/>
                </a:lnTo>
                <a:lnTo>
                  <a:pt x="5370" y="2241"/>
                </a:lnTo>
                <a:lnTo>
                  <a:pt x="5217" y="2254"/>
                </a:lnTo>
                <a:lnTo>
                  <a:pt x="5058" y="2271"/>
                </a:lnTo>
                <a:lnTo>
                  <a:pt x="4893" y="2290"/>
                </a:lnTo>
                <a:lnTo>
                  <a:pt x="4722" y="2312"/>
                </a:lnTo>
                <a:lnTo>
                  <a:pt x="4548" y="2338"/>
                </a:lnTo>
                <a:lnTo>
                  <a:pt x="4371" y="2364"/>
                </a:lnTo>
                <a:lnTo>
                  <a:pt x="4191" y="2392"/>
                </a:lnTo>
                <a:lnTo>
                  <a:pt x="4013" y="2423"/>
                </a:lnTo>
                <a:lnTo>
                  <a:pt x="3834" y="2455"/>
                </a:lnTo>
                <a:lnTo>
                  <a:pt x="3658" y="2487"/>
                </a:lnTo>
                <a:lnTo>
                  <a:pt x="3486" y="2522"/>
                </a:lnTo>
                <a:lnTo>
                  <a:pt x="3316" y="2556"/>
                </a:lnTo>
                <a:lnTo>
                  <a:pt x="3154" y="2591"/>
                </a:lnTo>
                <a:lnTo>
                  <a:pt x="2998" y="2627"/>
                </a:lnTo>
                <a:lnTo>
                  <a:pt x="2850" y="2662"/>
                </a:lnTo>
                <a:lnTo>
                  <a:pt x="2711" y="2698"/>
                </a:lnTo>
                <a:lnTo>
                  <a:pt x="2582" y="2732"/>
                </a:lnTo>
                <a:lnTo>
                  <a:pt x="2466" y="2766"/>
                </a:lnTo>
                <a:lnTo>
                  <a:pt x="2362" y="2799"/>
                </a:lnTo>
                <a:lnTo>
                  <a:pt x="2272" y="2831"/>
                </a:lnTo>
                <a:lnTo>
                  <a:pt x="2196" y="2861"/>
                </a:lnTo>
                <a:lnTo>
                  <a:pt x="2138" y="2891"/>
                </a:lnTo>
                <a:lnTo>
                  <a:pt x="2098" y="2918"/>
                </a:lnTo>
                <a:close/>
                <a:moveTo>
                  <a:pt x="15769" y="2215"/>
                </a:moveTo>
                <a:lnTo>
                  <a:pt x="15757" y="2193"/>
                </a:lnTo>
                <a:lnTo>
                  <a:pt x="15742" y="2175"/>
                </a:lnTo>
                <a:lnTo>
                  <a:pt x="15722" y="2159"/>
                </a:lnTo>
                <a:lnTo>
                  <a:pt x="15699" y="2145"/>
                </a:lnTo>
                <a:lnTo>
                  <a:pt x="15671" y="2135"/>
                </a:lnTo>
                <a:lnTo>
                  <a:pt x="15641" y="2125"/>
                </a:lnTo>
                <a:lnTo>
                  <a:pt x="15607" y="2119"/>
                </a:lnTo>
                <a:lnTo>
                  <a:pt x="15571" y="2116"/>
                </a:lnTo>
                <a:lnTo>
                  <a:pt x="15531" y="2114"/>
                </a:lnTo>
                <a:lnTo>
                  <a:pt x="15489" y="2114"/>
                </a:lnTo>
                <a:lnTo>
                  <a:pt x="15445" y="2116"/>
                </a:lnTo>
                <a:lnTo>
                  <a:pt x="15398" y="2121"/>
                </a:lnTo>
                <a:lnTo>
                  <a:pt x="15349" y="2127"/>
                </a:lnTo>
                <a:lnTo>
                  <a:pt x="15298" y="2134"/>
                </a:lnTo>
                <a:lnTo>
                  <a:pt x="15247" y="2143"/>
                </a:lnTo>
                <a:lnTo>
                  <a:pt x="15193" y="2153"/>
                </a:lnTo>
                <a:lnTo>
                  <a:pt x="15138" y="2165"/>
                </a:lnTo>
                <a:lnTo>
                  <a:pt x="15083" y="2177"/>
                </a:lnTo>
                <a:lnTo>
                  <a:pt x="15025" y="2191"/>
                </a:lnTo>
                <a:lnTo>
                  <a:pt x="14968" y="2205"/>
                </a:lnTo>
                <a:lnTo>
                  <a:pt x="14910" y="2222"/>
                </a:lnTo>
                <a:lnTo>
                  <a:pt x="14852" y="2238"/>
                </a:lnTo>
                <a:lnTo>
                  <a:pt x="14794" y="2255"/>
                </a:lnTo>
                <a:lnTo>
                  <a:pt x="14736" y="2272"/>
                </a:lnTo>
                <a:lnTo>
                  <a:pt x="14621" y="2307"/>
                </a:lnTo>
                <a:lnTo>
                  <a:pt x="14509" y="2345"/>
                </a:lnTo>
                <a:lnTo>
                  <a:pt x="14402" y="2381"/>
                </a:lnTo>
                <a:lnTo>
                  <a:pt x="14300" y="2418"/>
                </a:lnTo>
                <a:lnTo>
                  <a:pt x="14284" y="2300"/>
                </a:lnTo>
                <a:lnTo>
                  <a:pt x="14267" y="2185"/>
                </a:lnTo>
                <a:lnTo>
                  <a:pt x="14249" y="2073"/>
                </a:lnTo>
                <a:lnTo>
                  <a:pt x="14230" y="1963"/>
                </a:lnTo>
                <a:lnTo>
                  <a:pt x="14209" y="1855"/>
                </a:lnTo>
                <a:lnTo>
                  <a:pt x="14187" y="1749"/>
                </a:lnTo>
                <a:lnTo>
                  <a:pt x="14164" y="1645"/>
                </a:lnTo>
                <a:lnTo>
                  <a:pt x="14140" y="1544"/>
                </a:lnTo>
                <a:lnTo>
                  <a:pt x="14116" y="1445"/>
                </a:lnTo>
                <a:lnTo>
                  <a:pt x="14091" y="1350"/>
                </a:lnTo>
                <a:lnTo>
                  <a:pt x="14065" y="1256"/>
                </a:lnTo>
                <a:lnTo>
                  <a:pt x="14037" y="1166"/>
                </a:lnTo>
                <a:lnTo>
                  <a:pt x="14009" y="1078"/>
                </a:lnTo>
                <a:lnTo>
                  <a:pt x="13981" y="994"/>
                </a:lnTo>
                <a:lnTo>
                  <a:pt x="13952" y="912"/>
                </a:lnTo>
                <a:lnTo>
                  <a:pt x="13922" y="833"/>
                </a:lnTo>
                <a:lnTo>
                  <a:pt x="13892" y="757"/>
                </a:lnTo>
                <a:lnTo>
                  <a:pt x="13861" y="684"/>
                </a:lnTo>
                <a:lnTo>
                  <a:pt x="13830" y="615"/>
                </a:lnTo>
                <a:lnTo>
                  <a:pt x="13799" y="548"/>
                </a:lnTo>
                <a:lnTo>
                  <a:pt x="13766" y="485"/>
                </a:lnTo>
                <a:lnTo>
                  <a:pt x="13735" y="424"/>
                </a:lnTo>
                <a:lnTo>
                  <a:pt x="13703" y="368"/>
                </a:lnTo>
                <a:lnTo>
                  <a:pt x="13669" y="315"/>
                </a:lnTo>
                <a:lnTo>
                  <a:pt x="13637" y="266"/>
                </a:lnTo>
                <a:lnTo>
                  <a:pt x="13604" y="219"/>
                </a:lnTo>
                <a:lnTo>
                  <a:pt x="13572" y="177"/>
                </a:lnTo>
                <a:lnTo>
                  <a:pt x="13538" y="138"/>
                </a:lnTo>
                <a:lnTo>
                  <a:pt x="13506" y="103"/>
                </a:lnTo>
                <a:lnTo>
                  <a:pt x="13473" y="73"/>
                </a:lnTo>
                <a:lnTo>
                  <a:pt x="13441" y="45"/>
                </a:lnTo>
                <a:lnTo>
                  <a:pt x="13408" y="22"/>
                </a:lnTo>
                <a:lnTo>
                  <a:pt x="13345" y="6"/>
                </a:lnTo>
                <a:lnTo>
                  <a:pt x="13218" y="0"/>
                </a:lnTo>
                <a:lnTo>
                  <a:pt x="13030" y="3"/>
                </a:lnTo>
                <a:lnTo>
                  <a:pt x="12788" y="14"/>
                </a:lnTo>
                <a:lnTo>
                  <a:pt x="12495" y="32"/>
                </a:lnTo>
                <a:lnTo>
                  <a:pt x="12154" y="59"/>
                </a:lnTo>
                <a:lnTo>
                  <a:pt x="11771" y="91"/>
                </a:lnTo>
                <a:lnTo>
                  <a:pt x="11350" y="130"/>
                </a:lnTo>
                <a:lnTo>
                  <a:pt x="10894" y="175"/>
                </a:lnTo>
                <a:lnTo>
                  <a:pt x="10410" y="224"/>
                </a:lnTo>
                <a:lnTo>
                  <a:pt x="9899" y="279"/>
                </a:lnTo>
                <a:lnTo>
                  <a:pt x="9367" y="338"/>
                </a:lnTo>
                <a:lnTo>
                  <a:pt x="8818" y="399"/>
                </a:lnTo>
                <a:lnTo>
                  <a:pt x="8258" y="465"/>
                </a:lnTo>
                <a:lnTo>
                  <a:pt x="7688" y="533"/>
                </a:lnTo>
                <a:lnTo>
                  <a:pt x="7114" y="602"/>
                </a:lnTo>
                <a:lnTo>
                  <a:pt x="6541" y="674"/>
                </a:lnTo>
                <a:lnTo>
                  <a:pt x="5972" y="746"/>
                </a:lnTo>
                <a:lnTo>
                  <a:pt x="5413" y="819"/>
                </a:lnTo>
                <a:lnTo>
                  <a:pt x="4867" y="892"/>
                </a:lnTo>
                <a:lnTo>
                  <a:pt x="4337" y="964"/>
                </a:lnTo>
                <a:lnTo>
                  <a:pt x="3830" y="1035"/>
                </a:lnTo>
                <a:lnTo>
                  <a:pt x="3349" y="1105"/>
                </a:lnTo>
                <a:lnTo>
                  <a:pt x="2898" y="1172"/>
                </a:lnTo>
                <a:lnTo>
                  <a:pt x="2481" y="1237"/>
                </a:lnTo>
                <a:lnTo>
                  <a:pt x="2104" y="1299"/>
                </a:lnTo>
                <a:lnTo>
                  <a:pt x="1769" y="1357"/>
                </a:lnTo>
                <a:lnTo>
                  <a:pt x="1482" y="1411"/>
                </a:lnTo>
                <a:lnTo>
                  <a:pt x="1247" y="1459"/>
                </a:lnTo>
                <a:lnTo>
                  <a:pt x="1067" y="1504"/>
                </a:lnTo>
                <a:lnTo>
                  <a:pt x="949" y="1541"/>
                </a:lnTo>
                <a:lnTo>
                  <a:pt x="894" y="1574"/>
                </a:lnTo>
                <a:lnTo>
                  <a:pt x="710" y="1842"/>
                </a:lnTo>
                <a:lnTo>
                  <a:pt x="549" y="2115"/>
                </a:lnTo>
                <a:lnTo>
                  <a:pt x="412" y="2392"/>
                </a:lnTo>
                <a:lnTo>
                  <a:pt x="297" y="2671"/>
                </a:lnTo>
                <a:lnTo>
                  <a:pt x="203" y="2953"/>
                </a:lnTo>
                <a:lnTo>
                  <a:pt x="127" y="3236"/>
                </a:lnTo>
                <a:lnTo>
                  <a:pt x="71" y="3519"/>
                </a:lnTo>
                <a:lnTo>
                  <a:pt x="31" y="3801"/>
                </a:lnTo>
                <a:lnTo>
                  <a:pt x="8" y="4083"/>
                </a:lnTo>
                <a:lnTo>
                  <a:pt x="0" y="4362"/>
                </a:lnTo>
                <a:lnTo>
                  <a:pt x="6" y="4638"/>
                </a:lnTo>
                <a:lnTo>
                  <a:pt x="25" y="4911"/>
                </a:lnTo>
                <a:lnTo>
                  <a:pt x="55" y="5178"/>
                </a:lnTo>
                <a:lnTo>
                  <a:pt x="97" y="5441"/>
                </a:lnTo>
                <a:lnTo>
                  <a:pt x="147" y="5696"/>
                </a:lnTo>
                <a:lnTo>
                  <a:pt x="207" y="5946"/>
                </a:lnTo>
                <a:lnTo>
                  <a:pt x="272" y="6186"/>
                </a:lnTo>
                <a:lnTo>
                  <a:pt x="345" y="6419"/>
                </a:lnTo>
                <a:lnTo>
                  <a:pt x="422" y="6642"/>
                </a:lnTo>
                <a:lnTo>
                  <a:pt x="504" y="6855"/>
                </a:lnTo>
                <a:lnTo>
                  <a:pt x="588" y="7056"/>
                </a:lnTo>
                <a:lnTo>
                  <a:pt x="673" y="7245"/>
                </a:lnTo>
                <a:lnTo>
                  <a:pt x="760" y="7421"/>
                </a:lnTo>
                <a:lnTo>
                  <a:pt x="846" y="7583"/>
                </a:lnTo>
                <a:lnTo>
                  <a:pt x="929" y="7732"/>
                </a:lnTo>
                <a:lnTo>
                  <a:pt x="1011" y="7864"/>
                </a:lnTo>
                <a:lnTo>
                  <a:pt x="1088" y="7981"/>
                </a:lnTo>
                <a:lnTo>
                  <a:pt x="1160" y="8082"/>
                </a:lnTo>
                <a:lnTo>
                  <a:pt x="1226" y="8163"/>
                </a:lnTo>
                <a:lnTo>
                  <a:pt x="1284" y="8226"/>
                </a:lnTo>
                <a:lnTo>
                  <a:pt x="1335" y="8271"/>
                </a:lnTo>
                <a:lnTo>
                  <a:pt x="1375" y="8294"/>
                </a:lnTo>
                <a:lnTo>
                  <a:pt x="1441" y="8309"/>
                </a:lnTo>
                <a:lnTo>
                  <a:pt x="1565" y="8326"/>
                </a:lnTo>
                <a:lnTo>
                  <a:pt x="1745" y="8345"/>
                </a:lnTo>
                <a:lnTo>
                  <a:pt x="1974" y="8368"/>
                </a:lnTo>
                <a:lnTo>
                  <a:pt x="2251" y="8392"/>
                </a:lnTo>
                <a:lnTo>
                  <a:pt x="2569" y="8417"/>
                </a:lnTo>
                <a:lnTo>
                  <a:pt x="2927" y="8444"/>
                </a:lnTo>
                <a:lnTo>
                  <a:pt x="3319" y="8474"/>
                </a:lnTo>
                <a:lnTo>
                  <a:pt x="3744" y="8503"/>
                </a:lnTo>
                <a:lnTo>
                  <a:pt x="4194" y="8533"/>
                </a:lnTo>
                <a:lnTo>
                  <a:pt x="4667" y="8564"/>
                </a:lnTo>
                <a:lnTo>
                  <a:pt x="5160" y="8594"/>
                </a:lnTo>
                <a:lnTo>
                  <a:pt x="5668" y="8625"/>
                </a:lnTo>
                <a:lnTo>
                  <a:pt x="6187" y="8656"/>
                </a:lnTo>
                <a:lnTo>
                  <a:pt x="6713" y="8685"/>
                </a:lnTo>
                <a:lnTo>
                  <a:pt x="7242" y="8713"/>
                </a:lnTo>
                <a:lnTo>
                  <a:pt x="7772" y="8740"/>
                </a:lnTo>
                <a:lnTo>
                  <a:pt x="8297" y="8766"/>
                </a:lnTo>
                <a:lnTo>
                  <a:pt x="8813" y="8789"/>
                </a:lnTo>
                <a:lnTo>
                  <a:pt x="9316" y="8811"/>
                </a:lnTo>
                <a:lnTo>
                  <a:pt x="9804" y="8830"/>
                </a:lnTo>
                <a:lnTo>
                  <a:pt x="10271" y="8848"/>
                </a:lnTo>
                <a:lnTo>
                  <a:pt x="10714" y="8861"/>
                </a:lnTo>
                <a:lnTo>
                  <a:pt x="11128" y="8872"/>
                </a:lnTo>
                <a:lnTo>
                  <a:pt x="11511" y="8879"/>
                </a:lnTo>
                <a:lnTo>
                  <a:pt x="11858" y="8883"/>
                </a:lnTo>
                <a:lnTo>
                  <a:pt x="12165" y="8882"/>
                </a:lnTo>
                <a:lnTo>
                  <a:pt x="12428" y="8877"/>
                </a:lnTo>
                <a:lnTo>
                  <a:pt x="12642" y="8868"/>
                </a:lnTo>
                <a:lnTo>
                  <a:pt x="12806" y="8854"/>
                </a:lnTo>
                <a:lnTo>
                  <a:pt x="12913" y="8834"/>
                </a:lnTo>
                <a:lnTo>
                  <a:pt x="12962" y="8809"/>
                </a:lnTo>
                <a:lnTo>
                  <a:pt x="13007" y="8734"/>
                </a:lnTo>
                <a:lnTo>
                  <a:pt x="13053" y="8659"/>
                </a:lnTo>
                <a:lnTo>
                  <a:pt x="13096" y="8583"/>
                </a:lnTo>
                <a:lnTo>
                  <a:pt x="13139" y="8507"/>
                </a:lnTo>
                <a:lnTo>
                  <a:pt x="13182" y="8431"/>
                </a:lnTo>
                <a:lnTo>
                  <a:pt x="13223" y="8354"/>
                </a:lnTo>
                <a:lnTo>
                  <a:pt x="13263" y="8279"/>
                </a:lnTo>
                <a:lnTo>
                  <a:pt x="13303" y="8202"/>
                </a:lnTo>
                <a:lnTo>
                  <a:pt x="13342" y="8126"/>
                </a:lnTo>
                <a:lnTo>
                  <a:pt x="13380" y="8049"/>
                </a:lnTo>
                <a:lnTo>
                  <a:pt x="13417" y="7972"/>
                </a:lnTo>
                <a:lnTo>
                  <a:pt x="13454" y="7896"/>
                </a:lnTo>
                <a:lnTo>
                  <a:pt x="13489" y="7819"/>
                </a:lnTo>
                <a:lnTo>
                  <a:pt x="13523" y="7742"/>
                </a:lnTo>
                <a:lnTo>
                  <a:pt x="13558" y="7664"/>
                </a:lnTo>
                <a:lnTo>
                  <a:pt x="13591" y="7587"/>
                </a:lnTo>
                <a:lnTo>
                  <a:pt x="13623" y="7510"/>
                </a:lnTo>
                <a:lnTo>
                  <a:pt x="13654" y="7433"/>
                </a:lnTo>
                <a:lnTo>
                  <a:pt x="13686" y="7356"/>
                </a:lnTo>
                <a:lnTo>
                  <a:pt x="13715" y="7279"/>
                </a:lnTo>
                <a:lnTo>
                  <a:pt x="13745" y="7201"/>
                </a:lnTo>
                <a:lnTo>
                  <a:pt x="13773" y="7124"/>
                </a:lnTo>
                <a:lnTo>
                  <a:pt x="13801" y="7047"/>
                </a:lnTo>
                <a:lnTo>
                  <a:pt x="13828" y="6970"/>
                </a:lnTo>
                <a:lnTo>
                  <a:pt x="13854" y="6893"/>
                </a:lnTo>
                <a:lnTo>
                  <a:pt x="13880" y="6815"/>
                </a:lnTo>
                <a:lnTo>
                  <a:pt x="13904" y="6738"/>
                </a:lnTo>
                <a:lnTo>
                  <a:pt x="13929" y="6661"/>
                </a:lnTo>
                <a:lnTo>
                  <a:pt x="13952" y="6585"/>
                </a:lnTo>
                <a:lnTo>
                  <a:pt x="13975" y="6508"/>
                </a:lnTo>
                <a:lnTo>
                  <a:pt x="13997" y="6431"/>
                </a:lnTo>
                <a:lnTo>
                  <a:pt x="14018" y="6354"/>
                </a:lnTo>
                <a:lnTo>
                  <a:pt x="14106" y="6375"/>
                </a:lnTo>
                <a:lnTo>
                  <a:pt x="14202" y="6399"/>
                </a:lnTo>
                <a:lnTo>
                  <a:pt x="14305" y="6423"/>
                </a:lnTo>
                <a:lnTo>
                  <a:pt x="14411" y="6447"/>
                </a:lnTo>
                <a:lnTo>
                  <a:pt x="14521" y="6470"/>
                </a:lnTo>
                <a:lnTo>
                  <a:pt x="14633" y="6494"/>
                </a:lnTo>
                <a:lnTo>
                  <a:pt x="14745" y="6515"/>
                </a:lnTo>
                <a:lnTo>
                  <a:pt x="14855" y="6534"/>
                </a:lnTo>
                <a:lnTo>
                  <a:pt x="14908" y="6542"/>
                </a:lnTo>
                <a:lnTo>
                  <a:pt x="14961" y="6550"/>
                </a:lnTo>
                <a:lnTo>
                  <a:pt x="15012" y="6557"/>
                </a:lnTo>
                <a:lnTo>
                  <a:pt x="15063" y="6562"/>
                </a:lnTo>
                <a:lnTo>
                  <a:pt x="15110" y="6567"/>
                </a:lnTo>
                <a:lnTo>
                  <a:pt x="15156" y="6572"/>
                </a:lnTo>
                <a:lnTo>
                  <a:pt x="15201" y="6575"/>
                </a:lnTo>
                <a:lnTo>
                  <a:pt x="15243" y="6577"/>
                </a:lnTo>
                <a:lnTo>
                  <a:pt x="15282" y="6577"/>
                </a:lnTo>
                <a:lnTo>
                  <a:pt x="15319" y="6576"/>
                </a:lnTo>
                <a:lnTo>
                  <a:pt x="15353" y="6573"/>
                </a:lnTo>
                <a:lnTo>
                  <a:pt x="15384" y="6569"/>
                </a:lnTo>
                <a:lnTo>
                  <a:pt x="15411" y="6563"/>
                </a:lnTo>
                <a:lnTo>
                  <a:pt x="15434" y="6555"/>
                </a:lnTo>
                <a:lnTo>
                  <a:pt x="15455" y="6546"/>
                </a:lnTo>
                <a:lnTo>
                  <a:pt x="15472" y="6536"/>
                </a:lnTo>
                <a:lnTo>
                  <a:pt x="15493" y="6514"/>
                </a:lnTo>
                <a:lnTo>
                  <a:pt x="15518" y="6483"/>
                </a:lnTo>
                <a:lnTo>
                  <a:pt x="15547" y="6440"/>
                </a:lnTo>
                <a:lnTo>
                  <a:pt x="15580" y="6389"/>
                </a:lnTo>
                <a:lnTo>
                  <a:pt x="15614" y="6327"/>
                </a:lnTo>
                <a:lnTo>
                  <a:pt x="15650" y="6256"/>
                </a:lnTo>
                <a:lnTo>
                  <a:pt x="15689" y="6176"/>
                </a:lnTo>
                <a:lnTo>
                  <a:pt x="15728" y="6087"/>
                </a:lnTo>
                <a:lnTo>
                  <a:pt x="15767" y="5991"/>
                </a:lnTo>
                <a:lnTo>
                  <a:pt x="15807" y="5887"/>
                </a:lnTo>
                <a:lnTo>
                  <a:pt x="15847" y="5775"/>
                </a:lnTo>
                <a:lnTo>
                  <a:pt x="15886" y="5655"/>
                </a:lnTo>
                <a:lnTo>
                  <a:pt x="15923" y="5529"/>
                </a:lnTo>
                <a:lnTo>
                  <a:pt x="15960" y="5396"/>
                </a:lnTo>
                <a:lnTo>
                  <a:pt x="15993" y="5257"/>
                </a:lnTo>
                <a:lnTo>
                  <a:pt x="16024" y="5111"/>
                </a:lnTo>
                <a:lnTo>
                  <a:pt x="16052" y="4959"/>
                </a:lnTo>
                <a:lnTo>
                  <a:pt x="16077" y="4803"/>
                </a:lnTo>
                <a:lnTo>
                  <a:pt x="16097" y="4640"/>
                </a:lnTo>
                <a:lnTo>
                  <a:pt x="16112" y="4474"/>
                </a:lnTo>
                <a:lnTo>
                  <a:pt x="16123" y="4303"/>
                </a:lnTo>
                <a:lnTo>
                  <a:pt x="16128" y="4128"/>
                </a:lnTo>
                <a:lnTo>
                  <a:pt x="16127" y="3949"/>
                </a:lnTo>
                <a:lnTo>
                  <a:pt x="16119" y="3766"/>
                </a:lnTo>
                <a:lnTo>
                  <a:pt x="16105" y="3580"/>
                </a:lnTo>
                <a:lnTo>
                  <a:pt x="16083" y="3391"/>
                </a:lnTo>
                <a:lnTo>
                  <a:pt x="16052" y="3200"/>
                </a:lnTo>
                <a:lnTo>
                  <a:pt x="16015" y="3006"/>
                </a:lnTo>
                <a:lnTo>
                  <a:pt x="15968" y="2811"/>
                </a:lnTo>
                <a:lnTo>
                  <a:pt x="15911" y="2614"/>
                </a:lnTo>
                <a:lnTo>
                  <a:pt x="15846" y="2415"/>
                </a:lnTo>
                <a:lnTo>
                  <a:pt x="15769" y="2215"/>
                </a:lnTo>
                <a:close/>
              </a:path>
            </a:pathLst>
          </a:custGeom>
          <a:solidFill>
            <a:schemeClr val="bg1">
              <a:lumMod val="65000"/>
            </a:schemeClr>
          </a:solidFill>
          <a:ln>
            <a:noFill/>
          </a:ln>
        </p:spPr>
        <p:txBody>
          <a:bodyPr anchor="ctr"/>
          <a:lstStyle/>
          <a:p>
            <a:pPr algn="ctr"/>
            <a:endParaRPr/>
          </a:p>
        </p:txBody>
      </p:sp>
      <p:sp>
        <p:nvSpPr>
          <p:cNvPr id="17" name="任意多边形: 形状 14"/>
          <p:cNvSpPr/>
          <p:nvPr/>
        </p:nvSpPr>
        <p:spPr bwMode="auto">
          <a:xfrm>
            <a:off x="10686611" y="6104332"/>
            <a:ext cx="325160" cy="378366"/>
          </a:xfrm>
          <a:custGeom>
            <a:avLst/>
            <a:gdLst>
              <a:gd name="T0" fmla="*/ 2317 w 13859"/>
              <a:gd name="T1" fmla="*/ 8004 h 16128"/>
              <a:gd name="T2" fmla="*/ 1967 w 13859"/>
              <a:gd name="T3" fmla="*/ 8285 h 16128"/>
              <a:gd name="T4" fmla="*/ 1694 w 13859"/>
              <a:gd name="T5" fmla="*/ 8189 h 16128"/>
              <a:gd name="T6" fmla="*/ 1481 w 13859"/>
              <a:gd name="T7" fmla="*/ 8207 h 16128"/>
              <a:gd name="T8" fmla="*/ 1015 w 13859"/>
              <a:gd name="T9" fmla="*/ 8838 h 16128"/>
              <a:gd name="T10" fmla="*/ 404 w 13859"/>
              <a:gd name="T11" fmla="*/ 10161 h 16128"/>
              <a:gd name="T12" fmla="*/ 18 w 13859"/>
              <a:gd name="T13" fmla="*/ 11295 h 16128"/>
              <a:gd name="T14" fmla="*/ 40 w 13859"/>
              <a:gd name="T15" fmla="*/ 11571 h 16128"/>
              <a:gd name="T16" fmla="*/ 184 w 13859"/>
              <a:gd name="T17" fmla="*/ 11696 h 16128"/>
              <a:gd name="T18" fmla="*/ 504 w 13859"/>
              <a:gd name="T19" fmla="*/ 11935 h 16128"/>
              <a:gd name="T20" fmla="*/ 429 w 13859"/>
              <a:gd name="T21" fmla="*/ 12718 h 16128"/>
              <a:gd name="T22" fmla="*/ 538 w 13859"/>
              <a:gd name="T23" fmla="*/ 13327 h 16128"/>
              <a:gd name="T24" fmla="*/ 1117 w 13859"/>
              <a:gd name="T25" fmla="*/ 14247 h 16128"/>
              <a:gd name="T26" fmla="*/ 2368 w 13859"/>
              <a:gd name="T27" fmla="*/ 14903 h 16128"/>
              <a:gd name="T28" fmla="*/ 4069 w 13859"/>
              <a:gd name="T29" fmla="*/ 14654 h 16128"/>
              <a:gd name="T30" fmla="*/ 4877 w 13859"/>
              <a:gd name="T31" fmla="*/ 12294 h 16128"/>
              <a:gd name="T32" fmla="*/ 5243 w 13859"/>
              <a:gd name="T33" fmla="*/ 9182 h 16128"/>
              <a:gd name="T34" fmla="*/ 5131 w 13859"/>
              <a:gd name="T35" fmla="*/ 7572 h 16128"/>
              <a:gd name="T36" fmla="*/ 4463 w 13859"/>
              <a:gd name="T37" fmla="*/ 7305 h 16128"/>
              <a:gd name="T38" fmla="*/ 3526 w 13859"/>
              <a:gd name="T39" fmla="*/ 7315 h 16128"/>
              <a:gd name="T40" fmla="*/ 2765 w 13859"/>
              <a:gd name="T41" fmla="*/ 7576 h 16128"/>
              <a:gd name="T42" fmla="*/ 12945 w 13859"/>
              <a:gd name="T43" fmla="*/ 8879 h 16128"/>
              <a:gd name="T44" fmla="*/ 13234 w 13859"/>
              <a:gd name="T45" fmla="*/ 8953 h 16128"/>
              <a:gd name="T46" fmla="*/ 13512 w 13859"/>
              <a:gd name="T47" fmla="*/ 8943 h 16128"/>
              <a:gd name="T48" fmla="*/ 13774 w 13859"/>
              <a:gd name="T49" fmla="*/ 8047 h 16128"/>
              <a:gd name="T50" fmla="*/ 13576 w 13859"/>
              <a:gd name="T51" fmla="*/ 4414 h 16128"/>
              <a:gd name="T52" fmla="*/ 10849 w 13859"/>
              <a:gd name="T53" fmla="*/ 812 h 16128"/>
              <a:gd name="T54" fmla="*/ 4579 w 13859"/>
              <a:gd name="T55" fmla="*/ 323 h 16128"/>
              <a:gd name="T56" fmla="*/ 1107 w 13859"/>
              <a:gd name="T57" fmla="*/ 3063 h 16128"/>
              <a:gd name="T58" fmla="*/ 298 w 13859"/>
              <a:gd name="T59" fmla="*/ 6381 h 16128"/>
              <a:gd name="T60" fmla="*/ 468 w 13859"/>
              <a:gd name="T61" fmla="*/ 7635 h 16128"/>
              <a:gd name="T62" fmla="*/ 669 w 13859"/>
              <a:gd name="T63" fmla="*/ 7694 h 16128"/>
              <a:gd name="T64" fmla="*/ 867 w 13859"/>
              <a:gd name="T65" fmla="*/ 7689 h 16128"/>
              <a:gd name="T66" fmla="*/ 1040 w 13859"/>
              <a:gd name="T67" fmla="*/ 7615 h 16128"/>
              <a:gd name="T68" fmla="*/ 1153 w 13859"/>
              <a:gd name="T69" fmla="*/ 6002 h 16128"/>
              <a:gd name="T70" fmla="*/ 2207 w 13859"/>
              <a:gd name="T71" fmla="*/ 2984 h 16128"/>
              <a:gd name="T72" fmla="*/ 5730 w 13859"/>
              <a:gd name="T73" fmla="*/ 968 h 16128"/>
              <a:gd name="T74" fmla="*/ 11096 w 13859"/>
              <a:gd name="T75" fmla="*/ 2116 h 16128"/>
              <a:gd name="T76" fmla="*/ 12882 w 13859"/>
              <a:gd name="T77" fmla="*/ 5512 h 16128"/>
              <a:gd name="T78" fmla="*/ 12837 w 13859"/>
              <a:gd name="T79" fmla="*/ 8391 h 16128"/>
              <a:gd name="T80" fmla="*/ 12363 w 13859"/>
              <a:gd name="T81" fmla="*/ 9207 h 16128"/>
              <a:gd name="T82" fmla="*/ 12196 w 13859"/>
              <a:gd name="T83" fmla="*/ 9200 h 16128"/>
              <a:gd name="T84" fmla="*/ 11803 w 13859"/>
              <a:gd name="T85" fmla="*/ 8483 h 16128"/>
              <a:gd name="T86" fmla="*/ 11506 w 13859"/>
              <a:gd name="T87" fmla="*/ 8049 h 16128"/>
              <a:gd name="T88" fmla="*/ 11126 w 13859"/>
              <a:gd name="T89" fmla="*/ 7668 h 16128"/>
              <a:gd name="T90" fmla="*/ 10363 w 13859"/>
              <a:gd name="T91" fmla="*/ 7693 h 16128"/>
              <a:gd name="T92" fmla="*/ 9499 w 13859"/>
              <a:gd name="T93" fmla="*/ 8070 h 16128"/>
              <a:gd name="T94" fmla="*/ 8926 w 13859"/>
              <a:gd name="T95" fmla="*/ 8534 h 16128"/>
              <a:gd name="T96" fmla="*/ 8632 w 13859"/>
              <a:gd name="T97" fmla="*/ 10488 h 16128"/>
              <a:gd name="T98" fmla="*/ 8646 w 13859"/>
              <a:gd name="T99" fmla="*/ 13526 h 16128"/>
              <a:gd name="T100" fmla="*/ 9240 w 13859"/>
              <a:gd name="T101" fmla="*/ 15599 h 16128"/>
              <a:gd name="T102" fmla="*/ 11060 w 13859"/>
              <a:gd name="T103" fmla="*/ 16119 h 16128"/>
              <a:gd name="T104" fmla="*/ 12333 w 13859"/>
              <a:gd name="T105" fmla="*/ 15535 h 16128"/>
              <a:gd name="T106" fmla="*/ 12971 w 13859"/>
              <a:gd name="T107" fmla="*/ 14631 h 16128"/>
              <a:gd name="T108" fmla="*/ 13083 w 13859"/>
              <a:gd name="T109" fmla="*/ 14119 h 16128"/>
              <a:gd name="T110" fmla="*/ 13150 w 13859"/>
              <a:gd name="T111" fmla="*/ 13442 h 16128"/>
              <a:gd name="T112" fmla="*/ 13522 w 13859"/>
              <a:gd name="T113" fmla="*/ 13307 h 16128"/>
              <a:gd name="T114" fmla="*/ 13720 w 13859"/>
              <a:gd name="T115" fmla="*/ 13151 h 16128"/>
              <a:gd name="T116" fmla="*/ 13766 w 13859"/>
              <a:gd name="T117" fmla="*/ 12817 h 16128"/>
              <a:gd name="T118" fmla="*/ 13425 w 13859"/>
              <a:gd name="T119" fmla="*/ 11505 h 16128"/>
              <a:gd name="T120" fmla="*/ 12866 w 13859"/>
              <a:gd name="T121" fmla="*/ 9968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59" h="16128">
                <a:moveTo>
                  <a:pt x="2717" y="7615"/>
                </a:moveTo>
                <a:lnTo>
                  <a:pt x="2670" y="7657"/>
                </a:lnTo>
                <a:lnTo>
                  <a:pt x="2624" y="7699"/>
                </a:lnTo>
                <a:lnTo>
                  <a:pt x="2578" y="7741"/>
                </a:lnTo>
                <a:lnTo>
                  <a:pt x="2533" y="7785"/>
                </a:lnTo>
                <a:lnTo>
                  <a:pt x="2489" y="7827"/>
                </a:lnTo>
                <a:lnTo>
                  <a:pt x="2445" y="7871"/>
                </a:lnTo>
                <a:lnTo>
                  <a:pt x="2402" y="7915"/>
                </a:lnTo>
                <a:lnTo>
                  <a:pt x="2359" y="7959"/>
                </a:lnTo>
                <a:lnTo>
                  <a:pt x="2317" y="8004"/>
                </a:lnTo>
                <a:lnTo>
                  <a:pt x="2276" y="8049"/>
                </a:lnTo>
                <a:lnTo>
                  <a:pt x="2235" y="8094"/>
                </a:lnTo>
                <a:lnTo>
                  <a:pt x="2195" y="8140"/>
                </a:lnTo>
                <a:lnTo>
                  <a:pt x="2154" y="8186"/>
                </a:lnTo>
                <a:lnTo>
                  <a:pt x="2115" y="8232"/>
                </a:lnTo>
                <a:lnTo>
                  <a:pt x="2077" y="8279"/>
                </a:lnTo>
                <a:lnTo>
                  <a:pt x="2038" y="8326"/>
                </a:lnTo>
                <a:lnTo>
                  <a:pt x="2018" y="8314"/>
                </a:lnTo>
                <a:lnTo>
                  <a:pt x="1994" y="8300"/>
                </a:lnTo>
                <a:lnTo>
                  <a:pt x="1967" y="8285"/>
                </a:lnTo>
                <a:lnTo>
                  <a:pt x="1937" y="8270"/>
                </a:lnTo>
                <a:lnTo>
                  <a:pt x="1905" y="8255"/>
                </a:lnTo>
                <a:lnTo>
                  <a:pt x="1870" y="8239"/>
                </a:lnTo>
                <a:lnTo>
                  <a:pt x="1834" y="8224"/>
                </a:lnTo>
                <a:lnTo>
                  <a:pt x="1795" y="8212"/>
                </a:lnTo>
                <a:lnTo>
                  <a:pt x="1776" y="8206"/>
                </a:lnTo>
                <a:lnTo>
                  <a:pt x="1755" y="8201"/>
                </a:lnTo>
                <a:lnTo>
                  <a:pt x="1735" y="8196"/>
                </a:lnTo>
                <a:lnTo>
                  <a:pt x="1714" y="8192"/>
                </a:lnTo>
                <a:lnTo>
                  <a:pt x="1694" y="8189"/>
                </a:lnTo>
                <a:lnTo>
                  <a:pt x="1673" y="8186"/>
                </a:lnTo>
                <a:lnTo>
                  <a:pt x="1651" y="8184"/>
                </a:lnTo>
                <a:lnTo>
                  <a:pt x="1630" y="8183"/>
                </a:lnTo>
                <a:lnTo>
                  <a:pt x="1608" y="8183"/>
                </a:lnTo>
                <a:lnTo>
                  <a:pt x="1587" y="8184"/>
                </a:lnTo>
                <a:lnTo>
                  <a:pt x="1565" y="8187"/>
                </a:lnTo>
                <a:lnTo>
                  <a:pt x="1544" y="8190"/>
                </a:lnTo>
                <a:lnTo>
                  <a:pt x="1523" y="8194"/>
                </a:lnTo>
                <a:lnTo>
                  <a:pt x="1502" y="8200"/>
                </a:lnTo>
                <a:lnTo>
                  <a:pt x="1481" y="8207"/>
                </a:lnTo>
                <a:lnTo>
                  <a:pt x="1459" y="8215"/>
                </a:lnTo>
                <a:lnTo>
                  <a:pt x="1424" y="8236"/>
                </a:lnTo>
                <a:lnTo>
                  <a:pt x="1384" y="8272"/>
                </a:lnTo>
                <a:lnTo>
                  <a:pt x="1339" y="8320"/>
                </a:lnTo>
                <a:lnTo>
                  <a:pt x="1292" y="8382"/>
                </a:lnTo>
                <a:lnTo>
                  <a:pt x="1241" y="8453"/>
                </a:lnTo>
                <a:lnTo>
                  <a:pt x="1188" y="8536"/>
                </a:lnTo>
                <a:lnTo>
                  <a:pt x="1132" y="8628"/>
                </a:lnTo>
                <a:lnTo>
                  <a:pt x="1075" y="8729"/>
                </a:lnTo>
                <a:lnTo>
                  <a:pt x="1015" y="8838"/>
                </a:lnTo>
                <a:lnTo>
                  <a:pt x="953" y="8954"/>
                </a:lnTo>
                <a:lnTo>
                  <a:pt x="892" y="9075"/>
                </a:lnTo>
                <a:lnTo>
                  <a:pt x="829" y="9202"/>
                </a:lnTo>
                <a:lnTo>
                  <a:pt x="767" y="9333"/>
                </a:lnTo>
                <a:lnTo>
                  <a:pt x="704" y="9468"/>
                </a:lnTo>
                <a:lnTo>
                  <a:pt x="641" y="9605"/>
                </a:lnTo>
                <a:lnTo>
                  <a:pt x="580" y="9744"/>
                </a:lnTo>
                <a:lnTo>
                  <a:pt x="520" y="9883"/>
                </a:lnTo>
                <a:lnTo>
                  <a:pt x="462" y="10023"/>
                </a:lnTo>
                <a:lnTo>
                  <a:pt x="404" y="10161"/>
                </a:lnTo>
                <a:lnTo>
                  <a:pt x="349" y="10298"/>
                </a:lnTo>
                <a:lnTo>
                  <a:pt x="298" y="10431"/>
                </a:lnTo>
                <a:lnTo>
                  <a:pt x="248" y="10561"/>
                </a:lnTo>
                <a:lnTo>
                  <a:pt x="203" y="10687"/>
                </a:lnTo>
                <a:lnTo>
                  <a:pt x="161" y="10807"/>
                </a:lnTo>
                <a:lnTo>
                  <a:pt x="123" y="10921"/>
                </a:lnTo>
                <a:lnTo>
                  <a:pt x="89" y="11027"/>
                </a:lnTo>
                <a:lnTo>
                  <a:pt x="61" y="11125"/>
                </a:lnTo>
                <a:lnTo>
                  <a:pt x="36" y="11215"/>
                </a:lnTo>
                <a:lnTo>
                  <a:pt x="18" y="11295"/>
                </a:lnTo>
                <a:lnTo>
                  <a:pt x="6" y="11363"/>
                </a:lnTo>
                <a:lnTo>
                  <a:pt x="0" y="11421"/>
                </a:lnTo>
                <a:lnTo>
                  <a:pt x="0" y="11466"/>
                </a:lnTo>
                <a:lnTo>
                  <a:pt x="2" y="11481"/>
                </a:lnTo>
                <a:lnTo>
                  <a:pt x="6" y="11497"/>
                </a:lnTo>
                <a:lnTo>
                  <a:pt x="10" y="11512"/>
                </a:lnTo>
                <a:lnTo>
                  <a:pt x="16" y="11527"/>
                </a:lnTo>
                <a:lnTo>
                  <a:pt x="23" y="11542"/>
                </a:lnTo>
                <a:lnTo>
                  <a:pt x="31" y="11557"/>
                </a:lnTo>
                <a:lnTo>
                  <a:pt x="40" y="11571"/>
                </a:lnTo>
                <a:lnTo>
                  <a:pt x="51" y="11584"/>
                </a:lnTo>
                <a:lnTo>
                  <a:pt x="62" y="11598"/>
                </a:lnTo>
                <a:lnTo>
                  <a:pt x="74" y="11611"/>
                </a:lnTo>
                <a:lnTo>
                  <a:pt x="87" y="11623"/>
                </a:lnTo>
                <a:lnTo>
                  <a:pt x="101" y="11636"/>
                </a:lnTo>
                <a:lnTo>
                  <a:pt x="116" y="11648"/>
                </a:lnTo>
                <a:lnTo>
                  <a:pt x="132" y="11661"/>
                </a:lnTo>
                <a:lnTo>
                  <a:pt x="148" y="11673"/>
                </a:lnTo>
                <a:lnTo>
                  <a:pt x="166" y="11685"/>
                </a:lnTo>
                <a:lnTo>
                  <a:pt x="184" y="11696"/>
                </a:lnTo>
                <a:lnTo>
                  <a:pt x="203" y="11707"/>
                </a:lnTo>
                <a:lnTo>
                  <a:pt x="222" y="11718"/>
                </a:lnTo>
                <a:lnTo>
                  <a:pt x="242" y="11728"/>
                </a:lnTo>
                <a:lnTo>
                  <a:pt x="284" y="11748"/>
                </a:lnTo>
                <a:lnTo>
                  <a:pt x="328" y="11768"/>
                </a:lnTo>
                <a:lnTo>
                  <a:pt x="374" y="11787"/>
                </a:lnTo>
                <a:lnTo>
                  <a:pt x="421" y="11805"/>
                </a:lnTo>
                <a:lnTo>
                  <a:pt x="470" y="11822"/>
                </a:lnTo>
                <a:lnTo>
                  <a:pt x="519" y="11839"/>
                </a:lnTo>
                <a:lnTo>
                  <a:pt x="504" y="11935"/>
                </a:lnTo>
                <a:lnTo>
                  <a:pt x="489" y="12027"/>
                </a:lnTo>
                <a:lnTo>
                  <a:pt x="477" y="12118"/>
                </a:lnTo>
                <a:lnTo>
                  <a:pt x="466" y="12206"/>
                </a:lnTo>
                <a:lnTo>
                  <a:pt x="457" y="12290"/>
                </a:lnTo>
                <a:lnTo>
                  <a:pt x="448" y="12370"/>
                </a:lnTo>
                <a:lnTo>
                  <a:pt x="441" y="12448"/>
                </a:lnTo>
                <a:lnTo>
                  <a:pt x="436" y="12521"/>
                </a:lnTo>
                <a:lnTo>
                  <a:pt x="433" y="12591"/>
                </a:lnTo>
                <a:lnTo>
                  <a:pt x="430" y="12656"/>
                </a:lnTo>
                <a:lnTo>
                  <a:pt x="429" y="12718"/>
                </a:lnTo>
                <a:lnTo>
                  <a:pt x="429" y="12774"/>
                </a:lnTo>
                <a:lnTo>
                  <a:pt x="431" y="12828"/>
                </a:lnTo>
                <a:lnTo>
                  <a:pt x="433" y="12875"/>
                </a:lnTo>
                <a:lnTo>
                  <a:pt x="437" y="12920"/>
                </a:lnTo>
                <a:lnTo>
                  <a:pt x="442" y="12958"/>
                </a:lnTo>
                <a:lnTo>
                  <a:pt x="452" y="13020"/>
                </a:lnTo>
                <a:lnTo>
                  <a:pt x="468" y="13090"/>
                </a:lnTo>
                <a:lnTo>
                  <a:pt x="486" y="13164"/>
                </a:lnTo>
                <a:lnTo>
                  <a:pt x="510" y="13243"/>
                </a:lnTo>
                <a:lnTo>
                  <a:pt x="538" y="13327"/>
                </a:lnTo>
                <a:lnTo>
                  <a:pt x="571" y="13412"/>
                </a:lnTo>
                <a:lnTo>
                  <a:pt x="609" y="13502"/>
                </a:lnTo>
                <a:lnTo>
                  <a:pt x="652" y="13594"/>
                </a:lnTo>
                <a:lnTo>
                  <a:pt x="701" y="13688"/>
                </a:lnTo>
                <a:lnTo>
                  <a:pt x="755" y="13781"/>
                </a:lnTo>
                <a:lnTo>
                  <a:pt x="815" y="13876"/>
                </a:lnTo>
                <a:lnTo>
                  <a:pt x="881" y="13971"/>
                </a:lnTo>
                <a:lnTo>
                  <a:pt x="953" y="14065"/>
                </a:lnTo>
                <a:lnTo>
                  <a:pt x="1032" y="14157"/>
                </a:lnTo>
                <a:lnTo>
                  <a:pt x="1117" y="14247"/>
                </a:lnTo>
                <a:lnTo>
                  <a:pt x="1209" y="14335"/>
                </a:lnTo>
                <a:lnTo>
                  <a:pt x="1307" y="14419"/>
                </a:lnTo>
                <a:lnTo>
                  <a:pt x="1413" y="14500"/>
                </a:lnTo>
                <a:lnTo>
                  <a:pt x="1526" y="14576"/>
                </a:lnTo>
                <a:lnTo>
                  <a:pt x="1647" y="14647"/>
                </a:lnTo>
                <a:lnTo>
                  <a:pt x="1776" y="14712"/>
                </a:lnTo>
                <a:lnTo>
                  <a:pt x="1911" y="14771"/>
                </a:lnTo>
                <a:lnTo>
                  <a:pt x="2055" y="14823"/>
                </a:lnTo>
                <a:lnTo>
                  <a:pt x="2208" y="14868"/>
                </a:lnTo>
                <a:lnTo>
                  <a:pt x="2368" y="14903"/>
                </a:lnTo>
                <a:lnTo>
                  <a:pt x="2538" y="14932"/>
                </a:lnTo>
                <a:lnTo>
                  <a:pt x="2717" y="14950"/>
                </a:lnTo>
                <a:lnTo>
                  <a:pt x="2904" y="14958"/>
                </a:lnTo>
                <a:lnTo>
                  <a:pt x="3100" y="14955"/>
                </a:lnTo>
                <a:lnTo>
                  <a:pt x="3306" y="14942"/>
                </a:lnTo>
                <a:lnTo>
                  <a:pt x="3522" y="14915"/>
                </a:lnTo>
                <a:lnTo>
                  <a:pt x="3746" y="14878"/>
                </a:lnTo>
                <a:lnTo>
                  <a:pt x="3858" y="14838"/>
                </a:lnTo>
                <a:lnTo>
                  <a:pt x="3966" y="14762"/>
                </a:lnTo>
                <a:lnTo>
                  <a:pt x="4069" y="14654"/>
                </a:lnTo>
                <a:lnTo>
                  <a:pt x="4169" y="14517"/>
                </a:lnTo>
                <a:lnTo>
                  <a:pt x="4265" y="14351"/>
                </a:lnTo>
                <a:lnTo>
                  <a:pt x="4356" y="14160"/>
                </a:lnTo>
                <a:lnTo>
                  <a:pt x="4444" y="13946"/>
                </a:lnTo>
                <a:lnTo>
                  <a:pt x="4527" y="13710"/>
                </a:lnTo>
                <a:lnTo>
                  <a:pt x="4606" y="13455"/>
                </a:lnTo>
                <a:lnTo>
                  <a:pt x="4679" y="13184"/>
                </a:lnTo>
                <a:lnTo>
                  <a:pt x="4750" y="12898"/>
                </a:lnTo>
                <a:lnTo>
                  <a:pt x="4816" y="12600"/>
                </a:lnTo>
                <a:lnTo>
                  <a:pt x="4877" y="12294"/>
                </a:lnTo>
                <a:lnTo>
                  <a:pt x="4934" y="11978"/>
                </a:lnTo>
                <a:lnTo>
                  <a:pt x="4986" y="11659"/>
                </a:lnTo>
                <a:lnTo>
                  <a:pt x="5035" y="11335"/>
                </a:lnTo>
                <a:lnTo>
                  <a:pt x="5078" y="11011"/>
                </a:lnTo>
                <a:lnTo>
                  <a:pt x="5118" y="10689"/>
                </a:lnTo>
                <a:lnTo>
                  <a:pt x="5152" y="10371"/>
                </a:lnTo>
                <a:lnTo>
                  <a:pt x="5181" y="10059"/>
                </a:lnTo>
                <a:lnTo>
                  <a:pt x="5206" y="9755"/>
                </a:lnTo>
                <a:lnTo>
                  <a:pt x="5227" y="9462"/>
                </a:lnTo>
                <a:lnTo>
                  <a:pt x="5243" y="9182"/>
                </a:lnTo>
                <a:lnTo>
                  <a:pt x="5253" y="8917"/>
                </a:lnTo>
                <a:lnTo>
                  <a:pt x="5260" y="8669"/>
                </a:lnTo>
                <a:lnTo>
                  <a:pt x="5261" y="8441"/>
                </a:lnTo>
                <a:lnTo>
                  <a:pt x="5257" y="8235"/>
                </a:lnTo>
                <a:lnTo>
                  <a:pt x="5249" y="8054"/>
                </a:lnTo>
                <a:lnTo>
                  <a:pt x="5236" y="7899"/>
                </a:lnTo>
                <a:lnTo>
                  <a:pt x="5218" y="7773"/>
                </a:lnTo>
                <a:lnTo>
                  <a:pt x="5193" y="7677"/>
                </a:lnTo>
                <a:lnTo>
                  <a:pt x="5165" y="7615"/>
                </a:lnTo>
                <a:lnTo>
                  <a:pt x="5131" y="7572"/>
                </a:lnTo>
                <a:lnTo>
                  <a:pt x="5089" y="7533"/>
                </a:lnTo>
                <a:lnTo>
                  <a:pt x="5041" y="7495"/>
                </a:lnTo>
                <a:lnTo>
                  <a:pt x="4985" y="7461"/>
                </a:lnTo>
                <a:lnTo>
                  <a:pt x="4925" y="7431"/>
                </a:lnTo>
                <a:lnTo>
                  <a:pt x="4859" y="7403"/>
                </a:lnTo>
                <a:lnTo>
                  <a:pt x="4787" y="7378"/>
                </a:lnTo>
                <a:lnTo>
                  <a:pt x="4713" y="7355"/>
                </a:lnTo>
                <a:lnTo>
                  <a:pt x="4633" y="7335"/>
                </a:lnTo>
                <a:lnTo>
                  <a:pt x="4550" y="7319"/>
                </a:lnTo>
                <a:lnTo>
                  <a:pt x="4463" y="7305"/>
                </a:lnTo>
                <a:lnTo>
                  <a:pt x="4374" y="7294"/>
                </a:lnTo>
                <a:lnTo>
                  <a:pt x="4283" y="7286"/>
                </a:lnTo>
                <a:lnTo>
                  <a:pt x="4190" y="7280"/>
                </a:lnTo>
                <a:lnTo>
                  <a:pt x="4095" y="7277"/>
                </a:lnTo>
                <a:lnTo>
                  <a:pt x="4001" y="7277"/>
                </a:lnTo>
                <a:lnTo>
                  <a:pt x="3905" y="7280"/>
                </a:lnTo>
                <a:lnTo>
                  <a:pt x="3809" y="7285"/>
                </a:lnTo>
                <a:lnTo>
                  <a:pt x="3714" y="7292"/>
                </a:lnTo>
                <a:lnTo>
                  <a:pt x="3619" y="7302"/>
                </a:lnTo>
                <a:lnTo>
                  <a:pt x="3526" y="7315"/>
                </a:lnTo>
                <a:lnTo>
                  <a:pt x="3435" y="7330"/>
                </a:lnTo>
                <a:lnTo>
                  <a:pt x="3345" y="7347"/>
                </a:lnTo>
                <a:lnTo>
                  <a:pt x="3259" y="7367"/>
                </a:lnTo>
                <a:lnTo>
                  <a:pt x="3175" y="7391"/>
                </a:lnTo>
                <a:lnTo>
                  <a:pt x="3096" y="7416"/>
                </a:lnTo>
                <a:lnTo>
                  <a:pt x="3020" y="7443"/>
                </a:lnTo>
                <a:lnTo>
                  <a:pt x="2948" y="7472"/>
                </a:lnTo>
                <a:lnTo>
                  <a:pt x="2883" y="7505"/>
                </a:lnTo>
                <a:lnTo>
                  <a:pt x="2821" y="7540"/>
                </a:lnTo>
                <a:lnTo>
                  <a:pt x="2765" y="7576"/>
                </a:lnTo>
                <a:lnTo>
                  <a:pt x="2717" y="7615"/>
                </a:lnTo>
                <a:close/>
                <a:moveTo>
                  <a:pt x="12800" y="8775"/>
                </a:moveTo>
                <a:lnTo>
                  <a:pt x="12812" y="8789"/>
                </a:lnTo>
                <a:lnTo>
                  <a:pt x="12825" y="8804"/>
                </a:lnTo>
                <a:lnTo>
                  <a:pt x="12840" y="8818"/>
                </a:lnTo>
                <a:lnTo>
                  <a:pt x="12858" y="8831"/>
                </a:lnTo>
                <a:lnTo>
                  <a:pt x="12877" y="8844"/>
                </a:lnTo>
                <a:lnTo>
                  <a:pt x="12899" y="8856"/>
                </a:lnTo>
                <a:lnTo>
                  <a:pt x="12922" y="8868"/>
                </a:lnTo>
                <a:lnTo>
                  <a:pt x="12945" y="8879"/>
                </a:lnTo>
                <a:lnTo>
                  <a:pt x="12971" y="8890"/>
                </a:lnTo>
                <a:lnTo>
                  <a:pt x="12997" y="8900"/>
                </a:lnTo>
                <a:lnTo>
                  <a:pt x="13025" y="8909"/>
                </a:lnTo>
                <a:lnTo>
                  <a:pt x="13053" y="8918"/>
                </a:lnTo>
                <a:lnTo>
                  <a:pt x="13082" y="8926"/>
                </a:lnTo>
                <a:lnTo>
                  <a:pt x="13113" y="8933"/>
                </a:lnTo>
                <a:lnTo>
                  <a:pt x="13142" y="8939"/>
                </a:lnTo>
                <a:lnTo>
                  <a:pt x="13173" y="8945"/>
                </a:lnTo>
                <a:lnTo>
                  <a:pt x="13204" y="8949"/>
                </a:lnTo>
                <a:lnTo>
                  <a:pt x="13234" y="8953"/>
                </a:lnTo>
                <a:lnTo>
                  <a:pt x="13265" y="8956"/>
                </a:lnTo>
                <a:lnTo>
                  <a:pt x="13295" y="8959"/>
                </a:lnTo>
                <a:lnTo>
                  <a:pt x="13325" y="8960"/>
                </a:lnTo>
                <a:lnTo>
                  <a:pt x="13354" y="8960"/>
                </a:lnTo>
                <a:lnTo>
                  <a:pt x="13383" y="8960"/>
                </a:lnTo>
                <a:lnTo>
                  <a:pt x="13411" y="8959"/>
                </a:lnTo>
                <a:lnTo>
                  <a:pt x="13438" y="8956"/>
                </a:lnTo>
                <a:lnTo>
                  <a:pt x="13464" y="8953"/>
                </a:lnTo>
                <a:lnTo>
                  <a:pt x="13488" y="8949"/>
                </a:lnTo>
                <a:lnTo>
                  <a:pt x="13512" y="8943"/>
                </a:lnTo>
                <a:lnTo>
                  <a:pt x="13534" y="8937"/>
                </a:lnTo>
                <a:lnTo>
                  <a:pt x="13553" y="8929"/>
                </a:lnTo>
                <a:lnTo>
                  <a:pt x="13572" y="8921"/>
                </a:lnTo>
                <a:lnTo>
                  <a:pt x="13588" y="8911"/>
                </a:lnTo>
                <a:lnTo>
                  <a:pt x="13608" y="8875"/>
                </a:lnTo>
                <a:lnTo>
                  <a:pt x="13635" y="8792"/>
                </a:lnTo>
                <a:lnTo>
                  <a:pt x="13667" y="8665"/>
                </a:lnTo>
                <a:lnTo>
                  <a:pt x="13703" y="8495"/>
                </a:lnTo>
                <a:lnTo>
                  <a:pt x="13740" y="8289"/>
                </a:lnTo>
                <a:lnTo>
                  <a:pt x="13774" y="8047"/>
                </a:lnTo>
                <a:lnTo>
                  <a:pt x="13806" y="7774"/>
                </a:lnTo>
                <a:lnTo>
                  <a:pt x="13832" y="7471"/>
                </a:lnTo>
                <a:lnTo>
                  <a:pt x="13851" y="7144"/>
                </a:lnTo>
                <a:lnTo>
                  <a:pt x="13859" y="6795"/>
                </a:lnTo>
                <a:lnTo>
                  <a:pt x="13855" y="6426"/>
                </a:lnTo>
                <a:lnTo>
                  <a:pt x="13837" y="6042"/>
                </a:lnTo>
                <a:lnTo>
                  <a:pt x="13801" y="5646"/>
                </a:lnTo>
                <a:lnTo>
                  <a:pt x="13748" y="5241"/>
                </a:lnTo>
                <a:lnTo>
                  <a:pt x="13673" y="4828"/>
                </a:lnTo>
                <a:lnTo>
                  <a:pt x="13576" y="4414"/>
                </a:lnTo>
                <a:lnTo>
                  <a:pt x="13453" y="4000"/>
                </a:lnTo>
                <a:lnTo>
                  <a:pt x="13302" y="3588"/>
                </a:lnTo>
                <a:lnTo>
                  <a:pt x="13123" y="3184"/>
                </a:lnTo>
                <a:lnTo>
                  <a:pt x="12911" y="2790"/>
                </a:lnTo>
                <a:lnTo>
                  <a:pt x="12665" y="2409"/>
                </a:lnTo>
                <a:lnTo>
                  <a:pt x="12382" y="2044"/>
                </a:lnTo>
                <a:lnTo>
                  <a:pt x="12062" y="1699"/>
                </a:lnTo>
                <a:lnTo>
                  <a:pt x="11702" y="1377"/>
                </a:lnTo>
                <a:lnTo>
                  <a:pt x="11298" y="1081"/>
                </a:lnTo>
                <a:lnTo>
                  <a:pt x="10849" y="812"/>
                </a:lnTo>
                <a:lnTo>
                  <a:pt x="10353" y="578"/>
                </a:lnTo>
                <a:lnTo>
                  <a:pt x="9809" y="378"/>
                </a:lnTo>
                <a:lnTo>
                  <a:pt x="9212" y="218"/>
                </a:lnTo>
                <a:lnTo>
                  <a:pt x="8563" y="99"/>
                </a:lnTo>
                <a:lnTo>
                  <a:pt x="7857" y="25"/>
                </a:lnTo>
                <a:lnTo>
                  <a:pt x="7093" y="0"/>
                </a:lnTo>
                <a:lnTo>
                  <a:pt x="6393" y="22"/>
                </a:lnTo>
                <a:lnTo>
                  <a:pt x="5742" y="85"/>
                </a:lnTo>
                <a:lnTo>
                  <a:pt x="5138" y="185"/>
                </a:lnTo>
                <a:lnTo>
                  <a:pt x="4579" y="323"/>
                </a:lnTo>
                <a:lnTo>
                  <a:pt x="4063" y="493"/>
                </a:lnTo>
                <a:lnTo>
                  <a:pt x="3591" y="694"/>
                </a:lnTo>
                <a:lnTo>
                  <a:pt x="3157" y="922"/>
                </a:lnTo>
                <a:lnTo>
                  <a:pt x="2762" y="1175"/>
                </a:lnTo>
                <a:lnTo>
                  <a:pt x="2404" y="1451"/>
                </a:lnTo>
                <a:lnTo>
                  <a:pt x="2082" y="1745"/>
                </a:lnTo>
                <a:lnTo>
                  <a:pt x="1792" y="2056"/>
                </a:lnTo>
                <a:lnTo>
                  <a:pt x="1534" y="2382"/>
                </a:lnTo>
                <a:lnTo>
                  <a:pt x="1306" y="2719"/>
                </a:lnTo>
                <a:lnTo>
                  <a:pt x="1107" y="3063"/>
                </a:lnTo>
                <a:lnTo>
                  <a:pt x="934" y="3414"/>
                </a:lnTo>
                <a:lnTo>
                  <a:pt x="786" y="3768"/>
                </a:lnTo>
                <a:lnTo>
                  <a:pt x="662" y="4122"/>
                </a:lnTo>
                <a:lnTo>
                  <a:pt x="559" y="4474"/>
                </a:lnTo>
                <a:lnTo>
                  <a:pt x="476" y="4820"/>
                </a:lnTo>
                <a:lnTo>
                  <a:pt x="410" y="5159"/>
                </a:lnTo>
                <a:lnTo>
                  <a:pt x="362" y="5488"/>
                </a:lnTo>
                <a:lnTo>
                  <a:pt x="328" y="5802"/>
                </a:lnTo>
                <a:lnTo>
                  <a:pt x="307" y="6100"/>
                </a:lnTo>
                <a:lnTo>
                  <a:pt x="298" y="6381"/>
                </a:lnTo>
                <a:lnTo>
                  <a:pt x="298" y="6639"/>
                </a:lnTo>
                <a:lnTo>
                  <a:pt x="306" y="6874"/>
                </a:lnTo>
                <a:lnTo>
                  <a:pt x="321" y="7080"/>
                </a:lnTo>
                <a:lnTo>
                  <a:pt x="340" y="7258"/>
                </a:lnTo>
                <a:lnTo>
                  <a:pt x="363" y="7403"/>
                </a:lnTo>
                <a:lnTo>
                  <a:pt x="386" y="7513"/>
                </a:lnTo>
                <a:lnTo>
                  <a:pt x="408" y="7584"/>
                </a:lnTo>
                <a:lnTo>
                  <a:pt x="429" y="7615"/>
                </a:lnTo>
                <a:lnTo>
                  <a:pt x="448" y="7626"/>
                </a:lnTo>
                <a:lnTo>
                  <a:pt x="468" y="7635"/>
                </a:lnTo>
                <a:lnTo>
                  <a:pt x="488" y="7644"/>
                </a:lnTo>
                <a:lnTo>
                  <a:pt x="507" y="7652"/>
                </a:lnTo>
                <a:lnTo>
                  <a:pt x="527" y="7660"/>
                </a:lnTo>
                <a:lnTo>
                  <a:pt x="547" y="7666"/>
                </a:lnTo>
                <a:lnTo>
                  <a:pt x="568" y="7673"/>
                </a:lnTo>
                <a:lnTo>
                  <a:pt x="588" y="7678"/>
                </a:lnTo>
                <a:lnTo>
                  <a:pt x="608" y="7683"/>
                </a:lnTo>
                <a:lnTo>
                  <a:pt x="628" y="7688"/>
                </a:lnTo>
                <a:lnTo>
                  <a:pt x="648" y="7691"/>
                </a:lnTo>
                <a:lnTo>
                  <a:pt x="669" y="7694"/>
                </a:lnTo>
                <a:lnTo>
                  <a:pt x="689" y="7697"/>
                </a:lnTo>
                <a:lnTo>
                  <a:pt x="709" y="7699"/>
                </a:lnTo>
                <a:lnTo>
                  <a:pt x="729" y="7700"/>
                </a:lnTo>
                <a:lnTo>
                  <a:pt x="749" y="7700"/>
                </a:lnTo>
                <a:lnTo>
                  <a:pt x="770" y="7700"/>
                </a:lnTo>
                <a:lnTo>
                  <a:pt x="789" y="7699"/>
                </a:lnTo>
                <a:lnTo>
                  <a:pt x="809" y="7698"/>
                </a:lnTo>
                <a:lnTo>
                  <a:pt x="828" y="7695"/>
                </a:lnTo>
                <a:lnTo>
                  <a:pt x="847" y="7692"/>
                </a:lnTo>
                <a:lnTo>
                  <a:pt x="867" y="7689"/>
                </a:lnTo>
                <a:lnTo>
                  <a:pt x="886" y="7685"/>
                </a:lnTo>
                <a:lnTo>
                  <a:pt x="904" y="7680"/>
                </a:lnTo>
                <a:lnTo>
                  <a:pt x="922" y="7674"/>
                </a:lnTo>
                <a:lnTo>
                  <a:pt x="940" y="7668"/>
                </a:lnTo>
                <a:lnTo>
                  <a:pt x="957" y="7661"/>
                </a:lnTo>
                <a:lnTo>
                  <a:pt x="976" y="7653"/>
                </a:lnTo>
                <a:lnTo>
                  <a:pt x="992" y="7645"/>
                </a:lnTo>
                <a:lnTo>
                  <a:pt x="1009" y="7636"/>
                </a:lnTo>
                <a:lnTo>
                  <a:pt x="1024" y="7626"/>
                </a:lnTo>
                <a:lnTo>
                  <a:pt x="1040" y="7615"/>
                </a:lnTo>
                <a:lnTo>
                  <a:pt x="1052" y="7585"/>
                </a:lnTo>
                <a:lnTo>
                  <a:pt x="1062" y="7521"/>
                </a:lnTo>
                <a:lnTo>
                  <a:pt x="1067" y="7422"/>
                </a:lnTo>
                <a:lnTo>
                  <a:pt x="1071" y="7292"/>
                </a:lnTo>
                <a:lnTo>
                  <a:pt x="1075" y="7135"/>
                </a:lnTo>
                <a:lnTo>
                  <a:pt x="1081" y="6950"/>
                </a:lnTo>
                <a:lnTo>
                  <a:pt x="1091" y="6743"/>
                </a:lnTo>
                <a:lnTo>
                  <a:pt x="1105" y="6514"/>
                </a:lnTo>
                <a:lnTo>
                  <a:pt x="1125" y="6266"/>
                </a:lnTo>
                <a:lnTo>
                  <a:pt x="1153" y="6002"/>
                </a:lnTo>
                <a:lnTo>
                  <a:pt x="1191" y="5723"/>
                </a:lnTo>
                <a:lnTo>
                  <a:pt x="1240" y="5433"/>
                </a:lnTo>
                <a:lnTo>
                  <a:pt x="1301" y="5134"/>
                </a:lnTo>
                <a:lnTo>
                  <a:pt x="1377" y="4828"/>
                </a:lnTo>
                <a:lnTo>
                  <a:pt x="1467" y="4518"/>
                </a:lnTo>
                <a:lnTo>
                  <a:pt x="1575" y="4205"/>
                </a:lnTo>
                <a:lnTo>
                  <a:pt x="1701" y="3893"/>
                </a:lnTo>
                <a:lnTo>
                  <a:pt x="1847" y="3583"/>
                </a:lnTo>
                <a:lnTo>
                  <a:pt x="2015" y="3280"/>
                </a:lnTo>
                <a:lnTo>
                  <a:pt x="2207" y="2984"/>
                </a:lnTo>
                <a:lnTo>
                  <a:pt x="2422" y="2697"/>
                </a:lnTo>
                <a:lnTo>
                  <a:pt x="2664" y="2423"/>
                </a:lnTo>
                <a:lnTo>
                  <a:pt x="2934" y="2164"/>
                </a:lnTo>
                <a:lnTo>
                  <a:pt x="3234" y="1922"/>
                </a:lnTo>
                <a:lnTo>
                  <a:pt x="3563" y="1699"/>
                </a:lnTo>
                <a:lnTo>
                  <a:pt x="3926" y="1500"/>
                </a:lnTo>
                <a:lnTo>
                  <a:pt x="4322" y="1325"/>
                </a:lnTo>
                <a:lnTo>
                  <a:pt x="4754" y="1175"/>
                </a:lnTo>
                <a:lnTo>
                  <a:pt x="5223" y="1055"/>
                </a:lnTo>
                <a:lnTo>
                  <a:pt x="5730" y="968"/>
                </a:lnTo>
                <a:lnTo>
                  <a:pt x="6276" y="914"/>
                </a:lnTo>
                <a:lnTo>
                  <a:pt x="6865" y="897"/>
                </a:lnTo>
                <a:lnTo>
                  <a:pt x="7574" y="921"/>
                </a:lnTo>
                <a:lnTo>
                  <a:pt x="8226" y="988"/>
                </a:lnTo>
                <a:lnTo>
                  <a:pt x="8826" y="1094"/>
                </a:lnTo>
                <a:lnTo>
                  <a:pt x="9374" y="1236"/>
                </a:lnTo>
                <a:lnTo>
                  <a:pt x="9873" y="1412"/>
                </a:lnTo>
                <a:lnTo>
                  <a:pt x="10324" y="1620"/>
                </a:lnTo>
                <a:lnTo>
                  <a:pt x="10731" y="1855"/>
                </a:lnTo>
                <a:lnTo>
                  <a:pt x="11096" y="2116"/>
                </a:lnTo>
                <a:lnTo>
                  <a:pt x="11420" y="2399"/>
                </a:lnTo>
                <a:lnTo>
                  <a:pt x="11706" y="2702"/>
                </a:lnTo>
                <a:lnTo>
                  <a:pt x="11955" y="3023"/>
                </a:lnTo>
                <a:lnTo>
                  <a:pt x="12171" y="3358"/>
                </a:lnTo>
                <a:lnTo>
                  <a:pt x="12356" y="3704"/>
                </a:lnTo>
                <a:lnTo>
                  <a:pt x="12511" y="4059"/>
                </a:lnTo>
                <a:lnTo>
                  <a:pt x="12639" y="4420"/>
                </a:lnTo>
                <a:lnTo>
                  <a:pt x="12742" y="4785"/>
                </a:lnTo>
                <a:lnTo>
                  <a:pt x="12822" y="5149"/>
                </a:lnTo>
                <a:lnTo>
                  <a:pt x="12882" y="5512"/>
                </a:lnTo>
                <a:lnTo>
                  <a:pt x="12924" y="5869"/>
                </a:lnTo>
                <a:lnTo>
                  <a:pt x="12949" y="6217"/>
                </a:lnTo>
                <a:lnTo>
                  <a:pt x="12960" y="6556"/>
                </a:lnTo>
                <a:lnTo>
                  <a:pt x="12960" y="6881"/>
                </a:lnTo>
                <a:lnTo>
                  <a:pt x="12950" y="7190"/>
                </a:lnTo>
                <a:lnTo>
                  <a:pt x="12933" y="7479"/>
                </a:lnTo>
                <a:lnTo>
                  <a:pt x="12912" y="7746"/>
                </a:lnTo>
                <a:lnTo>
                  <a:pt x="12886" y="7989"/>
                </a:lnTo>
                <a:lnTo>
                  <a:pt x="12861" y="8205"/>
                </a:lnTo>
                <a:lnTo>
                  <a:pt x="12837" y="8391"/>
                </a:lnTo>
                <a:lnTo>
                  <a:pt x="12817" y="8543"/>
                </a:lnTo>
                <a:lnTo>
                  <a:pt x="12802" y="8660"/>
                </a:lnTo>
                <a:lnTo>
                  <a:pt x="12795" y="8737"/>
                </a:lnTo>
                <a:lnTo>
                  <a:pt x="12800" y="8775"/>
                </a:lnTo>
                <a:close/>
                <a:moveTo>
                  <a:pt x="12445" y="9238"/>
                </a:moveTo>
                <a:lnTo>
                  <a:pt x="12429" y="9230"/>
                </a:lnTo>
                <a:lnTo>
                  <a:pt x="12413" y="9223"/>
                </a:lnTo>
                <a:lnTo>
                  <a:pt x="12397" y="9217"/>
                </a:lnTo>
                <a:lnTo>
                  <a:pt x="12379" y="9211"/>
                </a:lnTo>
                <a:lnTo>
                  <a:pt x="12363" y="9207"/>
                </a:lnTo>
                <a:lnTo>
                  <a:pt x="12346" y="9203"/>
                </a:lnTo>
                <a:lnTo>
                  <a:pt x="12330" y="9200"/>
                </a:lnTo>
                <a:lnTo>
                  <a:pt x="12313" y="9198"/>
                </a:lnTo>
                <a:lnTo>
                  <a:pt x="12297" y="9196"/>
                </a:lnTo>
                <a:lnTo>
                  <a:pt x="12279" y="9195"/>
                </a:lnTo>
                <a:lnTo>
                  <a:pt x="12262" y="9195"/>
                </a:lnTo>
                <a:lnTo>
                  <a:pt x="12246" y="9196"/>
                </a:lnTo>
                <a:lnTo>
                  <a:pt x="12229" y="9197"/>
                </a:lnTo>
                <a:lnTo>
                  <a:pt x="12213" y="9198"/>
                </a:lnTo>
                <a:lnTo>
                  <a:pt x="12196" y="9200"/>
                </a:lnTo>
                <a:lnTo>
                  <a:pt x="12179" y="9203"/>
                </a:lnTo>
                <a:lnTo>
                  <a:pt x="12134" y="9103"/>
                </a:lnTo>
                <a:lnTo>
                  <a:pt x="12086" y="9004"/>
                </a:lnTo>
                <a:lnTo>
                  <a:pt x="12038" y="8907"/>
                </a:lnTo>
                <a:lnTo>
                  <a:pt x="11989" y="8811"/>
                </a:lnTo>
                <a:lnTo>
                  <a:pt x="11937" y="8715"/>
                </a:lnTo>
                <a:lnTo>
                  <a:pt x="11884" y="8621"/>
                </a:lnTo>
                <a:lnTo>
                  <a:pt x="11857" y="8575"/>
                </a:lnTo>
                <a:lnTo>
                  <a:pt x="11830" y="8529"/>
                </a:lnTo>
                <a:lnTo>
                  <a:pt x="11803" y="8483"/>
                </a:lnTo>
                <a:lnTo>
                  <a:pt x="11774" y="8438"/>
                </a:lnTo>
                <a:lnTo>
                  <a:pt x="11746" y="8393"/>
                </a:lnTo>
                <a:lnTo>
                  <a:pt x="11718" y="8348"/>
                </a:lnTo>
                <a:lnTo>
                  <a:pt x="11689" y="8304"/>
                </a:lnTo>
                <a:lnTo>
                  <a:pt x="11659" y="8261"/>
                </a:lnTo>
                <a:lnTo>
                  <a:pt x="11629" y="8217"/>
                </a:lnTo>
                <a:lnTo>
                  <a:pt x="11599" y="8175"/>
                </a:lnTo>
                <a:lnTo>
                  <a:pt x="11568" y="8133"/>
                </a:lnTo>
                <a:lnTo>
                  <a:pt x="11537" y="8090"/>
                </a:lnTo>
                <a:lnTo>
                  <a:pt x="11506" y="8049"/>
                </a:lnTo>
                <a:lnTo>
                  <a:pt x="11474" y="8008"/>
                </a:lnTo>
                <a:lnTo>
                  <a:pt x="11442" y="7967"/>
                </a:lnTo>
                <a:lnTo>
                  <a:pt x="11409" y="7927"/>
                </a:lnTo>
                <a:lnTo>
                  <a:pt x="11376" y="7888"/>
                </a:lnTo>
                <a:lnTo>
                  <a:pt x="11343" y="7848"/>
                </a:lnTo>
                <a:lnTo>
                  <a:pt x="11309" y="7810"/>
                </a:lnTo>
                <a:lnTo>
                  <a:pt x="11274" y="7772"/>
                </a:lnTo>
                <a:lnTo>
                  <a:pt x="11231" y="7730"/>
                </a:lnTo>
                <a:lnTo>
                  <a:pt x="11182" y="7696"/>
                </a:lnTo>
                <a:lnTo>
                  <a:pt x="11126" y="7668"/>
                </a:lnTo>
                <a:lnTo>
                  <a:pt x="11065" y="7647"/>
                </a:lnTo>
                <a:lnTo>
                  <a:pt x="11001" y="7632"/>
                </a:lnTo>
                <a:lnTo>
                  <a:pt x="10932" y="7621"/>
                </a:lnTo>
                <a:lnTo>
                  <a:pt x="10858" y="7617"/>
                </a:lnTo>
                <a:lnTo>
                  <a:pt x="10783" y="7618"/>
                </a:lnTo>
                <a:lnTo>
                  <a:pt x="10703" y="7625"/>
                </a:lnTo>
                <a:lnTo>
                  <a:pt x="10621" y="7636"/>
                </a:lnTo>
                <a:lnTo>
                  <a:pt x="10537" y="7651"/>
                </a:lnTo>
                <a:lnTo>
                  <a:pt x="10451" y="7670"/>
                </a:lnTo>
                <a:lnTo>
                  <a:pt x="10363" y="7693"/>
                </a:lnTo>
                <a:lnTo>
                  <a:pt x="10276" y="7719"/>
                </a:lnTo>
                <a:lnTo>
                  <a:pt x="10187" y="7750"/>
                </a:lnTo>
                <a:lnTo>
                  <a:pt x="10097" y="7782"/>
                </a:lnTo>
                <a:lnTo>
                  <a:pt x="10008" y="7817"/>
                </a:lnTo>
                <a:lnTo>
                  <a:pt x="9919" y="7855"/>
                </a:lnTo>
                <a:lnTo>
                  <a:pt x="9832" y="7896"/>
                </a:lnTo>
                <a:lnTo>
                  <a:pt x="9745" y="7937"/>
                </a:lnTo>
                <a:lnTo>
                  <a:pt x="9660" y="7980"/>
                </a:lnTo>
                <a:lnTo>
                  <a:pt x="9579" y="8025"/>
                </a:lnTo>
                <a:lnTo>
                  <a:pt x="9499" y="8070"/>
                </a:lnTo>
                <a:lnTo>
                  <a:pt x="9422" y="8116"/>
                </a:lnTo>
                <a:lnTo>
                  <a:pt x="9348" y="8163"/>
                </a:lnTo>
                <a:lnTo>
                  <a:pt x="9279" y="8210"/>
                </a:lnTo>
                <a:lnTo>
                  <a:pt x="9213" y="8257"/>
                </a:lnTo>
                <a:lnTo>
                  <a:pt x="9152" y="8303"/>
                </a:lnTo>
                <a:lnTo>
                  <a:pt x="9096" y="8348"/>
                </a:lnTo>
                <a:lnTo>
                  <a:pt x="9045" y="8393"/>
                </a:lnTo>
                <a:lnTo>
                  <a:pt x="9000" y="8436"/>
                </a:lnTo>
                <a:lnTo>
                  <a:pt x="8962" y="8477"/>
                </a:lnTo>
                <a:lnTo>
                  <a:pt x="8926" y="8534"/>
                </a:lnTo>
                <a:lnTo>
                  <a:pt x="8891" y="8622"/>
                </a:lnTo>
                <a:lnTo>
                  <a:pt x="8856" y="8740"/>
                </a:lnTo>
                <a:lnTo>
                  <a:pt x="8822" y="8885"/>
                </a:lnTo>
                <a:lnTo>
                  <a:pt x="8789" y="9055"/>
                </a:lnTo>
                <a:lnTo>
                  <a:pt x="8758" y="9247"/>
                </a:lnTo>
                <a:lnTo>
                  <a:pt x="8728" y="9462"/>
                </a:lnTo>
                <a:lnTo>
                  <a:pt x="8701" y="9695"/>
                </a:lnTo>
                <a:lnTo>
                  <a:pt x="8676" y="9945"/>
                </a:lnTo>
                <a:lnTo>
                  <a:pt x="8653" y="10210"/>
                </a:lnTo>
                <a:lnTo>
                  <a:pt x="8632" y="10488"/>
                </a:lnTo>
                <a:lnTo>
                  <a:pt x="8616" y="10778"/>
                </a:lnTo>
                <a:lnTo>
                  <a:pt x="8602" y="11075"/>
                </a:lnTo>
                <a:lnTo>
                  <a:pt x="8592" y="11379"/>
                </a:lnTo>
                <a:lnTo>
                  <a:pt x="8586" y="11688"/>
                </a:lnTo>
                <a:lnTo>
                  <a:pt x="8584" y="12000"/>
                </a:lnTo>
                <a:lnTo>
                  <a:pt x="8587" y="12312"/>
                </a:lnTo>
                <a:lnTo>
                  <a:pt x="8594" y="12623"/>
                </a:lnTo>
                <a:lnTo>
                  <a:pt x="8606" y="12931"/>
                </a:lnTo>
                <a:lnTo>
                  <a:pt x="8624" y="13232"/>
                </a:lnTo>
                <a:lnTo>
                  <a:pt x="8646" y="13526"/>
                </a:lnTo>
                <a:lnTo>
                  <a:pt x="8676" y="13811"/>
                </a:lnTo>
                <a:lnTo>
                  <a:pt x="8710" y="14084"/>
                </a:lnTo>
                <a:lnTo>
                  <a:pt x="8752" y="14343"/>
                </a:lnTo>
                <a:lnTo>
                  <a:pt x="8799" y="14586"/>
                </a:lnTo>
                <a:lnTo>
                  <a:pt x="8854" y="14812"/>
                </a:lnTo>
                <a:lnTo>
                  <a:pt x="8916" y="15017"/>
                </a:lnTo>
                <a:lnTo>
                  <a:pt x="8985" y="15201"/>
                </a:lnTo>
                <a:lnTo>
                  <a:pt x="9063" y="15360"/>
                </a:lnTo>
                <a:lnTo>
                  <a:pt x="9147" y="15493"/>
                </a:lnTo>
                <a:lnTo>
                  <a:pt x="9240" y="15599"/>
                </a:lnTo>
                <a:lnTo>
                  <a:pt x="9342" y="15674"/>
                </a:lnTo>
                <a:lnTo>
                  <a:pt x="9561" y="15789"/>
                </a:lnTo>
                <a:lnTo>
                  <a:pt x="9773" y="15886"/>
                </a:lnTo>
                <a:lnTo>
                  <a:pt x="9977" y="15966"/>
                </a:lnTo>
                <a:lnTo>
                  <a:pt x="10175" y="16028"/>
                </a:lnTo>
                <a:lnTo>
                  <a:pt x="10365" y="16075"/>
                </a:lnTo>
                <a:lnTo>
                  <a:pt x="10549" y="16106"/>
                </a:lnTo>
                <a:lnTo>
                  <a:pt x="10726" y="16124"/>
                </a:lnTo>
                <a:lnTo>
                  <a:pt x="10897" y="16128"/>
                </a:lnTo>
                <a:lnTo>
                  <a:pt x="11060" y="16119"/>
                </a:lnTo>
                <a:lnTo>
                  <a:pt x="11217" y="16100"/>
                </a:lnTo>
                <a:lnTo>
                  <a:pt x="11367" y="16069"/>
                </a:lnTo>
                <a:lnTo>
                  <a:pt x="11511" y="16028"/>
                </a:lnTo>
                <a:lnTo>
                  <a:pt x="11648" y="15978"/>
                </a:lnTo>
                <a:lnTo>
                  <a:pt x="11778" y="15920"/>
                </a:lnTo>
                <a:lnTo>
                  <a:pt x="11903" y="15855"/>
                </a:lnTo>
                <a:lnTo>
                  <a:pt x="12020" y="15782"/>
                </a:lnTo>
                <a:lnTo>
                  <a:pt x="12131" y="15705"/>
                </a:lnTo>
                <a:lnTo>
                  <a:pt x="12235" y="15622"/>
                </a:lnTo>
                <a:lnTo>
                  <a:pt x="12333" y="15535"/>
                </a:lnTo>
                <a:lnTo>
                  <a:pt x="12425" y="15445"/>
                </a:lnTo>
                <a:lnTo>
                  <a:pt x="12511" y="15353"/>
                </a:lnTo>
                <a:lnTo>
                  <a:pt x="12589" y="15259"/>
                </a:lnTo>
                <a:lnTo>
                  <a:pt x="12663" y="15164"/>
                </a:lnTo>
                <a:lnTo>
                  <a:pt x="12730" y="15071"/>
                </a:lnTo>
                <a:lnTo>
                  <a:pt x="12790" y="14977"/>
                </a:lnTo>
                <a:lnTo>
                  <a:pt x="12844" y="14885"/>
                </a:lnTo>
                <a:lnTo>
                  <a:pt x="12892" y="14796"/>
                </a:lnTo>
                <a:lnTo>
                  <a:pt x="12935" y="14712"/>
                </a:lnTo>
                <a:lnTo>
                  <a:pt x="12971" y="14631"/>
                </a:lnTo>
                <a:lnTo>
                  <a:pt x="13002" y="14556"/>
                </a:lnTo>
                <a:lnTo>
                  <a:pt x="13026" y="14486"/>
                </a:lnTo>
                <a:lnTo>
                  <a:pt x="13044" y="14424"/>
                </a:lnTo>
                <a:lnTo>
                  <a:pt x="13051" y="14393"/>
                </a:lnTo>
                <a:lnTo>
                  <a:pt x="13057" y="14358"/>
                </a:lnTo>
                <a:lnTo>
                  <a:pt x="13063" y="14319"/>
                </a:lnTo>
                <a:lnTo>
                  <a:pt x="13069" y="14275"/>
                </a:lnTo>
                <a:lnTo>
                  <a:pt x="13074" y="14227"/>
                </a:lnTo>
                <a:lnTo>
                  <a:pt x="13079" y="14176"/>
                </a:lnTo>
                <a:lnTo>
                  <a:pt x="13083" y="14119"/>
                </a:lnTo>
                <a:lnTo>
                  <a:pt x="13086" y="14060"/>
                </a:lnTo>
                <a:lnTo>
                  <a:pt x="13089" y="13996"/>
                </a:lnTo>
                <a:lnTo>
                  <a:pt x="13091" y="13929"/>
                </a:lnTo>
                <a:lnTo>
                  <a:pt x="13092" y="13858"/>
                </a:lnTo>
                <a:lnTo>
                  <a:pt x="13093" y="13784"/>
                </a:lnTo>
                <a:lnTo>
                  <a:pt x="13093" y="13707"/>
                </a:lnTo>
                <a:lnTo>
                  <a:pt x="13092" y="13626"/>
                </a:lnTo>
                <a:lnTo>
                  <a:pt x="13090" y="13542"/>
                </a:lnTo>
                <a:lnTo>
                  <a:pt x="13088" y="13457"/>
                </a:lnTo>
                <a:lnTo>
                  <a:pt x="13150" y="13442"/>
                </a:lnTo>
                <a:lnTo>
                  <a:pt x="13212" y="13426"/>
                </a:lnTo>
                <a:lnTo>
                  <a:pt x="13271" y="13407"/>
                </a:lnTo>
                <a:lnTo>
                  <a:pt x="13331" y="13388"/>
                </a:lnTo>
                <a:lnTo>
                  <a:pt x="13360" y="13377"/>
                </a:lnTo>
                <a:lnTo>
                  <a:pt x="13388" y="13367"/>
                </a:lnTo>
                <a:lnTo>
                  <a:pt x="13416" y="13356"/>
                </a:lnTo>
                <a:lnTo>
                  <a:pt x="13444" y="13344"/>
                </a:lnTo>
                <a:lnTo>
                  <a:pt x="13470" y="13332"/>
                </a:lnTo>
                <a:lnTo>
                  <a:pt x="13496" y="13320"/>
                </a:lnTo>
                <a:lnTo>
                  <a:pt x="13522" y="13307"/>
                </a:lnTo>
                <a:lnTo>
                  <a:pt x="13546" y="13294"/>
                </a:lnTo>
                <a:lnTo>
                  <a:pt x="13570" y="13279"/>
                </a:lnTo>
                <a:lnTo>
                  <a:pt x="13592" y="13265"/>
                </a:lnTo>
                <a:lnTo>
                  <a:pt x="13614" y="13250"/>
                </a:lnTo>
                <a:lnTo>
                  <a:pt x="13635" y="13235"/>
                </a:lnTo>
                <a:lnTo>
                  <a:pt x="13654" y="13220"/>
                </a:lnTo>
                <a:lnTo>
                  <a:pt x="13672" y="13204"/>
                </a:lnTo>
                <a:lnTo>
                  <a:pt x="13689" y="13187"/>
                </a:lnTo>
                <a:lnTo>
                  <a:pt x="13705" y="13170"/>
                </a:lnTo>
                <a:lnTo>
                  <a:pt x="13720" y="13151"/>
                </a:lnTo>
                <a:lnTo>
                  <a:pt x="13733" y="13133"/>
                </a:lnTo>
                <a:lnTo>
                  <a:pt x="13744" y="13115"/>
                </a:lnTo>
                <a:lnTo>
                  <a:pt x="13754" y="13096"/>
                </a:lnTo>
                <a:lnTo>
                  <a:pt x="13763" y="13076"/>
                </a:lnTo>
                <a:lnTo>
                  <a:pt x="13770" y="13056"/>
                </a:lnTo>
                <a:lnTo>
                  <a:pt x="13775" y="13034"/>
                </a:lnTo>
                <a:lnTo>
                  <a:pt x="13778" y="13013"/>
                </a:lnTo>
                <a:lnTo>
                  <a:pt x="13780" y="12962"/>
                </a:lnTo>
                <a:lnTo>
                  <a:pt x="13776" y="12896"/>
                </a:lnTo>
                <a:lnTo>
                  <a:pt x="13766" y="12817"/>
                </a:lnTo>
                <a:lnTo>
                  <a:pt x="13751" y="12725"/>
                </a:lnTo>
                <a:lnTo>
                  <a:pt x="13731" y="12622"/>
                </a:lnTo>
                <a:lnTo>
                  <a:pt x="13706" y="12508"/>
                </a:lnTo>
                <a:lnTo>
                  <a:pt x="13676" y="12385"/>
                </a:lnTo>
                <a:lnTo>
                  <a:pt x="13643" y="12253"/>
                </a:lnTo>
                <a:lnTo>
                  <a:pt x="13605" y="12115"/>
                </a:lnTo>
                <a:lnTo>
                  <a:pt x="13565" y="11969"/>
                </a:lnTo>
                <a:lnTo>
                  <a:pt x="13521" y="11819"/>
                </a:lnTo>
                <a:lnTo>
                  <a:pt x="13474" y="11664"/>
                </a:lnTo>
                <a:lnTo>
                  <a:pt x="13425" y="11505"/>
                </a:lnTo>
                <a:lnTo>
                  <a:pt x="13373" y="11345"/>
                </a:lnTo>
                <a:lnTo>
                  <a:pt x="13320" y="11184"/>
                </a:lnTo>
                <a:lnTo>
                  <a:pt x="13265" y="11021"/>
                </a:lnTo>
                <a:lnTo>
                  <a:pt x="13210" y="10860"/>
                </a:lnTo>
                <a:lnTo>
                  <a:pt x="13152" y="10701"/>
                </a:lnTo>
                <a:lnTo>
                  <a:pt x="13094" y="10545"/>
                </a:lnTo>
                <a:lnTo>
                  <a:pt x="13037" y="10392"/>
                </a:lnTo>
                <a:lnTo>
                  <a:pt x="12979" y="10244"/>
                </a:lnTo>
                <a:lnTo>
                  <a:pt x="12923" y="10103"/>
                </a:lnTo>
                <a:lnTo>
                  <a:pt x="12866" y="9968"/>
                </a:lnTo>
                <a:lnTo>
                  <a:pt x="12811" y="9841"/>
                </a:lnTo>
                <a:lnTo>
                  <a:pt x="12757" y="9724"/>
                </a:lnTo>
                <a:lnTo>
                  <a:pt x="12705" y="9616"/>
                </a:lnTo>
                <a:lnTo>
                  <a:pt x="12654" y="9520"/>
                </a:lnTo>
                <a:lnTo>
                  <a:pt x="12607" y="9435"/>
                </a:lnTo>
                <a:lnTo>
                  <a:pt x="12561" y="9363"/>
                </a:lnTo>
                <a:lnTo>
                  <a:pt x="12519" y="9306"/>
                </a:lnTo>
                <a:lnTo>
                  <a:pt x="12480" y="9264"/>
                </a:lnTo>
                <a:lnTo>
                  <a:pt x="12445" y="9238"/>
                </a:lnTo>
                <a:close/>
              </a:path>
            </a:pathLst>
          </a:custGeom>
          <a:solidFill>
            <a:schemeClr val="bg1">
              <a:lumMod val="65000"/>
            </a:schemeClr>
          </a:solidFill>
          <a:ln>
            <a:noFill/>
          </a:ln>
        </p:spPr>
        <p:txBody>
          <a:bodyPr anchor="ctr"/>
          <a:lstStyle/>
          <a:p>
            <a:pPr algn="ctr"/>
            <a:endParaRPr/>
          </a:p>
        </p:txBody>
      </p:sp>
      <p:sp>
        <p:nvSpPr>
          <p:cNvPr id="19" name="任意多边形: 形状 16"/>
          <p:cNvSpPr/>
          <p:nvPr/>
        </p:nvSpPr>
        <p:spPr bwMode="auto">
          <a:xfrm>
            <a:off x="1815201" y="6083546"/>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0" name="任意多边形: 形状 17"/>
          <p:cNvSpPr/>
          <p:nvPr/>
        </p:nvSpPr>
        <p:spPr bwMode="auto">
          <a:xfrm>
            <a:off x="11047922" y="4924565"/>
            <a:ext cx="415381" cy="629216"/>
          </a:xfrm>
          <a:custGeom>
            <a:avLst/>
            <a:gdLst>
              <a:gd name="T0" fmla="*/ 1922 w 10647"/>
              <a:gd name="T1" fmla="*/ 2895 h 16128"/>
              <a:gd name="T2" fmla="*/ 2285 w 10647"/>
              <a:gd name="T3" fmla="*/ 2237 h 16128"/>
              <a:gd name="T4" fmla="*/ 2764 w 10647"/>
              <a:gd name="T5" fmla="*/ 1698 h 16128"/>
              <a:gd name="T6" fmla="*/ 3334 w 10647"/>
              <a:gd name="T7" fmla="*/ 1299 h 16128"/>
              <a:gd name="T8" fmla="*/ 3966 w 10647"/>
              <a:gd name="T9" fmla="*/ 1057 h 16128"/>
              <a:gd name="T10" fmla="*/ 4637 w 10647"/>
              <a:gd name="T11" fmla="*/ 994 h 16128"/>
              <a:gd name="T12" fmla="*/ 5314 w 10647"/>
              <a:gd name="T13" fmla="*/ 1125 h 16128"/>
              <a:gd name="T14" fmla="*/ 5914 w 10647"/>
              <a:gd name="T15" fmla="*/ 1434 h 16128"/>
              <a:gd name="T16" fmla="*/ 6409 w 10647"/>
              <a:gd name="T17" fmla="*/ 1893 h 16128"/>
              <a:gd name="T18" fmla="*/ 6781 w 10647"/>
              <a:gd name="T19" fmla="*/ 2475 h 16128"/>
              <a:gd name="T20" fmla="*/ 7017 w 10647"/>
              <a:gd name="T21" fmla="*/ 3148 h 16128"/>
              <a:gd name="T22" fmla="*/ 7100 w 10647"/>
              <a:gd name="T23" fmla="*/ 3888 h 16128"/>
              <a:gd name="T24" fmla="*/ 7015 w 10647"/>
              <a:gd name="T25" fmla="*/ 4663 h 16128"/>
              <a:gd name="T26" fmla="*/ 6763 w 10647"/>
              <a:gd name="T27" fmla="*/ 5404 h 16128"/>
              <a:gd name="T28" fmla="*/ 6375 w 10647"/>
              <a:gd name="T29" fmla="*/ 6040 h 16128"/>
              <a:gd name="T30" fmla="*/ 5876 w 10647"/>
              <a:gd name="T31" fmla="*/ 6552 h 16128"/>
              <a:gd name="T32" fmla="*/ 5292 w 10647"/>
              <a:gd name="T33" fmla="*/ 6921 h 16128"/>
              <a:gd name="T34" fmla="*/ 4649 w 10647"/>
              <a:gd name="T35" fmla="*/ 7129 h 16128"/>
              <a:gd name="T36" fmla="*/ 3974 w 10647"/>
              <a:gd name="T37" fmla="*/ 7156 h 16128"/>
              <a:gd name="T38" fmla="*/ 3306 w 10647"/>
              <a:gd name="T39" fmla="*/ 6988 h 16128"/>
              <a:gd name="T40" fmla="*/ 2726 w 10647"/>
              <a:gd name="T41" fmla="*/ 6646 h 16128"/>
              <a:gd name="T42" fmla="*/ 2255 w 10647"/>
              <a:gd name="T43" fmla="*/ 6159 h 16128"/>
              <a:gd name="T44" fmla="*/ 1908 w 10647"/>
              <a:gd name="T45" fmla="*/ 5556 h 16128"/>
              <a:gd name="T46" fmla="*/ 1701 w 10647"/>
              <a:gd name="T47" fmla="*/ 4866 h 16128"/>
              <a:gd name="T48" fmla="*/ 1651 w 10647"/>
              <a:gd name="T49" fmla="*/ 4116 h 16128"/>
              <a:gd name="T50" fmla="*/ 7129 w 10647"/>
              <a:gd name="T51" fmla="*/ 6825 h 16128"/>
              <a:gd name="T52" fmla="*/ 7304 w 10647"/>
              <a:gd name="T53" fmla="*/ 6574 h 16128"/>
              <a:gd name="T54" fmla="*/ 7465 w 10647"/>
              <a:gd name="T55" fmla="*/ 6311 h 16128"/>
              <a:gd name="T56" fmla="*/ 7609 w 10647"/>
              <a:gd name="T57" fmla="*/ 6034 h 16128"/>
              <a:gd name="T58" fmla="*/ 7736 w 10647"/>
              <a:gd name="T59" fmla="*/ 5745 h 16128"/>
              <a:gd name="T60" fmla="*/ 7845 w 10647"/>
              <a:gd name="T61" fmla="*/ 5442 h 16128"/>
              <a:gd name="T62" fmla="*/ 7936 w 10647"/>
              <a:gd name="T63" fmla="*/ 5129 h 16128"/>
              <a:gd name="T64" fmla="*/ 8064 w 10647"/>
              <a:gd name="T65" fmla="*/ 4364 h 16128"/>
              <a:gd name="T66" fmla="*/ 8040 w 10647"/>
              <a:gd name="T67" fmla="*/ 3332 h 16128"/>
              <a:gd name="T68" fmla="*/ 7800 w 10647"/>
              <a:gd name="T69" fmla="*/ 2375 h 16128"/>
              <a:gd name="T70" fmla="*/ 7366 w 10647"/>
              <a:gd name="T71" fmla="*/ 1528 h 16128"/>
              <a:gd name="T72" fmla="*/ 6757 w 10647"/>
              <a:gd name="T73" fmla="*/ 831 h 16128"/>
              <a:gd name="T74" fmla="*/ 5995 w 10647"/>
              <a:gd name="T75" fmla="*/ 323 h 16128"/>
              <a:gd name="T76" fmla="*/ 5103 w 10647"/>
              <a:gd name="T77" fmla="*/ 41 h 16128"/>
              <a:gd name="T78" fmla="*/ 4180 w 10647"/>
              <a:gd name="T79" fmla="*/ 25 h 16128"/>
              <a:gd name="T80" fmla="*/ 3293 w 10647"/>
              <a:gd name="T81" fmla="*/ 261 h 16128"/>
              <a:gd name="T82" fmla="*/ 2481 w 10647"/>
              <a:gd name="T83" fmla="*/ 721 h 16128"/>
              <a:gd name="T84" fmla="*/ 1776 w 10647"/>
              <a:gd name="T85" fmla="*/ 1380 h 16128"/>
              <a:gd name="T86" fmla="*/ 1215 w 10647"/>
              <a:gd name="T87" fmla="*/ 2213 h 16128"/>
              <a:gd name="T88" fmla="*/ 833 w 10647"/>
              <a:gd name="T89" fmla="*/ 3191 h 16128"/>
              <a:gd name="T90" fmla="*/ 680 w 10647"/>
              <a:gd name="T91" fmla="*/ 4088 h 16128"/>
              <a:gd name="T92" fmla="*/ 690 w 10647"/>
              <a:gd name="T93" fmla="*/ 4923 h 16128"/>
              <a:gd name="T94" fmla="*/ 843 w 10647"/>
              <a:gd name="T95" fmla="*/ 5714 h 16128"/>
              <a:gd name="T96" fmla="*/ 1128 w 10647"/>
              <a:gd name="T97" fmla="*/ 6441 h 16128"/>
              <a:gd name="T98" fmla="*/ 1534 w 10647"/>
              <a:gd name="T99" fmla="*/ 7084 h 16128"/>
              <a:gd name="T100" fmla="*/ 2048 w 10647"/>
              <a:gd name="T101" fmla="*/ 7624 h 16128"/>
              <a:gd name="T102" fmla="*/ 2623 w 10647"/>
              <a:gd name="T103" fmla="*/ 14414 h 16128"/>
              <a:gd name="T104" fmla="*/ 4927 w 10647"/>
              <a:gd name="T105" fmla="*/ 8308 h 16128"/>
              <a:gd name="T106" fmla="*/ 5135 w 10647"/>
              <a:gd name="T107" fmla="*/ 8251 h 16128"/>
              <a:gd name="T108" fmla="*/ 5341 w 10647"/>
              <a:gd name="T109" fmla="*/ 8181 h 16128"/>
              <a:gd name="T110" fmla="*/ 7129 w 10647"/>
              <a:gd name="T111" fmla="*/ 6825 h 16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0647" h="16128">
                <a:moveTo>
                  <a:pt x="1733" y="3494"/>
                </a:moveTo>
                <a:lnTo>
                  <a:pt x="1771" y="3338"/>
                </a:lnTo>
                <a:lnTo>
                  <a:pt x="1815" y="3187"/>
                </a:lnTo>
                <a:lnTo>
                  <a:pt x="1866" y="3039"/>
                </a:lnTo>
                <a:lnTo>
                  <a:pt x="1922" y="2895"/>
                </a:lnTo>
                <a:lnTo>
                  <a:pt x="1984" y="2755"/>
                </a:lnTo>
                <a:lnTo>
                  <a:pt x="2052" y="2619"/>
                </a:lnTo>
                <a:lnTo>
                  <a:pt x="2125" y="2487"/>
                </a:lnTo>
                <a:lnTo>
                  <a:pt x="2202" y="2360"/>
                </a:lnTo>
                <a:lnTo>
                  <a:pt x="2285" y="2237"/>
                </a:lnTo>
                <a:lnTo>
                  <a:pt x="2373" y="2119"/>
                </a:lnTo>
                <a:lnTo>
                  <a:pt x="2464" y="2006"/>
                </a:lnTo>
                <a:lnTo>
                  <a:pt x="2560" y="1898"/>
                </a:lnTo>
                <a:lnTo>
                  <a:pt x="2661" y="1796"/>
                </a:lnTo>
                <a:lnTo>
                  <a:pt x="2764" y="1698"/>
                </a:lnTo>
                <a:lnTo>
                  <a:pt x="2872" y="1607"/>
                </a:lnTo>
                <a:lnTo>
                  <a:pt x="2983" y="1521"/>
                </a:lnTo>
                <a:lnTo>
                  <a:pt x="3097" y="1441"/>
                </a:lnTo>
                <a:lnTo>
                  <a:pt x="3214" y="1367"/>
                </a:lnTo>
                <a:lnTo>
                  <a:pt x="3334" y="1299"/>
                </a:lnTo>
                <a:lnTo>
                  <a:pt x="3456" y="1238"/>
                </a:lnTo>
                <a:lnTo>
                  <a:pt x="3581" y="1182"/>
                </a:lnTo>
                <a:lnTo>
                  <a:pt x="3707" y="1134"/>
                </a:lnTo>
                <a:lnTo>
                  <a:pt x="3836" y="1093"/>
                </a:lnTo>
                <a:lnTo>
                  <a:pt x="3966" y="1057"/>
                </a:lnTo>
                <a:lnTo>
                  <a:pt x="4098" y="1030"/>
                </a:lnTo>
                <a:lnTo>
                  <a:pt x="4232" y="1010"/>
                </a:lnTo>
                <a:lnTo>
                  <a:pt x="4366" y="997"/>
                </a:lnTo>
                <a:lnTo>
                  <a:pt x="4501" y="992"/>
                </a:lnTo>
                <a:lnTo>
                  <a:pt x="4637" y="994"/>
                </a:lnTo>
                <a:lnTo>
                  <a:pt x="4773" y="1005"/>
                </a:lnTo>
                <a:lnTo>
                  <a:pt x="4911" y="1023"/>
                </a:lnTo>
                <a:lnTo>
                  <a:pt x="5047" y="1049"/>
                </a:lnTo>
                <a:lnTo>
                  <a:pt x="5182" y="1084"/>
                </a:lnTo>
                <a:lnTo>
                  <a:pt x="5314" y="1125"/>
                </a:lnTo>
                <a:lnTo>
                  <a:pt x="5441" y="1173"/>
                </a:lnTo>
                <a:lnTo>
                  <a:pt x="5566" y="1229"/>
                </a:lnTo>
                <a:lnTo>
                  <a:pt x="5686" y="1290"/>
                </a:lnTo>
                <a:lnTo>
                  <a:pt x="5802" y="1359"/>
                </a:lnTo>
                <a:lnTo>
                  <a:pt x="5914" y="1434"/>
                </a:lnTo>
                <a:lnTo>
                  <a:pt x="6022" y="1515"/>
                </a:lnTo>
                <a:lnTo>
                  <a:pt x="6126" y="1602"/>
                </a:lnTo>
                <a:lnTo>
                  <a:pt x="6224" y="1693"/>
                </a:lnTo>
                <a:lnTo>
                  <a:pt x="6319" y="1791"/>
                </a:lnTo>
                <a:lnTo>
                  <a:pt x="6409" y="1893"/>
                </a:lnTo>
                <a:lnTo>
                  <a:pt x="6494" y="2001"/>
                </a:lnTo>
                <a:lnTo>
                  <a:pt x="6573" y="2113"/>
                </a:lnTo>
                <a:lnTo>
                  <a:pt x="6648" y="2229"/>
                </a:lnTo>
                <a:lnTo>
                  <a:pt x="6718" y="2350"/>
                </a:lnTo>
                <a:lnTo>
                  <a:pt x="6781" y="2475"/>
                </a:lnTo>
                <a:lnTo>
                  <a:pt x="6840" y="2603"/>
                </a:lnTo>
                <a:lnTo>
                  <a:pt x="6893" y="2735"/>
                </a:lnTo>
                <a:lnTo>
                  <a:pt x="6940" y="2869"/>
                </a:lnTo>
                <a:lnTo>
                  <a:pt x="6982" y="3008"/>
                </a:lnTo>
                <a:lnTo>
                  <a:pt x="7017" y="3148"/>
                </a:lnTo>
                <a:lnTo>
                  <a:pt x="7046" y="3292"/>
                </a:lnTo>
                <a:lnTo>
                  <a:pt x="7069" y="3437"/>
                </a:lnTo>
                <a:lnTo>
                  <a:pt x="7086" y="3585"/>
                </a:lnTo>
                <a:lnTo>
                  <a:pt x="7096" y="3736"/>
                </a:lnTo>
                <a:lnTo>
                  <a:pt x="7100" y="3888"/>
                </a:lnTo>
                <a:lnTo>
                  <a:pt x="7097" y="4040"/>
                </a:lnTo>
                <a:lnTo>
                  <a:pt x="7087" y="4194"/>
                </a:lnTo>
                <a:lnTo>
                  <a:pt x="7069" y="4351"/>
                </a:lnTo>
                <a:lnTo>
                  <a:pt x="7046" y="4506"/>
                </a:lnTo>
                <a:lnTo>
                  <a:pt x="7015" y="4663"/>
                </a:lnTo>
                <a:lnTo>
                  <a:pt x="6977" y="4818"/>
                </a:lnTo>
                <a:lnTo>
                  <a:pt x="6932" y="4970"/>
                </a:lnTo>
                <a:lnTo>
                  <a:pt x="6882" y="5119"/>
                </a:lnTo>
                <a:lnTo>
                  <a:pt x="6825" y="5263"/>
                </a:lnTo>
                <a:lnTo>
                  <a:pt x="6763" y="5404"/>
                </a:lnTo>
                <a:lnTo>
                  <a:pt x="6695" y="5540"/>
                </a:lnTo>
                <a:lnTo>
                  <a:pt x="6623" y="5672"/>
                </a:lnTo>
                <a:lnTo>
                  <a:pt x="6545" y="5799"/>
                </a:lnTo>
                <a:lnTo>
                  <a:pt x="6462" y="5922"/>
                </a:lnTo>
                <a:lnTo>
                  <a:pt x="6375" y="6040"/>
                </a:lnTo>
                <a:lnTo>
                  <a:pt x="6283" y="6153"/>
                </a:lnTo>
                <a:lnTo>
                  <a:pt x="6187" y="6261"/>
                </a:lnTo>
                <a:lnTo>
                  <a:pt x="6087" y="6362"/>
                </a:lnTo>
                <a:lnTo>
                  <a:pt x="5983" y="6460"/>
                </a:lnTo>
                <a:lnTo>
                  <a:pt x="5876" y="6552"/>
                </a:lnTo>
                <a:lnTo>
                  <a:pt x="5765" y="6638"/>
                </a:lnTo>
                <a:lnTo>
                  <a:pt x="5651" y="6717"/>
                </a:lnTo>
                <a:lnTo>
                  <a:pt x="5534" y="6792"/>
                </a:lnTo>
                <a:lnTo>
                  <a:pt x="5414" y="6859"/>
                </a:lnTo>
                <a:lnTo>
                  <a:pt x="5292" y="6921"/>
                </a:lnTo>
                <a:lnTo>
                  <a:pt x="5168" y="6976"/>
                </a:lnTo>
                <a:lnTo>
                  <a:pt x="5041" y="7025"/>
                </a:lnTo>
                <a:lnTo>
                  <a:pt x="4912" y="7067"/>
                </a:lnTo>
                <a:lnTo>
                  <a:pt x="4782" y="7101"/>
                </a:lnTo>
                <a:lnTo>
                  <a:pt x="4649" y="7129"/>
                </a:lnTo>
                <a:lnTo>
                  <a:pt x="4516" y="7150"/>
                </a:lnTo>
                <a:lnTo>
                  <a:pt x="4381" y="7163"/>
                </a:lnTo>
                <a:lnTo>
                  <a:pt x="4246" y="7168"/>
                </a:lnTo>
                <a:lnTo>
                  <a:pt x="4110" y="7166"/>
                </a:lnTo>
                <a:lnTo>
                  <a:pt x="3974" y="7156"/>
                </a:lnTo>
                <a:lnTo>
                  <a:pt x="3837" y="7139"/>
                </a:lnTo>
                <a:lnTo>
                  <a:pt x="3701" y="7112"/>
                </a:lnTo>
                <a:lnTo>
                  <a:pt x="3565" y="7078"/>
                </a:lnTo>
                <a:lnTo>
                  <a:pt x="3434" y="7037"/>
                </a:lnTo>
                <a:lnTo>
                  <a:pt x="3306" y="6988"/>
                </a:lnTo>
                <a:lnTo>
                  <a:pt x="3182" y="6933"/>
                </a:lnTo>
                <a:lnTo>
                  <a:pt x="3062" y="6871"/>
                </a:lnTo>
                <a:lnTo>
                  <a:pt x="2945" y="6802"/>
                </a:lnTo>
                <a:lnTo>
                  <a:pt x="2833" y="6726"/>
                </a:lnTo>
                <a:lnTo>
                  <a:pt x="2726" y="6646"/>
                </a:lnTo>
                <a:lnTo>
                  <a:pt x="2623" y="6559"/>
                </a:lnTo>
                <a:lnTo>
                  <a:pt x="2523" y="6467"/>
                </a:lnTo>
                <a:lnTo>
                  <a:pt x="2429" y="6370"/>
                </a:lnTo>
                <a:lnTo>
                  <a:pt x="2339" y="6267"/>
                </a:lnTo>
                <a:lnTo>
                  <a:pt x="2255" y="6159"/>
                </a:lnTo>
                <a:lnTo>
                  <a:pt x="2175" y="6047"/>
                </a:lnTo>
                <a:lnTo>
                  <a:pt x="2100" y="5930"/>
                </a:lnTo>
                <a:lnTo>
                  <a:pt x="2031" y="5809"/>
                </a:lnTo>
                <a:lnTo>
                  <a:pt x="1966" y="5684"/>
                </a:lnTo>
                <a:lnTo>
                  <a:pt x="1908" y="5556"/>
                </a:lnTo>
                <a:lnTo>
                  <a:pt x="1854" y="5424"/>
                </a:lnTo>
                <a:lnTo>
                  <a:pt x="1808" y="5289"/>
                </a:lnTo>
                <a:lnTo>
                  <a:pt x="1767" y="5151"/>
                </a:lnTo>
                <a:lnTo>
                  <a:pt x="1730" y="5009"/>
                </a:lnTo>
                <a:lnTo>
                  <a:pt x="1701" y="4866"/>
                </a:lnTo>
                <a:lnTo>
                  <a:pt x="1678" y="4719"/>
                </a:lnTo>
                <a:lnTo>
                  <a:pt x="1662" y="4571"/>
                </a:lnTo>
                <a:lnTo>
                  <a:pt x="1652" y="4421"/>
                </a:lnTo>
                <a:lnTo>
                  <a:pt x="1648" y="4270"/>
                </a:lnTo>
                <a:lnTo>
                  <a:pt x="1651" y="4116"/>
                </a:lnTo>
                <a:lnTo>
                  <a:pt x="1661" y="3961"/>
                </a:lnTo>
                <a:lnTo>
                  <a:pt x="1678" y="3806"/>
                </a:lnTo>
                <a:lnTo>
                  <a:pt x="1702" y="3650"/>
                </a:lnTo>
                <a:lnTo>
                  <a:pt x="1733" y="3494"/>
                </a:lnTo>
                <a:close/>
                <a:moveTo>
                  <a:pt x="7129" y="6825"/>
                </a:moveTo>
                <a:lnTo>
                  <a:pt x="7165" y="6776"/>
                </a:lnTo>
                <a:lnTo>
                  <a:pt x="7201" y="6726"/>
                </a:lnTo>
                <a:lnTo>
                  <a:pt x="7236" y="6676"/>
                </a:lnTo>
                <a:lnTo>
                  <a:pt x="7270" y="6626"/>
                </a:lnTo>
                <a:lnTo>
                  <a:pt x="7304" y="6574"/>
                </a:lnTo>
                <a:lnTo>
                  <a:pt x="7338" y="6523"/>
                </a:lnTo>
                <a:lnTo>
                  <a:pt x="7370" y="6470"/>
                </a:lnTo>
                <a:lnTo>
                  <a:pt x="7402" y="6418"/>
                </a:lnTo>
                <a:lnTo>
                  <a:pt x="7433" y="6365"/>
                </a:lnTo>
                <a:lnTo>
                  <a:pt x="7465" y="6311"/>
                </a:lnTo>
                <a:lnTo>
                  <a:pt x="7495" y="6257"/>
                </a:lnTo>
                <a:lnTo>
                  <a:pt x="7524" y="6201"/>
                </a:lnTo>
                <a:lnTo>
                  <a:pt x="7553" y="6146"/>
                </a:lnTo>
                <a:lnTo>
                  <a:pt x="7582" y="6090"/>
                </a:lnTo>
                <a:lnTo>
                  <a:pt x="7609" y="6034"/>
                </a:lnTo>
                <a:lnTo>
                  <a:pt x="7636" y="5977"/>
                </a:lnTo>
                <a:lnTo>
                  <a:pt x="7661" y="5920"/>
                </a:lnTo>
                <a:lnTo>
                  <a:pt x="7688" y="5862"/>
                </a:lnTo>
                <a:lnTo>
                  <a:pt x="7712" y="5803"/>
                </a:lnTo>
                <a:lnTo>
                  <a:pt x="7736" y="5745"/>
                </a:lnTo>
                <a:lnTo>
                  <a:pt x="7759" y="5685"/>
                </a:lnTo>
                <a:lnTo>
                  <a:pt x="7782" y="5625"/>
                </a:lnTo>
                <a:lnTo>
                  <a:pt x="7803" y="5565"/>
                </a:lnTo>
                <a:lnTo>
                  <a:pt x="7825" y="5504"/>
                </a:lnTo>
                <a:lnTo>
                  <a:pt x="7845" y="5442"/>
                </a:lnTo>
                <a:lnTo>
                  <a:pt x="7865" y="5381"/>
                </a:lnTo>
                <a:lnTo>
                  <a:pt x="7884" y="5318"/>
                </a:lnTo>
                <a:lnTo>
                  <a:pt x="7901" y="5256"/>
                </a:lnTo>
                <a:lnTo>
                  <a:pt x="7919" y="5192"/>
                </a:lnTo>
                <a:lnTo>
                  <a:pt x="7936" y="5129"/>
                </a:lnTo>
                <a:lnTo>
                  <a:pt x="7951" y="5065"/>
                </a:lnTo>
                <a:lnTo>
                  <a:pt x="7966" y="5001"/>
                </a:lnTo>
                <a:lnTo>
                  <a:pt x="8008" y="4787"/>
                </a:lnTo>
                <a:lnTo>
                  <a:pt x="8040" y="4574"/>
                </a:lnTo>
                <a:lnTo>
                  <a:pt x="8064" y="4364"/>
                </a:lnTo>
                <a:lnTo>
                  <a:pt x="8078" y="4153"/>
                </a:lnTo>
                <a:lnTo>
                  <a:pt x="8082" y="3944"/>
                </a:lnTo>
                <a:lnTo>
                  <a:pt x="8077" y="3739"/>
                </a:lnTo>
                <a:lnTo>
                  <a:pt x="8063" y="3534"/>
                </a:lnTo>
                <a:lnTo>
                  <a:pt x="8040" y="3332"/>
                </a:lnTo>
                <a:lnTo>
                  <a:pt x="8009" y="3134"/>
                </a:lnTo>
                <a:lnTo>
                  <a:pt x="7969" y="2938"/>
                </a:lnTo>
                <a:lnTo>
                  <a:pt x="7920" y="2747"/>
                </a:lnTo>
                <a:lnTo>
                  <a:pt x="7865" y="2558"/>
                </a:lnTo>
                <a:lnTo>
                  <a:pt x="7800" y="2375"/>
                </a:lnTo>
                <a:lnTo>
                  <a:pt x="7728" y="2195"/>
                </a:lnTo>
                <a:lnTo>
                  <a:pt x="7648" y="2020"/>
                </a:lnTo>
                <a:lnTo>
                  <a:pt x="7561" y="1851"/>
                </a:lnTo>
                <a:lnTo>
                  <a:pt x="7467" y="1686"/>
                </a:lnTo>
                <a:lnTo>
                  <a:pt x="7366" y="1528"/>
                </a:lnTo>
                <a:lnTo>
                  <a:pt x="7257" y="1375"/>
                </a:lnTo>
                <a:lnTo>
                  <a:pt x="7142" y="1229"/>
                </a:lnTo>
                <a:lnTo>
                  <a:pt x="7020" y="1090"/>
                </a:lnTo>
                <a:lnTo>
                  <a:pt x="6891" y="957"/>
                </a:lnTo>
                <a:lnTo>
                  <a:pt x="6757" y="831"/>
                </a:lnTo>
                <a:lnTo>
                  <a:pt x="6616" y="713"/>
                </a:lnTo>
                <a:lnTo>
                  <a:pt x="6469" y="603"/>
                </a:lnTo>
                <a:lnTo>
                  <a:pt x="6317" y="501"/>
                </a:lnTo>
                <a:lnTo>
                  <a:pt x="6159" y="407"/>
                </a:lnTo>
                <a:lnTo>
                  <a:pt x="5995" y="323"/>
                </a:lnTo>
                <a:lnTo>
                  <a:pt x="5826" y="246"/>
                </a:lnTo>
                <a:lnTo>
                  <a:pt x="5652" y="180"/>
                </a:lnTo>
                <a:lnTo>
                  <a:pt x="5473" y="123"/>
                </a:lnTo>
                <a:lnTo>
                  <a:pt x="5290" y="77"/>
                </a:lnTo>
                <a:lnTo>
                  <a:pt x="5103" y="41"/>
                </a:lnTo>
                <a:lnTo>
                  <a:pt x="4918" y="17"/>
                </a:lnTo>
                <a:lnTo>
                  <a:pt x="4732" y="3"/>
                </a:lnTo>
                <a:lnTo>
                  <a:pt x="4547" y="0"/>
                </a:lnTo>
                <a:lnTo>
                  <a:pt x="4363" y="8"/>
                </a:lnTo>
                <a:lnTo>
                  <a:pt x="4180" y="25"/>
                </a:lnTo>
                <a:lnTo>
                  <a:pt x="3998" y="53"/>
                </a:lnTo>
                <a:lnTo>
                  <a:pt x="3819" y="91"/>
                </a:lnTo>
                <a:lnTo>
                  <a:pt x="3641" y="138"/>
                </a:lnTo>
                <a:lnTo>
                  <a:pt x="3467" y="195"/>
                </a:lnTo>
                <a:lnTo>
                  <a:pt x="3293" y="261"/>
                </a:lnTo>
                <a:lnTo>
                  <a:pt x="3124" y="336"/>
                </a:lnTo>
                <a:lnTo>
                  <a:pt x="2957" y="419"/>
                </a:lnTo>
                <a:lnTo>
                  <a:pt x="2795" y="512"/>
                </a:lnTo>
                <a:lnTo>
                  <a:pt x="2636" y="612"/>
                </a:lnTo>
                <a:lnTo>
                  <a:pt x="2481" y="721"/>
                </a:lnTo>
                <a:lnTo>
                  <a:pt x="2330" y="838"/>
                </a:lnTo>
                <a:lnTo>
                  <a:pt x="2184" y="963"/>
                </a:lnTo>
                <a:lnTo>
                  <a:pt x="2043" y="1095"/>
                </a:lnTo>
                <a:lnTo>
                  <a:pt x="1907" y="1234"/>
                </a:lnTo>
                <a:lnTo>
                  <a:pt x="1776" y="1380"/>
                </a:lnTo>
                <a:lnTo>
                  <a:pt x="1652" y="1534"/>
                </a:lnTo>
                <a:lnTo>
                  <a:pt x="1533" y="1693"/>
                </a:lnTo>
                <a:lnTo>
                  <a:pt x="1420" y="1861"/>
                </a:lnTo>
                <a:lnTo>
                  <a:pt x="1314" y="2033"/>
                </a:lnTo>
                <a:lnTo>
                  <a:pt x="1215" y="2213"/>
                </a:lnTo>
                <a:lnTo>
                  <a:pt x="1123" y="2397"/>
                </a:lnTo>
                <a:lnTo>
                  <a:pt x="1039" y="2588"/>
                </a:lnTo>
                <a:lnTo>
                  <a:pt x="962" y="2784"/>
                </a:lnTo>
                <a:lnTo>
                  <a:pt x="893" y="2986"/>
                </a:lnTo>
                <a:lnTo>
                  <a:pt x="833" y="3191"/>
                </a:lnTo>
                <a:lnTo>
                  <a:pt x="781" y="3403"/>
                </a:lnTo>
                <a:lnTo>
                  <a:pt x="746" y="3575"/>
                </a:lnTo>
                <a:lnTo>
                  <a:pt x="718" y="3747"/>
                </a:lnTo>
                <a:lnTo>
                  <a:pt x="696" y="3918"/>
                </a:lnTo>
                <a:lnTo>
                  <a:pt x="680" y="4088"/>
                </a:lnTo>
                <a:lnTo>
                  <a:pt x="670" y="4258"/>
                </a:lnTo>
                <a:lnTo>
                  <a:pt x="666" y="4426"/>
                </a:lnTo>
                <a:lnTo>
                  <a:pt x="669" y="4593"/>
                </a:lnTo>
                <a:lnTo>
                  <a:pt x="677" y="4759"/>
                </a:lnTo>
                <a:lnTo>
                  <a:pt x="690" y="4923"/>
                </a:lnTo>
                <a:lnTo>
                  <a:pt x="710" y="5085"/>
                </a:lnTo>
                <a:lnTo>
                  <a:pt x="735" y="5246"/>
                </a:lnTo>
                <a:lnTo>
                  <a:pt x="765" y="5405"/>
                </a:lnTo>
                <a:lnTo>
                  <a:pt x="802" y="5561"/>
                </a:lnTo>
                <a:lnTo>
                  <a:pt x="843" y="5714"/>
                </a:lnTo>
                <a:lnTo>
                  <a:pt x="890" y="5866"/>
                </a:lnTo>
                <a:lnTo>
                  <a:pt x="942" y="6014"/>
                </a:lnTo>
                <a:lnTo>
                  <a:pt x="999" y="6160"/>
                </a:lnTo>
                <a:lnTo>
                  <a:pt x="1061" y="6302"/>
                </a:lnTo>
                <a:lnTo>
                  <a:pt x="1128" y="6441"/>
                </a:lnTo>
                <a:lnTo>
                  <a:pt x="1200" y="6577"/>
                </a:lnTo>
                <a:lnTo>
                  <a:pt x="1277" y="6710"/>
                </a:lnTo>
                <a:lnTo>
                  <a:pt x="1357" y="6839"/>
                </a:lnTo>
                <a:lnTo>
                  <a:pt x="1443" y="6963"/>
                </a:lnTo>
                <a:lnTo>
                  <a:pt x="1534" y="7084"/>
                </a:lnTo>
                <a:lnTo>
                  <a:pt x="1628" y="7201"/>
                </a:lnTo>
                <a:lnTo>
                  <a:pt x="1726" y="7314"/>
                </a:lnTo>
                <a:lnTo>
                  <a:pt x="1830" y="7422"/>
                </a:lnTo>
                <a:lnTo>
                  <a:pt x="1937" y="7525"/>
                </a:lnTo>
                <a:lnTo>
                  <a:pt x="2048" y="7624"/>
                </a:lnTo>
                <a:lnTo>
                  <a:pt x="2163" y="7717"/>
                </a:lnTo>
                <a:lnTo>
                  <a:pt x="2282" y="7805"/>
                </a:lnTo>
                <a:lnTo>
                  <a:pt x="2405" y="7889"/>
                </a:lnTo>
                <a:lnTo>
                  <a:pt x="0" y="15614"/>
                </a:lnTo>
                <a:lnTo>
                  <a:pt x="2623" y="14414"/>
                </a:lnTo>
                <a:lnTo>
                  <a:pt x="4373" y="16128"/>
                </a:lnTo>
                <a:lnTo>
                  <a:pt x="4714" y="8351"/>
                </a:lnTo>
                <a:lnTo>
                  <a:pt x="4800" y="8336"/>
                </a:lnTo>
                <a:lnTo>
                  <a:pt x="4884" y="8318"/>
                </a:lnTo>
                <a:lnTo>
                  <a:pt x="4927" y="8308"/>
                </a:lnTo>
                <a:lnTo>
                  <a:pt x="4968" y="8298"/>
                </a:lnTo>
                <a:lnTo>
                  <a:pt x="5010" y="8287"/>
                </a:lnTo>
                <a:lnTo>
                  <a:pt x="5053" y="8276"/>
                </a:lnTo>
                <a:lnTo>
                  <a:pt x="5094" y="8264"/>
                </a:lnTo>
                <a:lnTo>
                  <a:pt x="5135" y="8251"/>
                </a:lnTo>
                <a:lnTo>
                  <a:pt x="5177" y="8238"/>
                </a:lnTo>
                <a:lnTo>
                  <a:pt x="5218" y="8225"/>
                </a:lnTo>
                <a:lnTo>
                  <a:pt x="5259" y="8211"/>
                </a:lnTo>
                <a:lnTo>
                  <a:pt x="5301" y="8196"/>
                </a:lnTo>
                <a:lnTo>
                  <a:pt x="5341" y="8181"/>
                </a:lnTo>
                <a:lnTo>
                  <a:pt x="5382" y="8166"/>
                </a:lnTo>
                <a:lnTo>
                  <a:pt x="6801" y="14414"/>
                </a:lnTo>
                <a:lnTo>
                  <a:pt x="8575" y="12439"/>
                </a:lnTo>
                <a:lnTo>
                  <a:pt x="10647" y="12439"/>
                </a:lnTo>
                <a:lnTo>
                  <a:pt x="7129" y="6825"/>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401367" y="4101435"/>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290145" y="5481403"/>
            <a:ext cx="440738" cy="539851"/>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85" name="组合 84"/>
          <p:cNvGrpSpPr/>
          <p:nvPr/>
        </p:nvGrpSpPr>
        <p:grpSpPr>
          <a:xfrm>
            <a:off x="2884031" y="614838"/>
            <a:ext cx="6679844" cy="780402"/>
            <a:chOff x="574288" y="484276"/>
            <a:chExt cx="6679844" cy="780402"/>
          </a:xfrm>
        </p:grpSpPr>
        <p:sp>
          <p:nvSpPr>
            <p:cNvPr id="86" name="椭圆 85"/>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7" name="组合 86"/>
            <p:cNvGrpSpPr/>
            <p:nvPr/>
          </p:nvGrpSpPr>
          <p:grpSpPr>
            <a:xfrm>
              <a:off x="640284" y="484276"/>
              <a:ext cx="4021131" cy="613991"/>
              <a:chOff x="3418293" y="305852"/>
              <a:chExt cx="4844075" cy="872774"/>
            </a:xfrm>
          </p:grpSpPr>
          <p:sp>
            <p:nvSpPr>
              <p:cNvPr id="92" name="椭圆 91"/>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8"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89"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90"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91" name="文本框 90"/>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a:solidFill>
                    <a:schemeClr val="tx1">
                      <a:lumMod val="75000"/>
                      <a:lumOff val="25000"/>
                    </a:schemeClr>
                  </a:solidFill>
                  <a:latin typeface="微软雅黑" panose="020B0503020204020204" charset="-122"/>
                  <a:ea typeface="微软雅黑" panose="020B0503020204020204" charset="-122"/>
                </a:rPr>
                <a:t>3</a:t>
              </a:r>
              <a:r>
                <a:rPr lang="en-US" altLang="zh-CN" sz="3200" b="1" dirty="0" smtClean="0">
                  <a:solidFill>
                    <a:schemeClr val="tx1">
                      <a:lumMod val="75000"/>
                      <a:lumOff val="25000"/>
                    </a:schemeClr>
                  </a:solidFill>
                  <a:latin typeface="微软雅黑" panose="020B0503020204020204" charset="-122"/>
                  <a:ea typeface="微软雅黑" panose="020B0503020204020204" charset="-122"/>
                </a:rPr>
                <a:t>.1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控制结构与算法描述</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94" name="组合 93"/>
          <p:cNvGrpSpPr/>
          <p:nvPr/>
        </p:nvGrpSpPr>
        <p:grpSpPr>
          <a:xfrm>
            <a:off x="2901264" y="1395392"/>
            <a:ext cx="6679844" cy="780402"/>
            <a:chOff x="574288" y="484276"/>
            <a:chExt cx="6679844" cy="780402"/>
          </a:xfrm>
        </p:grpSpPr>
        <p:sp>
          <p:nvSpPr>
            <p:cNvPr id="95" name="椭圆 94"/>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6" name="组合 95"/>
            <p:cNvGrpSpPr/>
            <p:nvPr/>
          </p:nvGrpSpPr>
          <p:grpSpPr>
            <a:xfrm>
              <a:off x="640284" y="484276"/>
              <a:ext cx="4021131" cy="613991"/>
              <a:chOff x="3418293" y="305852"/>
              <a:chExt cx="4844075" cy="872774"/>
            </a:xfrm>
          </p:grpSpPr>
          <p:sp>
            <p:nvSpPr>
              <p:cNvPr id="101" name="椭圆 100"/>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矩形 101"/>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7"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98"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99"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00" name="文本框 99"/>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3.2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选择结构</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03" name="组合 102"/>
          <p:cNvGrpSpPr/>
          <p:nvPr/>
        </p:nvGrpSpPr>
        <p:grpSpPr>
          <a:xfrm>
            <a:off x="2885362" y="2285937"/>
            <a:ext cx="6679844" cy="780402"/>
            <a:chOff x="574288" y="484276"/>
            <a:chExt cx="6679844" cy="780402"/>
          </a:xfrm>
        </p:grpSpPr>
        <p:sp>
          <p:nvSpPr>
            <p:cNvPr id="104" name="椭圆 103"/>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5" name="组合 104"/>
            <p:cNvGrpSpPr/>
            <p:nvPr/>
          </p:nvGrpSpPr>
          <p:grpSpPr>
            <a:xfrm>
              <a:off x="640284" y="484276"/>
              <a:ext cx="4021131" cy="613991"/>
              <a:chOff x="3418293" y="305852"/>
              <a:chExt cx="4844075" cy="872774"/>
            </a:xfrm>
          </p:grpSpPr>
          <p:sp>
            <p:nvSpPr>
              <p:cNvPr id="110" name="椭圆 109"/>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6"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07"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08"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09" name="文本框 108"/>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3.3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循环结构</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12" name="组合 111"/>
          <p:cNvGrpSpPr/>
          <p:nvPr/>
        </p:nvGrpSpPr>
        <p:grpSpPr>
          <a:xfrm>
            <a:off x="2885357" y="3073113"/>
            <a:ext cx="6679844" cy="780402"/>
            <a:chOff x="574288" y="484276"/>
            <a:chExt cx="6679844" cy="780402"/>
          </a:xfrm>
        </p:grpSpPr>
        <p:sp>
          <p:nvSpPr>
            <p:cNvPr id="113" name="椭圆 112"/>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4" name="组合 113"/>
            <p:cNvGrpSpPr/>
            <p:nvPr/>
          </p:nvGrpSpPr>
          <p:grpSpPr>
            <a:xfrm>
              <a:off x="640284" y="484276"/>
              <a:ext cx="4021131" cy="613991"/>
              <a:chOff x="3418293" y="305852"/>
              <a:chExt cx="4844075" cy="872774"/>
            </a:xfrm>
          </p:grpSpPr>
          <p:sp>
            <p:nvSpPr>
              <p:cNvPr id="119" name="椭圆 118"/>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0" name="矩形 119"/>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16"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17"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18" name="文本框 117"/>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3.4 pass</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语句</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21" name="组合 120"/>
          <p:cNvGrpSpPr/>
          <p:nvPr/>
        </p:nvGrpSpPr>
        <p:grpSpPr>
          <a:xfrm>
            <a:off x="2925117" y="3876194"/>
            <a:ext cx="6679844" cy="780402"/>
            <a:chOff x="574288" y="484276"/>
            <a:chExt cx="6679844" cy="780402"/>
          </a:xfrm>
        </p:grpSpPr>
        <p:sp>
          <p:nvSpPr>
            <p:cNvPr id="122" name="椭圆 121"/>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3" name="组合 122"/>
            <p:cNvGrpSpPr/>
            <p:nvPr/>
          </p:nvGrpSpPr>
          <p:grpSpPr>
            <a:xfrm>
              <a:off x="640284" y="484276"/>
              <a:ext cx="4021131" cy="613991"/>
              <a:chOff x="3418293" y="305852"/>
              <a:chExt cx="4844075" cy="872774"/>
            </a:xfrm>
          </p:grpSpPr>
          <p:sp>
            <p:nvSpPr>
              <p:cNvPr id="128" name="椭圆 127"/>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矩形 128"/>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25"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26"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27" name="文本框 126"/>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3.5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控制结构应用</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30" name="组合 129"/>
          <p:cNvGrpSpPr/>
          <p:nvPr/>
        </p:nvGrpSpPr>
        <p:grpSpPr>
          <a:xfrm>
            <a:off x="2885356" y="4679275"/>
            <a:ext cx="6679844" cy="780402"/>
            <a:chOff x="574288" y="484276"/>
            <a:chExt cx="6679844" cy="780402"/>
          </a:xfrm>
        </p:grpSpPr>
        <p:sp>
          <p:nvSpPr>
            <p:cNvPr id="131" name="椭圆 130"/>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2" name="组合 131"/>
            <p:cNvGrpSpPr/>
            <p:nvPr/>
          </p:nvGrpSpPr>
          <p:grpSpPr>
            <a:xfrm>
              <a:off x="640284" y="484276"/>
              <a:ext cx="4021131" cy="613991"/>
              <a:chOff x="3418293" y="305852"/>
              <a:chExt cx="4844075" cy="872774"/>
            </a:xfrm>
          </p:grpSpPr>
          <p:sp>
            <p:nvSpPr>
              <p:cNvPr id="137" name="椭圆 136"/>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8" name="矩形 137"/>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33"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34"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35"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36" name="文本框 135"/>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3.6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程序错误处理</a:t>
              </a:r>
              <a:r>
                <a:rPr lang="en-US" altLang="zh-CN" sz="3200" b="1" dirty="0" smtClean="0">
                  <a:solidFill>
                    <a:schemeClr val="tx1">
                      <a:lumMod val="75000"/>
                      <a:lumOff val="25000"/>
                    </a:schemeClr>
                  </a:solidFill>
                  <a:latin typeface="微软雅黑" panose="020B0503020204020204" charset="-122"/>
                  <a:ea typeface="微软雅黑" panose="020B0503020204020204" charset="-122"/>
                </a:rPr>
                <a:t>——</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调试</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grpSp>
        <p:nvGrpSpPr>
          <p:cNvPr id="139" name="组合 138"/>
          <p:cNvGrpSpPr/>
          <p:nvPr/>
        </p:nvGrpSpPr>
        <p:grpSpPr>
          <a:xfrm>
            <a:off x="2902584" y="5571145"/>
            <a:ext cx="7497724" cy="1172083"/>
            <a:chOff x="574288" y="484276"/>
            <a:chExt cx="6637610" cy="1172083"/>
          </a:xfrm>
        </p:grpSpPr>
        <p:sp>
          <p:nvSpPr>
            <p:cNvPr id="140" name="椭圆 139"/>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41" name="组合 140"/>
            <p:cNvGrpSpPr/>
            <p:nvPr/>
          </p:nvGrpSpPr>
          <p:grpSpPr>
            <a:xfrm>
              <a:off x="640284" y="484276"/>
              <a:ext cx="4021131" cy="613991"/>
              <a:chOff x="3418293" y="305852"/>
              <a:chExt cx="4844075" cy="872774"/>
            </a:xfrm>
          </p:grpSpPr>
          <p:sp>
            <p:nvSpPr>
              <p:cNvPr id="146" name="椭圆 145"/>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矩形 146"/>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2"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143"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144"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145" name="文本框 144"/>
            <p:cNvSpPr txBox="1"/>
            <p:nvPr/>
          </p:nvSpPr>
          <p:spPr>
            <a:xfrm>
              <a:off x="1520006" y="579141"/>
              <a:ext cx="5691892" cy="1077218"/>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3.7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程序错误处理</a:t>
              </a:r>
              <a:r>
                <a:rPr lang="en-US" altLang="zh-CN" sz="3200" b="1" dirty="0" smtClean="0">
                  <a:solidFill>
                    <a:schemeClr val="tx1">
                      <a:lumMod val="75000"/>
                      <a:lumOff val="25000"/>
                    </a:schemeClr>
                  </a:solidFill>
                  <a:latin typeface="微软雅黑" panose="020B0503020204020204" charset="-122"/>
                  <a:ea typeface="微软雅黑" panose="020B0503020204020204" charset="-122"/>
                </a:rPr>
                <a:t>——</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异常处理</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grpSp>
        <p:nvGrpSpPr>
          <p:cNvPr id="34" name="组合 33"/>
          <p:cNvGrpSpPr/>
          <p:nvPr/>
        </p:nvGrpSpPr>
        <p:grpSpPr>
          <a:xfrm>
            <a:off x="0" y="653374"/>
            <a:ext cx="3317735" cy="1631865"/>
            <a:chOff x="1949" y="4185715"/>
            <a:chExt cx="3317735" cy="1631865"/>
          </a:xfrm>
        </p:grpSpPr>
        <p:grpSp>
          <p:nvGrpSpPr>
            <p:cNvPr id="35" name="组合 25"/>
            <p:cNvGrpSpPr/>
            <p:nvPr/>
          </p:nvGrpSpPr>
          <p:grpSpPr>
            <a:xfrm>
              <a:off x="1949" y="4185715"/>
              <a:ext cx="847793" cy="1631865"/>
              <a:chOff x="1147497" y="2119547"/>
              <a:chExt cx="1914069" cy="3767138"/>
            </a:xfrm>
          </p:grpSpPr>
          <p:sp>
            <p:nvSpPr>
              <p:cNvPr id="37"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38"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9"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40"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3.6.1</a:t>
                </a:r>
                <a:endParaRPr lang="zh-CN" altLang="en-US" sz="2000" b="1" dirty="0">
                  <a:solidFill>
                    <a:schemeClr val="tx2">
                      <a:lumMod val="50000"/>
                    </a:schemeClr>
                  </a:solidFill>
                </a:endParaRPr>
              </a:p>
            </p:txBody>
          </p:sp>
          <p:sp>
            <p:nvSpPr>
              <p:cNvPr id="41" name="矩形 40"/>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36" name="矩形 35"/>
            <p:cNvSpPr/>
            <p:nvPr/>
          </p:nvSpPr>
          <p:spPr>
            <a:xfrm>
              <a:off x="805901" y="4259267"/>
              <a:ext cx="2513783"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accent4"/>
                  </a:solidFill>
                </a:rPr>
                <a:t>代码</a:t>
              </a:r>
              <a:r>
                <a:rPr lang="zh-CN" altLang="en-US" sz="2800" b="1" dirty="0" smtClean="0">
                  <a:solidFill>
                    <a:schemeClr val="accent4"/>
                  </a:solidFill>
                </a:rPr>
                <a:t>错误类型</a:t>
              </a:r>
              <a:endParaRPr lang="zh-CN" altLang="en-US" sz="2800" b="1" dirty="0">
                <a:solidFill>
                  <a:schemeClr val="accent4"/>
                </a:solidFill>
              </a:endParaRPr>
            </a:p>
          </p:txBody>
        </p:sp>
      </p:grpSp>
      <p:sp>
        <p:nvSpPr>
          <p:cNvPr id="2" name="矩形 1"/>
          <p:cNvSpPr/>
          <p:nvPr/>
        </p:nvSpPr>
        <p:spPr>
          <a:xfrm>
            <a:off x="712846" y="1336324"/>
            <a:ext cx="11479154" cy="5016758"/>
          </a:xfrm>
          <a:prstGeom prst="rect">
            <a:avLst/>
          </a:prstGeom>
        </p:spPr>
        <p:txBody>
          <a:bodyPr wrap="square">
            <a:spAutoFit/>
          </a:bodyPr>
          <a:lstStyle/>
          <a:p>
            <a:r>
              <a:rPr lang="en-US" altLang="zh-CN" sz="2800" b="1" dirty="0">
                <a:latin typeface="黑体" panose="02010609060101010101" pitchFamily="49" charset="-122"/>
                <a:ea typeface="黑体" panose="02010609060101010101" pitchFamily="49" charset="-122"/>
              </a:rPr>
              <a:t>2.</a:t>
            </a:r>
            <a:r>
              <a:rPr lang="zh-CN" altLang="zh-CN" sz="2800" b="1" dirty="0">
                <a:latin typeface="黑体" panose="02010609060101010101" pitchFamily="49" charset="-122"/>
                <a:ea typeface="黑体" panose="02010609060101010101" pitchFamily="49" charset="-122"/>
              </a:rPr>
              <a:t>运行错误</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运行</a:t>
            </a:r>
            <a:r>
              <a:rPr lang="zh-CN" altLang="zh-CN" sz="2400" dirty="0">
                <a:latin typeface="宋体" panose="02010600030101010101" pitchFamily="2" charset="-122"/>
                <a:ea typeface="宋体" panose="02010600030101010101" pitchFamily="2" charset="-122"/>
              </a:rPr>
              <a:t>错误是指在程序运行时所发生的错误。此类错误主要是语句视图执行不能执行的操作，譬如：“</a:t>
            </a:r>
            <a:r>
              <a:rPr lang="en-US" altLang="zh-CN" sz="2400" dirty="0">
                <a:latin typeface="宋体" panose="02010600030101010101" pitchFamily="2" charset="-122"/>
                <a:ea typeface="宋体" panose="02010600030101010101" pitchFamily="2" charset="-122"/>
              </a:rPr>
              <a:t>0</a:t>
            </a:r>
            <a:r>
              <a:rPr lang="zh-CN" altLang="zh-CN" sz="2400" dirty="0">
                <a:latin typeface="宋体" panose="02010600030101010101" pitchFamily="2" charset="-122"/>
                <a:ea typeface="宋体" panose="02010600030101010101" pitchFamily="2" charset="-122"/>
              </a:rPr>
              <a:t>”作为除数、数组下标越界、数据类型无法转换、应用程序外部硬件没有按照期望步骤响应执行等情况造成的。作为开发人员需要预计发生运行错误的可能性，并构建适当的错误处理步骤。防止运行错误的一个办法是在错误发生之前事先考虑可能出现的错误，并用错误处理技术捕捉以及采取相应的处理步骤。在下一节，将介绍利用调试技术可以找到并处理可能突然发生的任何运行错误。</a:t>
            </a:r>
          </a:p>
          <a:p>
            <a:r>
              <a:rPr lang="en-US" altLang="zh-CN" sz="2800" dirty="0">
                <a:latin typeface="黑体" panose="02010609060101010101" pitchFamily="49" charset="-122"/>
                <a:ea typeface="黑体" panose="02010609060101010101" pitchFamily="49" charset="-122"/>
              </a:rPr>
              <a:t>3.</a:t>
            </a:r>
            <a:r>
              <a:rPr lang="zh-CN" altLang="zh-CN" sz="2800" dirty="0">
                <a:latin typeface="黑体" panose="02010609060101010101" pitchFamily="49" charset="-122"/>
                <a:ea typeface="黑体" panose="02010609060101010101" pitchFamily="49" charset="-122"/>
              </a:rPr>
              <a:t>逻辑错误</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逻辑</a:t>
            </a:r>
            <a:r>
              <a:rPr lang="zh-CN" altLang="zh-CN" sz="2400" dirty="0">
                <a:latin typeface="宋体" panose="02010600030101010101" pitchFamily="2" charset="-122"/>
                <a:ea typeface="宋体" panose="02010600030101010101" pitchFamily="2" charset="-122"/>
              </a:rPr>
              <a:t>错误又称语义错误，是指因为没有完全理解所编写的代码而产生的意料之外或者不希望的结果。最常见的逻辑错误是无限循环。如在下面的代码模块中，如果不将循环结构中变量</a:t>
            </a:r>
            <a:r>
              <a:rPr lang="en-US" altLang="zh-CN" sz="2400" dirty="0" err="1">
                <a:latin typeface="宋体" panose="02010600030101010101" pitchFamily="2" charset="-122"/>
                <a:ea typeface="宋体" panose="02010600030101010101" pitchFamily="2" charset="-122"/>
              </a:rPr>
              <a:t>intIndex</a:t>
            </a:r>
            <a:r>
              <a:rPr lang="zh-CN" altLang="zh-CN" sz="2400" dirty="0">
                <a:latin typeface="宋体" panose="02010600030101010101" pitchFamily="2" charset="-122"/>
                <a:ea typeface="宋体" panose="02010600030101010101" pitchFamily="2" charset="-122"/>
              </a:rPr>
              <a:t>的值设置为</a:t>
            </a:r>
            <a:r>
              <a:rPr lang="en-US" altLang="zh-CN" sz="2400" dirty="0">
                <a:latin typeface="宋体" panose="02010600030101010101" pitchFamily="2" charset="-122"/>
                <a:ea typeface="宋体" panose="02010600030101010101" pitchFamily="2" charset="-122"/>
              </a:rPr>
              <a:t>100</a:t>
            </a:r>
            <a:r>
              <a:rPr lang="zh-CN" altLang="zh-CN" sz="2400" dirty="0">
                <a:latin typeface="宋体" panose="02010600030101010101" pitchFamily="2" charset="-122"/>
                <a:ea typeface="宋体" panose="02010600030101010101" pitchFamily="2" charset="-122"/>
              </a:rPr>
              <a:t>或</a:t>
            </a:r>
            <a:r>
              <a:rPr lang="en-US" altLang="zh-CN" sz="2400" dirty="0">
                <a:latin typeface="宋体" panose="02010600030101010101" pitchFamily="2" charset="-122"/>
                <a:ea typeface="宋体" panose="02010600030101010101" pitchFamily="2" charset="-122"/>
              </a:rPr>
              <a:t>100</a:t>
            </a:r>
            <a:r>
              <a:rPr lang="zh-CN" altLang="zh-CN" sz="2400" dirty="0">
                <a:latin typeface="宋体" panose="02010600030101010101" pitchFamily="2" charset="-122"/>
                <a:ea typeface="宋体" panose="02010600030101010101" pitchFamily="2" charset="-122"/>
              </a:rPr>
              <a:t>以下的数字，那么该循环会永远执行下去。逻辑错误是最难查找和纠正的错误，因为编程人员很难确定程序完全没有逻辑错误。</a:t>
            </a:r>
          </a:p>
        </p:txBody>
      </p:sp>
      <p:pic>
        <p:nvPicPr>
          <p:cNvPr id="4" name="图片 3"/>
          <p:cNvPicPr>
            <a:picLocks noChangeAspect="1"/>
          </p:cNvPicPr>
          <p:nvPr/>
        </p:nvPicPr>
        <p:blipFill>
          <a:blip r:embed="rId3"/>
          <a:stretch>
            <a:fillRect/>
          </a:stretch>
        </p:blipFill>
        <p:spPr>
          <a:xfrm>
            <a:off x="342602" y="4456768"/>
            <a:ext cx="11767879" cy="1377590"/>
          </a:xfrm>
          <a:prstGeom prst="rect">
            <a:avLst/>
          </a:prstGeom>
        </p:spPr>
      </p:pic>
    </p:spTree>
    <p:extLst>
      <p:ext uri="{BB962C8B-B14F-4D97-AF65-F5344CB8AC3E}">
        <p14:creationId xmlns:p14="http://schemas.microsoft.com/office/powerpoint/2010/main" val="3984294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grpSp>
        <p:nvGrpSpPr>
          <p:cNvPr id="20" name="组合 19"/>
          <p:cNvGrpSpPr/>
          <p:nvPr/>
        </p:nvGrpSpPr>
        <p:grpSpPr>
          <a:xfrm>
            <a:off x="0" y="653374"/>
            <a:ext cx="3543788" cy="1224301"/>
            <a:chOff x="3433044" y="2951527"/>
            <a:chExt cx="3543788" cy="1224301"/>
          </a:xfrm>
        </p:grpSpPr>
        <p:grpSp>
          <p:nvGrpSpPr>
            <p:cNvPr id="21" name="组合 20"/>
            <p:cNvGrpSpPr/>
            <p:nvPr/>
          </p:nvGrpSpPr>
          <p:grpSpPr>
            <a:xfrm>
              <a:off x="3433044" y="2951527"/>
              <a:ext cx="866019" cy="1224301"/>
              <a:chOff x="3808475" y="2119547"/>
              <a:chExt cx="1914069" cy="2769162"/>
            </a:xfrm>
          </p:grpSpPr>
          <p:sp>
            <p:nvSpPr>
              <p:cNvPr id="2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4"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文本框 75"/>
              <p:cNvSpPr txBox="1"/>
              <p:nvPr/>
            </p:nvSpPr>
            <p:spPr>
              <a:xfrm>
                <a:off x="3932750"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3.6.2</a:t>
                </a:r>
                <a:endParaRPr lang="zh-CN" altLang="en-US" sz="2000" b="1" dirty="0">
                  <a:solidFill>
                    <a:schemeClr val="tx2">
                      <a:lumMod val="50000"/>
                    </a:schemeClr>
                  </a:solidFill>
                </a:endParaRPr>
              </a:p>
            </p:txBody>
          </p:sp>
        </p:grpSp>
        <p:sp>
          <p:nvSpPr>
            <p:cNvPr id="22" name="矩形 21"/>
            <p:cNvSpPr/>
            <p:nvPr/>
          </p:nvSpPr>
          <p:spPr>
            <a:xfrm>
              <a:off x="4245324" y="3030160"/>
              <a:ext cx="2731508"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调试</a:t>
              </a:r>
              <a:endParaRPr lang="zh-CN" altLang="en-US" sz="2800" b="1" dirty="0">
                <a:solidFill>
                  <a:schemeClr val="accent2"/>
                </a:solidFill>
              </a:endParaRPr>
            </a:p>
          </p:txBody>
        </p:sp>
      </p:grpSp>
      <p:sp>
        <p:nvSpPr>
          <p:cNvPr id="5" name="Rectangle 2"/>
          <p:cNvSpPr>
            <a:spLocks noChangeArrowheads="1"/>
          </p:cNvSpPr>
          <p:nvPr/>
        </p:nvSpPr>
        <p:spPr bwMode="auto">
          <a:xfrm>
            <a:off x="107309" y="1760411"/>
            <a:ext cx="11813316" cy="2215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66700" algn="l" defTabSz="914400" rtl="0" eaLnBrk="0" fontAlgn="base" latinLnBrk="0" hangingPunct="0">
              <a:lnSpc>
                <a:spcPct val="100000"/>
              </a:lnSpc>
              <a:spcBef>
                <a:spcPct val="0"/>
              </a:spcBef>
              <a:spcAft>
                <a:spcPct val="0"/>
              </a:spcAft>
              <a:buClrTx/>
              <a:buSzTx/>
              <a:buFontTx/>
              <a:buNone/>
              <a:tabLst/>
            </a:pPr>
            <a:r>
              <a:rPr kumimoji="0" lang="en-US"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r>
              <a:rPr kumimoji="0" lang="zh-CN"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在</a:t>
            </a:r>
            <a:r>
              <a:rPr kumimoji="0" lang="en-US"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Python</a:t>
            </a: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中，程序调试的目的是定位错误代码的位置，找到错误原因</a:t>
            </a:r>
            <a:r>
              <a:rPr kumimoji="0" lang="en-US"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a:t>
            </a: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有多种方式可以使用：</a:t>
            </a:r>
            <a:endPar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①使用</a:t>
            </a:r>
            <a:r>
              <a:rPr kumimoji="0" lang="en-US"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print()</a:t>
            </a: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函数在怀疑出错的代码位置输出调试信息或跟踪变量的值；</a:t>
            </a:r>
            <a:endPar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②将程序运行中产生的调试信息输出到</a:t>
            </a:r>
            <a:r>
              <a:rPr kumimoji="0" lang="en-US"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log</a:t>
            </a: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文件，通过</a:t>
            </a:r>
            <a:r>
              <a:rPr kumimoji="0" lang="en-US"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log</a:t>
            </a: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文件分析程序运行流程；</a:t>
            </a:r>
            <a:endPar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③使用</a:t>
            </a:r>
            <a:r>
              <a:rPr kumimoji="0" lang="en-US" altLang="zh-CN"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IDEL</a:t>
            </a:r>
            <a:r>
              <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自带调试工具，在代码中设置断点，跟踪程序的运行状态。</a:t>
            </a:r>
            <a:endPar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p>
            <a:pPr marL="0" marR="0" lvl="0" indent="266700" algn="l" defTabSz="914400" rtl="0" eaLnBrk="0" fontAlgn="base" latinLnBrk="0" hangingPunct="0">
              <a:lnSpc>
                <a:spcPct val="100000"/>
              </a:lnSpc>
              <a:spcBef>
                <a:spcPct val="0"/>
              </a:spcBef>
              <a:spcAft>
                <a:spcPct val="0"/>
              </a:spcAft>
              <a:buClrTx/>
              <a:buSzTx/>
              <a:buFontTx/>
              <a:buNone/>
              <a:tabLst/>
            </a:pPr>
            <a:endParaRPr kumimoji="0" lang="zh-CN" altLang="en-US" sz="1800" b="0" i="0" u="none" strike="noStrike" cap="none" normalizeH="0" baseline="0" dirty="0" smtClean="0">
              <a:ln>
                <a:noFill/>
              </a:ln>
              <a:solidFill>
                <a:schemeClr val="tx1"/>
              </a:solidFill>
              <a:effectLst/>
              <a:latin typeface="Arial" panose="020B0604020202020204" pitchFamily="34" charset="0"/>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2762119982"/>
              </p:ext>
            </p:extLst>
          </p:nvPr>
        </p:nvGraphicFramePr>
        <p:xfrm>
          <a:off x="-126967" y="3754704"/>
          <a:ext cx="12659146" cy="2791751"/>
        </p:xfrm>
        <a:graphic>
          <a:graphicData uri="http://schemas.openxmlformats.org/presentationml/2006/ole">
            <mc:AlternateContent xmlns:mc="http://schemas.openxmlformats.org/markup-compatibility/2006">
              <mc:Choice xmlns:v="urn:schemas-microsoft-com:vml" Requires="v">
                <p:oleObj spid="_x0000_s9234" name="Visio" r:id="rId4" imgW="5000644" imgH="1104958" progId="Visio.Drawing.15">
                  <p:embed/>
                </p:oleObj>
              </mc:Choice>
              <mc:Fallback>
                <p:oleObj name="Visio" r:id="rId4" imgW="5000644" imgH="1104958" progId="Visio.Drawing.15">
                  <p:embed/>
                  <p:pic>
                    <p:nvPicPr>
                      <p:cNvPr id="0" name="Object 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6967" y="3754704"/>
                        <a:ext cx="12659146" cy="2791751"/>
                      </a:xfrm>
                      <a:prstGeom prst="rect">
                        <a:avLst/>
                      </a:prstGeom>
                      <a:noFill/>
                    </p:spPr>
                  </p:pic>
                </p:oleObj>
              </mc:Fallback>
            </mc:AlternateContent>
          </a:graphicData>
        </a:graphic>
      </p:graphicFrame>
    </p:spTree>
    <p:extLst>
      <p:ext uri="{BB962C8B-B14F-4D97-AF65-F5344CB8AC3E}">
        <p14:creationId xmlns:p14="http://schemas.microsoft.com/office/powerpoint/2010/main" val="5579357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sp>
        <p:nvSpPr>
          <p:cNvPr id="5" name="Rectangle 2"/>
          <p:cNvSpPr>
            <a:spLocks noChangeArrowheads="1"/>
          </p:cNvSpPr>
          <p:nvPr/>
        </p:nvSpPr>
        <p:spPr bwMode="auto">
          <a:xfrm>
            <a:off x="0" y="957016"/>
            <a:ext cx="11813316"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r>
              <a:rPr lang="en-US" altLang="zh-CN" sz="2800" b="1" dirty="0" smtClean="0">
                <a:latin typeface="黑体" panose="02010609060101010101" pitchFamily="49" charset="-122"/>
                <a:ea typeface="黑体" panose="02010609060101010101" pitchFamily="49" charset="-122"/>
              </a:rPr>
              <a:t>1.</a:t>
            </a:r>
            <a:r>
              <a:rPr lang="zh-CN" altLang="zh-CN" sz="2800" b="1" dirty="0" smtClean="0">
                <a:latin typeface="黑体" panose="02010609060101010101" pitchFamily="49" charset="-122"/>
                <a:ea typeface="黑体" panose="02010609060101010101" pitchFamily="49" charset="-122"/>
              </a:rPr>
              <a:t>使用</a:t>
            </a:r>
            <a:r>
              <a:rPr lang="en-US" altLang="zh-CN" sz="2800" b="1" dirty="0">
                <a:latin typeface="黑体" panose="02010609060101010101" pitchFamily="49" charset="-122"/>
                <a:ea typeface="黑体" panose="02010609060101010101" pitchFamily="49" charset="-122"/>
              </a:rPr>
              <a:t>print</a:t>
            </a:r>
            <a:r>
              <a:rPr lang="zh-CN" altLang="zh-CN" sz="2800" b="1" dirty="0">
                <a:latin typeface="黑体" panose="02010609060101010101" pitchFamily="49" charset="-122"/>
                <a:ea typeface="黑体" panose="02010609060101010101" pitchFamily="49" charset="-122"/>
              </a:rPr>
              <a:t>函数调试</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使用</a:t>
            </a:r>
            <a:r>
              <a:rPr lang="en-US" altLang="zh-CN" sz="2400" dirty="0">
                <a:latin typeface="宋体" panose="02010600030101010101" pitchFamily="2" charset="-122"/>
                <a:ea typeface="宋体" panose="02010600030101010101" pitchFamily="2" charset="-122"/>
              </a:rPr>
              <a:t>print</a:t>
            </a:r>
            <a:r>
              <a:rPr lang="zh-CN" altLang="zh-CN" sz="2400" dirty="0">
                <a:latin typeface="宋体" panose="02010600030101010101" pitchFamily="2" charset="-122"/>
                <a:ea typeface="宋体" panose="02010600030101010101" pitchFamily="2" charset="-122"/>
              </a:rPr>
              <a:t>函数调试程序，是最简单最直接的程序调试方法。只需要在怀疑出错的代码位置，使用</a:t>
            </a:r>
            <a:r>
              <a:rPr lang="en-US" altLang="zh-CN" sz="2400" dirty="0">
                <a:latin typeface="宋体" panose="02010600030101010101" pitchFamily="2" charset="-122"/>
                <a:ea typeface="宋体" panose="02010600030101010101" pitchFamily="2" charset="-122"/>
              </a:rPr>
              <a:t>print</a:t>
            </a:r>
            <a:r>
              <a:rPr lang="zh-CN" altLang="zh-CN" sz="2400" dirty="0">
                <a:latin typeface="宋体" panose="02010600030101010101" pitchFamily="2" charset="-122"/>
                <a:ea typeface="宋体" panose="02010600030101010101" pitchFamily="2" charset="-122"/>
              </a:rPr>
              <a:t>函数输出调试信息，通常为观察变量的值，根据输出的调试信息来发现错误原因，或查看程序的运行状态</a:t>
            </a:r>
            <a:r>
              <a:rPr lang="zh-CN" altLang="zh-CN" sz="2400" dirty="0" smtClean="0">
                <a:latin typeface="宋体" panose="02010600030101010101" pitchFamily="2" charset="-122"/>
                <a:ea typeface="宋体" panose="02010600030101010101" pitchFamily="2" charset="-122"/>
              </a:rPr>
              <a:t>。</a:t>
            </a:r>
            <a:endParaRPr kumimoji="0" lang="zh-CN" altLang="en-US" sz="24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p:txBody>
      </p:sp>
      <p:sp>
        <p:nvSpPr>
          <p:cNvPr id="2" name="矩形 1"/>
          <p:cNvSpPr/>
          <p:nvPr/>
        </p:nvSpPr>
        <p:spPr>
          <a:xfrm>
            <a:off x="0" y="2610392"/>
            <a:ext cx="7044033" cy="2308324"/>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eval</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(input("</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输入一个小数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#print(</a:t>
            </a:r>
            <a:r>
              <a:rPr lang="en-US" altLang="zh-CN" sz="2400" kern="100" dirty="0" err="1" smtClean="0">
                <a:latin typeface="Times New Roman" panose="02020603050405020304" pitchFamily="18" charset="0"/>
                <a:ea typeface="宋体" panose="02010600030101010101" pitchFamily="2" charset="-122"/>
                <a:cs typeface="Times New Roman" panose="02020603050405020304" pitchFamily="18" charset="0"/>
              </a:rPr>
              <a:t>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int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num</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#print(n</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m=10/n</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print(m) </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pic>
        <p:nvPicPr>
          <p:cNvPr id="27" name="图片 26"/>
          <p:cNvPicPr/>
          <p:nvPr/>
        </p:nvPicPr>
        <p:blipFill>
          <a:blip r:embed="rId3"/>
          <a:stretch>
            <a:fillRect/>
          </a:stretch>
        </p:blipFill>
        <p:spPr>
          <a:xfrm>
            <a:off x="3323468" y="3472878"/>
            <a:ext cx="8331251" cy="3060794"/>
          </a:xfrm>
          <a:prstGeom prst="rect">
            <a:avLst/>
          </a:prstGeom>
        </p:spPr>
      </p:pic>
    </p:spTree>
    <p:extLst>
      <p:ext uri="{BB962C8B-B14F-4D97-AF65-F5344CB8AC3E}">
        <p14:creationId xmlns:p14="http://schemas.microsoft.com/office/powerpoint/2010/main" val="165224904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sp>
        <p:nvSpPr>
          <p:cNvPr id="5" name="Rectangle 2"/>
          <p:cNvSpPr>
            <a:spLocks noChangeArrowheads="1"/>
          </p:cNvSpPr>
          <p:nvPr/>
        </p:nvSpPr>
        <p:spPr bwMode="auto">
          <a:xfrm>
            <a:off x="0" y="1259143"/>
            <a:ext cx="11813316"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zh-CN" sz="2400" b="1" dirty="0">
                <a:latin typeface="黑体" panose="02010609060101010101" pitchFamily="49" charset="-122"/>
                <a:ea typeface="黑体" panose="02010609060101010101" pitchFamily="49" charset="-122"/>
              </a:rPr>
              <a:t>2..</a:t>
            </a:r>
            <a:r>
              <a:rPr lang="zh-CN" altLang="zh-CN" sz="2400" b="1" dirty="0">
                <a:latin typeface="黑体" panose="02010609060101010101" pitchFamily="49" charset="-122"/>
                <a:ea typeface="黑体" panose="02010609060101010101" pitchFamily="49" charset="-122"/>
              </a:rPr>
              <a:t>输出</a:t>
            </a:r>
            <a:r>
              <a:rPr lang="en-US" altLang="zh-CN" sz="2400" b="1" dirty="0">
                <a:latin typeface="黑体" panose="02010609060101010101" pitchFamily="49" charset="-122"/>
                <a:ea typeface="黑体" panose="02010609060101010101" pitchFamily="49" charset="-122"/>
              </a:rPr>
              <a:t>log</a:t>
            </a:r>
            <a:r>
              <a:rPr lang="zh-CN" altLang="zh-CN" sz="2400" b="1" dirty="0">
                <a:latin typeface="黑体" panose="02010609060101010101" pitchFamily="49" charset="-122"/>
                <a:ea typeface="黑体" panose="02010609060101010101" pitchFamily="49" charset="-122"/>
              </a:rPr>
              <a:t>调试</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一些</a:t>
            </a:r>
            <a:r>
              <a:rPr lang="zh-CN" altLang="zh-CN" sz="2400" dirty="0">
                <a:latin typeface="宋体" panose="02010600030101010101" pitchFamily="2" charset="-122"/>
                <a:ea typeface="宋体" panose="02010600030101010101" pitchFamily="2" charset="-122"/>
              </a:rPr>
              <a:t>逻辑导致的错误，需要漫长的查找过程，使用</a:t>
            </a:r>
            <a:r>
              <a:rPr lang="en-US" altLang="zh-CN" sz="2400" dirty="0">
                <a:latin typeface="宋体" panose="02010600030101010101" pitchFamily="2" charset="-122"/>
                <a:ea typeface="宋体" panose="02010600030101010101" pitchFamily="2" charset="-122"/>
              </a:rPr>
              <a:t>print</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assert</a:t>
            </a:r>
            <a:r>
              <a:rPr lang="zh-CN" altLang="zh-CN" sz="2400" dirty="0">
                <a:latin typeface="宋体" panose="02010600030101010101" pitchFamily="2" charset="-122"/>
                <a:ea typeface="宋体" panose="02010600030101010101" pitchFamily="2" charset="-122"/>
              </a:rPr>
              <a:t>逐个输出将显得极其繁琐。此时使用</a:t>
            </a:r>
            <a:r>
              <a:rPr lang="en-US" altLang="zh-CN" sz="2400" dirty="0">
                <a:latin typeface="宋体" panose="02010600030101010101" pitchFamily="2" charset="-122"/>
                <a:ea typeface="宋体" panose="02010600030101010101" pitchFamily="2" charset="-122"/>
              </a:rPr>
              <a:t>logging.info</a:t>
            </a:r>
            <a:r>
              <a:rPr lang="zh-CN" altLang="zh-CN" sz="2400" dirty="0">
                <a:latin typeface="宋体" panose="02010600030101010101" pitchFamily="2" charset="-122"/>
                <a:ea typeface="宋体" panose="02010600030101010101" pitchFamily="2" charset="-122"/>
              </a:rPr>
              <a:t>将程序运行的完整过程及中间结果通过调试文本的方式输出，帮助编程者对整个程序进行分析将大大提高调试效率。使用</a:t>
            </a:r>
            <a:r>
              <a:rPr lang="en-US" altLang="zh-CN" sz="2400" dirty="0">
                <a:latin typeface="宋体" panose="02010600030101010101" pitchFamily="2" charset="-122"/>
                <a:ea typeface="宋体" panose="02010600030101010101" pitchFamily="2" charset="-122"/>
              </a:rPr>
              <a:t>logging</a:t>
            </a:r>
            <a:r>
              <a:rPr lang="zh-CN" altLang="zh-CN" sz="2400" dirty="0">
                <a:latin typeface="宋体" panose="02010600030101010101" pitchFamily="2" charset="-122"/>
                <a:ea typeface="宋体" panose="02010600030101010101" pitchFamily="2" charset="-122"/>
              </a:rPr>
              <a:t>允许指定记录信息的级别（</a:t>
            </a:r>
            <a:r>
              <a:rPr lang="en-US" altLang="zh-CN" sz="2400" dirty="0">
                <a:latin typeface="宋体" panose="02010600030101010101" pitchFamily="2" charset="-122"/>
                <a:ea typeface="宋体" panose="02010600030101010101" pitchFamily="2" charset="-122"/>
              </a:rPr>
              <a:t>DEBUG</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INFO</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WARNING</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ERROR</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CRITICAL</a:t>
            </a:r>
            <a:r>
              <a:rPr lang="zh-CN" altLang="zh-CN" sz="2400" dirty="0">
                <a:latin typeface="宋体" panose="02010600030101010101" pitchFamily="2" charset="-122"/>
                <a:ea typeface="宋体" panose="02010600030101010101" pitchFamily="2" charset="-122"/>
              </a:rPr>
              <a:t>等），当指定</a:t>
            </a:r>
            <a:r>
              <a:rPr lang="en-US" altLang="zh-CN" sz="2400" dirty="0">
                <a:latin typeface="宋体" panose="02010600030101010101" pitchFamily="2" charset="-122"/>
                <a:ea typeface="宋体" panose="02010600030101010101" pitchFamily="2" charset="-122"/>
              </a:rPr>
              <a:t>level=INFO</a:t>
            </a:r>
            <a:r>
              <a:rPr lang="zh-CN" altLang="zh-CN" sz="2400" dirty="0">
                <a:latin typeface="宋体" panose="02010600030101010101" pitchFamily="2" charset="-122"/>
                <a:ea typeface="宋体" panose="02010600030101010101" pitchFamily="2" charset="-122"/>
              </a:rPr>
              <a:t>时，</a:t>
            </a:r>
            <a:r>
              <a:rPr lang="en-US" altLang="zh-CN" sz="2400" dirty="0" err="1">
                <a:latin typeface="宋体" panose="02010600030101010101" pitchFamily="2" charset="-122"/>
                <a:ea typeface="宋体" panose="02010600030101010101" pitchFamily="2" charset="-122"/>
              </a:rPr>
              <a:t>logging.debug</a:t>
            </a:r>
            <a:r>
              <a:rPr lang="zh-CN" altLang="zh-CN" sz="2400" dirty="0">
                <a:latin typeface="宋体" panose="02010600030101010101" pitchFamily="2" charset="-122"/>
                <a:ea typeface="宋体" panose="02010600030101010101" pitchFamily="2" charset="-122"/>
              </a:rPr>
              <a:t>就不起作用了。同理，指定</a:t>
            </a:r>
            <a:r>
              <a:rPr lang="en-US" altLang="zh-CN" sz="2400" dirty="0">
                <a:latin typeface="宋体" panose="02010600030101010101" pitchFamily="2" charset="-122"/>
                <a:ea typeface="宋体" panose="02010600030101010101" pitchFamily="2" charset="-122"/>
              </a:rPr>
              <a:t>level=WARNING</a:t>
            </a:r>
            <a:r>
              <a:rPr lang="zh-CN" altLang="zh-CN" sz="2400" dirty="0">
                <a:latin typeface="宋体" panose="02010600030101010101" pitchFamily="2" charset="-122"/>
                <a:ea typeface="宋体" panose="02010600030101010101" pitchFamily="2" charset="-122"/>
              </a:rPr>
              <a:t>后，</a:t>
            </a:r>
            <a:r>
              <a:rPr lang="en-US" altLang="zh-CN" sz="2400" dirty="0">
                <a:latin typeface="宋体" panose="02010600030101010101" pitchFamily="2" charset="-122"/>
                <a:ea typeface="宋体" panose="02010600030101010101" pitchFamily="2" charset="-122"/>
              </a:rPr>
              <a:t>debug</a:t>
            </a:r>
            <a:r>
              <a:rPr lang="zh-CN" altLang="zh-CN" sz="2400" dirty="0">
                <a:latin typeface="宋体" panose="02010600030101010101" pitchFamily="2" charset="-122"/>
                <a:ea typeface="宋体" panose="02010600030101010101" pitchFamily="2" charset="-122"/>
              </a:rPr>
              <a:t>和</a:t>
            </a:r>
            <a:r>
              <a:rPr lang="en-US" altLang="zh-CN" sz="2400" dirty="0">
                <a:latin typeface="宋体" panose="02010600030101010101" pitchFamily="2" charset="-122"/>
                <a:ea typeface="宋体" panose="02010600030101010101" pitchFamily="2" charset="-122"/>
              </a:rPr>
              <a:t>info</a:t>
            </a:r>
            <a:r>
              <a:rPr lang="zh-CN" altLang="zh-CN" sz="2400" dirty="0">
                <a:latin typeface="宋体" panose="02010600030101010101" pitchFamily="2" charset="-122"/>
                <a:ea typeface="宋体" panose="02010600030101010101" pitchFamily="2" charset="-122"/>
              </a:rPr>
              <a:t>就不起作用了。这样一来，就可以有选择的输出所需级别的信息。</a:t>
            </a:r>
          </a:p>
        </p:txBody>
      </p:sp>
    </p:spTree>
    <p:extLst>
      <p:ext uri="{BB962C8B-B14F-4D97-AF65-F5344CB8AC3E}">
        <p14:creationId xmlns:p14="http://schemas.microsoft.com/office/powerpoint/2010/main" val="25667428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grpSp>
        <p:nvGrpSpPr>
          <p:cNvPr id="20" name="组合 19"/>
          <p:cNvGrpSpPr/>
          <p:nvPr/>
        </p:nvGrpSpPr>
        <p:grpSpPr>
          <a:xfrm>
            <a:off x="0" y="653374"/>
            <a:ext cx="3543788" cy="1224301"/>
            <a:chOff x="3433044" y="2951527"/>
            <a:chExt cx="3543788" cy="1224301"/>
          </a:xfrm>
        </p:grpSpPr>
        <p:grpSp>
          <p:nvGrpSpPr>
            <p:cNvPr id="21" name="组合 20"/>
            <p:cNvGrpSpPr/>
            <p:nvPr/>
          </p:nvGrpSpPr>
          <p:grpSpPr>
            <a:xfrm>
              <a:off x="3433044" y="2951527"/>
              <a:ext cx="866019" cy="1224301"/>
              <a:chOff x="3808475" y="2119547"/>
              <a:chExt cx="1914069" cy="2769162"/>
            </a:xfrm>
          </p:grpSpPr>
          <p:sp>
            <p:nvSpPr>
              <p:cNvPr id="2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4"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文本框 75"/>
              <p:cNvSpPr txBox="1"/>
              <p:nvPr/>
            </p:nvSpPr>
            <p:spPr>
              <a:xfrm>
                <a:off x="3932750"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3.6.2</a:t>
                </a:r>
                <a:endParaRPr lang="zh-CN" altLang="en-US" sz="2000" b="1" dirty="0">
                  <a:solidFill>
                    <a:schemeClr val="tx2">
                      <a:lumMod val="50000"/>
                    </a:schemeClr>
                  </a:solidFill>
                </a:endParaRPr>
              </a:p>
            </p:txBody>
          </p:sp>
        </p:grpSp>
        <p:sp>
          <p:nvSpPr>
            <p:cNvPr id="22" name="矩形 21"/>
            <p:cNvSpPr/>
            <p:nvPr/>
          </p:nvSpPr>
          <p:spPr>
            <a:xfrm>
              <a:off x="4245324" y="3030160"/>
              <a:ext cx="2731508"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调试</a:t>
              </a:r>
              <a:endParaRPr lang="zh-CN" altLang="en-US" sz="2800" b="1" dirty="0">
                <a:solidFill>
                  <a:schemeClr val="accent2"/>
                </a:solidFill>
              </a:endParaRPr>
            </a:p>
          </p:txBody>
        </p:sp>
      </p:grpSp>
      <p:sp>
        <p:nvSpPr>
          <p:cNvPr id="5" name="Rectangle 2"/>
          <p:cNvSpPr>
            <a:spLocks noChangeArrowheads="1"/>
          </p:cNvSpPr>
          <p:nvPr/>
        </p:nvSpPr>
        <p:spPr bwMode="auto">
          <a:xfrm>
            <a:off x="107309" y="2118288"/>
            <a:ext cx="11440026" cy="3108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en-US" altLang="zh-CN" sz="2800" b="1" dirty="0">
                <a:latin typeface="黑体" panose="02010609060101010101" pitchFamily="49" charset="-122"/>
                <a:ea typeface="黑体" panose="02010609060101010101" pitchFamily="49" charset="-122"/>
              </a:rPr>
              <a:t>3</a:t>
            </a:r>
            <a:r>
              <a:rPr lang="en-US" altLang="zh-CN" sz="2800" b="1" dirty="0" smtClean="0">
                <a:latin typeface="黑体" panose="02010609060101010101" pitchFamily="49" charset="-122"/>
                <a:ea typeface="黑体" panose="02010609060101010101" pitchFamily="49" charset="-122"/>
              </a:rPr>
              <a:t>.</a:t>
            </a:r>
            <a:r>
              <a:rPr lang="zh-CN" altLang="zh-CN" sz="2800" b="1" dirty="0">
                <a:latin typeface="黑体" panose="02010609060101010101" pitchFamily="49" charset="-122"/>
                <a:ea typeface="黑体" panose="02010609060101010101" pitchFamily="49" charset="-122"/>
              </a:rPr>
              <a:t>断点调试</a:t>
            </a:r>
          </a:p>
          <a:p>
            <a:r>
              <a:rPr lang="en-US" altLang="zh-CN" sz="2400" dirty="0" smtClean="0">
                <a:latin typeface="宋体" panose="02010600030101010101" pitchFamily="2" charset="-122"/>
                <a:ea typeface="宋体" panose="02010600030101010101" pitchFamily="2" charset="-122"/>
              </a:rPr>
              <a:t>  IDLE</a:t>
            </a:r>
            <a:r>
              <a:rPr lang="zh-CN" altLang="zh-CN" sz="2400" dirty="0">
                <a:latin typeface="宋体" panose="02010600030101010101" pitchFamily="2" charset="-122"/>
                <a:ea typeface="宋体" panose="02010600030101010101" pitchFamily="2" charset="-122"/>
              </a:rPr>
              <a:t>中自带调试器，可以在调试器中设置调试断点，观察断点后每一行代码的运行并跟踪变量值的变化，以此协助开发人员查找程序逻辑错误。在</a:t>
            </a:r>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交互窗口菜单栏点击</a:t>
            </a:r>
            <a:r>
              <a:rPr lang="en-US" altLang="zh-CN" sz="2400" dirty="0">
                <a:latin typeface="宋体" panose="02010600030101010101" pitchFamily="2" charset="-122"/>
                <a:ea typeface="宋体" panose="02010600030101010101" pitchFamily="2" charset="-122"/>
              </a:rPr>
              <a:t>Debug</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Debugger</a:t>
            </a:r>
            <a:r>
              <a:rPr lang="zh-CN" altLang="zh-CN" sz="2400" dirty="0">
                <a:latin typeface="宋体" panose="02010600030101010101" pitchFamily="2" charset="-122"/>
                <a:ea typeface="宋体" panose="02010600030101010101" pitchFamily="2" charset="-122"/>
              </a:rPr>
              <a:t>，启动调试控制窗口，勾选</a:t>
            </a:r>
            <a:r>
              <a:rPr lang="en-US" altLang="zh-CN" sz="2400" dirty="0">
                <a:latin typeface="宋体" panose="02010600030101010101" pitchFamily="2" charset="-122"/>
                <a:ea typeface="宋体" panose="02010600030101010101" pitchFamily="2" charset="-122"/>
              </a:rPr>
              <a:t>Stack</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Source</a:t>
            </a:r>
            <a:r>
              <a:rPr lang="zh-CN" altLang="zh-CN" sz="2400" dirty="0">
                <a:latin typeface="宋体" panose="02010600030101010101" pitchFamily="2" charset="-122"/>
                <a:ea typeface="宋体" panose="02010600030101010101" pitchFamily="2" charset="-122"/>
              </a:rPr>
              <a:t>、</a:t>
            </a:r>
            <a:r>
              <a:rPr lang="en-US" altLang="zh-CN" sz="2400" dirty="0">
                <a:latin typeface="宋体" panose="02010600030101010101" pitchFamily="2" charset="-122"/>
                <a:ea typeface="宋体" panose="02010600030101010101" pitchFamily="2" charset="-122"/>
              </a:rPr>
              <a:t>Locals</a:t>
            </a:r>
            <a:r>
              <a:rPr lang="zh-CN" altLang="zh-CN" sz="2400" dirty="0">
                <a:latin typeface="宋体" panose="02010600030101010101" pitchFamily="2" charset="-122"/>
                <a:ea typeface="宋体" panose="02010600030101010101" pitchFamily="2" charset="-122"/>
              </a:rPr>
              <a:t>和</a:t>
            </a:r>
            <a:r>
              <a:rPr lang="en-US" altLang="zh-CN" sz="2400" dirty="0" err="1">
                <a:latin typeface="宋体" panose="02010600030101010101" pitchFamily="2" charset="-122"/>
                <a:ea typeface="宋体" panose="02010600030101010101" pitchFamily="2" charset="-122"/>
              </a:rPr>
              <a:t>Globals</a:t>
            </a:r>
            <a:r>
              <a:rPr lang="zh-CN" altLang="zh-CN" sz="2400" dirty="0">
                <a:latin typeface="宋体" panose="02010600030101010101" pitchFamily="2" charset="-122"/>
                <a:ea typeface="宋体" panose="02010600030101010101" pitchFamily="2" charset="-122"/>
              </a:rPr>
              <a:t>四个复选框，窗口显示全部</a:t>
            </a:r>
            <a:r>
              <a:rPr lang="zh-CN" altLang="zh-CN" sz="2400" dirty="0" smtClean="0">
                <a:latin typeface="宋体" panose="02010600030101010101" pitchFamily="2" charset="-122"/>
                <a:ea typeface="宋体" panose="02010600030101010101" pitchFamily="2" charset="-122"/>
              </a:rPr>
              <a:t>内容</a:t>
            </a:r>
            <a:r>
              <a:rPr lang="zh-CN" altLang="en-US" sz="2400" dirty="0" smtClean="0">
                <a:latin typeface="宋体" panose="02010600030101010101" pitchFamily="2" charset="-122"/>
                <a:ea typeface="宋体" panose="02010600030101010101" pitchFamily="2" charset="-122"/>
              </a:rPr>
              <a:t>。</a:t>
            </a:r>
            <a:endParaRPr lang="en-US" altLang="zh-CN" sz="2400" dirty="0" smtClean="0">
              <a:latin typeface="宋体" panose="02010600030101010101" pitchFamily="2" charset="-122"/>
              <a:ea typeface="宋体" panose="02010600030101010101" pitchFamily="2" charset="-122"/>
            </a:endParaRP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在</a:t>
            </a:r>
            <a:r>
              <a:rPr lang="zh-CN" altLang="zh-CN" sz="2400" dirty="0">
                <a:latin typeface="宋体" panose="02010600030101010101" pitchFamily="2" charset="-122"/>
                <a:ea typeface="宋体" panose="02010600030101010101" pitchFamily="2" charset="-122"/>
              </a:rPr>
              <a:t>调试窗口打开的前提下，启动程序，程序将会在第一条指令前暂停，并将要执行的代码行、局部变量及其值的列表和全局变量及其值的列表在调试器中显示出来。</a:t>
            </a:r>
          </a:p>
        </p:txBody>
      </p:sp>
    </p:spTree>
    <p:extLst>
      <p:ext uri="{BB962C8B-B14F-4D97-AF65-F5344CB8AC3E}">
        <p14:creationId xmlns:p14="http://schemas.microsoft.com/office/powerpoint/2010/main" val="4888576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11" name="组合 10"/>
          <p:cNvGrpSpPr/>
          <p:nvPr/>
        </p:nvGrpSpPr>
        <p:grpSpPr>
          <a:xfrm>
            <a:off x="-8947" y="-1253"/>
            <a:ext cx="8476742" cy="628954"/>
            <a:chOff x="755375" y="4038666"/>
            <a:chExt cx="8476742" cy="628954"/>
          </a:xfrm>
        </p:grpSpPr>
        <p:grpSp>
          <p:nvGrpSpPr>
            <p:cNvPr id="12" name="组合 11"/>
            <p:cNvGrpSpPr/>
            <p:nvPr/>
          </p:nvGrpSpPr>
          <p:grpSpPr>
            <a:xfrm>
              <a:off x="755375" y="4043590"/>
              <a:ext cx="3047432" cy="619760"/>
              <a:chOff x="1805471" y="3196301"/>
              <a:chExt cx="2500903" cy="619760"/>
            </a:xfrm>
          </p:grpSpPr>
          <p:sp>
            <p:nvSpPr>
              <p:cNvPr id="18"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19" name="椭圆 1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3.6</a:t>
                </a:r>
                <a:endParaRPr lang="en-US" altLang="zh-CN" sz="3200" dirty="0">
                  <a:solidFill>
                    <a:schemeClr val="accent2"/>
                  </a:solidFill>
                  <a:latin typeface="Impact" panose="020B0806030902050204" pitchFamily="34" charset="0"/>
                </a:endParaRPr>
              </a:p>
            </p:txBody>
          </p:sp>
        </p:grpSp>
        <p:sp>
          <p:nvSpPr>
            <p:cNvPr id="17" name="矩形 16"/>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a:solidFill>
                    <a:schemeClr val="tx1">
                      <a:lumMod val="65000"/>
                      <a:lumOff val="35000"/>
                    </a:schemeClr>
                  </a:solidFill>
                </a:rPr>
                <a:t>调试</a:t>
              </a:r>
            </a:p>
          </p:txBody>
        </p:sp>
      </p:grpSp>
      <p:grpSp>
        <p:nvGrpSpPr>
          <p:cNvPr id="20" name="组合 19"/>
          <p:cNvGrpSpPr/>
          <p:nvPr/>
        </p:nvGrpSpPr>
        <p:grpSpPr>
          <a:xfrm>
            <a:off x="0" y="653374"/>
            <a:ext cx="3543788" cy="1224301"/>
            <a:chOff x="3433044" y="2951527"/>
            <a:chExt cx="3543788" cy="1224301"/>
          </a:xfrm>
        </p:grpSpPr>
        <p:grpSp>
          <p:nvGrpSpPr>
            <p:cNvPr id="21" name="组合 20"/>
            <p:cNvGrpSpPr/>
            <p:nvPr/>
          </p:nvGrpSpPr>
          <p:grpSpPr>
            <a:xfrm>
              <a:off x="3433044" y="2951527"/>
              <a:ext cx="866019" cy="1224301"/>
              <a:chOff x="3808475" y="2119547"/>
              <a:chExt cx="1914069" cy="2769162"/>
            </a:xfrm>
          </p:grpSpPr>
          <p:sp>
            <p:nvSpPr>
              <p:cNvPr id="2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4"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文本框 75"/>
              <p:cNvSpPr txBox="1"/>
              <p:nvPr/>
            </p:nvSpPr>
            <p:spPr>
              <a:xfrm>
                <a:off x="3932750"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3.6.2</a:t>
                </a:r>
                <a:endParaRPr lang="zh-CN" altLang="en-US" sz="2000" b="1" dirty="0">
                  <a:solidFill>
                    <a:schemeClr val="tx2">
                      <a:lumMod val="50000"/>
                    </a:schemeClr>
                  </a:solidFill>
                </a:endParaRPr>
              </a:p>
            </p:txBody>
          </p:sp>
        </p:grpSp>
        <p:sp>
          <p:nvSpPr>
            <p:cNvPr id="22" name="矩形 21"/>
            <p:cNvSpPr/>
            <p:nvPr/>
          </p:nvSpPr>
          <p:spPr>
            <a:xfrm>
              <a:off x="4245324" y="3030160"/>
              <a:ext cx="2731508"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调试</a:t>
              </a:r>
              <a:endParaRPr lang="zh-CN" altLang="en-US" sz="2800" b="1" dirty="0">
                <a:solidFill>
                  <a:schemeClr val="accent2"/>
                </a:solidFill>
              </a:endParaRPr>
            </a:p>
          </p:txBody>
        </p:sp>
      </p:grpSp>
      <p:sp>
        <p:nvSpPr>
          <p:cNvPr id="5" name="Rectangle 2"/>
          <p:cNvSpPr>
            <a:spLocks noChangeArrowheads="1"/>
          </p:cNvSpPr>
          <p:nvPr/>
        </p:nvSpPr>
        <p:spPr bwMode="auto">
          <a:xfrm>
            <a:off x="433008" y="1456978"/>
            <a:ext cx="4879979"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6670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r>
              <a:rPr lang="zh-CN" altLang="zh-CN" sz="2400" dirty="0">
                <a:latin typeface="宋体" panose="02010600030101010101" pitchFamily="2" charset="-122"/>
                <a:ea typeface="宋体" panose="02010600030101010101" pitchFamily="2" charset="-122"/>
              </a:rPr>
              <a:t>①</a:t>
            </a:r>
            <a:r>
              <a:rPr lang="en-US" altLang="zh-CN" sz="2400" dirty="0">
                <a:latin typeface="宋体" panose="02010600030101010101" pitchFamily="2" charset="-122"/>
                <a:ea typeface="宋体" panose="02010600030101010101" pitchFamily="2" charset="-122"/>
              </a:rPr>
              <a:t>Go</a:t>
            </a:r>
            <a:r>
              <a:rPr lang="zh-CN" altLang="zh-CN" sz="2400" dirty="0">
                <a:latin typeface="宋体" panose="02010600030101010101" pitchFamily="2" charset="-122"/>
                <a:ea typeface="宋体" panose="02010600030101010101" pitchFamily="2" charset="-122"/>
              </a:rPr>
              <a:t>按钮，程序正常运行至“断点”结束，或执行到终点；</a:t>
            </a:r>
          </a:p>
          <a:p>
            <a:r>
              <a:rPr lang="zh-CN" altLang="zh-CN" sz="2400" dirty="0">
                <a:latin typeface="宋体" panose="02010600030101010101" pitchFamily="2" charset="-122"/>
                <a:ea typeface="宋体" panose="02010600030101010101" pitchFamily="2" charset="-122"/>
              </a:rPr>
              <a:t>②</a:t>
            </a:r>
            <a:r>
              <a:rPr lang="en-US" altLang="zh-CN" sz="2400" dirty="0">
                <a:latin typeface="宋体" panose="02010600030101010101" pitchFamily="2" charset="-122"/>
                <a:ea typeface="宋体" panose="02010600030101010101" pitchFamily="2" charset="-122"/>
              </a:rPr>
              <a:t>Step</a:t>
            </a:r>
            <a:r>
              <a:rPr lang="zh-CN" altLang="zh-CN" sz="2400" dirty="0">
                <a:latin typeface="宋体" panose="02010600030101010101" pitchFamily="2" charset="-122"/>
                <a:ea typeface="宋体" panose="02010600030101010101" pitchFamily="2" charset="-122"/>
              </a:rPr>
              <a:t>按钮，程序单步运行，每运行一行代码即刻暂停。如下一行代码为函数调用，则跳入函数，运行函数中的第一行代码；</a:t>
            </a:r>
          </a:p>
          <a:p>
            <a:r>
              <a:rPr lang="zh-CN" altLang="zh-CN" sz="2400" dirty="0">
                <a:latin typeface="宋体" panose="02010600030101010101" pitchFamily="2" charset="-122"/>
                <a:ea typeface="宋体" panose="02010600030101010101" pitchFamily="2" charset="-122"/>
              </a:rPr>
              <a:t>③</a:t>
            </a:r>
            <a:r>
              <a:rPr lang="en-US" altLang="zh-CN" sz="2400" dirty="0">
                <a:latin typeface="宋体" panose="02010600030101010101" pitchFamily="2" charset="-122"/>
                <a:ea typeface="宋体" panose="02010600030101010101" pitchFamily="2" charset="-122"/>
              </a:rPr>
              <a:t>Over</a:t>
            </a:r>
            <a:r>
              <a:rPr lang="zh-CN" altLang="zh-CN" sz="2400" dirty="0">
                <a:latin typeface="宋体" panose="02010600030101010101" pitchFamily="2" charset="-122"/>
                <a:ea typeface="宋体" panose="02010600030101010101" pitchFamily="2" charset="-122"/>
              </a:rPr>
              <a:t>按钮，功能类似</a:t>
            </a:r>
            <a:r>
              <a:rPr lang="en-US" altLang="zh-CN" sz="2400" dirty="0">
                <a:latin typeface="宋体" panose="02010600030101010101" pitchFamily="2" charset="-122"/>
                <a:ea typeface="宋体" panose="02010600030101010101" pitchFamily="2" charset="-122"/>
              </a:rPr>
              <a:t>Step</a:t>
            </a:r>
            <a:r>
              <a:rPr lang="zh-CN" altLang="zh-CN" sz="2400" dirty="0">
                <a:latin typeface="宋体" panose="02010600030101010101" pitchFamily="2" charset="-122"/>
                <a:ea typeface="宋体" panose="02010600030101010101" pitchFamily="2" charset="-122"/>
              </a:rPr>
              <a:t>按钮，但下一行代码为函数调用，则直接运行该函数，并跳到函数后的第一行代码；</a:t>
            </a:r>
          </a:p>
          <a:p>
            <a:r>
              <a:rPr lang="zh-CN" altLang="zh-CN" sz="2400" dirty="0">
                <a:latin typeface="宋体" panose="02010600030101010101" pitchFamily="2" charset="-122"/>
                <a:ea typeface="宋体" panose="02010600030101010101" pitchFamily="2" charset="-122"/>
              </a:rPr>
              <a:t>④</a:t>
            </a:r>
            <a:r>
              <a:rPr lang="en-US" altLang="zh-CN" sz="2400" dirty="0">
                <a:latin typeface="宋体" panose="02010600030101010101" pitchFamily="2" charset="-122"/>
                <a:ea typeface="宋体" panose="02010600030101010101" pitchFamily="2" charset="-122"/>
              </a:rPr>
              <a:t>Out</a:t>
            </a:r>
            <a:r>
              <a:rPr lang="zh-CN" altLang="zh-CN" sz="2400" dirty="0">
                <a:latin typeface="宋体" panose="02010600030101010101" pitchFamily="2" charset="-122"/>
                <a:ea typeface="宋体" panose="02010600030101010101" pitchFamily="2" charset="-122"/>
              </a:rPr>
              <a:t>按钮，调试器全速执行，直至从当前函数返回，在</a:t>
            </a:r>
            <a:r>
              <a:rPr lang="en-US" altLang="zh-CN" sz="2400" dirty="0">
                <a:latin typeface="宋体" panose="02010600030101010101" pitchFamily="2" charset="-122"/>
                <a:ea typeface="宋体" panose="02010600030101010101" pitchFamily="2" charset="-122"/>
              </a:rPr>
              <a:t>Step</a:t>
            </a:r>
            <a:r>
              <a:rPr lang="zh-CN" altLang="zh-CN" sz="2400" dirty="0">
                <a:latin typeface="宋体" panose="02010600030101010101" pitchFamily="2" charset="-122"/>
                <a:ea typeface="宋体" panose="02010600030101010101" pitchFamily="2" charset="-122"/>
              </a:rPr>
              <a:t>进入某函数后想快速执行时使用；</a:t>
            </a:r>
          </a:p>
          <a:p>
            <a:r>
              <a:rPr lang="zh-CN" altLang="zh-CN" sz="2400" dirty="0">
                <a:latin typeface="宋体" panose="02010600030101010101" pitchFamily="2" charset="-122"/>
                <a:ea typeface="宋体" panose="02010600030101010101" pitchFamily="2" charset="-122"/>
              </a:rPr>
              <a:t>⑤</a:t>
            </a:r>
            <a:r>
              <a:rPr lang="en-US" altLang="zh-CN" sz="2400" dirty="0">
                <a:latin typeface="宋体" panose="02010600030101010101" pitchFamily="2" charset="-122"/>
                <a:ea typeface="宋体" panose="02010600030101010101" pitchFamily="2" charset="-122"/>
              </a:rPr>
              <a:t>Quit</a:t>
            </a:r>
            <a:r>
              <a:rPr lang="zh-CN" altLang="zh-CN" sz="2400" dirty="0">
                <a:latin typeface="宋体" panose="02010600030101010101" pitchFamily="2" charset="-122"/>
                <a:ea typeface="宋体" panose="02010600030101010101" pitchFamily="2" charset="-122"/>
              </a:rPr>
              <a:t>按钮，终止程序运行。</a:t>
            </a:r>
          </a:p>
        </p:txBody>
      </p:sp>
      <p:pic>
        <p:nvPicPr>
          <p:cNvPr id="27" name="图片 26"/>
          <p:cNvPicPr/>
          <p:nvPr/>
        </p:nvPicPr>
        <p:blipFill>
          <a:blip r:embed="rId3"/>
          <a:stretch>
            <a:fillRect/>
          </a:stretch>
        </p:blipFill>
        <p:spPr>
          <a:xfrm>
            <a:off x="5227454" y="1042561"/>
            <a:ext cx="6862047" cy="5677396"/>
          </a:xfrm>
          <a:prstGeom prst="rect">
            <a:avLst/>
          </a:prstGeom>
        </p:spPr>
      </p:pic>
    </p:spTree>
    <p:extLst>
      <p:ext uri="{BB962C8B-B14F-4D97-AF65-F5344CB8AC3E}">
        <p14:creationId xmlns:p14="http://schemas.microsoft.com/office/powerpoint/2010/main" val="309404147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8" name="组合 27"/>
          <p:cNvGrpSpPr/>
          <p:nvPr/>
        </p:nvGrpSpPr>
        <p:grpSpPr>
          <a:xfrm>
            <a:off x="0" y="-5482"/>
            <a:ext cx="10815063" cy="795014"/>
            <a:chOff x="1805471" y="4890477"/>
            <a:chExt cx="8323213" cy="795014"/>
          </a:xfrm>
        </p:grpSpPr>
        <p:sp>
          <p:nvSpPr>
            <p:cNvPr id="29"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30" name="椭圆 29"/>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3.7</a:t>
              </a:r>
              <a:endParaRPr lang="en-US" altLang="zh-CN" sz="2800" dirty="0">
                <a:solidFill>
                  <a:schemeClr val="accent6"/>
                </a:solidFill>
                <a:latin typeface="Impact" panose="020B0806030902050204" pitchFamily="34" charset="0"/>
              </a:endParaRPr>
            </a:p>
          </p:txBody>
        </p:sp>
        <p:grpSp>
          <p:nvGrpSpPr>
            <p:cNvPr id="31" name="组合 30"/>
            <p:cNvGrpSpPr/>
            <p:nvPr/>
          </p:nvGrpSpPr>
          <p:grpSpPr>
            <a:xfrm>
              <a:off x="4143006" y="4890477"/>
              <a:ext cx="5985678" cy="795014"/>
              <a:chOff x="4371606" y="4763477"/>
              <a:chExt cx="5985678" cy="795014"/>
            </a:xfrm>
          </p:grpSpPr>
          <p:sp>
            <p:nvSpPr>
              <p:cNvPr id="32" name="矩形 31"/>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33" name="矩形 32"/>
              <p:cNvSpPr/>
              <p:nvPr/>
            </p:nvSpPr>
            <p:spPr>
              <a:xfrm>
                <a:off x="4371606" y="4763477"/>
                <a:ext cx="4170292"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smtClean="0">
                    <a:solidFill>
                      <a:schemeClr val="tx1">
                        <a:lumMod val="65000"/>
                        <a:lumOff val="35000"/>
                      </a:schemeClr>
                    </a:solidFill>
                  </a:rPr>
                  <a:t>异常处理</a:t>
                </a:r>
                <a:endParaRPr lang="zh-CN" altLang="en-US" sz="3200" b="1" dirty="0">
                  <a:solidFill>
                    <a:schemeClr val="tx1">
                      <a:lumMod val="65000"/>
                      <a:lumOff val="35000"/>
                    </a:schemeClr>
                  </a:solidFill>
                </a:endParaRPr>
              </a:p>
            </p:txBody>
          </p:sp>
        </p:grpSp>
      </p:grpSp>
      <p:grpSp>
        <p:nvGrpSpPr>
          <p:cNvPr id="34" name="组合 33"/>
          <p:cNvGrpSpPr/>
          <p:nvPr/>
        </p:nvGrpSpPr>
        <p:grpSpPr>
          <a:xfrm>
            <a:off x="2145150" y="4420548"/>
            <a:ext cx="4864531" cy="781418"/>
            <a:chOff x="7769114" y="4734306"/>
            <a:chExt cx="4864531" cy="781418"/>
          </a:xfrm>
        </p:grpSpPr>
        <p:grpSp>
          <p:nvGrpSpPr>
            <p:cNvPr id="35" name="组合 34"/>
            <p:cNvGrpSpPr/>
            <p:nvPr/>
          </p:nvGrpSpPr>
          <p:grpSpPr>
            <a:xfrm>
              <a:off x="7769114" y="4734306"/>
              <a:ext cx="805804" cy="781418"/>
              <a:chOff x="1805940" y="1198245"/>
              <a:chExt cx="2011680" cy="2011680"/>
            </a:xfrm>
          </p:grpSpPr>
          <p:sp>
            <p:nvSpPr>
              <p:cNvPr id="38" name="圆角矩形 2"/>
              <p:cNvSpPr/>
              <p:nvPr/>
            </p:nvSpPr>
            <p:spPr>
              <a:xfrm>
                <a:off x="1805940" y="1198245"/>
                <a:ext cx="2011680" cy="2011680"/>
              </a:xfrm>
              <a:prstGeom prst="ellipse">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9"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0"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6" name="文本框 66"/>
            <p:cNvSpPr txBox="1"/>
            <p:nvPr/>
          </p:nvSpPr>
          <p:spPr>
            <a:xfrm>
              <a:off x="7794824" y="4922341"/>
              <a:ext cx="869147" cy="400110"/>
            </a:xfrm>
            <a:prstGeom prst="rect">
              <a:avLst/>
            </a:prstGeom>
            <a:noFill/>
          </p:spPr>
          <p:txBody>
            <a:bodyPr wrap="square" rtlCol="0">
              <a:spAutoFit/>
            </a:bodyPr>
            <a:lstStyle/>
            <a:p>
              <a:r>
                <a:rPr lang="en-US" altLang="zh-CN" sz="2000" b="1" dirty="0">
                  <a:solidFill>
                    <a:schemeClr val="tx1">
                      <a:lumMod val="65000"/>
                      <a:lumOff val="35000"/>
                    </a:schemeClr>
                  </a:solidFill>
                </a:rPr>
                <a:t>3.7.5</a:t>
              </a:r>
            </a:p>
          </p:txBody>
        </p:sp>
        <p:sp>
          <p:nvSpPr>
            <p:cNvPr id="37" name="矩形 36"/>
            <p:cNvSpPr/>
            <p:nvPr/>
          </p:nvSpPr>
          <p:spPr>
            <a:xfrm>
              <a:off x="8563295" y="4815837"/>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预定义清理</a:t>
              </a:r>
              <a:endParaRPr lang="zh-CN" altLang="en-US" sz="2800" b="1" dirty="0">
                <a:solidFill>
                  <a:schemeClr val="tx1">
                    <a:lumMod val="65000"/>
                    <a:lumOff val="35000"/>
                  </a:schemeClr>
                </a:solidFill>
              </a:endParaRPr>
            </a:p>
          </p:txBody>
        </p:sp>
      </p:grpSp>
      <p:grpSp>
        <p:nvGrpSpPr>
          <p:cNvPr id="41" name="组合 40"/>
          <p:cNvGrpSpPr/>
          <p:nvPr/>
        </p:nvGrpSpPr>
        <p:grpSpPr>
          <a:xfrm>
            <a:off x="2200234" y="1090419"/>
            <a:ext cx="4835117" cy="748507"/>
            <a:chOff x="7824198" y="1404177"/>
            <a:chExt cx="4835117" cy="748507"/>
          </a:xfrm>
        </p:grpSpPr>
        <p:grpSp>
          <p:nvGrpSpPr>
            <p:cNvPr id="42" name="组合 41"/>
            <p:cNvGrpSpPr/>
            <p:nvPr/>
          </p:nvGrpSpPr>
          <p:grpSpPr>
            <a:xfrm>
              <a:off x="7824198" y="1404177"/>
              <a:ext cx="761736" cy="748507"/>
              <a:chOff x="1805940" y="1198245"/>
              <a:chExt cx="2011680" cy="2011680"/>
            </a:xfrm>
          </p:grpSpPr>
          <p:sp>
            <p:nvSpPr>
              <p:cNvPr id="45"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3"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3.7.1</a:t>
              </a:r>
              <a:endParaRPr lang="en-US" altLang="zh-CN" sz="2000" b="1" dirty="0">
                <a:solidFill>
                  <a:schemeClr val="tx1">
                    <a:lumMod val="65000"/>
                    <a:lumOff val="35000"/>
                  </a:schemeClr>
                </a:solidFill>
              </a:endParaRPr>
            </a:p>
          </p:txBody>
        </p:sp>
        <p:sp>
          <p:nvSpPr>
            <p:cNvPr id="44" name="矩形 43"/>
            <p:cNvSpPr/>
            <p:nvPr/>
          </p:nvSpPr>
          <p:spPr>
            <a:xfrm>
              <a:off x="8588965" y="147607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异常</a:t>
              </a:r>
              <a:endParaRPr lang="zh-CN" altLang="en-US" sz="2800" b="1" dirty="0">
                <a:solidFill>
                  <a:schemeClr val="tx1">
                    <a:lumMod val="65000"/>
                    <a:lumOff val="35000"/>
                  </a:schemeClr>
                </a:solidFill>
              </a:endParaRPr>
            </a:p>
          </p:txBody>
        </p:sp>
      </p:grpSp>
      <p:grpSp>
        <p:nvGrpSpPr>
          <p:cNvPr id="48" name="组合 47"/>
          <p:cNvGrpSpPr/>
          <p:nvPr/>
        </p:nvGrpSpPr>
        <p:grpSpPr>
          <a:xfrm>
            <a:off x="2146334" y="2773230"/>
            <a:ext cx="4890258" cy="795990"/>
            <a:chOff x="7770298" y="3086988"/>
            <a:chExt cx="4890258" cy="795990"/>
          </a:xfrm>
        </p:grpSpPr>
        <p:grpSp>
          <p:nvGrpSpPr>
            <p:cNvPr id="49" name="组合 48"/>
            <p:cNvGrpSpPr/>
            <p:nvPr/>
          </p:nvGrpSpPr>
          <p:grpSpPr>
            <a:xfrm>
              <a:off x="7770298" y="3086988"/>
              <a:ext cx="825079" cy="795990"/>
              <a:chOff x="1805940" y="1198245"/>
              <a:chExt cx="2011680" cy="2011680"/>
            </a:xfrm>
          </p:grpSpPr>
          <p:sp>
            <p:nvSpPr>
              <p:cNvPr id="52"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3"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4"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0" name="文本框 29"/>
            <p:cNvSpPr txBox="1"/>
            <p:nvPr/>
          </p:nvSpPr>
          <p:spPr>
            <a:xfrm>
              <a:off x="7805842" y="3301829"/>
              <a:ext cx="880164" cy="400110"/>
            </a:xfrm>
            <a:prstGeom prst="rect">
              <a:avLst/>
            </a:prstGeom>
            <a:noFill/>
          </p:spPr>
          <p:txBody>
            <a:bodyPr wrap="square" rtlCol="0">
              <a:spAutoFit/>
            </a:bodyPr>
            <a:lstStyle/>
            <a:p>
              <a:r>
                <a:rPr lang="en-US" altLang="zh-CN" sz="2000" b="1" dirty="0">
                  <a:solidFill>
                    <a:schemeClr val="tx1">
                      <a:lumMod val="65000"/>
                      <a:lumOff val="35000"/>
                    </a:schemeClr>
                  </a:solidFill>
                </a:rPr>
                <a:t>3.7.3</a:t>
              </a:r>
            </a:p>
          </p:txBody>
        </p:sp>
        <p:sp>
          <p:nvSpPr>
            <p:cNvPr id="51" name="矩形 50"/>
            <p:cNvSpPr/>
            <p:nvPr/>
          </p:nvSpPr>
          <p:spPr>
            <a:xfrm>
              <a:off x="8590206" y="3186515"/>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异常捕获与处理</a:t>
              </a:r>
              <a:endParaRPr lang="zh-CN" altLang="en-US" sz="2800" b="1" dirty="0">
                <a:solidFill>
                  <a:schemeClr val="tx1">
                    <a:lumMod val="65000"/>
                    <a:lumOff val="35000"/>
                  </a:schemeClr>
                </a:solidFill>
              </a:endParaRPr>
            </a:p>
          </p:txBody>
        </p:sp>
      </p:grpSp>
      <p:grpSp>
        <p:nvGrpSpPr>
          <p:cNvPr id="55" name="组合 54"/>
          <p:cNvGrpSpPr/>
          <p:nvPr/>
        </p:nvGrpSpPr>
        <p:grpSpPr>
          <a:xfrm>
            <a:off x="2157351" y="3548263"/>
            <a:ext cx="4877430" cy="793383"/>
            <a:chOff x="7781315" y="3862021"/>
            <a:chExt cx="4877430" cy="793383"/>
          </a:xfrm>
        </p:grpSpPr>
        <p:grpSp>
          <p:nvGrpSpPr>
            <p:cNvPr id="56" name="组合 55"/>
            <p:cNvGrpSpPr/>
            <p:nvPr/>
          </p:nvGrpSpPr>
          <p:grpSpPr>
            <a:xfrm>
              <a:off x="7781315" y="3862021"/>
              <a:ext cx="803046" cy="793383"/>
              <a:chOff x="1805940" y="1198245"/>
              <a:chExt cx="2011680" cy="2011680"/>
            </a:xfrm>
          </p:grpSpPr>
          <p:sp>
            <p:nvSpPr>
              <p:cNvPr id="59"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7" name="文本框 30"/>
            <p:cNvSpPr txBox="1"/>
            <p:nvPr/>
          </p:nvSpPr>
          <p:spPr>
            <a:xfrm>
              <a:off x="7802776" y="4037490"/>
              <a:ext cx="825079" cy="400110"/>
            </a:xfrm>
            <a:prstGeom prst="rect">
              <a:avLst/>
            </a:prstGeom>
            <a:noFill/>
          </p:spPr>
          <p:txBody>
            <a:bodyPr wrap="square" rtlCol="0">
              <a:spAutoFit/>
            </a:bodyPr>
            <a:lstStyle/>
            <a:p>
              <a:r>
                <a:rPr lang="en-US" altLang="zh-CN" sz="2000" b="1" dirty="0">
                  <a:solidFill>
                    <a:schemeClr val="tx1">
                      <a:lumMod val="65000"/>
                      <a:lumOff val="35000"/>
                    </a:schemeClr>
                  </a:solidFill>
                </a:rPr>
                <a:t>3.7.4</a:t>
              </a:r>
            </a:p>
          </p:txBody>
        </p:sp>
        <p:sp>
          <p:nvSpPr>
            <p:cNvPr id="58" name="矩形 57"/>
            <p:cNvSpPr/>
            <p:nvPr/>
          </p:nvSpPr>
          <p:spPr>
            <a:xfrm>
              <a:off x="8588395" y="3934356"/>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自定义异常</a:t>
              </a:r>
              <a:endParaRPr lang="en-US" altLang="zh-CN" sz="2800" b="1" dirty="0">
                <a:solidFill>
                  <a:schemeClr val="tx1">
                    <a:lumMod val="65000"/>
                    <a:lumOff val="35000"/>
                  </a:schemeClr>
                </a:solidFill>
              </a:endParaRPr>
            </a:p>
          </p:txBody>
        </p:sp>
      </p:grpSp>
      <p:grpSp>
        <p:nvGrpSpPr>
          <p:cNvPr id="62" name="组合 61"/>
          <p:cNvGrpSpPr/>
          <p:nvPr/>
        </p:nvGrpSpPr>
        <p:grpSpPr>
          <a:xfrm>
            <a:off x="2145150" y="1912514"/>
            <a:ext cx="5839040" cy="773015"/>
            <a:chOff x="7791146" y="2274512"/>
            <a:chExt cx="5839040" cy="773015"/>
          </a:xfrm>
        </p:grpSpPr>
        <p:grpSp>
          <p:nvGrpSpPr>
            <p:cNvPr id="63" name="组合 62"/>
            <p:cNvGrpSpPr/>
            <p:nvPr/>
          </p:nvGrpSpPr>
          <p:grpSpPr>
            <a:xfrm>
              <a:off x="7791146" y="2274512"/>
              <a:ext cx="794787" cy="773015"/>
              <a:chOff x="1805940" y="1198245"/>
              <a:chExt cx="2011680" cy="2011680"/>
            </a:xfrm>
          </p:grpSpPr>
          <p:sp>
            <p:nvSpPr>
              <p:cNvPr id="66"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7"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8"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64" name="文本框 63"/>
            <p:cNvSpPr txBox="1"/>
            <p:nvPr/>
          </p:nvSpPr>
          <p:spPr>
            <a:xfrm>
              <a:off x="7847415" y="2459254"/>
              <a:ext cx="814063" cy="400110"/>
            </a:xfrm>
            <a:prstGeom prst="rect">
              <a:avLst/>
            </a:prstGeom>
            <a:noFill/>
          </p:spPr>
          <p:txBody>
            <a:bodyPr wrap="square" rtlCol="0">
              <a:spAutoFit/>
            </a:bodyPr>
            <a:lstStyle/>
            <a:p>
              <a:r>
                <a:rPr lang="en-US" altLang="zh-CN" sz="2000" b="1" dirty="0">
                  <a:solidFill>
                    <a:schemeClr val="tx1">
                      <a:lumMod val="65000"/>
                      <a:lumOff val="35000"/>
                    </a:schemeClr>
                  </a:solidFill>
                </a:rPr>
                <a:t>3.7.2</a:t>
              </a:r>
            </a:p>
          </p:txBody>
        </p:sp>
        <p:sp>
          <p:nvSpPr>
            <p:cNvPr id="65" name="矩形 64"/>
            <p:cNvSpPr/>
            <p:nvPr/>
          </p:nvSpPr>
          <p:spPr>
            <a:xfrm>
              <a:off x="8590213" y="2357560"/>
              <a:ext cx="5039973"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异常抛出</a:t>
              </a:r>
              <a:endParaRPr lang="zh-CN" altLang="en-US" sz="2800" b="1" dirty="0">
                <a:solidFill>
                  <a:schemeClr val="tx1">
                    <a:lumMod val="65000"/>
                    <a:lumOff val="35000"/>
                  </a:schemeClr>
                </a:solidFill>
              </a:endParaRPr>
            </a:p>
          </p:txBody>
        </p:sp>
      </p:grpSp>
    </p:spTree>
    <p:extLst>
      <p:ext uri="{BB962C8B-B14F-4D97-AF65-F5344CB8AC3E}">
        <p14:creationId xmlns:p14="http://schemas.microsoft.com/office/powerpoint/2010/main" val="3278099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8" name="组合 27"/>
          <p:cNvGrpSpPr/>
          <p:nvPr/>
        </p:nvGrpSpPr>
        <p:grpSpPr>
          <a:xfrm>
            <a:off x="0" y="-5482"/>
            <a:ext cx="10815063" cy="795014"/>
            <a:chOff x="1805471" y="4890477"/>
            <a:chExt cx="8323213" cy="795014"/>
          </a:xfrm>
        </p:grpSpPr>
        <p:sp>
          <p:nvSpPr>
            <p:cNvPr id="29"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30" name="椭圆 29"/>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3.7</a:t>
              </a:r>
              <a:endParaRPr lang="en-US" altLang="zh-CN" sz="2800" dirty="0">
                <a:solidFill>
                  <a:schemeClr val="accent6"/>
                </a:solidFill>
                <a:latin typeface="Impact" panose="020B0806030902050204" pitchFamily="34" charset="0"/>
              </a:endParaRPr>
            </a:p>
          </p:txBody>
        </p:sp>
        <p:grpSp>
          <p:nvGrpSpPr>
            <p:cNvPr id="31" name="组合 30"/>
            <p:cNvGrpSpPr/>
            <p:nvPr/>
          </p:nvGrpSpPr>
          <p:grpSpPr>
            <a:xfrm>
              <a:off x="4143006" y="4890477"/>
              <a:ext cx="5985678" cy="795014"/>
              <a:chOff x="4371606" y="4763477"/>
              <a:chExt cx="5985678" cy="795014"/>
            </a:xfrm>
          </p:grpSpPr>
          <p:sp>
            <p:nvSpPr>
              <p:cNvPr id="32" name="矩形 31"/>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33" name="矩形 32"/>
              <p:cNvSpPr/>
              <p:nvPr/>
            </p:nvSpPr>
            <p:spPr>
              <a:xfrm>
                <a:off x="4371606" y="4763477"/>
                <a:ext cx="4170292"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smtClean="0">
                    <a:solidFill>
                      <a:schemeClr val="tx1">
                        <a:lumMod val="65000"/>
                        <a:lumOff val="35000"/>
                      </a:schemeClr>
                    </a:solidFill>
                  </a:rPr>
                  <a:t>异常处理</a:t>
                </a:r>
                <a:endParaRPr lang="zh-CN" altLang="en-US" sz="3200" b="1" dirty="0">
                  <a:solidFill>
                    <a:schemeClr val="tx1">
                      <a:lumMod val="65000"/>
                      <a:lumOff val="35000"/>
                    </a:schemeClr>
                  </a:solidFill>
                </a:endParaRPr>
              </a:p>
            </p:txBody>
          </p:sp>
        </p:grpSp>
      </p:grpSp>
      <p:grpSp>
        <p:nvGrpSpPr>
          <p:cNvPr id="73" name="组合 72"/>
          <p:cNvGrpSpPr/>
          <p:nvPr/>
        </p:nvGrpSpPr>
        <p:grpSpPr>
          <a:xfrm>
            <a:off x="0" y="630686"/>
            <a:ext cx="4565097" cy="1631865"/>
            <a:chOff x="1949" y="4185715"/>
            <a:chExt cx="4565097" cy="1631865"/>
          </a:xfrm>
        </p:grpSpPr>
        <p:grpSp>
          <p:nvGrpSpPr>
            <p:cNvPr id="74" name="组合 25"/>
            <p:cNvGrpSpPr/>
            <p:nvPr/>
          </p:nvGrpSpPr>
          <p:grpSpPr>
            <a:xfrm>
              <a:off x="1949" y="4185715"/>
              <a:ext cx="847793" cy="1631865"/>
              <a:chOff x="1147497" y="2119547"/>
              <a:chExt cx="1914069" cy="3767138"/>
            </a:xfrm>
          </p:grpSpPr>
          <p:sp>
            <p:nvSpPr>
              <p:cNvPr id="76"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77"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8"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79"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3.7.1</a:t>
                </a:r>
                <a:endParaRPr lang="zh-CN" altLang="en-US" sz="2000" b="1" dirty="0">
                  <a:solidFill>
                    <a:schemeClr val="tx2">
                      <a:lumMod val="50000"/>
                    </a:schemeClr>
                  </a:solidFill>
                </a:endParaRPr>
              </a:p>
            </p:txBody>
          </p:sp>
          <p:sp>
            <p:nvSpPr>
              <p:cNvPr id="80" name="矩形 79"/>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75" name="矩形 74"/>
            <p:cNvSpPr/>
            <p:nvPr/>
          </p:nvSpPr>
          <p:spPr>
            <a:xfrm>
              <a:off x="805901" y="4259267"/>
              <a:ext cx="3761145"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异常</a:t>
              </a:r>
              <a:endParaRPr lang="zh-CN" altLang="en-US" sz="2800" b="1" dirty="0">
                <a:solidFill>
                  <a:schemeClr val="accent4"/>
                </a:solidFill>
              </a:endParaRPr>
            </a:p>
          </p:txBody>
        </p:sp>
      </p:grpSp>
      <p:sp>
        <p:nvSpPr>
          <p:cNvPr id="2" name="矩形 1"/>
          <p:cNvSpPr/>
          <p:nvPr/>
        </p:nvSpPr>
        <p:spPr>
          <a:xfrm>
            <a:off x="930583" y="1662386"/>
            <a:ext cx="9483866" cy="4154984"/>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异常</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Exception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）是程序运行中发生的事件，该事件可以中断程序指令的正常执行流程，是一种常见的运行错误。运行期间检测到的错误被称为异常。大多数的异常都不会被程序处理，都以错误信息的形式呈现。</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Python</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使用异常对象来表示异常状态，并在遇到错误时引发异常。异常对象未被处理（或捕获）时，程序将终止并显示一条错误消息（</a:t>
            </a:r>
            <a:r>
              <a:rPr lang="en-US" altLang="zh-CN" sz="2400" kern="100" dirty="0" err="1">
                <a:latin typeface="Times New Roman" panose="02020603050405020304" pitchFamily="18" charset="0"/>
                <a:ea typeface="宋体" panose="02010600030101010101" pitchFamily="2" charset="-122"/>
                <a:cs typeface="Times New Roman" panose="02020603050405020304" pitchFamily="18" charset="0"/>
              </a:rPr>
              <a:t>traceback</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endParaRPr>
          </a:p>
          <a:p>
            <a:pPr indent="266700" algn="just"/>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异常</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种类繁多，以不同的类型出现，这些类型都作为信息的一部分输出出来。错误信息的前面部分显示了异常发生的上下文，并以调用栈的形式显示具体信息。编程者通过各种方式引发和捕获这些实例，从而逮住错误并采取措施。常见异常见表</a:t>
            </a:r>
            <a:r>
              <a:rPr lang="en-US" altLang="zh-CN" sz="2400" kern="100" dirty="0">
                <a:latin typeface="Times New Roman" panose="02020603050405020304" pitchFamily="18" charset="0"/>
                <a:ea typeface="宋体" panose="02010600030101010101" pitchFamily="2" charset="-122"/>
                <a:cs typeface="Times New Roman" panose="02020603050405020304" pitchFamily="18" charset="0"/>
              </a:rPr>
              <a:t>3-1</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a:t>
            </a:r>
          </a:p>
          <a:p>
            <a:pPr indent="266700" algn="just">
              <a:spcAft>
                <a:spcPts val="0"/>
              </a:spcAft>
            </a:pP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8417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8" name="组合 27"/>
          <p:cNvGrpSpPr/>
          <p:nvPr/>
        </p:nvGrpSpPr>
        <p:grpSpPr>
          <a:xfrm>
            <a:off x="0" y="-5482"/>
            <a:ext cx="10815063" cy="795014"/>
            <a:chOff x="1805471" y="4890477"/>
            <a:chExt cx="8323213" cy="795014"/>
          </a:xfrm>
        </p:grpSpPr>
        <p:sp>
          <p:nvSpPr>
            <p:cNvPr id="29"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30" name="椭圆 29"/>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3.7</a:t>
              </a:r>
              <a:endParaRPr lang="en-US" altLang="zh-CN" sz="2800" dirty="0">
                <a:solidFill>
                  <a:schemeClr val="accent6"/>
                </a:solidFill>
                <a:latin typeface="Impact" panose="020B0806030902050204" pitchFamily="34" charset="0"/>
              </a:endParaRPr>
            </a:p>
          </p:txBody>
        </p:sp>
        <p:grpSp>
          <p:nvGrpSpPr>
            <p:cNvPr id="31" name="组合 30"/>
            <p:cNvGrpSpPr/>
            <p:nvPr/>
          </p:nvGrpSpPr>
          <p:grpSpPr>
            <a:xfrm>
              <a:off x="4143006" y="4890477"/>
              <a:ext cx="5985678" cy="795014"/>
              <a:chOff x="4371606" y="4763477"/>
              <a:chExt cx="5985678" cy="795014"/>
            </a:xfrm>
          </p:grpSpPr>
          <p:sp>
            <p:nvSpPr>
              <p:cNvPr id="32" name="矩形 31"/>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33" name="矩形 32"/>
              <p:cNvSpPr/>
              <p:nvPr/>
            </p:nvSpPr>
            <p:spPr>
              <a:xfrm>
                <a:off x="4371606" y="4763477"/>
                <a:ext cx="4170292"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smtClean="0">
                    <a:solidFill>
                      <a:schemeClr val="tx1">
                        <a:lumMod val="65000"/>
                        <a:lumOff val="35000"/>
                      </a:schemeClr>
                    </a:solidFill>
                  </a:rPr>
                  <a:t>异常处理</a:t>
                </a:r>
                <a:endParaRPr lang="zh-CN" altLang="en-US" sz="3200" b="1" dirty="0">
                  <a:solidFill>
                    <a:schemeClr val="tx1">
                      <a:lumMod val="65000"/>
                      <a:lumOff val="35000"/>
                    </a:schemeClr>
                  </a:solidFill>
                </a:endParaRPr>
              </a:p>
            </p:txBody>
          </p:sp>
        </p:grpSp>
      </p:grpSp>
      <p:grpSp>
        <p:nvGrpSpPr>
          <p:cNvPr id="20" name="组合 19"/>
          <p:cNvGrpSpPr/>
          <p:nvPr/>
        </p:nvGrpSpPr>
        <p:grpSpPr>
          <a:xfrm>
            <a:off x="0" y="630686"/>
            <a:ext cx="3543788" cy="1224301"/>
            <a:chOff x="3433044" y="2951527"/>
            <a:chExt cx="3543788" cy="1224301"/>
          </a:xfrm>
        </p:grpSpPr>
        <p:grpSp>
          <p:nvGrpSpPr>
            <p:cNvPr id="21" name="组合 20"/>
            <p:cNvGrpSpPr/>
            <p:nvPr/>
          </p:nvGrpSpPr>
          <p:grpSpPr>
            <a:xfrm>
              <a:off x="3433044" y="2951527"/>
              <a:ext cx="866019" cy="1224301"/>
              <a:chOff x="3808475" y="2119547"/>
              <a:chExt cx="1914069" cy="2769162"/>
            </a:xfrm>
          </p:grpSpPr>
          <p:sp>
            <p:nvSpPr>
              <p:cNvPr id="23"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24"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3.7.2</a:t>
                </a:r>
                <a:endParaRPr lang="zh-CN" altLang="en-US" sz="2000" b="1" dirty="0">
                  <a:solidFill>
                    <a:schemeClr val="tx2">
                      <a:lumMod val="50000"/>
                    </a:schemeClr>
                  </a:solidFill>
                </a:endParaRPr>
              </a:p>
            </p:txBody>
          </p:sp>
        </p:grpSp>
        <p:sp>
          <p:nvSpPr>
            <p:cNvPr id="22" name="矩形 21"/>
            <p:cNvSpPr/>
            <p:nvPr/>
          </p:nvSpPr>
          <p:spPr>
            <a:xfrm>
              <a:off x="4245324" y="3030160"/>
              <a:ext cx="2731508"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异常抛出</a:t>
              </a:r>
              <a:endParaRPr lang="zh-CN" altLang="en-US" sz="2800" b="1" dirty="0">
                <a:solidFill>
                  <a:schemeClr val="accent2"/>
                </a:solidFill>
              </a:endParaRPr>
            </a:p>
          </p:txBody>
        </p:sp>
      </p:grpSp>
      <p:sp>
        <p:nvSpPr>
          <p:cNvPr id="4" name="矩形 3"/>
          <p:cNvSpPr/>
          <p:nvPr/>
        </p:nvSpPr>
        <p:spPr>
          <a:xfrm>
            <a:off x="1306260" y="1854987"/>
            <a:ext cx="2685351" cy="800219"/>
          </a:xfrm>
          <a:prstGeom prst="rect">
            <a:avLst/>
          </a:prstGeom>
        </p:spPr>
        <p:txBody>
          <a:bodyPr wrap="none">
            <a:spAutoFit/>
          </a:bodyPr>
          <a:lstStyle/>
          <a:p>
            <a:pPr marL="342900" indent="-342900">
              <a:buAutoNum type="arabicPeriod"/>
            </a:pPr>
            <a:r>
              <a:rPr lang="zh-CN" altLang="zh-CN" sz="2800" kern="100" dirty="0" smtClean="0">
                <a:latin typeface="黑体" panose="02010609060101010101" pitchFamily="49" charset="-122"/>
                <a:ea typeface="黑体" panose="02010609060101010101" pitchFamily="49" charset="-122"/>
                <a:cs typeface="Times New Roman" panose="02020603050405020304" pitchFamily="18" charset="0"/>
              </a:rPr>
              <a:t>系统</a:t>
            </a:r>
            <a:r>
              <a:rPr lang="zh-CN" altLang="zh-CN" sz="2800" kern="100" dirty="0">
                <a:latin typeface="黑体" panose="02010609060101010101" pitchFamily="49" charset="-122"/>
                <a:ea typeface="黑体" panose="02010609060101010101" pitchFamily="49" charset="-122"/>
                <a:cs typeface="Times New Roman" panose="02020603050405020304" pitchFamily="18" charset="0"/>
              </a:rPr>
              <a:t>抛出</a:t>
            </a:r>
            <a:r>
              <a:rPr lang="zh-CN" altLang="zh-CN" sz="2800" kern="100" dirty="0" smtClean="0">
                <a:latin typeface="黑体" panose="02010609060101010101" pitchFamily="49" charset="-122"/>
                <a:ea typeface="黑体" panose="02010609060101010101" pitchFamily="49" charset="-122"/>
                <a:cs typeface="Times New Roman" panose="02020603050405020304" pitchFamily="18" charset="0"/>
              </a:rPr>
              <a:t>异常</a:t>
            </a:r>
            <a:endPar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endParaRPr>
          </a:p>
          <a:p>
            <a:endParaRPr lang="zh-CN" altLang="en-US" dirty="0"/>
          </a:p>
        </p:txBody>
      </p:sp>
      <p:sp>
        <p:nvSpPr>
          <p:cNvPr id="5" name="矩形 4"/>
          <p:cNvSpPr/>
          <p:nvPr/>
        </p:nvSpPr>
        <p:spPr>
          <a:xfrm>
            <a:off x="433008" y="2404549"/>
            <a:ext cx="10831105" cy="2677656"/>
          </a:xfrm>
          <a:prstGeom prst="rect">
            <a:avLst/>
          </a:prstGeom>
          <a:solidFill>
            <a:schemeClr val="accent1">
              <a:lumMod val="40000"/>
              <a:lumOff val="60000"/>
            </a:schemeClr>
          </a:solidFill>
        </p:spPr>
        <p:txBody>
          <a:bodyPr wrap="square">
            <a:spAutoFit/>
          </a:bodyPr>
          <a:lstStyle/>
          <a:p>
            <a:pPr indent="266700" algn="just">
              <a:spcAft>
                <a:spcPts val="0"/>
              </a:spcAft>
            </a:pP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&gt;&gt;&gt; a=1</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&gt;&gt;&gt; b='2'</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&gt;&gt;&gt; result=</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a+b</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533400" algn="just">
              <a:spcAft>
                <a:spcPts val="0"/>
              </a:spcAft>
            </a:pP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Traceback (most recent call last):</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File "&lt;pyshell#2&gt;", line 1, in &lt;module&gt;</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266700" algn="just">
              <a:spcAft>
                <a:spcPts val="0"/>
              </a:spcAft>
            </a:pP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result=</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a+b</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a:p>
            <a:pPr indent="666750" algn="just">
              <a:spcAft>
                <a:spcPts val="0"/>
              </a:spcAft>
            </a:pP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TypeError</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unsupported operand type(s) for +: '</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int</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 and '</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rPr>
              <a:t>str</a:t>
            </a:r>
            <a:r>
              <a:rPr lang="en-US" altLang="zh-CN" sz="2400" kern="100" dirty="0">
                <a:latin typeface="宋体" panose="02010600030101010101" pitchFamily="2" charset="-122"/>
                <a:ea typeface="宋体" panose="02010600030101010101" pitchFamily="2" charset="-122"/>
                <a:cs typeface="Times New Roman" panose="02020603050405020304" pitchFamily="18" charset="0"/>
              </a:rPr>
              <a:t>'</a:t>
            </a:r>
            <a:endParaRPr lang="zh-CN" altLang="zh-CN" sz="2400"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6" name="矩形 5"/>
          <p:cNvSpPr/>
          <p:nvPr/>
        </p:nvSpPr>
        <p:spPr>
          <a:xfrm>
            <a:off x="717584" y="5517262"/>
            <a:ext cx="9527731" cy="830997"/>
          </a:xfrm>
          <a:prstGeom prst="rect">
            <a:avLst/>
          </a:prstGeom>
        </p:spPr>
        <p:txBody>
          <a:bodyPr wrap="square">
            <a:spAutoFit/>
          </a:bodyPr>
          <a:lstStyle/>
          <a:p>
            <a:r>
              <a:rPr lang="en-US" altLang="zh-CN" sz="2400" kern="100" dirty="0" smtClean="0">
                <a:latin typeface="宋体" panose="02010600030101010101" pitchFamily="2" charset="-122"/>
                <a:ea typeface="宋体" panose="02010600030101010101" pitchFamily="2" charset="-122"/>
                <a:cs typeface="Times New Roman" panose="02020603050405020304" pitchFamily="18" charset="0"/>
              </a:rPr>
              <a:t>   </a:t>
            </a:r>
            <a:r>
              <a:rPr lang="zh-CN" altLang="zh-CN" sz="2400" kern="100" dirty="0" smtClean="0">
                <a:latin typeface="宋体" panose="02010600030101010101" pitchFamily="2" charset="-122"/>
                <a:ea typeface="宋体" panose="02010600030101010101" pitchFamily="2" charset="-122"/>
                <a:cs typeface="Times New Roman" panose="02020603050405020304" pitchFamily="18" charset="0"/>
              </a:rPr>
              <a:t>系统</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抛出</a:t>
            </a:r>
            <a:r>
              <a:rPr lang="en-US" altLang="zh-CN" sz="2400" kern="100" dirty="0" err="1">
                <a:latin typeface="宋体" panose="02010600030101010101" pitchFamily="2" charset="-122"/>
                <a:ea typeface="宋体" panose="02010600030101010101" pitchFamily="2" charset="-122"/>
              </a:rPr>
              <a:t>TypeErrpr</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错误，字符串类型与数字类型不能直接相加。修改方法为删除</a:t>
            </a:r>
            <a:r>
              <a:rPr lang="en-US" altLang="zh-CN" sz="2400" kern="100" dirty="0">
                <a:latin typeface="宋体" panose="02010600030101010101" pitchFamily="2" charset="-122"/>
                <a:ea typeface="宋体" panose="02010600030101010101" pitchFamily="2" charset="-122"/>
              </a:rPr>
              <a:t>2</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两侧定义字符串的单引号。</a:t>
            </a:r>
            <a:endParaRPr lang="zh-CN" altLang="en-US" sz="24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865490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8" name="组合 27"/>
          <p:cNvGrpSpPr/>
          <p:nvPr/>
        </p:nvGrpSpPr>
        <p:grpSpPr>
          <a:xfrm>
            <a:off x="0" y="-5482"/>
            <a:ext cx="10815063" cy="795014"/>
            <a:chOff x="1805471" y="4890477"/>
            <a:chExt cx="8323213" cy="795014"/>
          </a:xfrm>
        </p:grpSpPr>
        <p:sp>
          <p:nvSpPr>
            <p:cNvPr id="29"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30" name="椭圆 29"/>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3.7</a:t>
              </a:r>
              <a:endParaRPr lang="en-US" altLang="zh-CN" sz="2800" dirty="0">
                <a:solidFill>
                  <a:schemeClr val="accent6"/>
                </a:solidFill>
                <a:latin typeface="Impact" panose="020B0806030902050204" pitchFamily="34" charset="0"/>
              </a:endParaRPr>
            </a:p>
          </p:txBody>
        </p:sp>
        <p:grpSp>
          <p:nvGrpSpPr>
            <p:cNvPr id="31" name="组合 30"/>
            <p:cNvGrpSpPr/>
            <p:nvPr/>
          </p:nvGrpSpPr>
          <p:grpSpPr>
            <a:xfrm>
              <a:off x="4143006" y="4890477"/>
              <a:ext cx="5985678" cy="795014"/>
              <a:chOff x="4371606" y="4763477"/>
              <a:chExt cx="5985678" cy="795014"/>
            </a:xfrm>
          </p:grpSpPr>
          <p:sp>
            <p:nvSpPr>
              <p:cNvPr id="32" name="矩形 31"/>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33" name="矩形 32"/>
              <p:cNvSpPr/>
              <p:nvPr/>
            </p:nvSpPr>
            <p:spPr>
              <a:xfrm>
                <a:off x="4371606" y="4763477"/>
                <a:ext cx="4170292"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smtClean="0">
                    <a:solidFill>
                      <a:schemeClr val="tx1">
                        <a:lumMod val="65000"/>
                        <a:lumOff val="35000"/>
                      </a:schemeClr>
                    </a:solidFill>
                  </a:rPr>
                  <a:t>异常处理</a:t>
                </a:r>
                <a:endParaRPr lang="zh-CN" altLang="en-US" sz="3200" b="1" dirty="0">
                  <a:solidFill>
                    <a:schemeClr val="tx1">
                      <a:lumMod val="65000"/>
                      <a:lumOff val="35000"/>
                    </a:schemeClr>
                  </a:solidFill>
                </a:endParaRPr>
              </a:p>
            </p:txBody>
          </p:sp>
        </p:grpSp>
      </p:grpSp>
      <p:sp>
        <p:nvSpPr>
          <p:cNvPr id="4" name="矩形 3"/>
          <p:cNvSpPr/>
          <p:nvPr/>
        </p:nvSpPr>
        <p:spPr>
          <a:xfrm>
            <a:off x="453909" y="797396"/>
            <a:ext cx="11418510" cy="1969770"/>
          </a:xfrm>
          <a:prstGeom prst="rect">
            <a:avLst/>
          </a:prstGeom>
        </p:spPr>
        <p:txBody>
          <a:bodyPr wrap="none">
            <a:spAutoFit/>
          </a:bodyPr>
          <a:lstStyle/>
          <a:p>
            <a:r>
              <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rPr>
              <a:t>2.raise</a:t>
            </a:r>
            <a:r>
              <a:rPr lang="zh-CN" altLang="en-US" sz="2800" kern="100" dirty="0" smtClean="0">
                <a:latin typeface="黑体" panose="02010609060101010101" pitchFamily="49" charset="-122"/>
                <a:ea typeface="黑体" panose="02010609060101010101" pitchFamily="49" charset="-122"/>
                <a:cs typeface="Times New Roman" panose="02020603050405020304" pitchFamily="18" charset="0"/>
              </a:rPr>
              <a:t>语句</a:t>
            </a:r>
            <a:r>
              <a:rPr lang="zh-CN" altLang="zh-CN" sz="2800" kern="100" dirty="0" smtClean="0">
                <a:latin typeface="黑体" panose="02010609060101010101" pitchFamily="49" charset="-122"/>
                <a:ea typeface="黑体" panose="02010609060101010101" pitchFamily="49" charset="-122"/>
                <a:cs typeface="Times New Roman" panose="02020603050405020304" pitchFamily="18" charset="0"/>
              </a:rPr>
              <a:t>抛</a:t>
            </a:r>
            <a:r>
              <a:rPr lang="zh-CN" altLang="zh-CN" sz="2800" kern="100" dirty="0">
                <a:latin typeface="黑体" panose="02010609060101010101" pitchFamily="49" charset="-122"/>
                <a:ea typeface="黑体" panose="02010609060101010101" pitchFamily="49" charset="-122"/>
                <a:cs typeface="Times New Roman" panose="02020603050405020304" pitchFamily="18" charset="0"/>
              </a:rPr>
              <a:t>出</a:t>
            </a:r>
            <a:r>
              <a:rPr lang="zh-CN" altLang="zh-CN" sz="2800" kern="100" dirty="0" smtClean="0">
                <a:latin typeface="黑体" panose="02010609060101010101" pitchFamily="49" charset="-122"/>
                <a:ea typeface="黑体" panose="02010609060101010101" pitchFamily="49" charset="-122"/>
                <a:cs typeface="Times New Roman" panose="02020603050405020304" pitchFamily="18" charset="0"/>
              </a:rPr>
              <a:t>异常</a:t>
            </a:r>
            <a:endPar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smtClean="0">
                <a:latin typeface="宋体" panose="02010600030101010101" pitchFamily="2" charset="-122"/>
                <a:ea typeface="宋体" panose="02010600030101010101" pitchFamily="2" charset="-122"/>
              </a:rPr>
              <a:t>    Python </a:t>
            </a:r>
            <a:r>
              <a:rPr lang="zh-CN" altLang="zh-CN" sz="2400" dirty="0">
                <a:latin typeface="宋体" panose="02010600030101010101" pitchFamily="2" charset="-122"/>
                <a:ea typeface="宋体" panose="02010600030101010101" pitchFamily="2" charset="-122"/>
              </a:rPr>
              <a:t>可以使用</a:t>
            </a:r>
            <a:r>
              <a:rPr lang="en-US" altLang="zh-CN" sz="2400" dirty="0">
                <a:latin typeface="宋体" panose="02010600030101010101" pitchFamily="2" charset="-122"/>
                <a:ea typeface="宋体" panose="02010600030101010101" pitchFamily="2" charset="-122"/>
              </a:rPr>
              <a:t> raise </a:t>
            </a:r>
            <a:r>
              <a:rPr lang="zh-CN" altLang="zh-CN" sz="2400" dirty="0">
                <a:latin typeface="宋体" panose="02010600030101010101" pitchFamily="2" charset="-122"/>
                <a:ea typeface="宋体" panose="02010600030101010101" pitchFamily="2" charset="-122"/>
              </a:rPr>
              <a:t>语句主动抛出一个指定的异常。</a:t>
            </a:r>
            <a:r>
              <a:rPr lang="en-US" altLang="zh-CN" sz="2400" dirty="0">
                <a:latin typeface="宋体" panose="02010600030101010101" pitchFamily="2" charset="-122"/>
                <a:ea typeface="宋体" panose="02010600030101010101" pitchFamily="2" charset="-122"/>
              </a:rPr>
              <a:t>raise</a:t>
            </a:r>
            <a:r>
              <a:rPr lang="zh-CN" altLang="zh-CN" sz="2400" dirty="0">
                <a:latin typeface="宋体" panose="02010600030101010101" pitchFamily="2" charset="-122"/>
                <a:ea typeface="宋体" panose="02010600030101010101" pitchFamily="2" charset="-122"/>
              </a:rPr>
              <a:t>语法格式如下：</a:t>
            </a:r>
          </a:p>
          <a:p>
            <a:r>
              <a:rPr lang="en-US" altLang="zh-CN" sz="2400" dirty="0">
                <a:latin typeface="宋体" panose="02010600030101010101" pitchFamily="2" charset="-122"/>
                <a:ea typeface="宋体" panose="02010600030101010101" pitchFamily="2" charset="-122"/>
              </a:rPr>
              <a:t>raise [Exception [, </a:t>
            </a:r>
            <a:r>
              <a:rPr lang="en-US" altLang="zh-CN" sz="2400" dirty="0" err="1">
                <a:latin typeface="宋体" panose="02010600030101010101" pitchFamily="2" charset="-122"/>
                <a:ea typeface="宋体" panose="02010600030101010101" pitchFamily="2" charset="-122"/>
              </a:rPr>
              <a:t>args</a:t>
            </a:r>
            <a:r>
              <a:rPr lang="en-US" altLang="zh-CN" sz="2400" dirty="0">
                <a:latin typeface="宋体" panose="02010600030101010101" pitchFamily="2" charset="-122"/>
                <a:ea typeface="宋体" panose="02010600030101010101" pitchFamily="2" charset="-122"/>
              </a:rPr>
              <a:t> [, </a:t>
            </a:r>
            <a:r>
              <a:rPr lang="en-US" altLang="zh-CN" sz="2400" dirty="0" err="1">
                <a:latin typeface="宋体" panose="02010600030101010101" pitchFamily="2" charset="-122"/>
                <a:ea typeface="宋体" panose="02010600030101010101" pitchFamily="2" charset="-122"/>
              </a:rPr>
              <a:t>traceback</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pPr marL="342900" indent="-342900">
              <a:buAutoNum type="arabicPeriod"/>
            </a:pPr>
            <a:endPar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endParaRPr>
          </a:p>
          <a:p>
            <a:endParaRPr lang="zh-CN" altLang="en-US" dirty="0"/>
          </a:p>
        </p:txBody>
      </p:sp>
      <p:sp>
        <p:nvSpPr>
          <p:cNvPr id="5" name="矩形 4"/>
          <p:cNvSpPr/>
          <p:nvPr/>
        </p:nvSpPr>
        <p:spPr>
          <a:xfrm>
            <a:off x="679731" y="2145121"/>
            <a:ext cx="10831105" cy="2677656"/>
          </a:xfrm>
          <a:prstGeom prst="rect">
            <a:avLst/>
          </a:prstGeom>
          <a:solidFill>
            <a:schemeClr val="accent1">
              <a:lumMod val="40000"/>
              <a:lumOff val="60000"/>
            </a:schemeClr>
          </a:solidFill>
        </p:spPr>
        <p:txBody>
          <a:bodyPr wrap="square">
            <a:spAutoFit/>
          </a:bodyPr>
          <a:lstStyle/>
          <a:p>
            <a:r>
              <a:rPr lang="en-US" altLang="zh-CN" sz="2400" dirty="0">
                <a:latin typeface="宋体" panose="02010600030101010101" pitchFamily="2" charset="-122"/>
                <a:ea typeface="宋体" panose="02010600030101010101" pitchFamily="2" charset="-122"/>
              </a:rPr>
              <a:t>&gt;&gt;&gt; x=0</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&gt;&gt;&gt; if x==0:</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raise Exception('x </a:t>
            </a:r>
            <a:r>
              <a:rPr lang="zh-CN" altLang="zh-CN" sz="2400" dirty="0">
                <a:latin typeface="宋体" panose="02010600030101010101" pitchFamily="2" charset="-122"/>
                <a:ea typeface="宋体" panose="02010600030101010101" pitchFamily="2" charset="-122"/>
              </a:rPr>
              <a:t>不能等于</a:t>
            </a:r>
            <a:r>
              <a:rPr lang="en-US" altLang="zh-CN" sz="2400" dirty="0">
                <a:latin typeface="宋体" panose="02010600030101010101" pitchFamily="2" charset="-122"/>
                <a:ea typeface="宋体" panose="02010600030101010101" pitchFamily="2" charset="-122"/>
              </a:rPr>
              <a:t>0')</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Traceback (most recent call last):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File "&lt;pyshell#12&gt;", line 2, in &lt;module&gt;</a:t>
            </a:r>
            <a:endParaRPr lang="zh-CN" altLang="zh-CN" sz="2400" dirty="0">
              <a:latin typeface="宋体" panose="02010600030101010101" pitchFamily="2" charset="-122"/>
              <a:ea typeface="宋体" panose="02010600030101010101" pitchFamily="2" charset="-122"/>
            </a:endParaRPr>
          </a:p>
          <a:p>
            <a:r>
              <a:rPr lang="en-US" altLang="zh-CN" sz="2400" dirty="0">
                <a:latin typeface="宋体" panose="02010600030101010101" pitchFamily="2" charset="-122"/>
                <a:ea typeface="宋体" panose="02010600030101010101" pitchFamily="2" charset="-122"/>
              </a:rPr>
              <a:t>        raise Exception('x </a:t>
            </a:r>
            <a:r>
              <a:rPr lang="zh-CN" altLang="zh-CN" sz="2400" dirty="0">
                <a:latin typeface="宋体" panose="02010600030101010101" pitchFamily="2" charset="-122"/>
                <a:ea typeface="宋体" panose="02010600030101010101" pitchFamily="2" charset="-122"/>
              </a:rPr>
              <a:t>不能等于</a:t>
            </a:r>
            <a:r>
              <a:rPr lang="en-US" altLang="zh-CN" sz="2400" dirty="0">
                <a:latin typeface="宋体" panose="02010600030101010101" pitchFamily="2" charset="-122"/>
                <a:ea typeface="宋体" panose="02010600030101010101" pitchFamily="2" charset="-122"/>
              </a:rPr>
              <a:t>0')</a:t>
            </a:r>
            <a:endParaRPr lang="zh-CN" altLang="zh-CN" sz="2400"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878923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形状 16"/>
          <p:cNvSpPr/>
          <p:nvPr/>
        </p:nvSpPr>
        <p:spPr bwMode="auto">
          <a:xfrm>
            <a:off x="11658915" y="4691047"/>
            <a:ext cx="363587" cy="376888"/>
          </a:xfrm>
          <a:custGeom>
            <a:avLst/>
            <a:gdLst>
              <a:gd name="T0" fmla="*/ 2882 w 15497"/>
              <a:gd name="T1" fmla="*/ 11270 h 16065"/>
              <a:gd name="T2" fmla="*/ 2995 w 15497"/>
              <a:gd name="T3" fmla="*/ 13061 h 16065"/>
              <a:gd name="T4" fmla="*/ 3267 w 15497"/>
              <a:gd name="T5" fmla="*/ 16054 h 16065"/>
              <a:gd name="T6" fmla="*/ 5282 w 15497"/>
              <a:gd name="T7" fmla="*/ 16040 h 16065"/>
              <a:gd name="T8" fmla="*/ 7631 w 15497"/>
              <a:gd name="T9" fmla="*/ 15891 h 16065"/>
              <a:gd name="T10" fmla="*/ 9978 w 15497"/>
              <a:gd name="T11" fmla="*/ 15609 h 16065"/>
              <a:gd name="T12" fmla="*/ 11322 w 15497"/>
              <a:gd name="T13" fmla="*/ 13653 h 16065"/>
              <a:gd name="T14" fmla="*/ 11548 w 15497"/>
              <a:gd name="T15" fmla="*/ 10731 h 16065"/>
              <a:gd name="T16" fmla="*/ 11591 w 15497"/>
              <a:gd name="T17" fmla="*/ 9014 h 16065"/>
              <a:gd name="T18" fmla="*/ 10885 w 15497"/>
              <a:gd name="T19" fmla="*/ 8710 h 16065"/>
              <a:gd name="T20" fmla="*/ 7970 w 15497"/>
              <a:gd name="T21" fmla="*/ 9189 h 16065"/>
              <a:gd name="T22" fmla="*/ 4607 w 15497"/>
              <a:gd name="T23" fmla="*/ 9929 h 16065"/>
              <a:gd name="T24" fmla="*/ 2911 w 15497"/>
              <a:gd name="T25" fmla="*/ 10476 h 16065"/>
              <a:gd name="T26" fmla="*/ 6566 w 15497"/>
              <a:gd name="T27" fmla="*/ 4972 h 16065"/>
              <a:gd name="T28" fmla="*/ 6733 w 15497"/>
              <a:gd name="T29" fmla="*/ 3174 h 16065"/>
              <a:gd name="T30" fmla="*/ 6643 w 15497"/>
              <a:gd name="T31" fmla="*/ 588 h 16065"/>
              <a:gd name="T32" fmla="*/ 5424 w 15497"/>
              <a:gd name="T33" fmla="*/ 869 h 16065"/>
              <a:gd name="T34" fmla="*/ 4689 w 15497"/>
              <a:gd name="T35" fmla="*/ 2399 h 16065"/>
              <a:gd name="T36" fmla="*/ 4579 w 15497"/>
              <a:gd name="T37" fmla="*/ 4921 h 16065"/>
              <a:gd name="T38" fmla="*/ 4601 w 15497"/>
              <a:gd name="T39" fmla="*/ 5949 h 16065"/>
              <a:gd name="T40" fmla="*/ 4902 w 15497"/>
              <a:gd name="T41" fmla="*/ 6070 h 16065"/>
              <a:gd name="T42" fmla="*/ 5535 w 15497"/>
              <a:gd name="T43" fmla="*/ 5992 h 16065"/>
              <a:gd name="T44" fmla="*/ 6168 w 15497"/>
              <a:gd name="T45" fmla="*/ 5811 h 16065"/>
              <a:gd name="T46" fmla="*/ 15292 w 15497"/>
              <a:gd name="T47" fmla="*/ 834 h 16065"/>
              <a:gd name="T48" fmla="*/ 14533 w 15497"/>
              <a:gd name="T49" fmla="*/ 404 h 16065"/>
              <a:gd name="T50" fmla="*/ 13510 w 15497"/>
              <a:gd name="T51" fmla="*/ 135 h 16065"/>
              <a:gd name="T52" fmla="*/ 12276 w 15497"/>
              <a:gd name="T53" fmla="*/ 12 h 16065"/>
              <a:gd name="T54" fmla="*/ 11499 w 15497"/>
              <a:gd name="T55" fmla="*/ 1983 h 16065"/>
              <a:gd name="T56" fmla="*/ 11228 w 15497"/>
              <a:gd name="T57" fmla="*/ 4447 h 16065"/>
              <a:gd name="T58" fmla="*/ 10904 w 15497"/>
              <a:gd name="T59" fmla="*/ 6370 h 16065"/>
              <a:gd name="T60" fmla="*/ 10266 w 15497"/>
              <a:gd name="T61" fmla="*/ 7011 h 16065"/>
              <a:gd name="T62" fmla="*/ 7874 w 15497"/>
              <a:gd name="T63" fmla="*/ 7552 h 16065"/>
              <a:gd name="T64" fmla="*/ 4960 w 15497"/>
              <a:gd name="T65" fmla="*/ 8008 h 16065"/>
              <a:gd name="T66" fmla="*/ 3224 w 15497"/>
              <a:gd name="T67" fmla="*/ 8065 h 16065"/>
              <a:gd name="T68" fmla="*/ 3059 w 15497"/>
              <a:gd name="T69" fmla="*/ 7065 h 16065"/>
              <a:gd name="T70" fmla="*/ 3057 w 15497"/>
              <a:gd name="T71" fmla="*/ 4893 h 16065"/>
              <a:gd name="T72" fmla="*/ 3162 w 15497"/>
              <a:gd name="T73" fmla="*/ 1531 h 16065"/>
              <a:gd name="T74" fmla="*/ 2011 w 15497"/>
              <a:gd name="T75" fmla="*/ 1974 h 16065"/>
              <a:gd name="T76" fmla="*/ 1083 w 15497"/>
              <a:gd name="T77" fmla="*/ 2427 h 16065"/>
              <a:gd name="T78" fmla="*/ 431 w 15497"/>
              <a:gd name="T79" fmla="*/ 2876 h 16065"/>
              <a:gd name="T80" fmla="*/ 17 w 15497"/>
              <a:gd name="T81" fmla="*/ 3979 h 16065"/>
              <a:gd name="T82" fmla="*/ 250 w 15497"/>
              <a:gd name="T83" fmla="*/ 8128 h 16065"/>
              <a:gd name="T84" fmla="*/ 960 w 15497"/>
              <a:gd name="T85" fmla="*/ 13015 h 16065"/>
              <a:gd name="T86" fmla="*/ 1609 w 15497"/>
              <a:gd name="T87" fmla="*/ 15789 h 16065"/>
              <a:gd name="T88" fmla="*/ 1921 w 15497"/>
              <a:gd name="T89" fmla="*/ 15928 h 16065"/>
              <a:gd name="T90" fmla="*/ 2599 w 15497"/>
              <a:gd name="T91" fmla="*/ 16021 h 16065"/>
              <a:gd name="T92" fmla="*/ 2391 w 15497"/>
              <a:gd name="T93" fmla="*/ 13163 h 16065"/>
              <a:gd name="T94" fmla="*/ 2226 w 15497"/>
              <a:gd name="T95" fmla="*/ 11102 h 16065"/>
              <a:gd name="T96" fmla="*/ 2249 w 15497"/>
              <a:gd name="T97" fmla="*/ 10020 h 16065"/>
              <a:gd name="T98" fmla="*/ 4243 w 15497"/>
              <a:gd name="T99" fmla="*/ 9449 h 16065"/>
              <a:gd name="T100" fmla="*/ 8196 w 15497"/>
              <a:gd name="T101" fmla="*/ 8679 h 16065"/>
              <a:gd name="T102" fmla="*/ 11624 w 15497"/>
              <a:gd name="T103" fmla="*/ 8182 h 16065"/>
              <a:gd name="T104" fmla="*/ 12455 w 15497"/>
              <a:gd name="T105" fmla="*/ 8505 h 16065"/>
              <a:gd name="T106" fmla="*/ 12399 w 15497"/>
              <a:gd name="T107" fmla="*/ 10336 h 16065"/>
              <a:gd name="T108" fmla="*/ 12181 w 15497"/>
              <a:gd name="T109" fmla="*/ 12869 h 16065"/>
              <a:gd name="T110" fmla="*/ 12268 w 15497"/>
              <a:gd name="T111" fmla="*/ 15114 h 16065"/>
              <a:gd name="T112" fmla="*/ 12793 w 15497"/>
              <a:gd name="T113" fmla="*/ 14927 h 16065"/>
              <a:gd name="T114" fmla="*/ 13210 w 15497"/>
              <a:gd name="T115" fmla="*/ 14725 h 16065"/>
              <a:gd name="T116" fmla="*/ 13501 w 15497"/>
              <a:gd name="T117" fmla="*/ 14508 h 16065"/>
              <a:gd name="T118" fmla="*/ 14238 w 15497"/>
              <a:gd name="T119" fmla="*/ 11720 h 16065"/>
              <a:gd name="T120" fmla="*/ 15077 w 15497"/>
              <a:gd name="T121" fmla="*/ 6492 h 16065"/>
              <a:gd name="T122" fmla="*/ 15497 w 15497"/>
              <a:gd name="T123" fmla="*/ 1958 h 160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5497" h="16065">
                <a:moveTo>
                  <a:pt x="2911" y="10476"/>
                </a:moveTo>
                <a:lnTo>
                  <a:pt x="2898" y="10515"/>
                </a:lnTo>
                <a:lnTo>
                  <a:pt x="2888" y="10572"/>
                </a:lnTo>
                <a:lnTo>
                  <a:pt x="2880" y="10647"/>
                </a:lnTo>
                <a:lnTo>
                  <a:pt x="2875" y="10741"/>
                </a:lnTo>
                <a:lnTo>
                  <a:pt x="2873" y="10851"/>
                </a:lnTo>
                <a:lnTo>
                  <a:pt x="2874" y="10976"/>
                </a:lnTo>
                <a:lnTo>
                  <a:pt x="2876" y="11117"/>
                </a:lnTo>
                <a:lnTo>
                  <a:pt x="2882" y="11270"/>
                </a:lnTo>
                <a:lnTo>
                  <a:pt x="2888" y="11435"/>
                </a:lnTo>
                <a:lnTo>
                  <a:pt x="2897" y="11611"/>
                </a:lnTo>
                <a:lnTo>
                  <a:pt x="2907" y="11797"/>
                </a:lnTo>
                <a:lnTo>
                  <a:pt x="2918" y="11992"/>
                </a:lnTo>
                <a:lnTo>
                  <a:pt x="2931" y="12194"/>
                </a:lnTo>
                <a:lnTo>
                  <a:pt x="2946" y="12404"/>
                </a:lnTo>
                <a:lnTo>
                  <a:pt x="2961" y="12619"/>
                </a:lnTo>
                <a:lnTo>
                  <a:pt x="2978" y="12838"/>
                </a:lnTo>
                <a:lnTo>
                  <a:pt x="2995" y="13061"/>
                </a:lnTo>
                <a:lnTo>
                  <a:pt x="3013" y="13286"/>
                </a:lnTo>
                <a:lnTo>
                  <a:pt x="3032" y="13512"/>
                </a:lnTo>
                <a:lnTo>
                  <a:pt x="3051" y="13738"/>
                </a:lnTo>
                <a:lnTo>
                  <a:pt x="3091" y="14185"/>
                </a:lnTo>
                <a:lnTo>
                  <a:pt x="3130" y="14620"/>
                </a:lnTo>
                <a:lnTo>
                  <a:pt x="3168" y="15033"/>
                </a:lnTo>
                <a:lnTo>
                  <a:pt x="3205" y="15415"/>
                </a:lnTo>
                <a:lnTo>
                  <a:pt x="3238" y="15759"/>
                </a:lnTo>
                <a:lnTo>
                  <a:pt x="3267" y="16054"/>
                </a:lnTo>
                <a:lnTo>
                  <a:pt x="3464" y="16059"/>
                </a:lnTo>
                <a:lnTo>
                  <a:pt x="3668" y="16063"/>
                </a:lnTo>
                <a:lnTo>
                  <a:pt x="3881" y="16065"/>
                </a:lnTo>
                <a:lnTo>
                  <a:pt x="4100" y="16065"/>
                </a:lnTo>
                <a:lnTo>
                  <a:pt x="4325" y="16063"/>
                </a:lnTo>
                <a:lnTo>
                  <a:pt x="4557" y="16060"/>
                </a:lnTo>
                <a:lnTo>
                  <a:pt x="4793" y="16055"/>
                </a:lnTo>
                <a:lnTo>
                  <a:pt x="5035" y="16049"/>
                </a:lnTo>
                <a:lnTo>
                  <a:pt x="5282" y="16040"/>
                </a:lnTo>
                <a:lnTo>
                  <a:pt x="5533" y="16031"/>
                </a:lnTo>
                <a:lnTo>
                  <a:pt x="5787" y="16019"/>
                </a:lnTo>
                <a:lnTo>
                  <a:pt x="6044" y="16006"/>
                </a:lnTo>
                <a:lnTo>
                  <a:pt x="6305" y="15991"/>
                </a:lnTo>
                <a:lnTo>
                  <a:pt x="6567" y="15974"/>
                </a:lnTo>
                <a:lnTo>
                  <a:pt x="6831" y="15956"/>
                </a:lnTo>
                <a:lnTo>
                  <a:pt x="7098" y="15935"/>
                </a:lnTo>
                <a:lnTo>
                  <a:pt x="7364" y="15914"/>
                </a:lnTo>
                <a:lnTo>
                  <a:pt x="7631" y="15891"/>
                </a:lnTo>
                <a:lnTo>
                  <a:pt x="7898" y="15866"/>
                </a:lnTo>
                <a:lnTo>
                  <a:pt x="8165" y="15840"/>
                </a:lnTo>
                <a:lnTo>
                  <a:pt x="8430" y="15812"/>
                </a:lnTo>
                <a:lnTo>
                  <a:pt x="8695" y="15782"/>
                </a:lnTo>
                <a:lnTo>
                  <a:pt x="8957" y="15751"/>
                </a:lnTo>
                <a:lnTo>
                  <a:pt x="9217" y="15718"/>
                </a:lnTo>
                <a:lnTo>
                  <a:pt x="9474" y="15683"/>
                </a:lnTo>
                <a:lnTo>
                  <a:pt x="9728" y="15647"/>
                </a:lnTo>
                <a:lnTo>
                  <a:pt x="9978" y="15609"/>
                </a:lnTo>
                <a:lnTo>
                  <a:pt x="10224" y="15570"/>
                </a:lnTo>
                <a:lnTo>
                  <a:pt x="10466" y="15529"/>
                </a:lnTo>
                <a:lnTo>
                  <a:pt x="10702" y="15487"/>
                </a:lnTo>
                <a:lnTo>
                  <a:pt x="10933" y="15442"/>
                </a:lnTo>
                <a:lnTo>
                  <a:pt x="11157" y="15396"/>
                </a:lnTo>
                <a:lnTo>
                  <a:pt x="11192" y="15036"/>
                </a:lnTo>
                <a:lnTo>
                  <a:pt x="11233" y="14619"/>
                </a:lnTo>
                <a:lnTo>
                  <a:pt x="11276" y="14154"/>
                </a:lnTo>
                <a:lnTo>
                  <a:pt x="11322" y="13653"/>
                </a:lnTo>
                <a:lnTo>
                  <a:pt x="11367" y="13127"/>
                </a:lnTo>
                <a:lnTo>
                  <a:pt x="11413" y="12587"/>
                </a:lnTo>
                <a:lnTo>
                  <a:pt x="11436" y="12314"/>
                </a:lnTo>
                <a:lnTo>
                  <a:pt x="11457" y="12042"/>
                </a:lnTo>
                <a:lnTo>
                  <a:pt x="11478" y="11771"/>
                </a:lnTo>
                <a:lnTo>
                  <a:pt x="11497" y="11504"/>
                </a:lnTo>
                <a:lnTo>
                  <a:pt x="11515" y="11240"/>
                </a:lnTo>
                <a:lnTo>
                  <a:pt x="11532" y="10982"/>
                </a:lnTo>
                <a:lnTo>
                  <a:pt x="11548" y="10731"/>
                </a:lnTo>
                <a:lnTo>
                  <a:pt x="11562" y="10489"/>
                </a:lnTo>
                <a:lnTo>
                  <a:pt x="11574" y="10258"/>
                </a:lnTo>
                <a:lnTo>
                  <a:pt x="11583" y="10036"/>
                </a:lnTo>
                <a:lnTo>
                  <a:pt x="11591" y="9827"/>
                </a:lnTo>
                <a:lnTo>
                  <a:pt x="11596" y="9632"/>
                </a:lnTo>
                <a:lnTo>
                  <a:pt x="11599" y="9451"/>
                </a:lnTo>
                <a:lnTo>
                  <a:pt x="11599" y="9288"/>
                </a:lnTo>
                <a:lnTo>
                  <a:pt x="11597" y="9142"/>
                </a:lnTo>
                <a:lnTo>
                  <a:pt x="11591" y="9014"/>
                </a:lnTo>
                <a:lnTo>
                  <a:pt x="11582" y="8908"/>
                </a:lnTo>
                <a:lnTo>
                  <a:pt x="11570" y="8824"/>
                </a:lnTo>
                <a:lnTo>
                  <a:pt x="11554" y="8761"/>
                </a:lnTo>
                <a:lnTo>
                  <a:pt x="11534" y="8724"/>
                </a:lnTo>
                <a:lnTo>
                  <a:pt x="11485" y="8700"/>
                </a:lnTo>
                <a:lnTo>
                  <a:pt x="11392" y="8687"/>
                </a:lnTo>
                <a:lnTo>
                  <a:pt x="11260" y="8685"/>
                </a:lnTo>
                <a:lnTo>
                  <a:pt x="11090" y="8693"/>
                </a:lnTo>
                <a:lnTo>
                  <a:pt x="10885" y="8710"/>
                </a:lnTo>
                <a:lnTo>
                  <a:pt x="10649" y="8736"/>
                </a:lnTo>
                <a:lnTo>
                  <a:pt x="10384" y="8770"/>
                </a:lnTo>
                <a:lnTo>
                  <a:pt x="10094" y="8813"/>
                </a:lnTo>
                <a:lnTo>
                  <a:pt x="9780" y="8862"/>
                </a:lnTo>
                <a:lnTo>
                  <a:pt x="9447" y="8917"/>
                </a:lnTo>
                <a:lnTo>
                  <a:pt x="9096" y="8978"/>
                </a:lnTo>
                <a:lnTo>
                  <a:pt x="8731" y="9044"/>
                </a:lnTo>
                <a:lnTo>
                  <a:pt x="8354" y="9115"/>
                </a:lnTo>
                <a:lnTo>
                  <a:pt x="7970" y="9189"/>
                </a:lnTo>
                <a:lnTo>
                  <a:pt x="7579" y="9266"/>
                </a:lnTo>
                <a:lnTo>
                  <a:pt x="7187" y="9347"/>
                </a:lnTo>
                <a:lnTo>
                  <a:pt x="6794" y="9429"/>
                </a:lnTo>
                <a:lnTo>
                  <a:pt x="6405" y="9512"/>
                </a:lnTo>
                <a:lnTo>
                  <a:pt x="6021" y="9597"/>
                </a:lnTo>
                <a:lnTo>
                  <a:pt x="5647" y="9681"/>
                </a:lnTo>
                <a:lnTo>
                  <a:pt x="5285" y="9765"/>
                </a:lnTo>
                <a:lnTo>
                  <a:pt x="4938" y="9848"/>
                </a:lnTo>
                <a:lnTo>
                  <a:pt x="4607" y="9929"/>
                </a:lnTo>
                <a:lnTo>
                  <a:pt x="4298" y="10007"/>
                </a:lnTo>
                <a:lnTo>
                  <a:pt x="4012" y="10083"/>
                </a:lnTo>
                <a:lnTo>
                  <a:pt x="3753" y="10155"/>
                </a:lnTo>
                <a:lnTo>
                  <a:pt x="3522" y="10223"/>
                </a:lnTo>
                <a:lnTo>
                  <a:pt x="3324" y="10286"/>
                </a:lnTo>
                <a:lnTo>
                  <a:pt x="3161" y="10343"/>
                </a:lnTo>
                <a:lnTo>
                  <a:pt x="3035" y="10395"/>
                </a:lnTo>
                <a:lnTo>
                  <a:pt x="2951" y="10439"/>
                </a:lnTo>
                <a:lnTo>
                  <a:pt x="2911" y="10476"/>
                </a:lnTo>
                <a:close/>
                <a:moveTo>
                  <a:pt x="6444" y="5643"/>
                </a:moveTo>
                <a:lnTo>
                  <a:pt x="6459" y="5615"/>
                </a:lnTo>
                <a:lnTo>
                  <a:pt x="6473" y="5569"/>
                </a:lnTo>
                <a:lnTo>
                  <a:pt x="6488" y="5506"/>
                </a:lnTo>
                <a:lnTo>
                  <a:pt x="6503" y="5427"/>
                </a:lnTo>
                <a:lnTo>
                  <a:pt x="6518" y="5334"/>
                </a:lnTo>
                <a:lnTo>
                  <a:pt x="6534" y="5226"/>
                </a:lnTo>
                <a:lnTo>
                  <a:pt x="6550" y="5105"/>
                </a:lnTo>
                <a:lnTo>
                  <a:pt x="6566" y="4972"/>
                </a:lnTo>
                <a:lnTo>
                  <a:pt x="6583" y="4828"/>
                </a:lnTo>
                <a:lnTo>
                  <a:pt x="6599" y="4673"/>
                </a:lnTo>
                <a:lnTo>
                  <a:pt x="6616" y="4508"/>
                </a:lnTo>
                <a:lnTo>
                  <a:pt x="6633" y="4336"/>
                </a:lnTo>
                <a:lnTo>
                  <a:pt x="6649" y="4156"/>
                </a:lnTo>
                <a:lnTo>
                  <a:pt x="6667" y="3969"/>
                </a:lnTo>
                <a:lnTo>
                  <a:pt x="6684" y="3776"/>
                </a:lnTo>
                <a:lnTo>
                  <a:pt x="6700" y="3578"/>
                </a:lnTo>
                <a:lnTo>
                  <a:pt x="6733" y="3174"/>
                </a:lnTo>
                <a:lnTo>
                  <a:pt x="6765" y="2760"/>
                </a:lnTo>
                <a:lnTo>
                  <a:pt x="6795" y="2346"/>
                </a:lnTo>
                <a:lnTo>
                  <a:pt x="6824" y="1940"/>
                </a:lnTo>
                <a:lnTo>
                  <a:pt x="6852" y="1547"/>
                </a:lnTo>
                <a:lnTo>
                  <a:pt x="6878" y="1178"/>
                </a:lnTo>
                <a:lnTo>
                  <a:pt x="6900" y="836"/>
                </a:lnTo>
                <a:lnTo>
                  <a:pt x="6920" y="532"/>
                </a:lnTo>
                <a:lnTo>
                  <a:pt x="6782" y="560"/>
                </a:lnTo>
                <a:lnTo>
                  <a:pt x="6643" y="588"/>
                </a:lnTo>
                <a:lnTo>
                  <a:pt x="6507" y="617"/>
                </a:lnTo>
                <a:lnTo>
                  <a:pt x="6369" y="647"/>
                </a:lnTo>
                <a:lnTo>
                  <a:pt x="6232" y="677"/>
                </a:lnTo>
                <a:lnTo>
                  <a:pt x="6097" y="708"/>
                </a:lnTo>
                <a:lnTo>
                  <a:pt x="5961" y="739"/>
                </a:lnTo>
                <a:lnTo>
                  <a:pt x="5825" y="770"/>
                </a:lnTo>
                <a:lnTo>
                  <a:pt x="5692" y="803"/>
                </a:lnTo>
                <a:lnTo>
                  <a:pt x="5557" y="835"/>
                </a:lnTo>
                <a:lnTo>
                  <a:pt x="5424" y="869"/>
                </a:lnTo>
                <a:lnTo>
                  <a:pt x="5292" y="902"/>
                </a:lnTo>
                <a:lnTo>
                  <a:pt x="5160" y="936"/>
                </a:lnTo>
                <a:lnTo>
                  <a:pt x="5029" y="970"/>
                </a:lnTo>
                <a:lnTo>
                  <a:pt x="4899" y="1004"/>
                </a:lnTo>
                <a:lnTo>
                  <a:pt x="4770" y="1039"/>
                </a:lnTo>
                <a:lnTo>
                  <a:pt x="4752" y="1329"/>
                </a:lnTo>
                <a:lnTo>
                  <a:pt x="4732" y="1658"/>
                </a:lnTo>
                <a:lnTo>
                  <a:pt x="4710" y="2017"/>
                </a:lnTo>
                <a:lnTo>
                  <a:pt x="4689" y="2399"/>
                </a:lnTo>
                <a:lnTo>
                  <a:pt x="4666" y="2796"/>
                </a:lnTo>
                <a:lnTo>
                  <a:pt x="4645" y="3202"/>
                </a:lnTo>
                <a:lnTo>
                  <a:pt x="4626" y="3609"/>
                </a:lnTo>
                <a:lnTo>
                  <a:pt x="4608" y="4007"/>
                </a:lnTo>
                <a:lnTo>
                  <a:pt x="4601" y="4201"/>
                </a:lnTo>
                <a:lnTo>
                  <a:pt x="4594" y="4390"/>
                </a:lnTo>
                <a:lnTo>
                  <a:pt x="4588" y="4574"/>
                </a:lnTo>
                <a:lnTo>
                  <a:pt x="4583" y="4751"/>
                </a:lnTo>
                <a:lnTo>
                  <a:pt x="4579" y="4921"/>
                </a:lnTo>
                <a:lnTo>
                  <a:pt x="4576" y="5082"/>
                </a:lnTo>
                <a:lnTo>
                  <a:pt x="4574" y="5233"/>
                </a:lnTo>
                <a:lnTo>
                  <a:pt x="4573" y="5375"/>
                </a:lnTo>
                <a:lnTo>
                  <a:pt x="4574" y="5504"/>
                </a:lnTo>
                <a:lnTo>
                  <a:pt x="4576" y="5622"/>
                </a:lnTo>
                <a:lnTo>
                  <a:pt x="4580" y="5726"/>
                </a:lnTo>
                <a:lnTo>
                  <a:pt x="4585" y="5816"/>
                </a:lnTo>
                <a:lnTo>
                  <a:pt x="4593" y="5891"/>
                </a:lnTo>
                <a:lnTo>
                  <a:pt x="4601" y="5949"/>
                </a:lnTo>
                <a:lnTo>
                  <a:pt x="4612" y="5990"/>
                </a:lnTo>
                <a:lnTo>
                  <a:pt x="4625" y="6014"/>
                </a:lnTo>
                <a:lnTo>
                  <a:pt x="4646" y="6029"/>
                </a:lnTo>
                <a:lnTo>
                  <a:pt x="4675" y="6042"/>
                </a:lnTo>
                <a:lnTo>
                  <a:pt x="4709" y="6052"/>
                </a:lnTo>
                <a:lnTo>
                  <a:pt x="4749" y="6061"/>
                </a:lnTo>
                <a:lnTo>
                  <a:pt x="4795" y="6066"/>
                </a:lnTo>
                <a:lnTo>
                  <a:pt x="4846" y="6069"/>
                </a:lnTo>
                <a:lnTo>
                  <a:pt x="4902" y="6070"/>
                </a:lnTo>
                <a:lnTo>
                  <a:pt x="4962" y="6069"/>
                </a:lnTo>
                <a:lnTo>
                  <a:pt x="5025" y="6065"/>
                </a:lnTo>
                <a:lnTo>
                  <a:pt x="5092" y="6060"/>
                </a:lnTo>
                <a:lnTo>
                  <a:pt x="5162" y="6052"/>
                </a:lnTo>
                <a:lnTo>
                  <a:pt x="5233" y="6043"/>
                </a:lnTo>
                <a:lnTo>
                  <a:pt x="5307" y="6032"/>
                </a:lnTo>
                <a:lnTo>
                  <a:pt x="5382" y="6020"/>
                </a:lnTo>
                <a:lnTo>
                  <a:pt x="5458" y="6007"/>
                </a:lnTo>
                <a:lnTo>
                  <a:pt x="5535" y="5992"/>
                </a:lnTo>
                <a:lnTo>
                  <a:pt x="5611" y="5976"/>
                </a:lnTo>
                <a:lnTo>
                  <a:pt x="5688" y="5958"/>
                </a:lnTo>
                <a:lnTo>
                  <a:pt x="5763" y="5940"/>
                </a:lnTo>
                <a:lnTo>
                  <a:pt x="5836" y="5920"/>
                </a:lnTo>
                <a:lnTo>
                  <a:pt x="5908" y="5900"/>
                </a:lnTo>
                <a:lnTo>
                  <a:pt x="5978" y="5879"/>
                </a:lnTo>
                <a:lnTo>
                  <a:pt x="6044" y="5857"/>
                </a:lnTo>
                <a:lnTo>
                  <a:pt x="6108" y="5834"/>
                </a:lnTo>
                <a:lnTo>
                  <a:pt x="6168" y="5811"/>
                </a:lnTo>
                <a:lnTo>
                  <a:pt x="6223" y="5787"/>
                </a:lnTo>
                <a:lnTo>
                  <a:pt x="6275" y="5763"/>
                </a:lnTo>
                <a:lnTo>
                  <a:pt x="6321" y="5739"/>
                </a:lnTo>
                <a:lnTo>
                  <a:pt x="6361" y="5715"/>
                </a:lnTo>
                <a:lnTo>
                  <a:pt x="6395" y="5691"/>
                </a:lnTo>
                <a:lnTo>
                  <a:pt x="6423" y="5667"/>
                </a:lnTo>
                <a:lnTo>
                  <a:pt x="6444" y="5643"/>
                </a:lnTo>
                <a:close/>
                <a:moveTo>
                  <a:pt x="15357" y="894"/>
                </a:moveTo>
                <a:lnTo>
                  <a:pt x="15292" y="834"/>
                </a:lnTo>
                <a:lnTo>
                  <a:pt x="15222" y="778"/>
                </a:lnTo>
                <a:lnTo>
                  <a:pt x="15148" y="724"/>
                </a:lnTo>
                <a:lnTo>
                  <a:pt x="15072" y="672"/>
                </a:lnTo>
                <a:lnTo>
                  <a:pt x="14990" y="622"/>
                </a:lnTo>
                <a:lnTo>
                  <a:pt x="14906" y="574"/>
                </a:lnTo>
                <a:lnTo>
                  <a:pt x="14818" y="528"/>
                </a:lnTo>
                <a:lnTo>
                  <a:pt x="14726" y="485"/>
                </a:lnTo>
                <a:lnTo>
                  <a:pt x="14632" y="443"/>
                </a:lnTo>
                <a:lnTo>
                  <a:pt x="14533" y="404"/>
                </a:lnTo>
                <a:lnTo>
                  <a:pt x="14432" y="366"/>
                </a:lnTo>
                <a:lnTo>
                  <a:pt x="14327" y="330"/>
                </a:lnTo>
                <a:lnTo>
                  <a:pt x="14219" y="297"/>
                </a:lnTo>
                <a:lnTo>
                  <a:pt x="14108" y="265"/>
                </a:lnTo>
                <a:lnTo>
                  <a:pt x="13993" y="236"/>
                </a:lnTo>
                <a:lnTo>
                  <a:pt x="13877" y="208"/>
                </a:lnTo>
                <a:lnTo>
                  <a:pt x="13757" y="182"/>
                </a:lnTo>
                <a:lnTo>
                  <a:pt x="13635" y="158"/>
                </a:lnTo>
                <a:lnTo>
                  <a:pt x="13510" y="135"/>
                </a:lnTo>
                <a:lnTo>
                  <a:pt x="13382" y="114"/>
                </a:lnTo>
                <a:lnTo>
                  <a:pt x="13252" y="95"/>
                </a:lnTo>
                <a:lnTo>
                  <a:pt x="13119" y="79"/>
                </a:lnTo>
                <a:lnTo>
                  <a:pt x="12984" y="63"/>
                </a:lnTo>
                <a:lnTo>
                  <a:pt x="12847" y="50"/>
                </a:lnTo>
                <a:lnTo>
                  <a:pt x="12707" y="38"/>
                </a:lnTo>
                <a:lnTo>
                  <a:pt x="12565" y="28"/>
                </a:lnTo>
                <a:lnTo>
                  <a:pt x="12422" y="19"/>
                </a:lnTo>
                <a:lnTo>
                  <a:pt x="12276" y="12"/>
                </a:lnTo>
                <a:lnTo>
                  <a:pt x="12128" y="7"/>
                </a:lnTo>
                <a:lnTo>
                  <a:pt x="11978" y="3"/>
                </a:lnTo>
                <a:lnTo>
                  <a:pt x="11827" y="1"/>
                </a:lnTo>
                <a:lnTo>
                  <a:pt x="11674" y="0"/>
                </a:lnTo>
                <a:lnTo>
                  <a:pt x="11646" y="346"/>
                </a:lnTo>
                <a:lnTo>
                  <a:pt x="11610" y="757"/>
                </a:lnTo>
                <a:lnTo>
                  <a:pt x="11569" y="1218"/>
                </a:lnTo>
                <a:lnTo>
                  <a:pt x="11523" y="1720"/>
                </a:lnTo>
                <a:lnTo>
                  <a:pt x="11499" y="1983"/>
                </a:lnTo>
                <a:lnTo>
                  <a:pt x="11473" y="2252"/>
                </a:lnTo>
                <a:lnTo>
                  <a:pt x="11446" y="2525"/>
                </a:lnTo>
                <a:lnTo>
                  <a:pt x="11416" y="2801"/>
                </a:lnTo>
                <a:lnTo>
                  <a:pt x="11387" y="3079"/>
                </a:lnTo>
                <a:lnTo>
                  <a:pt x="11357" y="3359"/>
                </a:lnTo>
                <a:lnTo>
                  <a:pt x="11326" y="3636"/>
                </a:lnTo>
                <a:lnTo>
                  <a:pt x="11294" y="3911"/>
                </a:lnTo>
                <a:lnTo>
                  <a:pt x="11261" y="4182"/>
                </a:lnTo>
                <a:lnTo>
                  <a:pt x="11228" y="4447"/>
                </a:lnTo>
                <a:lnTo>
                  <a:pt x="11193" y="4706"/>
                </a:lnTo>
                <a:lnTo>
                  <a:pt x="11159" y="4957"/>
                </a:lnTo>
                <a:lnTo>
                  <a:pt x="11123" y="5199"/>
                </a:lnTo>
                <a:lnTo>
                  <a:pt x="11088" y="5429"/>
                </a:lnTo>
                <a:lnTo>
                  <a:pt x="11052" y="5648"/>
                </a:lnTo>
                <a:lnTo>
                  <a:pt x="11014" y="5853"/>
                </a:lnTo>
                <a:lnTo>
                  <a:pt x="10978" y="6041"/>
                </a:lnTo>
                <a:lnTo>
                  <a:pt x="10941" y="6214"/>
                </a:lnTo>
                <a:lnTo>
                  <a:pt x="10904" y="6370"/>
                </a:lnTo>
                <a:lnTo>
                  <a:pt x="10866" y="6505"/>
                </a:lnTo>
                <a:lnTo>
                  <a:pt x="10828" y="6621"/>
                </a:lnTo>
                <a:lnTo>
                  <a:pt x="10790" y="6713"/>
                </a:lnTo>
                <a:lnTo>
                  <a:pt x="10753" y="6782"/>
                </a:lnTo>
                <a:lnTo>
                  <a:pt x="10716" y="6828"/>
                </a:lnTo>
                <a:lnTo>
                  <a:pt x="10653" y="6868"/>
                </a:lnTo>
                <a:lnTo>
                  <a:pt x="10555" y="6912"/>
                </a:lnTo>
                <a:lnTo>
                  <a:pt x="10424" y="6960"/>
                </a:lnTo>
                <a:lnTo>
                  <a:pt x="10266" y="7011"/>
                </a:lnTo>
                <a:lnTo>
                  <a:pt x="10079" y="7067"/>
                </a:lnTo>
                <a:lnTo>
                  <a:pt x="9866" y="7123"/>
                </a:lnTo>
                <a:lnTo>
                  <a:pt x="9631" y="7182"/>
                </a:lnTo>
                <a:lnTo>
                  <a:pt x="9376" y="7242"/>
                </a:lnTo>
                <a:lnTo>
                  <a:pt x="9103" y="7304"/>
                </a:lnTo>
                <a:lnTo>
                  <a:pt x="8813" y="7366"/>
                </a:lnTo>
                <a:lnTo>
                  <a:pt x="8511" y="7428"/>
                </a:lnTo>
                <a:lnTo>
                  <a:pt x="8196" y="7490"/>
                </a:lnTo>
                <a:lnTo>
                  <a:pt x="7874" y="7552"/>
                </a:lnTo>
                <a:lnTo>
                  <a:pt x="7545" y="7613"/>
                </a:lnTo>
                <a:lnTo>
                  <a:pt x="7211" y="7672"/>
                </a:lnTo>
                <a:lnTo>
                  <a:pt x="6877" y="7729"/>
                </a:lnTo>
                <a:lnTo>
                  <a:pt x="6542" y="7783"/>
                </a:lnTo>
                <a:lnTo>
                  <a:pt x="6210" y="7836"/>
                </a:lnTo>
                <a:lnTo>
                  <a:pt x="5885" y="7885"/>
                </a:lnTo>
                <a:lnTo>
                  <a:pt x="5566" y="7930"/>
                </a:lnTo>
                <a:lnTo>
                  <a:pt x="5256" y="7971"/>
                </a:lnTo>
                <a:lnTo>
                  <a:pt x="4960" y="8008"/>
                </a:lnTo>
                <a:lnTo>
                  <a:pt x="4678" y="8040"/>
                </a:lnTo>
                <a:lnTo>
                  <a:pt x="4412" y="8066"/>
                </a:lnTo>
                <a:lnTo>
                  <a:pt x="4166" y="8087"/>
                </a:lnTo>
                <a:lnTo>
                  <a:pt x="3942" y="8101"/>
                </a:lnTo>
                <a:lnTo>
                  <a:pt x="3741" y="8109"/>
                </a:lnTo>
                <a:lnTo>
                  <a:pt x="3567" y="8110"/>
                </a:lnTo>
                <a:lnTo>
                  <a:pt x="3421" y="8103"/>
                </a:lnTo>
                <a:lnTo>
                  <a:pt x="3306" y="8088"/>
                </a:lnTo>
                <a:lnTo>
                  <a:pt x="3224" y="8065"/>
                </a:lnTo>
                <a:lnTo>
                  <a:pt x="3177" y="8033"/>
                </a:lnTo>
                <a:lnTo>
                  <a:pt x="3155" y="7988"/>
                </a:lnTo>
                <a:lnTo>
                  <a:pt x="3135" y="7919"/>
                </a:lnTo>
                <a:lnTo>
                  <a:pt x="3117" y="7827"/>
                </a:lnTo>
                <a:lnTo>
                  <a:pt x="3102" y="7712"/>
                </a:lnTo>
                <a:lnTo>
                  <a:pt x="3088" y="7578"/>
                </a:lnTo>
                <a:lnTo>
                  <a:pt x="3076" y="7424"/>
                </a:lnTo>
                <a:lnTo>
                  <a:pt x="3066" y="7252"/>
                </a:lnTo>
                <a:lnTo>
                  <a:pt x="3059" y="7065"/>
                </a:lnTo>
                <a:lnTo>
                  <a:pt x="3053" y="6863"/>
                </a:lnTo>
                <a:lnTo>
                  <a:pt x="3049" y="6647"/>
                </a:lnTo>
                <a:lnTo>
                  <a:pt x="3046" y="6420"/>
                </a:lnTo>
                <a:lnTo>
                  <a:pt x="3045" y="6183"/>
                </a:lnTo>
                <a:lnTo>
                  <a:pt x="3045" y="5937"/>
                </a:lnTo>
                <a:lnTo>
                  <a:pt x="3047" y="5683"/>
                </a:lnTo>
                <a:lnTo>
                  <a:pt x="3049" y="5424"/>
                </a:lnTo>
                <a:lnTo>
                  <a:pt x="3052" y="5160"/>
                </a:lnTo>
                <a:lnTo>
                  <a:pt x="3057" y="4893"/>
                </a:lnTo>
                <a:lnTo>
                  <a:pt x="3062" y="4625"/>
                </a:lnTo>
                <a:lnTo>
                  <a:pt x="3068" y="4357"/>
                </a:lnTo>
                <a:lnTo>
                  <a:pt x="3074" y="4090"/>
                </a:lnTo>
                <a:lnTo>
                  <a:pt x="3090" y="3566"/>
                </a:lnTo>
                <a:lnTo>
                  <a:pt x="3105" y="3065"/>
                </a:lnTo>
                <a:lnTo>
                  <a:pt x="3121" y="2601"/>
                </a:lnTo>
                <a:lnTo>
                  <a:pt x="3136" y="2182"/>
                </a:lnTo>
                <a:lnTo>
                  <a:pt x="3150" y="1821"/>
                </a:lnTo>
                <a:lnTo>
                  <a:pt x="3162" y="1531"/>
                </a:lnTo>
                <a:lnTo>
                  <a:pt x="3024" y="1579"/>
                </a:lnTo>
                <a:lnTo>
                  <a:pt x="2890" y="1628"/>
                </a:lnTo>
                <a:lnTo>
                  <a:pt x="2757" y="1677"/>
                </a:lnTo>
                <a:lnTo>
                  <a:pt x="2626" y="1726"/>
                </a:lnTo>
                <a:lnTo>
                  <a:pt x="2498" y="1775"/>
                </a:lnTo>
                <a:lnTo>
                  <a:pt x="2372" y="1824"/>
                </a:lnTo>
                <a:lnTo>
                  <a:pt x="2249" y="1874"/>
                </a:lnTo>
                <a:lnTo>
                  <a:pt x="2129" y="1924"/>
                </a:lnTo>
                <a:lnTo>
                  <a:pt x="2011" y="1974"/>
                </a:lnTo>
                <a:lnTo>
                  <a:pt x="1897" y="2024"/>
                </a:lnTo>
                <a:lnTo>
                  <a:pt x="1784" y="2074"/>
                </a:lnTo>
                <a:lnTo>
                  <a:pt x="1674" y="2125"/>
                </a:lnTo>
                <a:lnTo>
                  <a:pt x="1568" y="2175"/>
                </a:lnTo>
                <a:lnTo>
                  <a:pt x="1465" y="2225"/>
                </a:lnTo>
                <a:lnTo>
                  <a:pt x="1365" y="2275"/>
                </a:lnTo>
                <a:lnTo>
                  <a:pt x="1267" y="2326"/>
                </a:lnTo>
                <a:lnTo>
                  <a:pt x="1174" y="2377"/>
                </a:lnTo>
                <a:lnTo>
                  <a:pt x="1083" y="2427"/>
                </a:lnTo>
                <a:lnTo>
                  <a:pt x="996" y="2477"/>
                </a:lnTo>
                <a:lnTo>
                  <a:pt x="913" y="2527"/>
                </a:lnTo>
                <a:lnTo>
                  <a:pt x="833" y="2577"/>
                </a:lnTo>
                <a:lnTo>
                  <a:pt x="757" y="2628"/>
                </a:lnTo>
                <a:lnTo>
                  <a:pt x="683" y="2678"/>
                </a:lnTo>
                <a:lnTo>
                  <a:pt x="615" y="2728"/>
                </a:lnTo>
                <a:lnTo>
                  <a:pt x="550" y="2777"/>
                </a:lnTo>
                <a:lnTo>
                  <a:pt x="488" y="2826"/>
                </a:lnTo>
                <a:lnTo>
                  <a:pt x="431" y="2876"/>
                </a:lnTo>
                <a:lnTo>
                  <a:pt x="378" y="2925"/>
                </a:lnTo>
                <a:lnTo>
                  <a:pt x="329" y="2973"/>
                </a:lnTo>
                <a:lnTo>
                  <a:pt x="283" y="3021"/>
                </a:lnTo>
                <a:lnTo>
                  <a:pt x="242" y="3069"/>
                </a:lnTo>
                <a:lnTo>
                  <a:pt x="206" y="3118"/>
                </a:lnTo>
                <a:lnTo>
                  <a:pt x="138" y="3253"/>
                </a:lnTo>
                <a:lnTo>
                  <a:pt x="83" y="3444"/>
                </a:lnTo>
                <a:lnTo>
                  <a:pt x="44" y="3687"/>
                </a:lnTo>
                <a:lnTo>
                  <a:pt x="17" y="3979"/>
                </a:lnTo>
                <a:lnTo>
                  <a:pt x="3" y="4314"/>
                </a:lnTo>
                <a:lnTo>
                  <a:pt x="0" y="4691"/>
                </a:lnTo>
                <a:lnTo>
                  <a:pt x="9" y="5104"/>
                </a:lnTo>
                <a:lnTo>
                  <a:pt x="28" y="5549"/>
                </a:lnTo>
                <a:lnTo>
                  <a:pt x="56" y="6023"/>
                </a:lnTo>
                <a:lnTo>
                  <a:pt x="93" y="6522"/>
                </a:lnTo>
                <a:lnTo>
                  <a:pt x="139" y="7041"/>
                </a:lnTo>
                <a:lnTo>
                  <a:pt x="191" y="7578"/>
                </a:lnTo>
                <a:lnTo>
                  <a:pt x="250" y="8128"/>
                </a:lnTo>
                <a:lnTo>
                  <a:pt x="316" y="8686"/>
                </a:lnTo>
                <a:lnTo>
                  <a:pt x="386" y="9250"/>
                </a:lnTo>
                <a:lnTo>
                  <a:pt x="460" y="9816"/>
                </a:lnTo>
                <a:lnTo>
                  <a:pt x="539" y="10378"/>
                </a:lnTo>
                <a:lnTo>
                  <a:pt x="620" y="10934"/>
                </a:lnTo>
                <a:lnTo>
                  <a:pt x="704" y="11479"/>
                </a:lnTo>
                <a:lnTo>
                  <a:pt x="789" y="12011"/>
                </a:lnTo>
                <a:lnTo>
                  <a:pt x="874" y="12524"/>
                </a:lnTo>
                <a:lnTo>
                  <a:pt x="960" y="13015"/>
                </a:lnTo>
                <a:lnTo>
                  <a:pt x="1045" y="13480"/>
                </a:lnTo>
                <a:lnTo>
                  <a:pt x="1129" y="13914"/>
                </a:lnTo>
                <a:lnTo>
                  <a:pt x="1209" y="14315"/>
                </a:lnTo>
                <a:lnTo>
                  <a:pt x="1287" y="14678"/>
                </a:lnTo>
                <a:lnTo>
                  <a:pt x="1362" y="15000"/>
                </a:lnTo>
                <a:lnTo>
                  <a:pt x="1432" y="15275"/>
                </a:lnTo>
                <a:lnTo>
                  <a:pt x="1498" y="15501"/>
                </a:lnTo>
                <a:lnTo>
                  <a:pt x="1557" y="15673"/>
                </a:lnTo>
                <a:lnTo>
                  <a:pt x="1609" y="15789"/>
                </a:lnTo>
                <a:lnTo>
                  <a:pt x="1654" y="15843"/>
                </a:lnTo>
                <a:lnTo>
                  <a:pt x="1670" y="15851"/>
                </a:lnTo>
                <a:lnTo>
                  <a:pt x="1687" y="15859"/>
                </a:lnTo>
                <a:lnTo>
                  <a:pt x="1706" y="15866"/>
                </a:lnTo>
                <a:lnTo>
                  <a:pt x="1725" y="15874"/>
                </a:lnTo>
                <a:lnTo>
                  <a:pt x="1767" y="15888"/>
                </a:lnTo>
                <a:lnTo>
                  <a:pt x="1814" y="15902"/>
                </a:lnTo>
                <a:lnTo>
                  <a:pt x="1864" y="15915"/>
                </a:lnTo>
                <a:lnTo>
                  <a:pt x="1921" y="15928"/>
                </a:lnTo>
                <a:lnTo>
                  <a:pt x="1980" y="15942"/>
                </a:lnTo>
                <a:lnTo>
                  <a:pt x="2044" y="15953"/>
                </a:lnTo>
                <a:lnTo>
                  <a:pt x="2112" y="15965"/>
                </a:lnTo>
                <a:lnTo>
                  <a:pt x="2184" y="15975"/>
                </a:lnTo>
                <a:lnTo>
                  <a:pt x="2259" y="15985"/>
                </a:lnTo>
                <a:lnTo>
                  <a:pt x="2339" y="15995"/>
                </a:lnTo>
                <a:lnTo>
                  <a:pt x="2422" y="16004"/>
                </a:lnTo>
                <a:lnTo>
                  <a:pt x="2509" y="16013"/>
                </a:lnTo>
                <a:lnTo>
                  <a:pt x="2599" y="16021"/>
                </a:lnTo>
                <a:lnTo>
                  <a:pt x="2693" y="16029"/>
                </a:lnTo>
                <a:lnTo>
                  <a:pt x="2662" y="15757"/>
                </a:lnTo>
                <a:lnTo>
                  <a:pt x="2624" y="15421"/>
                </a:lnTo>
                <a:lnTo>
                  <a:pt x="2582" y="15034"/>
                </a:lnTo>
                <a:lnTo>
                  <a:pt x="2536" y="14603"/>
                </a:lnTo>
                <a:lnTo>
                  <a:pt x="2488" y="14140"/>
                </a:lnTo>
                <a:lnTo>
                  <a:pt x="2439" y="13657"/>
                </a:lnTo>
                <a:lnTo>
                  <a:pt x="2414" y="13411"/>
                </a:lnTo>
                <a:lnTo>
                  <a:pt x="2391" y="13163"/>
                </a:lnTo>
                <a:lnTo>
                  <a:pt x="2368" y="12916"/>
                </a:lnTo>
                <a:lnTo>
                  <a:pt x="2346" y="12670"/>
                </a:lnTo>
                <a:lnTo>
                  <a:pt x="2324" y="12427"/>
                </a:lnTo>
                <a:lnTo>
                  <a:pt x="2304" y="12188"/>
                </a:lnTo>
                <a:lnTo>
                  <a:pt x="2284" y="11954"/>
                </a:lnTo>
                <a:lnTo>
                  <a:pt x="2267" y="11728"/>
                </a:lnTo>
                <a:lnTo>
                  <a:pt x="2252" y="11510"/>
                </a:lnTo>
                <a:lnTo>
                  <a:pt x="2238" y="11300"/>
                </a:lnTo>
                <a:lnTo>
                  <a:pt x="2226" y="11102"/>
                </a:lnTo>
                <a:lnTo>
                  <a:pt x="2217" y="10915"/>
                </a:lnTo>
                <a:lnTo>
                  <a:pt x="2211" y="10742"/>
                </a:lnTo>
                <a:lnTo>
                  <a:pt x="2207" y="10584"/>
                </a:lnTo>
                <a:lnTo>
                  <a:pt x="2205" y="10442"/>
                </a:lnTo>
                <a:lnTo>
                  <a:pt x="2207" y="10318"/>
                </a:lnTo>
                <a:lnTo>
                  <a:pt x="2212" y="10211"/>
                </a:lnTo>
                <a:lnTo>
                  <a:pt x="2221" y="10126"/>
                </a:lnTo>
                <a:lnTo>
                  <a:pt x="2233" y="10062"/>
                </a:lnTo>
                <a:lnTo>
                  <a:pt x="2249" y="10020"/>
                </a:lnTo>
                <a:lnTo>
                  <a:pt x="2297" y="9981"/>
                </a:lnTo>
                <a:lnTo>
                  <a:pt x="2396" y="9934"/>
                </a:lnTo>
                <a:lnTo>
                  <a:pt x="2543" y="9881"/>
                </a:lnTo>
                <a:lnTo>
                  <a:pt x="2735" y="9821"/>
                </a:lnTo>
                <a:lnTo>
                  <a:pt x="2968" y="9755"/>
                </a:lnTo>
                <a:lnTo>
                  <a:pt x="3238" y="9685"/>
                </a:lnTo>
                <a:lnTo>
                  <a:pt x="3544" y="9610"/>
                </a:lnTo>
                <a:lnTo>
                  <a:pt x="3880" y="9532"/>
                </a:lnTo>
                <a:lnTo>
                  <a:pt x="4243" y="9449"/>
                </a:lnTo>
                <a:lnTo>
                  <a:pt x="4631" y="9365"/>
                </a:lnTo>
                <a:lnTo>
                  <a:pt x="5040" y="9279"/>
                </a:lnTo>
                <a:lnTo>
                  <a:pt x="5467" y="9191"/>
                </a:lnTo>
                <a:lnTo>
                  <a:pt x="5907" y="9104"/>
                </a:lnTo>
                <a:lnTo>
                  <a:pt x="6357" y="9015"/>
                </a:lnTo>
                <a:lnTo>
                  <a:pt x="6814" y="8929"/>
                </a:lnTo>
                <a:lnTo>
                  <a:pt x="7276" y="8844"/>
                </a:lnTo>
                <a:lnTo>
                  <a:pt x="7738" y="8759"/>
                </a:lnTo>
                <a:lnTo>
                  <a:pt x="8196" y="8679"/>
                </a:lnTo>
                <a:lnTo>
                  <a:pt x="8649" y="8602"/>
                </a:lnTo>
                <a:lnTo>
                  <a:pt x="9091" y="8529"/>
                </a:lnTo>
                <a:lnTo>
                  <a:pt x="9520" y="8460"/>
                </a:lnTo>
                <a:lnTo>
                  <a:pt x="9932" y="8397"/>
                </a:lnTo>
                <a:lnTo>
                  <a:pt x="10324" y="8339"/>
                </a:lnTo>
                <a:lnTo>
                  <a:pt x="10693" y="8289"/>
                </a:lnTo>
                <a:lnTo>
                  <a:pt x="11035" y="8244"/>
                </a:lnTo>
                <a:lnTo>
                  <a:pt x="11346" y="8209"/>
                </a:lnTo>
                <a:lnTo>
                  <a:pt x="11624" y="8182"/>
                </a:lnTo>
                <a:lnTo>
                  <a:pt x="11864" y="8164"/>
                </a:lnTo>
                <a:lnTo>
                  <a:pt x="12064" y="8156"/>
                </a:lnTo>
                <a:lnTo>
                  <a:pt x="12219" y="8159"/>
                </a:lnTo>
                <a:lnTo>
                  <a:pt x="12329" y="8172"/>
                </a:lnTo>
                <a:lnTo>
                  <a:pt x="12386" y="8198"/>
                </a:lnTo>
                <a:lnTo>
                  <a:pt x="12410" y="8236"/>
                </a:lnTo>
                <a:lnTo>
                  <a:pt x="12429" y="8302"/>
                </a:lnTo>
                <a:lnTo>
                  <a:pt x="12444" y="8392"/>
                </a:lnTo>
                <a:lnTo>
                  <a:pt x="12455" y="8505"/>
                </a:lnTo>
                <a:lnTo>
                  <a:pt x="12461" y="8641"/>
                </a:lnTo>
                <a:lnTo>
                  <a:pt x="12464" y="8797"/>
                </a:lnTo>
                <a:lnTo>
                  <a:pt x="12464" y="8971"/>
                </a:lnTo>
                <a:lnTo>
                  <a:pt x="12460" y="9163"/>
                </a:lnTo>
                <a:lnTo>
                  <a:pt x="12453" y="9372"/>
                </a:lnTo>
                <a:lnTo>
                  <a:pt x="12443" y="9595"/>
                </a:lnTo>
                <a:lnTo>
                  <a:pt x="12431" y="9831"/>
                </a:lnTo>
                <a:lnTo>
                  <a:pt x="12415" y="10078"/>
                </a:lnTo>
                <a:lnTo>
                  <a:pt x="12399" y="10336"/>
                </a:lnTo>
                <a:lnTo>
                  <a:pt x="12380" y="10602"/>
                </a:lnTo>
                <a:lnTo>
                  <a:pt x="12359" y="10875"/>
                </a:lnTo>
                <a:lnTo>
                  <a:pt x="12337" y="11154"/>
                </a:lnTo>
                <a:lnTo>
                  <a:pt x="12313" y="11438"/>
                </a:lnTo>
                <a:lnTo>
                  <a:pt x="12288" y="11724"/>
                </a:lnTo>
                <a:lnTo>
                  <a:pt x="12263" y="12013"/>
                </a:lnTo>
                <a:lnTo>
                  <a:pt x="12236" y="12300"/>
                </a:lnTo>
                <a:lnTo>
                  <a:pt x="12208" y="12586"/>
                </a:lnTo>
                <a:lnTo>
                  <a:pt x="12181" y="12869"/>
                </a:lnTo>
                <a:lnTo>
                  <a:pt x="12153" y="13147"/>
                </a:lnTo>
                <a:lnTo>
                  <a:pt x="12126" y="13420"/>
                </a:lnTo>
                <a:lnTo>
                  <a:pt x="12072" y="13941"/>
                </a:lnTo>
                <a:lnTo>
                  <a:pt x="12022" y="14421"/>
                </a:lnTo>
                <a:lnTo>
                  <a:pt x="11974" y="14849"/>
                </a:lnTo>
                <a:lnTo>
                  <a:pt x="11934" y="15211"/>
                </a:lnTo>
                <a:lnTo>
                  <a:pt x="12071" y="15172"/>
                </a:lnTo>
                <a:lnTo>
                  <a:pt x="12203" y="15133"/>
                </a:lnTo>
                <a:lnTo>
                  <a:pt x="12268" y="15114"/>
                </a:lnTo>
                <a:lnTo>
                  <a:pt x="12331" y="15094"/>
                </a:lnTo>
                <a:lnTo>
                  <a:pt x="12393" y="15074"/>
                </a:lnTo>
                <a:lnTo>
                  <a:pt x="12455" y="15053"/>
                </a:lnTo>
                <a:lnTo>
                  <a:pt x="12514" y="15033"/>
                </a:lnTo>
                <a:lnTo>
                  <a:pt x="12572" y="15012"/>
                </a:lnTo>
                <a:lnTo>
                  <a:pt x="12630" y="14992"/>
                </a:lnTo>
                <a:lnTo>
                  <a:pt x="12686" y="14970"/>
                </a:lnTo>
                <a:lnTo>
                  <a:pt x="12740" y="14948"/>
                </a:lnTo>
                <a:lnTo>
                  <a:pt x="12793" y="14927"/>
                </a:lnTo>
                <a:lnTo>
                  <a:pt x="12846" y="14905"/>
                </a:lnTo>
                <a:lnTo>
                  <a:pt x="12897" y="14883"/>
                </a:lnTo>
                <a:lnTo>
                  <a:pt x="12945" y="14861"/>
                </a:lnTo>
                <a:lnTo>
                  <a:pt x="12993" y="14839"/>
                </a:lnTo>
                <a:lnTo>
                  <a:pt x="13040" y="14817"/>
                </a:lnTo>
                <a:lnTo>
                  <a:pt x="13085" y="14794"/>
                </a:lnTo>
                <a:lnTo>
                  <a:pt x="13128" y="14771"/>
                </a:lnTo>
                <a:lnTo>
                  <a:pt x="13169" y="14749"/>
                </a:lnTo>
                <a:lnTo>
                  <a:pt x="13210" y="14725"/>
                </a:lnTo>
                <a:lnTo>
                  <a:pt x="13249" y="14701"/>
                </a:lnTo>
                <a:lnTo>
                  <a:pt x="13286" y="14678"/>
                </a:lnTo>
                <a:lnTo>
                  <a:pt x="13322" y="14654"/>
                </a:lnTo>
                <a:lnTo>
                  <a:pt x="13355" y="14630"/>
                </a:lnTo>
                <a:lnTo>
                  <a:pt x="13388" y="14606"/>
                </a:lnTo>
                <a:lnTo>
                  <a:pt x="13419" y="14582"/>
                </a:lnTo>
                <a:lnTo>
                  <a:pt x="13448" y="14557"/>
                </a:lnTo>
                <a:lnTo>
                  <a:pt x="13475" y="14533"/>
                </a:lnTo>
                <a:lnTo>
                  <a:pt x="13501" y="14508"/>
                </a:lnTo>
                <a:lnTo>
                  <a:pt x="13561" y="14416"/>
                </a:lnTo>
                <a:lnTo>
                  <a:pt x="13629" y="14260"/>
                </a:lnTo>
                <a:lnTo>
                  <a:pt x="13703" y="14044"/>
                </a:lnTo>
                <a:lnTo>
                  <a:pt x="13782" y="13772"/>
                </a:lnTo>
                <a:lnTo>
                  <a:pt x="13867" y="13447"/>
                </a:lnTo>
                <a:lnTo>
                  <a:pt x="13955" y="13076"/>
                </a:lnTo>
                <a:lnTo>
                  <a:pt x="14047" y="12661"/>
                </a:lnTo>
                <a:lnTo>
                  <a:pt x="14141" y="12208"/>
                </a:lnTo>
                <a:lnTo>
                  <a:pt x="14238" y="11720"/>
                </a:lnTo>
                <a:lnTo>
                  <a:pt x="14335" y="11203"/>
                </a:lnTo>
                <a:lnTo>
                  <a:pt x="14434" y="10659"/>
                </a:lnTo>
                <a:lnTo>
                  <a:pt x="14532" y="10094"/>
                </a:lnTo>
                <a:lnTo>
                  <a:pt x="14630" y="9511"/>
                </a:lnTo>
                <a:lnTo>
                  <a:pt x="14725" y="8917"/>
                </a:lnTo>
                <a:lnTo>
                  <a:pt x="14819" y="8313"/>
                </a:lnTo>
                <a:lnTo>
                  <a:pt x="14908" y="7704"/>
                </a:lnTo>
                <a:lnTo>
                  <a:pt x="14995" y="7096"/>
                </a:lnTo>
                <a:lnTo>
                  <a:pt x="15077" y="6492"/>
                </a:lnTo>
                <a:lnTo>
                  <a:pt x="15154" y="5897"/>
                </a:lnTo>
                <a:lnTo>
                  <a:pt x="15225" y="5315"/>
                </a:lnTo>
                <a:lnTo>
                  <a:pt x="15290" y="4748"/>
                </a:lnTo>
                <a:lnTo>
                  <a:pt x="15346" y="4205"/>
                </a:lnTo>
                <a:lnTo>
                  <a:pt x="15395" y="3687"/>
                </a:lnTo>
                <a:lnTo>
                  <a:pt x="15436" y="3199"/>
                </a:lnTo>
                <a:lnTo>
                  <a:pt x="15467" y="2745"/>
                </a:lnTo>
                <a:lnTo>
                  <a:pt x="15488" y="2329"/>
                </a:lnTo>
                <a:lnTo>
                  <a:pt x="15497" y="1958"/>
                </a:lnTo>
                <a:lnTo>
                  <a:pt x="15495" y="1634"/>
                </a:lnTo>
                <a:lnTo>
                  <a:pt x="15481" y="1361"/>
                </a:lnTo>
                <a:lnTo>
                  <a:pt x="15454" y="1143"/>
                </a:lnTo>
                <a:lnTo>
                  <a:pt x="15413" y="986"/>
                </a:lnTo>
                <a:lnTo>
                  <a:pt x="15357" y="894"/>
                </a:lnTo>
                <a:close/>
              </a:path>
            </a:pathLst>
          </a:custGeom>
          <a:solidFill>
            <a:schemeClr val="bg1">
              <a:lumMod val="65000"/>
            </a:schemeClr>
          </a:solidFill>
          <a:ln>
            <a:noFill/>
          </a:ln>
        </p:spPr>
        <p:txBody>
          <a:bodyPr anchor="ctr"/>
          <a:lstStyle/>
          <a:p>
            <a:pPr algn="ctr"/>
            <a:endParaRPr/>
          </a:p>
        </p:txBody>
      </p:sp>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sp>
        <p:nvSpPr>
          <p:cNvPr id="22" name="任意多边形: 形状 19"/>
          <p:cNvSpPr/>
          <p:nvPr/>
        </p:nvSpPr>
        <p:spPr bwMode="auto">
          <a:xfrm>
            <a:off x="9855563" y="6085702"/>
            <a:ext cx="440738" cy="598384"/>
          </a:xfrm>
          <a:custGeom>
            <a:avLst/>
            <a:gdLst>
              <a:gd name="T0" fmla="*/ 9441 w 13167"/>
              <a:gd name="T1" fmla="*/ 218 h 16127"/>
              <a:gd name="T2" fmla="*/ 9270 w 13167"/>
              <a:gd name="T3" fmla="*/ 658 h 16127"/>
              <a:gd name="T4" fmla="*/ 8990 w 13167"/>
              <a:gd name="T5" fmla="*/ 1233 h 16127"/>
              <a:gd name="T6" fmla="*/ 8594 w 13167"/>
              <a:gd name="T7" fmla="*/ 1850 h 16127"/>
              <a:gd name="T8" fmla="*/ 8079 w 13167"/>
              <a:gd name="T9" fmla="*/ 2414 h 16127"/>
              <a:gd name="T10" fmla="*/ 7436 w 13167"/>
              <a:gd name="T11" fmla="*/ 2834 h 16127"/>
              <a:gd name="T12" fmla="*/ 6910 w 13167"/>
              <a:gd name="T13" fmla="*/ 2929 h 16127"/>
              <a:gd name="T14" fmla="*/ 6296 w 13167"/>
              <a:gd name="T15" fmla="*/ 2792 h 16127"/>
              <a:gd name="T16" fmla="*/ 5273 w 13167"/>
              <a:gd name="T17" fmla="*/ 2432 h 16127"/>
              <a:gd name="T18" fmla="*/ 4494 w 13167"/>
              <a:gd name="T19" fmla="*/ 2183 h 16127"/>
              <a:gd name="T20" fmla="*/ 3736 w 13167"/>
              <a:gd name="T21" fmla="*/ 2048 h 16127"/>
              <a:gd name="T22" fmla="*/ 3048 w 13167"/>
              <a:gd name="T23" fmla="*/ 2124 h 16127"/>
              <a:gd name="T24" fmla="*/ 2122 w 13167"/>
              <a:gd name="T25" fmla="*/ 2651 h 16127"/>
              <a:gd name="T26" fmla="*/ 1334 w 13167"/>
              <a:gd name="T27" fmla="*/ 3426 h 16127"/>
              <a:gd name="T28" fmla="*/ 758 w 13167"/>
              <a:gd name="T29" fmla="*/ 4286 h 16127"/>
              <a:gd name="T30" fmla="*/ 364 w 13167"/>
              <a:gd name="T31" fmla="*/ 5116 h 16127"/>
              <a:gd name="T32" fmla="*/ 126 w 13167"/>
              <a:gd name="T33" fmla="*/ 5798 h 16127"/>
              <a:gd name="T34" fmla="*/ 7 w 13167"/>
              <a:gd name="T35" fmla="*/ 6260 h 16127"/>
              <a:gd name="T36" fmla="*/ 3509 w 13167"/>
              <a:gd name="T37" fmla="*/ 11292 h 16127"/>
              <a:gd name="T38" fmla="*/ 3760 w 13167"/>
              <a:gd name="T39" fmla="*/ 10792 h 16127"/>
              <a:gd name="T40" fmla="*/ 4150 w 13167"/>
              <a:gd name="T41" fmla="*/ 10109 h 16127"/>
              <a:gd name="T42" fmla="*/ 4660 w 13167"/>
              <a:gd name="T43" fmla="*/ 9366 h 16127"/>
              <a:gd name="T44" fmla="*/ 5266 w 13167"/>
              <a:gd name="T45" fmla="*/ 8685 h 16127"/>
              <a:gd name="T46" fmla="*/ 5948 w 13167"/>
              <a:gd name="T47" fmla="*/ 8188 h 16127"/>
              <a:gd name="T48" fmla="*/ 6603 w 13167"/>
              <a:gd name="T49" fmla="*/ 7994 h 16127"/>
              <a:gd name="T50" fmla="*/ 7196 w 13167"/>
              <a:gd name="T51" fmla="*/ 8039 h 16127"/>
              <a:gd name="T52" fmla="*/ 7787 w 13167"/>
              <a:gd name="T53" fmla="*/ 8221 h 16127"/>
              <a:gd name="T54" fmla="*/ 8399 w 13167"/>
              <a:gd name="T55" fmla="*/ 8459 h 16127"/>
              <a:gd name="T56" fmla="*/ 9056 w 13167"/>
              <a:gd name="T57" fmla="*/ 8672 h 16127"/>
              <a:gd name="T58" fmla="*/ 9780 w 13167"/>
              <a:gd name="T59" fmla="*/ 8777 h 16127"/>
              <a:gd name="T60" fmla="*/ 10592 w 13167"/>
              <a:gd name="T61" fmla="*/ 8689 h 16127"/>
              <a:gd name="T62" fmla="*/ 11349 w 13167"/>
              <a:gd name="T63" fmla="*/ 8278 h 16127"/>
              <a:gd name="T64" fmla="*/ 11977 w 13167"/>
              <a:gd name="T65" fmla="*/ 7611 h 16127"/>
              <a:gd name="T66" fmla="*/ 12474 w 13167"/>
              <a:gd name="T67" fmla="*/ 6830 h 16127"/>
              <a:gd name="T68" fmla="*/ 12838 w 13167"/>
              <a:gd name="T69" fmla="*/ 6073 h 16127"/>
              <a:gd name="T70" fmla="*/ 13069 w 13167"/>
              <a:gd name="T71" fmla="*/ 5479 h 16127"/>
              <a:gd name="T72" fmla="*/ 9512 w 13167"/>
              <a:gd name="T73" fmla="*/ 0 h 16127"/>
              <a:gd name="T74" fmla="*/ 4346 w 13167"/>
              <a:gd name="T75" fmla="*/ 11009 h 16127"/>
              <a:gd name="T76" fmla="*/ 4071 w 13167"/>
              <a:gd name="T77" fmla="*/ 11442 h 16127"/>
              <a:gd name="T78" fmla="*/ 3839 w 13167"/>
              <a:gd name="T79" fmla="*/ 11846 h 16127"/>
              <a:gd name="T80" fmla="*/ 6240 w 13167"/>
              <a:gd name="T81" fmla="*/ 15752 h 16127"/>
              <a:gd name="T82" fmla="*/ 6379 w 13167"/>
              <a:gd name="T83" fmla="*/ 15895 h 16127"/>
              <a:gd name="T84" fmla="*/ 6546 w 13167"/>
              <a:gd name="T85" fmla="*/ 16016 h 16127"/>
              <a:gd name="T86" fmla="*/ 6760 w 13167"/>
              <a:gd name="T87" fmla="*/ 16106 h 16127"/>
              <a:gd name="T88" fmla="*/ 7011 w 13167"/>
              <a:gd name="T89" fmla="*/ 16123 h 16127"/>
              <a:gd name="T90" fmla="*/ 7293 w 13167"/>
              <a:gd name="T91" fmla="*/ 16027 h 16127"/>
              <a:gd name="T92" fmla="*/ 7559 w 13167"/>
              <a:gd name="T93" fmla="*/ 15806 h 16127"/>
              <a:gd name="T94" fmla="*/ 7686 w 13167"/>
              <a:gd name="T95" fmla="*/ 15565 h 16127"/>
              <a:gd name="T96" fmla="*/ 7704 w 13167"/>
              <a:gd name="T97" fmla="*/ 15329 h 16127"/>
              <a:gd name="T98" fmla="*/ 7653 w 13167"/>
              <a:gd name="T99" fmla="*/ 15119 h 16127"/>
              <a:gd name="T100" fmla="*/ 7577 w 13167"/>
              <a:gd name="T101" fmla="*/ 14955 h 16127"/>
              <a:gd name="T102" fmla="*/ 7508 w 13167"/>
              <a:gd name="T103" fmla="*/ 14849 h 16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167" h="16127">
                <a:moveTo>
                  <a:pt x="9512" y="0"/>
                </a:moveTo>
                <a:lnTo>
                  <a:pt x="9504" y="26"/>
                </a:lnTo>
                <a:lnTo>
                  <a:pt x="9481" y="101"/>
                </a:lnTo>
                <a:lnTo>
                  <a:pt x="9463" y="154"/>
                </a:lnTo>
                <a:lnTo>
                  <a:pt x="9441" y="218"/>
                </a:lnTo>
                <a:lnTo>
                  <a:pt x="9416" y="291"/>
                </a:lnTo>
                <a:lnTo>
                  <a:pt x="9386" y="372"/>
                </a:lnTo>
                <a:lnTo>
                  <a:pt x="9351" y="461"/>
                </a:lnTo>
                <a:lnTo>
                  <a:pt x="9313" y="556"/>
                </a:lnTo>
                <a:lnTo>
                  <a:pt x="9270" y="658"/>
                </a:lnTo>
                <a:lnTo>
                  <a:pt x="9222" y="765"/>
                </a:lnTo>
                <a:lnTo>
                  <a:pt x="9171" y="877"/>
                </a:lnTo>
                <a:lnTo>
                  <a:pt x="9115" y="993"/>
                </a:lnTo>
                <a:lnTo>
                  <a:pt x="9055" y="1112"/>
                </a:lnTo>
                <a:lnTo>
                  <a:pt x="8990" y="1233"/>
                </a:lnTo>
                <a:lnTo>
                  <a:pt x="8919" y="1356"/>
                </a:lnTo>
                <a:lnTo>
                  <a:pt x="8845" y="1480"/>
                </a:lnTo>
                <a:lnTo>
                  <a:pt x="8767" y="1604"/>
                </a:lnTo>
                <a:lnTo>
                  <a:pt x="8683" y="1727"/>
                </a:lnTo>
                <a:lnTo>
                  <a:pt x="8594" y="1850"/>
                </a:lnTo>
                <a:lnTo>
                  <a:pt x="8501" y="1970"/>
                </a:lnTo>
                <a:lnTo>
                  <a:pt x="8403" y="2087"/>
                </a:lnTo>
                <a:lnTo>
                  <a:pt x="8299" y="2200"/>
                </a:lnTo>
                <a:lnTo>
                  <a:pt x="8191" y="2310"/>
                </a:lnTo>
                <a:lnTo>
                  <a:pt x="8079" y="2414"/>
                </a:lnTo>
                <a:lnTo>
                  <a:pt x="7960" y="2513"/>
                </a:lnTo>
                <a:lnTo>
                  <a:pt x="7837" y="2605"/>
                </a:lnTo>
                <a:lnTo>
                  <a:pt x="7709" y="2689"/>
                </a:lnTo>
                <a:lnTo>
                  <a:pt x="7575" y="2766"/>
                </a:lnTo>
                <a:lnTo>
                  <a:pt x="7436" y="2834"/>
                </a:lnTo>
                <a:lnTo>
                  <a:pt x="7291" y="2893"/>
                </a:lnTo>
                <a:lnTo>
                  <a:pt x="7207" y="2917"/>
                </a:lnTo>
                <a:lnTo>
                  <a:pt x="7115" y="2930"/>
                </a:lnTo>
                <a:lnTo>
                  <a:pt x="7015" y="2934"/>
                </a:lnTo>
                <a:lnTo>
                  <a:pt x="6910" y="2929"/>
                </a:lnTo>
                <a:lnTo>
                  <a:pt x="6798" y="2915"/>
                </a:lnTo>
                <a:lnTo>
                  <a:pt x="6680" y="2894"/>
                </a:lnTo>
                <a:lnTo>
                  <a:pt x="6557" y="2866"/>
                </a:lnTo>
                <a:lnTo>
                  <a:pt x="6429" y="2831"/>
                </a:lnTo>
                <a:lnTo>
                  <a:pt x="6296" y="2792"/>
                </a:lnTo>
                <a:lnTo>
                  <a:pt x="6159" y="2749"/>
                </a:lnTo>
                <a:lnTo>
                  <a:pt x="6018" y="2700"/>
                </a:lnTo>
                <a:lnTo>
                  <a:pt x="5874" y="2650"/>
                </a:lnTo>
                <a:lnTo>
                  <a:pt x="5578" y="2542"/>
                </a:lnTo>
                <a:lnTo>
                  <a:pt x="5273" y="2432"/>
                </a:lnTo>
                <a:lnTo>
                  <a:pt x="5118" y="2378"/>
                </a:lnTo>
                <a:lnTo>
                  <a:pt x="4963" y="2324"/>
                </a:lnTo>
                <a:lnTo>
                  <a:pt x="4806" y="2274"/>
                </a:lnTo>
                <a:lnTo>
                  <a:pt x="4651" y="2227"/>
                </a:lnTo>
                <a:lnTo>
                  <a:pt x="4494" y="2183"/>
                </a:lnTo>
                <a:lnTo>
                  <a:pt x="4340" y="2144"/>
                </a:lnTo>
                <a:lnTo>
                  <a:pt x="4186" y="2111"/>
                </a:lnTo>
                <a:lnTo>
                  <a:pt x="4034" y="2083"/>
                </a:lnTo>
                <a:lnTo>
                  <a:pt x="3883" y="2061"/>
                </a:lnTo>
                <a:lnTo>
                  <a:pt x="3736" y="2048"/>
                </a:lnTo>
                <a:lnTo>
                  <a:pt x="3591" y="2044"/>
                </a:lnTo>
                <a:lnTo>
                  <a:pt x="3449" y="2048"/>
                </a:lnTo>
                <a:lnTo>
                  <a:pt x="3312" y="2062"/>
                </a:lnTo>
                <a:lnTo>
                  <a:pt x="3177" y="2088"/>
                </a:lnTo>
                <a:lnTo>
                  <a:pt x="3048" y="2124"/>
                </a:lnTo>
                <a:lnTo>
                  <a:pt x="2922" y="2172"/>
                </a:lnTo>
                <a:lnTo>
                  <a:pt x="2708" y="2276"/>
                </a:lnTo>
                <a:lnTo>
                  <a:pt x="2503" y="2392"/>
                </a:lnTo>
                <a:lnTo>
                  <a:pt x="2307" y="2517"/>
                </a:lnTo>
                <a:lnTo>
                  <a:pt x="2122" y="2651"/>
                </a:lnTo>
                <a:lnTo>
                  <a:pt x="1946" y="2794"/>
                </a:lnTo>
                <a:lnTo>
                  <a:pt x="1780" y="2943"/>
                </a:lnTo>
                <a:lnTo>
                  <a:pt x="1623" y="3100"/>
                </a:lnTo>
                <a:lnTo>
                  <a:pt x="1475" y="3261"/>
                </a:lnTo>
                <a:lnTo>
                  <a:pt x="1334" y="3426"/>
                </a:lnTo>
                <a:lnTo>
                  <a:pt x="1204" y="3595"/>
                </a:lnTo>
                <a:lnTo>
                  <a:pt x="1080" y="3766"/>
                </a:lnTo>
                <a:lnTo>
                  <a:pt x="965" y="3939"/>
                </a:lnTo>
                <a:lnTo>
                  <a:pt x="858" y="4113"/>
                </a:lnTo>
                <a:lnTo>
                  <a:pt x="758" y="4286"/>
                </a:lnTo>
                <a:lnTo>
                  <a:pt x="665" y="4458"/>
                </a:lnTo>
                <a:lnTo>
                  <a:pt x="580" y="4628"/>
                </a:lnTo>
                <a:lnTo>
                  <a:pt x="502" y="4795"/>
                </a:lnTo>
                <a:lnTo>
                  <a:pt x="429" y="4958"/>
                </a:lnTo>
                <a:lnTo>
                  <a:pt x="364" y="5116"/>
                </a:lnTo>
                <a:lnTo>
                  <a:pt x="305" y="5268"/>
                </a:lnTo>
                <a:lnTo>
                  <a:pt x="252" y="5413"/>
                </a:lnTo>
                <a:lnTo>
                  <a:pt x="205" y="5550"/>
                </a:lnTo>
                <a:lnTo>
                  <a:pt x="163" y="5679"/>
                </a:lnTo>
                <a:lnTo>
                  <a:pt x="126" y="5798"/>
                </a:lnTo>
                <a:lnTo>
                  <a:pt x="95" y="5907"/>
                </a:lnTo>
                <a:lnTo>
                  <a:pt x="68" y="6005"/>
                </a:lnTo>
                <a:lnTo>
                  <a:pt x="46" y="6089"/>
                </a:lnTo>
                <a:lnTo>
                  <a:pt x="29" y="6161"/>
                </a:lnTo>
                <a:lnTo>
                  <a:pt x="7" y="6260"/>
                </a:lnTo>
                <a:lnTo>
                  <a:pt x="0" y="6295"/>
                </a:lnTo>
                <a:lnTo>
                  <a:pt x="3421" y="11485"/>
                </a:lnTo>
                <a:lnTo>
                  <a:pt x="3436" y="11452"/>
                </a:lnTo>
                <a:lnTo>
                  <a:pt x="3478" y="11358"/>
                </a:lnTo>
                <a:lnTo>
                  <a:pt x="3509" y="11292"/>
                </a:lnTo>
                <a:lnTo>
                  <a:pt x="3547" y="11212"/>
                </a:lnTo>
                <a:lnTo>
                  <a:pt x="3591" y="11121"/>
                </a:lnTo>
                <a:lnTo>
                  <a:pt x="3642" y="11020"/>
                </a:lnTo>
                <a:lnTo>
                  <a:pt x="3698" y="10911"/>
                </a:lnTo>
                <a:lnTo>
                  <a:pt x="3760" y="10792"/>
                </a:lnTo>
                <a:lnTo>
                  <a:pt x="3827" y="10667"/>
                </a:lnTo>
                <a:lnTo>
                  <a:pt x="3900" y="10535"/>
                </a:lnTo>
                <a:lnTo>
                  <a:pt x="3979" y="10397"/>
                </a:lnTo>
                <a:lnTo>
                  <a:pt x="4062" y="10255"/>
                </a:lnTo>
                <a:lnTo>
                  <a:pt x="4150" y="10109"/>
                </a:lnTo>
                <a:lnTo>
                  <a:pt x="4244" y="9962"/>
                </a:lnTo>
                <a:lnTo>
                  <a:pt x="4341" y="9813"/>
                </a:lnTo>
                <a:lnTo>
                  <a:pt x="4443" y="9664"/>
                </a:lnTo>
                <a:lnTo>
                  <a:pt x="4550" y="9515"/>
                </a:lnTo>
                <a:lnTo>
                  <a:pt x="4660" y="9366"/>
                </a:lnTo>
                <a:lnTo>
                  <a:pt x="4774" y="9221"/>
                </a:lnTo>
                <a:lnTo>
                  <a:pt x="4892" y="9080"/>
                </a:lnTo>
                <a:lnTo>
                  <a:pt x="5013" y="8942"/>
                </a:lnTo>
                <a:lnTo>
                  <a:pt x="5138" y="8811"/>
                </a:lnTo>
                <a:lnTo>
                  <a:pt x="5266" y="8685"/>
                </a:lnTo>
                <a:lnTo>
                  <a:pt x="5397" y="8567"/>
                </a:lnTo>
                <a:lnTo>
                  <a:pt x="5531" y="8457"/>
                </a:lnTo>
                <a:lnTo>
                  <a:pt x="5667" y="8357"/>
                </a:lnTo>
                <a:lnTo>
                  <a:pt x="5807" y="8267"/>
                </a:lnTo>
                <a:lnTo>
                  <a:pt x="5948" y="8188"/>
                </a:lnTo>
                <a:lnTo>
                  <a:pt x="6091" y="8121"/>
                </a:lnTo>
                <a:lnTo>
                  <a:pt x="6237" y="8068"/>
                </a:lnTo>
                <a:lnTo>
                  <a:pt x="6360" y="8034"/>
                </a:lnTo>
                <a:lnTo>
                  <a:pt x="6483" y="8010"/>
                </a:lnTo>
                <a:lnTo>
                  <a:pt x="6603" y="7994"/>
                </a:lnTo>
                <a:lnTo>
                  <a:pt x="6723" y="7988"/>
                </a:lnTo>
                <a:lnTo>
                  <a:pt x="6843" y="7990"/>
                </a:lnTo>
                <a:lnTo>
                  <a:pt x="6960" y="8000"/>
                </a:lnTo>
                <a:lnTo>
                  <a:pt x="7079" y="8017"/>
                </a:lnTo>
                <a:lnTo>
                  <a:pt x="7196" y="8039"/>
                </a:lnTo>
                <a:lnTo>
                  <a:pt x="7314" y="8067"/>
                </a:lnTo>
                <a:lnTo>
                  <a:pt x="7432" y="8100"/>
                </a:lnTo>
                <a:lnTo>
                  <a:pt x="7549" y="8137"/>
                </a:lnTo>
                <a:lnTo>
                  <a:pt x="7668" y="8178"/>
                </a:lnTo>
                <a:lnTo>
                  <a:pt x="7787" y="8221"/>
                </a:lnTo>
                <a:lnTo>
                  <a:pt x="7907" y="8267"/>
                </a:lnTo>
                <a:lnTo>
                  <a:pt x="8028" y="8314"/>
                </a:lnTo>
                <a:lnTo>
                  <a:pt x="8150" y="8362"/>
                </a:lnTo>
                <a:lnTo>
                  <a:pt x="8273" y="8411"/>
                </a:lnTo>
                <a:lnTo>
                  <a:pt x="8399" y="8459"/>
                </a:lnTo>
                <a:lnTo>
                  <a:pt x="8526" y="8507"/>
                </a:lnTo>
                <a:lnTo>
                  <a:pt x="8655" y="8552"/>
                </a:lnTo>
                <a:lnTo>
                  <a:pt x="8786" y="8595"/>
                </a:lnTo>
                <a:lnTo>
                  <a:pt x="8919" y="8636"/>
                </a:lnTo>
                <a:lnTo>
                  <a:pt x="9056" y="8672"/>
                </a:lnTo>
                <a:lnTo>
                  <a:pt x="9194" y="8704"/>
                </a:lnTo>
                <a:lnTo>
                  <a:pt x="9336" y="8731"/>
                </a:lnTo>
                <a:lnTo>
                  <a:pt x="9480" y="8752"/>
                </a:lnTo>
                <a:lnTo>
                  <a:pt x="9629" y="8769"/>
                </a:lnTo>
                <a:lnTo>
                  <a:pt x="9780" y="8777"/>
                </a:lnTo>
                <a:lnTo>
                  <a:pt x="9936" y="8778"/>
                </a:lnTo>
                <a:lnTo>
                  <a:pt x="10094" y="8771"/>
                </a:lnTo>
                <a:lnTo>
                  <a:pt x="10258" y="8754"/>
                </a:lnTo>
                <a:lnTo>
                  <a:pt x="10425" y="8728"/>
                </a:lnTo>
                <a:lnTo>
                  <a:pt x="10592" y="8689"/>
                </a:lnTo>
                <a:lnTo>
                  <a:pt x="10753" y="8634"/>
                </a:lnTo>
                <a:lnTo>
                  <a:pt x="10910" y="8564"/>
                </a:lnTo>
                <a:lnTo>
                  <a:pt x="11062" y="8480"/>
                </a:lnTo>
                <a:lnTo>
                  <a:pt x="11209" y="8385"/>
                </a:lnTo>
                <a:lnTo>
                  <a:pt x="11349" y="8278"/>
                </a:lnTo>
                <a:lnTo>
                  <a:pt x="11486" y="8160"/>
                </a:lnTo>
                <a:lnTo>
                  <a:pt x="11616" y="8034"/>
                </a:lnTo>
                <a:lnTo>
                  <a:pt x="11741" y="7900"/>
                </a:lnTo>
                <a:lnTo>
                  <a:pt x="11862" y="7759"/>
                </a:lnTo>
                <a:lnTo>
                  <a:pt x="11977" y="7611"/>
                </a:lnTo>
                <a:lnTo>
                  <a:pt x="12087" y="7460"/>
                </a:lnTo>
                <a:lnTo>
                  <a:pt x="12192" y="7305"/>
                </a:lnTo>
                <a:lnTo>
                  <a:pt x="12291" y="7148"/>
                </a:lnTo>
                <a:lnTo>
                  <a:pt x="12386" y="6988"/>
                </a:lnTo>
                <a:lnTo>
                  <a:pt x="12474" y="6830"/>
                </a:lnTo>
                <a:lnTo>
                  <a:pt x="12557" y="6672"/>
                </a:lnTo>
                <a:lnTo>
                  <a:pt x="12635" y="6516"/>
                </a:lnTo>
                <a:lnTo>
                  <a:pt x="12709" y="6364"/>
                </a:lnTo>
                <a:lnTo>
                  <a:pt x="12776" y="6215"/>
                </a:lnTo>
                <a:lnTo>
                  <a:pt x="12838" y="6073"/>
                </a:lnTo>
                <a:lnTo>
                  <a:pt x="12895" y="5936"/>
                </a:lnTo>
                <a:lnTo>
                  <a:pt x="12946" y="5808"/>
                </a:lnTo>
                <a:lnTo>
                  <a:pt x="12992" y="5688"/>
                </a:lnTo>
                <a:lnTo>
                  <a:pt x="13034" y="5578"/>
                </a:lnTo>
                <a:lnTo>
                  <a:pt x="13069" y="5479"/>
                </a:lnTo>
                <a:lnTo>
                  <a:pt x="13099" y="5393"/>
                </a:lnTo>
                <a:lnTo>
                  <a:pt x="13123" y="5319"/>
                </a:lnTo>
                <a:lnTo>
                  <a:pt x="13156" y="5216"/>
                </a:lnTo>
                <a:lnTo>
                  <a:pt x="13167" y="5181"/>
                </a:lnTo>
                <a:lnTo>
                  <a:pt x="9512" y="0"/>
                </a:lnTo>
                <a:close/>
                <a:moveTo>
                  <a:pt x="4593" y="10659"/>
                </a:moveTo>
                <a:lnTo>
                  <a:pt x="4529" y="10746"/>
                </a:lnTo>
                <a:lnTo>
                  <a:pt x="4466" y="10833"/>
                </a:lnTo>
                <a:lnTo>
                  <a:pt x="4405" y="10922"/>
                </a:lnTo>
                <a:lnTo>
                  <a:pt x="4346" y="11009"/>
                </a:lnTo>
                <a:lnTo>
                  <a:pt x="4288" y="11097"/>
                </a:lnTo>
                <a:lnTo>
                  <a:pt x="4231" y="11184"/>
                </a:lnTo>
                <a:lnTo>
                  <a:pt x="4176" y="11270"/>
                </a:lnTo>
                <a:lnTo>
                  <a:pt x="4123" y="11357"/>
                </a:lnTo>
                <a:lnTo>
                  <a:pt x="4071" y="11442"/>
                </a:lnTo>
                <a:lnTo>
                  <a:pt x="4021" y="11525"/>
                </a:lnTo>
                <a:lnTo>
                  <a:pt x="3973" y="11608"/>
                </a:lnTo>
                <a:lnTo>
                  <a:pt x="3927" y="11689"/>
                </a:lnTo>
                <a:lnTo>
                  <a:pt x="3881" y="11768"/>
                </a:lnTo>
                <a:lnTo>
                  <a:pt x="3839" y="11846"/>
                </a:lnTo>
                <a:lnTo>
                  <a:pt x="3798" y="11921"/>
                </a:lnTo>
                <a:lnTo>
                  <a:pt x="3759" y="11994"/>
                </a:lnTo>
                <a:lnTo>
                  <a:pt x="6217" y="15724"/>
                </a:lnTo>
                <a:lnTo>
                  <a:pt x="6223" y="15731"/>
                </a:lnTo>
                <a:lnTo>
                  <a:pt x="6240" y="15752"/>
                </a:lnTo>
                <a:lnTo>
                  <a:pt x="6267" y="15784"/>
                </a:lnTo>
                <a:lnTo>
                  <a:pt x="6305" y="15825"/>
                </a:lnTo>
                <a:lnTo>
                  <a:pt x="6327" y="15847"/>
                </a:lnTo>
                <a:lnTo>
                  <a:pt x="6352" y="15871"/>
                </a:lnTo>
                <a:lnTo>
                  <a:pt x="6379" y="15895"/>
                </a:lnTo>
                <a:lnTo>
                  <a:pt x="6408" y="15919"/>
                </a:lnTo>
                <a:lnTo>
                  <a:pt x="6440" y="15945"/>
                </a:lnTo>
                <a:lnTo>
                  <a:pt x="6474" y="15969"/>
                </a:lnTo>
                <a:lnTo>
                  <a:pt x="6509" y="15993"/>
                </a:lnTo>
                <a:lnTo>
                  <a:pt x="6546" y="16016"/>
                </a:lnTo>
                <a:lnTo>
                  <a:pt x="6585" y="16037"/>
                </a:lnTo>
                <a:lnTo>
                  <a:pt x="6626" y="16057"/>
                </a:lnTo>
                <a:lnTo>
                  <a:pt x="6669" y="16076"/>
                </a:lnTo>
                <a:lnTo>
                  <a:pt x="6713" y="16092"/>
                </a:lnTo>
                <a:lnTo>
                  <a:pt x="6760" y="16106"/>
                </a:lnTo>
                <a:lnTo>
                  <a:pt x="6807" y="16116"/>
                </a:lnTo>
                <a:lnTo>
                  <a:pt x="6856" y="16124"/>
                </a:lnTo>
                <a:lnTo>
                  <a:pt x="6906" y="16127"/>
                </a:lnTo>
                <a:lnTo>
                  <a:pt x="6958" y="16127"/>
                </a:lnTo>
                <a:lnTo>
                  <a:pt x="7011" y="16123"/>
                </a:lnTo>
                <a:lnTo>
                  <a:pt x="7066" y="16114"/>
                </a:lnTo>
                <a:lnTo>
                  <a:pt x="7121" y="16101"/>
                </a:lnTo>
                <a:lnTo>
                  <a:pt x="7177" y="16082"/>
                </a:lnTo>
                <a:lnTo>
                  <a:pt x="7234" y="16057"/>
                </a:lnTo>
                <a:lnTo>
                  <a:pt x="7293" y="16027"/>
                </a:lnTo>
                <a:lnTo>
                  <a:pt x="7351" y="15991"/>
                </a:lnTo>
                <a:lnTo>
                  <a:pt x="7414" y="15946"/>
                </a:lnTo>
                <a:lnTo>
                  <a:pt x="7469" y="15900"/>
                </a:lnTo>
                <a:lnTo>
                  <a:pt x="7517" y="15854"/>
                </a:lnTo>
                <a:lnTo>
                  <a:pt x="7559" y="15806"/>
                </a:lnTo>
                <a:lnTo>
                  <a:pt x="7595" y="15759"/>
                </a:lnTo>
                <a:lnTo>
                  <a:pt x="7625" y="15711"/>
                </a:lnTo>
                <a:lnTo>
                  <a:pt x="7650" y="15662"/>
                </a:lnTo>
                <a:lnTo>
                  <a:pt x="7670" y="15613"/>
                </a:lnTo>
                <a:lnTo>
                  <a:pt x="7686" y="15565"/>
                </a:lnTo>
                <a:lnTo>
                  <a:pt x="7697" y="15516"/>
                </a:lnTo>
                <a:lnTo>
                  <a:pt x="7704" y="15469"/>
                </a:lnTo>
                <a:lnTo>
                  <a:pt x="7707" y="15421"/>
                </a:lnTo>
                <a:lnTo>
                  <a:pt x="7707" y="15374"/>
                </a:lnTo>
                <a:lnTo>
                  <a:pt x="7704" y="15329"/>
                </a:lnTo>
                <a:lnTo>
                  <a:pt x="7698" y="15284"/>
                </a:lnTo>
                <a:lnTo>
                  <a:pt x="7690" y="15240"/>
                </a:lnTo>
                <a:lnTo>
                  <a:pt x="7679" y="15199"/>
                </a:lnTo>
                <a:lnTo>
                  <a:pt x="7667" y="15157"/>
                </a:lnTo>
                <a:lnTo>
                  <a:pt x="7653" y="15119"/>
                </a:lnTo>
                <a:lnTo>
                  <a:pt x="7639" y="15082"/>
                </a:lnTo>
                <a:lnTo>
                  <a:pt x="7624" y="15046"/>
                </a:lnTo>
                <a:lnTo>
                  <a:pt x="7608" y="15014"/>
                </a:lnTo>
                <a:lnTo>
                  <a:pt x="7592" y="14983"/>
                </a:lnTo>
                <a:lnTo>
                  <a:pt x="7577" y="14955"/>
                </a:lnTo>
                <a:lnTo>
                  <a:pt x="7562" y="14929"/>
                </a:lnTo>
                <a:lnTo>
                  <a:pt x="7548" y="14907"/>
                </a:lnTo>
                <a:lnTo>
                  <a:pt x="7536" y="14888"/>
                </a:lnTo>
                <a:lnTo>
                  <a:pt x="7525" y="14872"/>
                </a:lnTo>
                <a:lnTo>
                  <a:pt x="7508" y="14849"/>
                </a:lnTo>
                <a:lnTo>
                  <a:pt x="7502" y="14842"/>
                </a:lnTo>
                <a:lnTo>
                  <a:pt x="4593" y="10659"/>
                </a:lnTo>
                <a:close/>
              </a:path>
            </a:pathLst>
          </a:custGeom>
          <a:solidFill>
            <a:schemeClr val="bg1">
              <a:lumMod val="65000"/>
            </a:schemeClr>
          </a:solidFill>
          <a:ln>
            <a:noFill/>
          </a:ln>
        </p:spPr>
        <p:txBody>
          <a:bodyPr anchor="ctr"/>
          <a:lstStyle/>
          <a:p>
            <a:pPr algn="ctr"/>
            <a:endParaRPr/>
          </a:p>
        </p:txBody>
      </p:sp>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控制结构与算法描述</a:t>
              </a:r>
              <a:endParaRPr lang="zh-CN" altLang="en-US" sz="3200" b="1" dirty="0">
                <a:solidFill>
                  <a:schemeClr val="tx1">
                    <a:lumMod val="65000"/>
                    <a:lumOff val="35000"/>
                  </a:schemeClr>
                </a:solidFill>
              </a:endParaRPr>
            </a:p>
          </p:txBody>
        </p:sp>
      </p:grpSp>
      <p:grpSp>
        <p:nvGrpSpPr>
          <p:cNvPr id="37" name="组合 36"/>
          <p:cNvGrpSpPr/>
          <p:nvPr/>
        </p:nvGrpSpPr>
        <p:grpSpPr>
          <a:xfrm>
            <a:off x="2241138" y="1738133"/>
            <a:ext cx="4835117" cy="748507"/>
            <a:chOff x="7824198" y="1404177"/>
            <a:chExt cx="4835117" cy="748507"/>
          </a:xfrm>
        </p:grpSpPr>
        <p:grpSp>
          <p:nvGrpSpPr>
            <p:cNvPr id="38" name="组合 37"/>
            <p:cNvGrpSpPr/>
            <p:nvPr/>
          </p:nvGrpSpPr>
          <p:grpSpPr>
            <a:xfrm>
              <a:off x="7824198" y="1404177"/>
              <a:ext cx="761736" cy="748507"/>
              <a:chOff x="1805940" y="1198245"/>
              <a:chExt cx="2011680" cy="2011680"/>
            </a:xfrm>
          </p:grpSpPr>
          <p:sp>
            <p:nvSpPr>
              <p:cNvPr id="4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39"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3.1.1</a:t>
              </a:r>
              <a:endParaRPr lang="en-US" altLang="zh-CN" sz="2000" b="1" dirty="0">
                <a:solidFill>
                  <a:schemeClr val="tx1">
                    <a:lumMod val="65000"/>
                    <a:lumOff val="35000"/>
                  </a:schemeClr>
                </a:solidFill>
              </a:endParaRPr>
            </a:p>
          </p:txBody>
        </p:sp>
        <p:sp>
          <p:nvSpPr>
            <p:cNvPr id="40" name="矩形 39"/>
            <p:cNvSpPr/>
            <p:nvPr/>
          </p:nvSpPr>
          <p:spPr>
            <a:xfrm>
              <a:off x="8588965" y="147607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控制结构</a:t>
              </a:r>
            </a:p>
          </p:txBody>
        </p:sp>
      </p:grpSp>
      <p:grpSp>
        <p:nvGrpSpPr>
          <p:cNvPr id="50" name="组合 49"/>
          <p:cNvGrpSpPr/>
          <p:nvPr/>
        </p:nvGrpSpPr>
        <p:grpSpPr>
          <a:xfrm>
            <a:off x="2241138" y="3244573"/>
            <a:ext cx="5839040" cy="773015"/>
            <a:chOff x="7791146" y="2274512"/>
            <a:chExt cx="5839040" cy="773015"/>
          </a:xfrm>
        </p:grpSpPr>
        <p:grpSp>
          <p:nvGrpSpPr>
            <p:cNvPr id="56" name="组合 55"/>
            <p:cNvGrpSpPr/>
            <p:nvPr/>
          </p:nvGrpSpPr>
          <p:grpSpPr>
            <a:xfrm>
              <a:off x="7791146" y="2274512"/>
              <a:ext cx="794787" cy="773015"/>
              <a:chOff x="1805940" y="1198245"/>
              <a:chExt cx="2011680" cy="2011680"/>
            </a:xfrm>
          </p:grpSpPr>
          <p:sp>
            <p:nvSpPr>
              <p:cNvPr id="59"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7"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3.1.2</a:t>
              </a:r>
              <a:endParaRPr lang="en-US" altLang="zh-CN" sz="2000" b="1" dirty="0">
                <a:solidFill>
                  <a:schemeClr val="tx1">
                    <a:lumMod val="65000"/>
                    <a:lumOff val="35000"/>
                  </a:schemeClr>
                </a:solidFill>
              </a:endParaRPr>
            </a:p>
          </p:txBody>
        </p:sp>
        <p:sp>
          <p:nvSpPr>
            <p:cNvPr id="58" name="矩形 57"/>
            <p:cNvSpPr/>
            <p:nvPr/>
          </p:nvSpPr>
          <p:spPr>
            <a:xfrm>
              <a:off x="8590213" y="2357560"/>
              <a:ext cx="50399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算法流程描述</a:t>
              </a:r>
              <a:endParaRPr lang="zh-CN" altLang="en-US" sz="2800" b="1" dirty="0">
                <a:solidFill>
                  <a:schemeClr val="tx1">
                    <a:lumMod val="65000"/>
                    <a:lumOff val="35000"/>
                  </a:schemeClr>
                </a:solidFill>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8" name="组合 27"/>
          <p:cNvGrpSpPr/>
          <p:nvPr/>
        </p:nvGrpSpPr>
        <p:grpSpPr>
          <a:xfrm>
            <a:off x="0" y="-5482"/>
            <a:ext cx="10815063" cy="795014"/>
            <a:chOff x="1805471" y="4890477"/>
            <a:chExt cx="8323213" cy="795014"/>
          </a:xfrm>
        </p:grpSpPr>
        <p:sp>
          <p:nvSpPr>
            <p:cNvPr id="29"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30" name="椭圆 29"/>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3.7</a:t>
              </a:r>
              <a:endParaRPr lang="en-US" altLang="zh-CN" sz="2800" dirty="0">
                <a:solidFill>
                  <a:schemeClr val="accent6"/>
                </a:solidFill>
                <a:latin typeface="Impact" panose="020B0806030902050204" pitchFamily="34" charset="0"/>
              </a:endParaRPr>
            </a:p>
          </p:txBody>
        </p:sp>
        <p:grpSp>
          <p:nvGrpSpPr>
            <p:cNvPr id="31" name="组合 30"/>
            <p:cNvGrpSpPr/>
            <p:nvPr/>
          </p:nvGrpSpPr>
          <p:grpSpPr>
            <a:xfrm>
              <a:off x="4143006" y="4890477"/>
              <a:ext cx="5985678" cy="795014"/>
              <a:chOff x="4371606" y="4763477"/>
              <a:chExt cx="5985678" cy="795014"/>
            </a:xfrm>
          </p:grpSpPr>
          <p:sp>
            <p:nvSpPr>
              <p:cNvPr id="32" name="矩形 31"/>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33" name="矩形 32"/>
              <p:cNvSpPr/>
              <p:nvPr/>
            </p:nvSpPr>
            <p:spPr>
              <a:xfrm>
                <a:off x="4371606" y="4763477"/>
                <a:ext cx="4170292"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smtClean="0">
                    <a:solidFill>
                      <a:schemeClr val="tx1">
                        <a:lumMod val="65000"/>
                        <a:lumOff val="35000"/>
                      </a:schemeClr>
                    </a:solidFill>
                  </a:rPr>
                  <a:t>异常处理</a:t>
                </a:r>
                <a:endParaRPr lang="zh-CN" altLang="en-US" sz="3200" b="1" dirty="0">
                  <a:solidFill>
                    <a:schemeClr val="tx1">
                      <a:lumMod val="65000"/>
                      <a:lumOff val="35000"/>
                    </a:schemeClr>
                  </a:solidFill>
                </a:endParaRPr>
              </a:p>
            </p:txBody>
          </p:sp>
        </p:grpSp>
      </p:grpSp>
      <p:sp>
        <p:nvSpPr>
          <p:cNvPr id="4" name="矩形 3"/>
          <p:cNvSpPr/>
          <p:nvPr/>
        </p:nvSpPr>
        <p:spPr>
          <a:xfrm>
            <a:off x="211149" y="789532"/>
            <a:ext cx="11425197" cy="6032421"/>
          </a:xfrm>
          <a:prstGeom prst="rect">
            <a:avLst/>
          </a:prstGeom>
        </p:spPr>
        <p:txBody>
          <a:bodyPr wrap="square">
            <a:spAutoFit/>
          </a:bodyPr>
          <a:lstStyle/>
          <a:p>
            <a:r>
              <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rPr>
              <a:t>3.assert</a:t>
            </a:r>
            <a:r>
              <a:rPr lang="zh-CN" altLang="en-US" sz="2800" kern="100" dirty="0" smtClean="0">
                <a:latin typeface="黑体" panose="02010609060101010101" pitchFamily="49" charset="-122"/>
                <a:ea typeface="黑体" panose="02010609060101010101" pitchFamily="49" charset="-122"/>
                <a:cs typeface="Times New Roman" panose="02020603050405020304" pitchFamily="18" charset="0"/>
              </a:rPr>
              <a:t>语句</a:t>
            </a:r>
            <a:r>
              <a:rPr lang="zh-CN" altLang="zh-CN" sz="2800" kern="100" dirty="0" smtClean="0">
                <a:latin typeface="黑体" panose="02010609060101010101" pitchFamily="49" charset="-122"/>
                <a:ea typeface="黑体" panose="02010609060101010101" pitchFamily="49" charset="-122"/>
                <a:cs typeface="Times New Roman" panose="02020603050405020304" pitchFamily="18" charset="0"/>
              </a:rPr>
              <a:t>抛</a:t>
            </a:r>
            <a:r>
              <a:rPr lang="zh-CN" altLang="zh-CN" sz="2800" kern="100" dirty="0">
                <a:latin typeface="黑体" panose="02010609060101010101" pitchFamily="49" charset="-122"/>
                <a:ea typeface="黑体" panose="02010609060101010101" pitchFamily="49" charset="-122"/>
                <a:cs typeface="Times New Roman" panose="02020603050405020304" pitchFamily="18" charset="0"/>
              </a:rPr>
              <a:t>出</a:t>
            </a:r>
            <a:r>
              <a:rPr lang="zh-CN" altLang="zh-CN" sz="2800" kern="100" dirty="0" smtClean="0">
                <a:latin typeface="黑体" panose="02010609060101010101" pitchFamily="49" charset="-122"/>
                <a:ea typeface="黑体" panose="02010609060101010101" pitchFamily="49" charset="-122"/>
                <a:cs typeface="Times New Roman" panose="02020603050405020304" pitchFamily="18" charset="0"/>
              </a:rPr>
              <a:t>异常</a:t>
            </a:r>
            <a:endPar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endParaRPr>
          </a:p>
          <a:p>
            <a:r>
              <a:rPr lang="en-US" altLang="zh-CN" sz="2400" dirty="0" smtClean="0">
                <a:latin typeface="宋体" panose="02010600030101010101" pitchFamily="2" charset="-122"/>
                <a:ea typeface="宋体" panose="02010600030101010101" pitchFamily="2" charset="-122"/>
              </a:rPr>
              <a:t>    </a:t>
            </a:r>
            <a:r>
              <a:rPr lang="en-US" altLang="zh-CN" sz="2400" dirty="0" err="1">
                <a:latin typeface="宋体" panose="02010600030101010101" pitchFamily="2" charset="-122"/>
                <a:ea typeface="宋体" panose="02010600030101010101" pitchFamily="2" charset="-122"/>
              </a:rPr>
              <a:t>ssert</a:t>
            </a:r>
            <a:r>
              <a:rPr lang="zh-CN" altLang="zh-CN" sz="2400" dirty="0">
                <a:latin typeface="宋体" panose="02010600030101010101" pitchFamily="2" charset="-122"/>
                <a:ea typeface="宋体" panose="02010600030101010101" pitchFamily="2" charset="-122"/>
              </a:rPr>
              <a:t>语句与</a:t>
            </a:r>
            <a:r>
              <a:rPr lang="en-US" altLang="zh-CN" sz="2400" dirty="0">
                <a:latin typeface="宋体" panose="02010600030101010101" pitchFamily="2" charset="-122"/>
                <a:ea typeface="宋体" panose="02010600030101010101" pitchFamily="2" charset="-122"/>
              </a:rPr>
              <a:t>raise</a:t>
            </a:r>
            <a:r>
              <a:rPr lang="zh-CN" altLang="zh-CN" sz="2400" dirty="0">
                <a:latin typeface="宋体" panose="02010600030101010101" pitchFamily="2" charset="-122"/>
                <a:ea typeface="宋体" panose="02010600030101010101" pitchFamily="2" charset="-122"/>
              </a:rPr>
              <a:t>相似，是有条件的异常抛出，称为断言。那么什么时候是引用断言的最佳时机呢？如果没有特殊的目的的话，断言主要应用于以下情况：</a:t>
            </a:r>
          </a:p>
          <a:p>
            <a:r>
              <a:rPr lang="zh-CN" altLang="zh-CN" sz="2400" dirty="0">
                <a:latin typeface="宋体" panose="02010600030101010101" pitchFamily="2" charset="-122"/>
                <a:ea typeface="宋体" panose="02010600030101010101" pitchFamily="2" charset="-122"/>
              </a:rPr>
              <a:t>①防御性的编程；</a:t>
            </a:r>
          </a:p>
          <a:p>
            <a:r>
              <a:rPr lang="zh-CN" altLang="zh-CN" sz="2400" dirty="0">
                <a:latin typeface="宋体" panose="02010600030101010101" pitchFamily="2" charset="-122"/>
                <a:ea typeface="宋体" panose="02010600030101010101" pitchFamily="2" charset="-122"/>
              </a:rPr>
              <a:t>②运行时对程序逻辑的检测；</a:t>
            </a:r>
          </a:p>
          <a:p>
            <a:r>
              <a:rPr lang="zh-CN" altLang="zh-CN" sz="2400" dirty="0">
                <a:latin typeface="宋体" panose="02010600030101010101" pitchFamily="2" charset="-122"/>
                <a:ea typeface="宋体" panose="02010600030101010101" pitchFamily="2" charset="-122"/>
              </a:rPr>
              <a:t>③合约性检查（比如前置或者后置条件）；</a:t>
            </a:r>
          </a:p>
          <a:p>
            <a:r>
              <a:rPr lang="zh-CN" altLang="zh-CN" sz="2400" dirty="0">
                <a:latin typeface="宋体" panose="02010600030101010101" pitchFamily="2" charset="-122"/>
                <a:ea typeface="宋体" panose="02010600030101010101" pitchFamily="2" charset="-122"/>
              </a:rPr>
              <a:t>④程序中的常量；</a:t>
            </a:r>
          </a:p>
          <a:p>
            <a:r>
              <a:rPr lang="zh-CN" altLang="zh-CN" sz="2400" dirty="0">
                <a:latin typeface="宋体" panose="02010600030101010101" pitchFamily="2" charset="-122"/>
                <a:ea typeface="宋体" panose="02010600030101010101" pitchFamily="2" charset="-122"/>
              </a:rPr>
              <a:t>⑤检查文档。</a:t>
            </a:r>
          </a:p>
          <a:p>
            <a:r>
              <a:rPr lang="en-US" altLang="zh-CN" sz="2400" dirty="0">
                <a:latin typeface="宋体" panose="02010600030101010101" pitchFamily="2" charset="-122"/>
                <a:ea typeface="宋体" panose="02010600030101010101" pitchFamily="2" charset="-122"/>
              </a:rPr>
              <a:t>Python</a:t>
            </a:r>
            <a:r>
              <a:rPr lang="zh-CN" altLang="zh-CN" sz="2400" dirty="0">
                <a:latin typeface="宋体" panose="02010600030101010101" pitchFamily="2" charset="-122"/>
                <a:ea typeface="宋体" panose="02010600030101010101" pitchFamily="2" charset="-122"/>
              </a:rPr>
              <a:t>通过判断在</a:t>
            </a:r>
            <a:r>
              <a:rPr lang="en-US" altLang="zh-CN" sz="2400" dirty="0">
                <a:latin typeface="宋体" panose="02010600030101010101" pitchFamily="2" charset="-122"/>
                <a:ea typeface="宋体" panose="02010600030101010101" pitchFamily="2" charset="-122"/>
              </a:rPr>
              <a:t>assert</a:t>
            </a:r>
            <a:r>
              <a:rPr lang="zh-CN" altLang="zh-CN" sz="2400" dirty="0">
                <a:latin typeface="宋体" panose="02010600030101010101" pitchFamily="2" charset="-122"/>
                <a:ea typeface="宋体" panose="02010600030101010101" pitchFamily="2" charset="-122"/>
              </a:rPr>
              <a:t>中添加条件表达式的值，决定是否抛出异常，当表达式值为假时，抛出</a:t>
            </a:r>
            <a:r>
              <a:rPr lang="en-US" altLang="zh-CN" sz="2400" dirty="0" err="1">
                <a:latin typeface="宋体" panose="02010600030101010101" pitchFamily="2" charset="-122"/>
                <a:ea typeface="宋体" panose="02010600030101010101" pitchFamily="2" charset="-122"/>
              </a:rPr>
              <a:t>AssertionError</a:t>
            </a:r>
            <a:r>
              <a:rPr lang="zh-CN" altLang="zh-CN" sz="2400" dirty="0">
                <a:latin typeface="宋体" panose="02010600030101010101" pitchFamily="2" charset="-122"/>
                <a:ea typeface="宋体" panose="02010600030101010101" pitchFamily="2" charset="-122"/>
              </a:rPr>
              <a:t>异常，为真时忽略。凡是使用</a:t>
            </a:r>
            <a:r>
              <a:rPr lang="en-US" altLang="zh-CN" sz="2400" dirty="0">
                <a:latin typeface="宋体" panose="02010600030101010101" pitchFamily="2" charset="-122"/>
                <a:ea typeface="宋体" panose="02010600030101010101" pitchFamily="2" charset="-122"/>
              </a:rPr>
              <a:t>print()</a:t>
            </a:r>
            <a:r>
              <a:rPr lang="zh-CN" altLang="zh-CN" sz="2400" dirty="0">
                <a:latin typeface="宋体" panose="02010600030101010101" pitchFamily="2" charset="-122"/>
                <a:ea typeface="宋体" panose="02010600030101010101" pitchFamily="2" charset="-122"/>
              </a:rPr>
              <a:t>函数调试程序的地方都可以用</a:t>
            </a:r>
            <a:r>
              <a:rPr lang="en-US" altLang="zh-CN" sz="2400" dirty="0">
                <a:latin typeface="宋体" panose="02010600030101010101" pitchFamily="2" charset="-122"/>
                <a:ea typeface="宋体" panose="02010600030101010101" pitchFamily="2" charset="-122"/>
              </a:rPr>
              <a:t>assert</a:t>
            </a:r>
            <a:r>
              <a:rPr lang="zh-CN" altLang="zh-CN" sz="2400" dirty="0">
                <a:latin typeface="宋体" panose="02010600030101010101" pitchFamily="2" charset="-122"/>
                <a:ea typeface="宋体" panose="02010600030101010101" pitchFamily="2" charset="-122"/>
              </a:rPr>
              <a:t>来取代，如果断言失败，</a:t>
            </a:r>
            <a:r>
              <a:rPr lang="en-US" altLang="zh-CN" sz="2400" dirty="0">
                <a:latin typeface="宋体" panose="02010600030101010101" pitchFamily="2" charset="-122"/>
                <a:ea typeface="宋体" panose="02010600030101010101" pitchFamily="2" charset="-122"/>
              </a:rPr>
              <a:t>assert</a:t>
            </a:r>
            <a:r>
              <a:rPr lang="zh-CN" altLang="zh-CN" sz="2400" dirty="0">
                <a:latin typeface="宋体" panose="02010600030101010101" pitchFamily="2" charset="-122"/>
                <a:ea typeface="宋体" panose="02010600030101010101" pitchFamily="2" charset="-122"/>
              </a:rPr>
              <a:t>就会抛出</a:t>
            </a:r>
            <a:r>
              <a:rPr lang="en-US" altLang="zh-CN" sz="2400" dirty="0" err="1">
                <a:latin typeface="宋体" panose="02010600030101010101" pitchFamily="2" charset="-122"/>
                <a:ea typeface="宋体" panose="02010600030101010101" pitchFamily="2" charset="-122"/>
              </a:rPr>
              <a:t>AssertionError</a:t>
            </a:r>
            <a:r>
              <a:rPr lang="zh-CN" altLang="zh-CN" sz="2400" dirty="0">
                <a:latin typeface="宋体" panose="02010600030101010101" pitchFamily="2" charset="-122"/>
                <a:ea typeface="宋体" panose="02010600030101010101" pitchFamily="2" charset="-122"/>
              </a:rPr>
              <a:t>，与</a:t>
            </a:r>
            <a:r>
              <a:rPr lang="en-US" altLang="zh-CN" sz="2400" dirty="0">
                <a:latin typeface="宋体" panose="02010600030101010101" pitchFamily="2" charset="-122"/>
                <a:ea typeface="宋体" panose="02010600030101010101" pitchFamily="2" charset="-122"/>
              </a:rPr>
              <a:t>print</a:t>
            </a:r>
            <a:r>
              <a:rPr lang="zh-CN" altLang="zh-CN" sz="2400" dirty="0">
                <a:latin typeface="宋体" panose="02010600030101010101" pitchFamily="2" charset="-122"/>
                <a:ea typeface="宋体" panose="02010600030101010101" pitchFamily="2" charset="-122"/>
              </a:rPr>
              <a:t>相比，其优点在于调试通过后，可以通过</a:t>
            </a:r>
            <a:r>
              <a:rPr lang="en-US" altLang="zh-CN" sz="2400" dirty="0">
                <a:latin typeface="宋体" panose="02010600030101010101" pitchFamily="2" charset="-122"/>
                <a:ea typeface="宋体" panose="02010600030101010101" pitchFamily="2" charset="-122"/>
              </a:rPr>
              <a:t>-O</a:t>
            </a:r>
            <a:r>
              <a:rPr lang="zh-CN" altLang="zh-CN" sz="2400" dirty="0">
                <a:latin typeface="宋体" panose="02010600030101010101" pitchFamily="2" charset="-122"/>
                <a:ea typeface="宋体" panose="02010600030101010101" pitchFamily="2" charset="-122"/>
              </a:rPr>
              <a:t>参数来关闭</a:t>
            </a:r>
            <a:r>
              <a:rPr lang="en-US" altLang="zh-CN" sz="2400" dirty="0">
                <a:latin typeface="宋体" panose="02010600030101010101" pitchFamily="2" charset="-122"/>
                <a:ea typeface="宋体" panose="02010600030101010101" pitchFamily="2" charset="-122"/>
              </a:rPr>
              <a:t>assert</a:t>
            </a:r>
            <a:r>
              <a:rPr lang="zh-CN" altLang="zh-CN" sz="2400" dirty="0">
                <a:latin typeface="宋体" panose="02010600030101010101" pitchFamily="2" charset="-122"/>
                <a:ea typeface="宋体" panose="02010600030101010101" pitchFamily="2" charset="-122"/>
              </a:rPr>
              <a:t>。</a:t>
            </a:r>
          </a:p>
          <a:p>
            <a:r>
              <a:rPr lang="zh-CN" altLang="zh-CN" sz="2400" dirty="0">
                <a:latin typeface="宋体" panose="02010600030101010101" pitchFamily="2" charset="-122"/>
                <a:ea typeface="宋体" panose="02010600030101010101" pitchFamily="2" charset="-122"/>
              </a:rPr>
              <a:t>语法格式如下：</a:t>
            </a:r>
          </a:p>
          <a:p>
            <a:r>
              <a:rPr lang="en-US" altLang="zh-CN" sz="2400" dirty="0">
                <a:latin typeface="宋体" panose="02010600030101010101" pitchFamily="2" charset="-122"/>
                <a:ea typeface="宋体" panose="02010600030101010101" pitchFamily="2" charset="-122"/>
              </a:rPr>
              <a:t>Assert&lt;expression&gt; [, </a:t>
            </a:r>
            <a:r>
              <a:rPr lang="en-US" altLang="zh-CN" sz="2400" dirty="0" err="1">
                <a:latin typeface="宋体" panose="02010600030101010101" pitchFamily="2" charset="-122"/>
                <a:ea typeface="宋体" panose="02010600030101010101" pitchFamily="2" charset="-122"/>
              </a:rPr>
              <a:t>args</a:t>
            </a:r>
            <a:r>
              <a:rPr lang="en-US" altLang="zh-CN" sz="2400" dirty="0">
                <a:latin typeface="宋体" panose="02010600030101010101" pitchFamily="2" charset="-122"/>
                <a:ea typeface="宋体" panose="02010600030101010101" pitchFamily="2" charset="-122"/>
              </a:rPr>
              <a:t>]</a:t>
            </a:r>
            <a:endParaRPr lang="zh-CN" altLang="zh-CN" sz="2400" dirty="0">
              <a:latin typeface="宋体" panose="02010600030101010101" pitchFamily="2" charset="-122"/>
              <a:ea typeface="宋体" panose="02010600030101010101" pitchFamily="2" charset="-122"/>
            </a:endParaRPr>
          </a:p>
          <a:p>
            <a:pPr marL="342900" indent="-342900">
              <a:buAutoNum type="arabicPeriod"/>
            </a:pPr>
            <a:endPar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endParaRPr>
          </a:p>
          <a:p>
            <a:endParaRPr lang="zh-CN" altLang="en-US" dirty="0"/>
          </a:p>
        </p:txBody>
      </p:sp>
      <p:pic>
        <p:nvPicPr>
          <p:cNvPr id="6" name="图片 5"/>
          <p:cNvPicPr>
            <a:picLocks noChangeAspect="1"/>
          </p:cNvPicPr>
          <p:nvPr/>
        </p:nvPicPr>
        <p:blipFill>
          <a:blip r:embed="rId3"/>
          <a:stretch>
            <a:fillRect/>
          </a:stretch>
        </p:blipFill>
        <p:spPr>
          <a:xfrm>
            <a:off x="119535" y="804551"/>
            <a:ext cx="11975327" cy="5749998"/>
          </a:xfrm>
          <a:prstGeom prst="rect">
            <a:avLst/>
          </a:prstGeom>
        </p:spPr>
      </p:pic>
    </p:spTree>
    <p:extLst>
      <p:ext uri="{BB962C8B-B14F-4D97-AF65-F5344CB8AC3E}">
        <p14:creationId xmlns:p14="http://schemas.microsoft.com/office/powerpoint/2010/main" val="194463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7362908" y="9382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2"/>
          <p:cNvSpPr>
            <a:spLocks noChangeArrowheads="1"/>
          </p:cNvSpPr>
          <p:nvPr/>
        </p:nvSpPr>
        <p:spPr bwMode="auto">
          <a:xfrm>
            <a:off x="7665057" y="746905"/>
            <a:ext cx="22421623"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sp>
        <p:nvSpPr>
          <p:cNvPr id="10" name="Rectangle 2"/>
          <p:cNvSpPr>
            <a:spLocks noChangeArrowheads="1"/>
          </p:cNvSpPr>
          <p:nvPr/>
        </p:nvSpPr>
        <p:spPr bwMode="auto">
          <a:xfrm>
            <a:off x="7573437" y="234667"/>
            <a:ext cx="21256040"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zh-CN" altLang="en-US"/>
          </a:p>
        </p:txBody>
      </p:sp>
      <p:grpSp>
        <p:nvGrpSpPr>
          <p:cNvPr id="28" name="组合 27"/>
          <p:cNvGrpSpPr/>
          <p:nvPr/>
        </p:nvGrpSpPr>
        <p:grpSpPr>
          <a:xfrm>
            <a:off x="0" y="-5482"/>
            <a:ext cx="10815063" cy="795014"/>
            <a:chOff x="1805471" y="4890477"/>
            <a:chExt cx="8323213" cy="795014"/>
          </a:xfrm>
        </p:grpSpPr>
        <p:sp>
          <p:nvSpPr>
            <p:cNvPr id="29"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30" name="椭圆 29"/>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3.7</a:t>
              </a:r>
              <a:endParaRPr lang="en-US" altLang="zh-CN" sz="2800" dirty="0">
                <a:solidFill>
                  <a:schemeClr val="accent6"/>
                </a:solidFill>
                <a:latin typeface="Impact" panose="020B0806030902050204" pitchFamily="34" charset="0"/>
              </a:endParaRPr>
            </a:p>
          </p:txBody>
        </p:sp>
        <p:grpSp>
          <p:nvGrpSpPr>
            <p:cNvPr id="31" name="组合 30"/>
            <p:cNvGrpSpPr/>
            <p:nvPr/>
          </p:nvGrpSpPr>
          <p:grpSpPr>
            <a:xfrm>
              <a:off x="4143006" y="4890477"/>
              <a:ext cx="5985678" cy="795014"/>
              <a:chOff x="4371606" y="4763477"/>
              <a:chExt cx="5985678" cy="795014"/>
            </a:xfrm>
          </p:grpSpPr>
          <p:sp>
            <p:nvSpPr>
              <p:cNvPr id="32" name="矩形 31"/>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33" name="矩形 32"/>
              <p:cNvSpPr/>
              <p:nvPr/>
            </p:nvSpPr>
            <p:spPr>
              <a:xfrm>
                <a:off x="4371606" y="4763477"/>
                <a:ext cx="4170292" cy="68326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程序错误处理</a:t>
                </a:r>
                <a:r>
                  <a:rPr lang="en-US" altLang="zh-CN" sz="3200" b="1" dirty="0" smtClean="0">
                    <a:solidFill>
                      <a:schemeClr val="tx1">
                        <a:lumMod val="65000"/>
                        <a:lumOff val="35000"/>
                      </a:schemeClr>
                    </a:solidFill>
                  </a:rPr>
                  <a:t>——</a:t>
                </a:r>
                <a:r>
                  <a:rPr lang="zh-CN" altLang="en-US" sz="3200" b="1" dirty="0" smtClean="0">
                    <a:solidFill>
                      <a:schemeClr val="tx1">
                        <a:lumMod val="65000"/>
                        <a:lumOff val="35000"/>
                      </a:schemeClr>
                    </a:solidFill>
                  </a:rPr>
                  <a:t>异常处理</a:t>
                </a:r>
                <a:endParaRPr lang="zh-CN" altLang="en-US" sz="3200" b="1" dirty="0">
                  <a:solidFill>
                    <a:schemeClr val="tx1">
                      <a:lumMod val="65000"/>
                      <a:lumOff val="35000"/>
                    </a:schemeClr>
                  </a:solidFill>
                </a:endParaRPr>
              </a:p>
            </p:txBody>
          </p:sp>
        </p:grpSp>
      </p:grpSp>
      <p:grpSp>
        <p:nvGrpSpPr>
          <p:cNvPr id="13" name="组合 12"/>
          <p:cNvGrpSpPr/>
          <p:nvPr/>
        </p:nvGrpSpPr>
        <p:grpSpPr>
          <a:xfrm>
            <a:off x="74101" y="677782"/>
            <a:ext cx="3521497" cy="1214622"/>
            <a:chOff x="62324" y="4571287"/>
            <a:chExt cx="3521497" cy="1214622"/>
          </a:xfrm>
        </p:grpSpPr>
        <p:grpSp>
          <p:nvGrpSpPr>
            <p:cNvPr id="14" name="组合 67"/>
            <p:cNvGrpSpPr/>
            <p:nvPr/>
          </p:nvGrpSpPr>
          <p:grpSpPr>
            <a:xfrm>
              <a:off x="62324" y="4571287"/>
              <a:ext cx="880479" cy="1214622"/>
              <a:chOff x="6469453" y="2119547"/>
              <a:chExt cx="1914069" cy="2769162"/>
            </a:xfrm>
          </p:grpSpPr>
          <p:sp>
            <p:nvSpPr>
              <p:cNvPr id="16"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7"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8"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9"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3.7.3</a:t>
                </a:r>
                <a:endParaRPr lang="zh-CN" altLang="en-US" sz="2000" b="1" dirty="0">
                  <a:solidFill>
                    <a:schemeClr val="tx2">
                      <a:lumMod val="50000"/>
                    </a:schemeClr>
                  </a:solidFill>
                </a:endParaRPr>
              </a:p>
            </p:txBody>
          </p:sp>
        </p:grpSp>
        <p:sp>
          <p:nvSpPr>
            <p:cNvPr id="15" name="矩形 14"/>
            <p:cNvSpPr/>
            <p:nvPr/>
          </p:nvSpPr>
          <p:spPr>
            <a:xfrm>
              <a:off x="887146" y="4642846"/>
              <a:ext cx="2696675"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异常捕获与处理</a:t>
              </a:r>
              <a:endParaRPr lang="zh-CN" altLang="en-US" sz="2800" b="1" dirty="0">
                <a:solidFill>
                  <a:schemeClr val="accent5"/>
                </a:solidFill>
              </a:endParaRPr>
            </a:p>
          </p:txBody>
        </p:sp>
      </p:grpSp>
    </p:spTree>
    <p:extLst>
      <p:ext uri="{BB962C8B-B14F-4D97-AF65-F5344CB8AC3E}">
        <p14:creationId xmlns:p14="http://schemas.microsoft.com/office/powerpoint/2010/main" val="3930435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0" y="62661"/>
            <a:ext cx="8464290" cy="628954"/>
            <a:chOff x="1805470" y="2263333"/>
            <a:chExt cx="5837592" cy="629063"/>
          </a:xfrm>
        </p:grpSpPr>
        <p:sp>
          <p:nvSpPr>
            <p:cNvPr id="51"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52" name="椭圆 51"/>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2.1</a:t>
              </a:r>
              <a:endParaRPr lang="en-US" altLang="zh-CN" sz="3200" dirty="0">
                <a:solidFill>
                  <a:schemeClr val="accent4"/>
                </a:solidFill>
                <a:latin typeface="Impact" panose="020B0806030902050204" pitchFamily="34" charset="0"/>
              </a:endParaRPr>
            </a:p>
          </p:txBody>
        </p:sp>
        <p:sp>
          <p:nvSpPr>
            <p:cNvPr id="53" name="矩形 5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smtClean="0">
                  <a:solidFill>
                    <a:schemeClr val="tx1">
                      <a:lumMod val="65000"/>
                      <a:lumOff val="35000"/>
                    </a:schemeClr>
                  </a:solidFill>
                </a:rPr>
                <a:t>Python</a:t>
              </a:r>
              <a:r>
                <a:rPr lang="zh-CN" altLang="en-US" sz="3200" b="1" dirty="0" smtClean="0">
                  <a:solidFill>
                    <a:schemeClr val="tx1">
                      <a:lumMod val="65000"/>
                      <a:lumOff val="35000"/>
                    </a:schemeClr>
                  </a:solidFill>
                </a:rPr>
                <a:t>编程规范</a:t>
              </a:r>
              <a:endParaRPr lang="zh-CN" altLang="en-US" sz="3200" b="1" dirty="0">
                <a:solidFill>
                  <a:schemeClr val="tx1">
                    <a:lumMod val="65000"/>
                    <a:lumOff val="35000"/>
                  </a:schemeClr>
                </a:solidFill>
              </a:endParaRPr>
            </a:p>
          </p:txBody>
        </p:sp>
      </p:grpSp>
      <p:grpSp>
        <p:nvGrpSpPr>
          <p:cNvPr id="54" name="组合 53"/>
          <p:cNvGrpSpPr/>
          <p:nvPr/>
        </p:nvGrpSpPr>
        <p:grpSpPr>
          <a:xfrm>
            <a:off x="-8947" y="1523004"/>
            <a:ext cx="5998291" cy="632353"/>
            <a:chOff x="8420" y="-8839"/>
            <a:chExt cx="5998291" cy="632353"/>
          </a:xfrm>
        </p:grpSpPr>
        <p:sp>
          <p:nvSpPr>
            <p:cNvPr id="55" name="箭头: 五边形 4"/>
            <p:cNvSpPr/>
            <p:nvPr/>
          </p:nvSpPr>
          <p:spPr bwMode="auto">
            <a:xfrm>
              <a:off x="8420" y="-831"/>
              <a:ext cx="3047432" cy="620039"/>
            </a:xfrm>
            <a:prstGeom prst="homePlate">
              <a:avLst/>
            </a:prstGeom>
            <a:gradFill flip="none" rotWithShape="1">
              <a:gsLst>
                <a:gs pos="14000">
                  <a:schemeClr val="accent5"/>
                </a:gs>
                <a:gs pos="32000">
                  <a:schemeClr val="accent5"/>
                </a:gs>
                <a:gs pos="100000">
                  <a:schemeClr val="accent5">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56" name="椭圆 55"/>
            <p:cNvSpPr/>
            <p:nvPr/>
          </p:nvSpPr>
          <p:spPr bwMode="auto">
            <a:xfrm>
              <a:off x="2226365" y="31804"/>
              <a:ext cx="561850" cy="538371"/>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5"/>
                  </a:solidFill>
                  <a:latin typeface="Impact" panose="020B0806030902050204" pitchFamily="34" charset="0"/>
                </a:rPr>
                <a:t>2.3</a:t>
              </a:r>
              <a:endParaRPr lang="en-US" altLang="zh-CN" sz="3200" dirty="0">
                <a:solidFill>
                  <a:schemeClr val="accent5"/>
                </a:solidFill>
                <a:latin typeface="Impact" panose="020B0806030902050204" pitchFamily="34" charset="0"/>
              </a:endParaRPr>
            </a:p>
          </p:txBody>
        </p:sp>
        <p:sp>
          <p:nvSpPr>
            <p:cNvPr id="57" name="矩形 56"/>
            <p:cNvSpPr/>
            <p:nvPr/>
          </p:nvSpPr>
          <p:spPr>
            <a:xfrm>
              <a:off x="3061681" y="-8839"/>
              <a:ext cx="2945030"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数据类型</a:t>
              </a:r>
              <a:endParaRPr lang="zh-CN" altLang="en-US" sz="3200" b="1" dirty="0">
                <a:solidFill>
                  <a:schemeClr val="tx1">
                    <a:lumMod val="65000"/>
                    <a:lumOff val="35000"/>
                  </a:schemeClr>
                </a:solidFill>
              </a:endParaRPr>
            </a:p>
          </p:txBody>
        </p:sp>
      </p:grpSp>
      <p:grpSp>
        <p:nvGrpSpPr>
          <p:cNvPr id="60" name="组合 59"/>
          <p:cNvGrpSpPr/>
          <p:nvPr/>
        </p:nvGrpSpPr>
        <p:grpSpPr>
          <a:xfrm>
            <a:off x="-8947" y="2244293"/>
            <a:ext cx="10815063" cy="795014"/>
            <a:chOff x="1805471" y="4890477"/>
            <a:chExt cx="8323213" cy="795014"/>
          </a:xfrm>
        </p:grpSpPr>
        <p:sp>
          <p:nvSpPr>
            <p:cNvPr id="62" name="箭头: 五边形 5"/>
            <p:cNvSpPr/>
            <p:nvPr/>
          </p:nvSpPr>
          <p:spPr bwMode="auto">
            <a:xfrm>
              <a:off x="1805471" y="4898681"/>
              <a:ext cx="2345287" cy="619760"/>
            </a:xfrm>
            <a:prstGeom prst="homePlate">
              <a:avLst/>
            </a:prstGeom>
            <a:gradFill flip="none" rotWithShape="1">
              <a:gsLst>
                <a:gs pos="14000">
                  <a:schemeClr val="accent6"/>
                </a:gs>
                <a:gs pos="32000">
                  <a:schemeClr val="accent6"/>
                </a:gs>
                <a:gs pos="100000">
                  <a:schemeClr val="accent6">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endParaRPr>
            </a:p>
          </p:txBody>
        </p:sp>
        <p:sp>
          <p:nvSpPr>
            <p:cNvPr id="65" name="椭圆 64"/>
            <p:cNvSpPr/>
            <p:nvPr/>
          </p:nvSpPr>
          <p:spPr bwMode="auto">
            <a:xfrm>
              <a:off x="3584975" y="4940795"/>
              <a:ext cx="359809" cy="468110"/>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2800" dirty="0" smtClean="0">
                  <a:solidFill>
                    <a:schemeClr val="accent6"/>
                  </a:solidFill>
                  <a:latin typeface="Impact" panose="020B0806030902050204" pitchFamily="34" charset="0"/>
                </a:rPr>
                <a:t>2.4</a:t>
              </a:r>
              <a:endParaRPr lang="en-US" altLang="zh-CN" sz="2800" dirty="0">
                <a:solidFill>
                  <a:schemeClr val="accent6"/>
                </a:solidFill>
                <a:latin typeface="Impact" panose="020B0806030902050204" pitchFamily="34" charset="0"/>
              </a:endParaRPr>
            </a:p>
          </p:txBody>
        </p:sp>
        <p:grpSp>
          <p:nvGrpSpPr>
            <p:cNvPr id="66" name="组合 65"/>
            <p:cNvGrpSpPr/>
            <p:nvPr/>
          </p:nvGrpSpPr>
          <p:grpSpPr>
            <a:xfrm>
              <a:off x="4143006" y="4890477"/>
              <a:ext cx="5985678" cy="795014"/>
              <a:chOff x="4371606" y="4763477"/>
              <a:chExt cx="5985678" cy="795014"/>
            </a:xfrm>
          </p:grpSpPr>
          <p:sp>
            <p:nvSpPr>
              <p:cNvPr id="67" name="矩形 66"/>
              <p:cNvSpPr/>
              <p:nvPr/>
            </p:nvSpPr>
            <p:spPr>
              <a:xfrm>
                <a:off x="5109415" y="5231414"/>
                <a:ext cx="5247869" cy="327077"/>
              </a:xfrm>
              <a:prstGeom prst="rect">
                <a:avLst/>
              </a:prstGeom>
            </p:spPr>
            <p:txBody>
              <a:bodyPr wrap="square">
                <a:spAutoFit/>
                <a:scene3d>
                  <a:camera prst="orthographicFront"/>
                  <a:lightRig rig="threePt" dir="t"/>
                </a:scene3d>
                <a:sp3d contourW="6350"/>
              </a:bodyPr>
              <a:lstStyle/>
              <a:p>
                <a:pPr>
                  <a:lnSpc>
                    <a:spcPct val="120000"/>
                  </a:lnSpc>
                </a:pPr>
                <a:endParaRPr lang="zh-CN" altLang="en-US" sz="1400" dirty="0">
                  <a:solidFill>
                    <a:schemeClr val="tx1">
                      <a:lumMod val="50000"/>
                      <a:lumOff val="50000"/>
                    </a:schemeClr>
                  </a:solidFill>
                </a:endParaRPr>
              </a:p>
            </p:txBody>
          </p:sp>
          <p:sp>
            <p:nvSpPr>
              <p:cNvPr id="68" name="矩形 67"/>
              <p:cNvSpPr/>
              <p:nvPr/>
            </p:nvSpPr>
            <p:spPr>
              <a:xfrm>
                <a:off x="4371606" y="4763477"/>
                <a:ext cx="3334088" cy="63235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内置函数与标准函数库</a:t>
                </a:r>
                <a:endParaRPr lang="zh-CN" altLang="en-US" sz="3200" b="1" dirty="0">
                  <a:solidFill>
                    <a:schemeClr val="tx1">
                      <a:lumMod val="65000"/>
                      <a:lumOff val="35000"/>
                    </a:schemeClr>
                  </a:solidFill>
                </a:endParaRPr>
              </a:p>
            </p:txBody>
          </p:sp>
        </p:grpSp>
      </p:grpSp>
      <p:grpSp>
        <p:nvGrpSpPr>
          <p:cNvPr id="2" name="组合 1"/>
          <p:cNvGrpSpPr/>
          <p:nvPr/>
        </p:nvGrpSpPr>
        <p:grpSpPr>
          <a:xfrm>
            <a:off x="-8947" y="807947"/>
            <a:ext cx="8476742" cy="628954"/>
            <a:chOff x="755375" y="4038666"/>
            <a:chExt cx="8476742" cy="628954"/>
          </a:xfrm>
        </p:grpSpPr>
        <p:grpSp>
          <p:nvGrpSpPr>
            <p:cNvPr id="61" name="组合 60"/>
            <p:cNvGrpSpPr/>
            <p:nvPr/>
          </p:nvGrpSpPr>
          <p:grpSpPr>
            <a:xfrm>
              <a:off x="755375" y="4043590"/>
              <a:ext cx="3047432" cy="619760"/>
              <a:chOff x="1805471" y="3196301"/>
              <a:chExt cx="2500903" cy="619760"/>
            </a:xfrm>
          </p:grpSpPr>
          <p:sp>
            <p:nvSpPr>
              <p:cNvPr id="4"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9" name="椭圆 8"/>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2.2</a:t>
                </a:r>
                <a:endParaRPr lang="en-US" altLang="zh-CN" sz="3200" dirty="0">
                  <a:solidFill>
                    <a:schemeClr val="accent2"/>
                  </a:solidFill>
                  <a:latin typeface="Impact" panose="020B0806030902050204" pitchFamily="34" charset="0"/>
                </a:endParaRPr>
              </a:p>
            </p:txBody>
          </p:sp>
        </p:grpSp>
        <p:sp>
          <p:nvSpPr>
            <p:cNvPr id="69" name="矩形 68"/>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en-US" altLang="zh-CN" sz="3200" b="1" dirty="0" smtClean="0">
                  <a:solidFill>
                    <a:schemeClr val="tx1">
                      <a:lumMod val="65000"/>
                      <a:lumOff val="35000"/>
                    </a:schemeClr>
                  </a:solidFill>
                </a:rPr>
                <a:t>Python</a:t>
              </a:r>
              <a:r>
                <a:rPr lang="zh-CN" altLang="en-US" sz="3200" b="1" dirty="0" smtClean="0">
                  <a:solidFill>
                    <a:schemeClr val="tx1">
                      <a:lumMod val="65000"/>
                      <a:lumOff val="35000"/>
                    </a:schemeClr>
                  </a:solidFill>
                </a:rPr>
                <a:t>编程规范</a:t>
              </a:r>
              <a:endParaRPr lang="zh-CN" altLang="en-US" sz="3200" b="1" dirty="0">
                <a:solidFill>
                  <a:schemeClr val="tx1">
                    <a:lumMod val="65000"/>
                    <a:lumOff val="35000"/>
                  </a:schemeClr>
                </a:solidFill>
              </a:endParaRPr>
            </a:p>
          </p:txBody>
        </p:sp>
      </p:grpSp>
      <p:grpSp>
        <p:nvGrpSpPr>
          <p:cNvPr id="70" name="组合 69"/>
          <p:cNvGrpSpPr/>
          <p:nvPr/>
        </p:nvGrpSpPr>
        <p:grpSpPr>
          <a:xfrm>
            <a:off x="7877450" y="312690"/>
            <a:ext cx="6679844" cy="780402"/>
            <a:chOff x="574288" y="484276"/>
            <a:chExt cx="6679844" cy="780402"/>
          </a:xfrm>
        </p:grpSpPr>
        <p:sp>
          <p:nvSpPr>
            <p:cNvPr id="71" name="椭圆 70"/>
            <p:cNvSpPr/>
            <p:nvPr/>
          </p:nvSpPr>
          <p:spPr>
            <a:xfrm>
              <a:off x="709696" y="798044"/>
              <a:ext cx="4015519"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2" name="组合 71"/>
            <p:cNvGrpSpPr/>
            <p:nvPr/>
          </p:nvGrpSpPr>
          <p:grpSpPr>
            <a:xfrm>
              <a:off x="640284" y="484276"/>
              <a:ext cx="4021131" cy="613991"/>
              <a:chOff x="3418293" y="305852"/>
              <a:chExt cx="4844075" cy="872774"/>
            </a:xfrm>
          </p:grpSpPr>
          <p:sp>
            <p:nvSpPr>
              <p:cNvPr id="77" name="椭圆 76"/>
              <p:cNvSpPr/>
              <p:nvPr/>
            </p:nvSpPr>
            <p:spPr>
              <a:xfrm>
                <a:off x="3418293" y="305852"/>
                <a:ext cx="4844075" cy="466634"/>
              </a:xfrm>
              <a:prstGeom prst="ellipse">
                <a:avLst/>
              </a:prstGeom>
              <a:gradFill flip="none" rotWithShape="1">
                <a:gsLst>
                  <a:gs pos="100000">
                    <a:srgbClr val="C9C9C9">
                      <a:alpha val="0"/>
                    </a:srgbClr>
                  </a:gs>
                  <a:gs pos="20000">
                    <a:schemeClr val="bg1">
                      <a:lumMod val="5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3502027" y="470122"/>
                <a:ext cx="4499303" cy="708504"/>
              </a:xfrm>
              <a:prstGeom prst="rect">
                <a:avLst/>
              </a:prstGeom>
              <a:gradFill>
                <a:gsLst>
                  <a:gs pos="0">
                    <a:schemeClr val="bg1"/>
                  </a:gs>
                  <a:gs pos="100000">
                    <a:schemeClr val="bg1">
                      <a:lumMod val="95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3" name="AutoShape 11"/>
            <p:cNvSpPr>
              <a:spLocks noChangeAspect="1" noChangeArrowheads="1" noTextEdit="1"/>
            </p:cNvSpPr>
            <p:nvPr/>
          </p:nvSpPr>
          <p:spPr bwMode="auto">
            <a:xfrm>
              <a:off x="581349" y="485837"/>
              <a:ext cx="826744" cy="601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74" name="Freeform 13"/>
            <p:cNvSpPr/>
            <p:nvPr/>
          </p:nvSpPr>
          <p:spPr bwMode="auto">
            <a:xfrm>
              <a:off x="574288" y="503565"/>
              <a:ext cx="890384" cy="551924"/>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solidFill>
              <a:schemeClr val="accent2">
                <a:lumMod val="20000"/>
                <a:lumOff val="80000"/>
              </a:schemeClr>
            </a:solidFill>
            <a:ln w="101600">
              <a:solidFill>
                <a:schemeClr val="accent2"/>
              </a:soli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dirty="0"/>
            </a:p>
          </p:txBody>
        </p:sp>
        <p:sp>
          <p:nvSpPr>
            <p:cNvPr id="75" name="Freeform 13"/>
            <p:cNvSpPr/>
            <p:nvPr/>
          </p:nvSpPr>
          <p:spPr bwMode="auto">
            <a:xfrm>
              <a:off x="692343" y="581546"/>
              <a:ext cx="715750" cy="500315"/>
            </a:xfrm>
            <a:custGeom>
              <a:avLst/>
              <a:gdLst>
                <a:gd name="T0" fmla="*/ 264 w 306"/>
                <a:gd name="T1" fmla="*/ 91 h 210"/>
                <a:gd name="T2" fmla="*/ 266 w 306"/>
                <a:gd name="T3" fmla="*/ 73 h 210"/>
                <a:gd name="T4" fmla="*/ 194 w 306"/>
                <a:gd name="T5" fmla="*/ 0 h 210"/>
                <a:gd name="T6" fmla="*/ 127 w 306"/>
                <a:gd name="T7" fmla="*/ 43 h 210"/>
                <a:gd name="T8" fmla="*/ 90 w 306"/>
                <a:gd name="T9" fmla="*/ 27 h 210"/>
                <a:gd name="T10" fmla="*/ 37 w 306"/>
                <a:gd name="T11" fmla="*/ 80 h 210"/>
                <a:gd name="T12" fmla="*/ 39 w 306"/>
                <a:gd name="T13" fmla="*/ 92 h 210"/>
                <a:gd name="T14" fmla="*/ 0 w 306"/>
                <a:gd name="T15" fmla="*/ 149 h 210"/>
                <a:gd name="T16" fmla="*/ 61 w 306"/>
                <a:gd name="T17" fmla="*/ 210 h 210"/>
                <a:gd name="T18" fmla="*/ 245 w 306"/>
                <a:gd name="T19" fmla="*/ 210 h 210"/>
                <a:gd name="T20" fmla="*/ 306 w 306"/>
                <a:gd name="T21" fmla="*/ 149 h 210"/>
                <a:gd name="T22" fmla="*/ 264 w 306"/>
                <a:gd name="T2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06" h="210">
                  <a:moveTo>
                    <a:pt x="264" y="91"/>
                  </a:moveTo>
                  <a:cubicBezTo>
                    <a:pt x="265" y="85"/>
                    <a:pt x="266" y="79"/>
                    <a:pt x="266" y="73"/>
                  </a:cubicBezTo>
                  <a:cubicBezTo>
                    <a:pt x="266" y="33"/>
                    <a:pt x="234" y="0"/>
                    <a:pt x="194" y="0"/>
                  </a:cubicBezTo>
                  <a:cubicBezTo>
                    <a:pt x="164" y="0"/>
                    <a:pt x="139" y="18"/>
                    <a:pt x="127" y="43"/>
                  </a:cubicBezTo>
                  <a:cubicBezTo>
                    <a:pt x="118" y="33"/>
                    <a:pt x="104" y="27"/>
                    <a:pt x="90" y="27"/>
                  </a:cubicBezTo>
                  <a:cubicBezTo>
                    <a:pt x="61" y="27"/>
                    <a:pt x="37" y="50"/>
                    <a:pt x="37" y="80"/>
                  </a:cubicBezTo>
                  <a:cubicBezTo>
                    <a:pt x="37" y="84"/>
                    <a:pt x="38" y="88"/>
                    <a:pt x="39" y="92"/>
                  </a:cubicBezTo>
                  <a:cubicBezTo>
                    <a:pt x="16" y="101"/>
                    <a:pt x="0" y="123"/>
                    <a:pt x="0" y="149"/>
                  </a:cubicBezTo>
                  <a:cubicBezTo>
                    <a:pt x="0" y="183"/>
                    <a:pt x="28" y="210"/>
                    <a:pt x="61" y="210"/>
                  </a:cubicBezTo>
                  <a:cubicBezTo>
                    <a:pt x="245" y="210"/>
                    <a:pt x="245" y="210"/>
                    <a:pt x="245" y="210"/>
                  </a:cubicBezTo>
                  <a:cubicBezTo>
                    <a:pt x="278" y="210"/>
                    <a:pt x="306" y="183"/>
                    <a:pt x="306" y="149"/>
                  </a:cubicBezTo>
                  <a:cubicBezTo>
                    <a:pt x="306" y="122"/>
                    <a:pt x="288" y="99"/>
                    <a:pt x="264" y="91"/>
                  </a:cubicBezTo>
                  <a:close/>
                </a:path>
              </a:pathLst>
            </a:custGeom>
            <a:gradFill flip="none" rotWithShape="1">
              <a:gsLst>
                <a:gs pos="0">
                  <a:schemeClr val="bg1"/>
                </a:gs>
                <a:gs pos="87000">
                  <a:schemeClr val="bg1">
                    <a:lumMod val="85000"/>
                  </a:schemeClr>
                </a:gs>
              </a:gsLst>
              <a:lin ang="0" scaled="0"/>
              <a:tileRect/>
            </a:gradFill>
            <a:ln w="63500">
              <a:gradFill>
                <a:gsLst>
                  <a:gs pos="0">
                    <a:schemeClr val="bg1">
                      <a:lumMod val="85000"/>
                    </a:schemeClr>
                  </a:gs>
                  <a:gs pos="100000">
                    <a:schemeClr val="bg1"/>
                  </a:gs>
                </a:gsLst>
                <a:lin ang="5400000" scaled="1"/>
              </a:gradFill>
            </a:ln>
            <a:effectLst>
              <a:outerShdw blurRad="127000" dist="63500" dir="8100000" algn="tr" rotWithShape="0">
                <a:prstClr val="black">
                  <a:alpha val="30000"/>
                </a:prstClr>
              </a:outerShdw>
            </a:effectLst>
          </p:spPr>
          <p:txBody>
            <a:bodyPr vert="horz" wrap="square" lIns="91440" tIns="45720" rIns="91440" bIns="45720" numCol="1" anchor="t" anchorCtr="0" compatLnSpc="1"/>
            <a:lstStyle/>
            <a:p>
              <a:endParaRPr lang="zh-CN" altLang="en-US"/>
            </a:p>
          </p:txBody>
        </p:sp>
        <p:sp>
          <p:nvSpPr>
            <p:cNvPr id="76" name="文本框 75"/>
            <p:cNvSpPr txBox="1"/>
            <p:nvPr/>
          </p:nvSpPr>
          <p:spPr>
            <a:xfrm>
              <a:off x="1562240" y="579141"/>
              <a:ext cx="5691892" cy="584775"/>
            </a:xfrm>
            <a:prstGeom prst="rect">
              <a:avLst/>
            </a:prstGeom>
            <a:noFill/>
          </p:spPr>
          <p:txBody>
            <a:bodyPr wrap="square" rtlCol="0">
              <a:spAutoFit/>
              <a:scene3d>
                <a:camera prst="orthographicFront"/>
                <a:lightRig rig="threePt" dir="t"/>
              </a:scene3d>
              <a:sp3d contourW="19050"/>
            </a:bodyPr>
            <a:lstStyle/>
            <a:p>
              <a:r>
                <a:rPr lang="en-US" altLang="zh-CN" sz="3200" b="1" dirty="0" smtClean="0">
                  <a:solidFill>
                    <a:schemeClr val="tx1">
                      <a:lumMod val="75000"/>
                      <a:lumOff val="25000"/>
                    </a:schemeClr>
                  </a:solidFill>
                  <a:latin typeface="微软雅黑" panose="020B0503020204020204" charset="-122"/>
                  <a:ea typeface="微软雅黑" panose="020B0503020204020204" charset="-122"/>
                </a:rPr>
                <a:t>2.1 </a:t>
              </a:r>
              <a:r>
                <a:rPr lang="zh-CN" altLang="en-US" sz="3200" b="1" dirty="0" smtClean="0">
                  <a:solidFill>
                    <a:schemeClr val="tx1">
                      <a:lumMod val="75000"/>
                      <a:lumOff val="25000"/>
                    </a:schemeClr>
                  </a:solidFill>
                  <a:latin typeface="微软雅黑" panose="020B0503020204020204" charset="-122"/>
                  <a:ea typeface="微软雅黑" panose="020B0503020204020204" charset="-122"/>
                </a:rPr>
                <a:t>程序与规范</a:t>
              </a:r>
              <a:endParaRPr lang="zh-CN" altLang="en-US" sz="3200" b="1" dirty="0">
                <a:solidFill>
                  <a:schemeClr val="tx1">
                    <a:lumMod val="75000"/>
                    <a:lumOff val="25000"/>
                  </a:schemeClr>
                </a:solidFill>
                <a:latin typeface="微软雅黑" panose="020B0503020204020204" charset="-122"/>
                <a:ea typeface="微软雅黑" panose="020B0503020204020204" charset="-122"/>
              </a:endParaRPr>
            </a:p>
          </p:txBody>
        </p:sp>
      </p:grpSp>
      <p:sp>
        <p:nvSpPr>
          <p:cNvPr id="79" name="任意多边形: 形状 18"/>
          <p:cNvSpPr/>
          <p:nvPr/>
        </p:nvSpPr>
        <p:spPr bwMode="auto">
          <a:xfrm>
            <a:off x="7289130" y="4548064"/>
            <a:ext cx="378367" cy="363587"/>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146" name="组合 145"/>
          <p:cNvGrpSpPr/>
          <p:nvPr/>
        </p:nvGrpSpPr>
        <p:grpSpPr>
          <a:xfrm>
            <a:off x="7769114" y="4734306"/>
            <a:ext cx="3591068" cy="781418"/>
            <a:chOff x="7769114" y="4734306"/>
            <a:chExt cx="3591068" cy="781418"/>
          </a:xfrm>
        </p:grpSpPr>
        <p:grpSp>
          <p:nvGrpSpPr>
            <p:cNvPr id="96" name="组合 95"/>
            <p:cNvGrpSpPr/>
            <p:nvPr/>
          </p:nvGrpSpPr>
          <p:grpSpPr>
            <a:xfrm>
              <a:off x="7769114" y="4734306"/>
              <a:ext cx="805804" cy="781418"/>
              <a:chOff x="1805940" y="1198245"/>
              <a:chExt cx="2011680" cy="2011680"/>
            </a:xfrm>
          </p:grpSpPr>
          <p:sp>
            <p:nvSpPr>
              <p:cNvPr id="97" name="圆角矩形 2"/>
              <p:cNvSpPr/>
              <p:nvPr/>
            </p:nvSpPr>
            <p:spPr>
              <a:xfrm>
                <a:off x="1805940" y="1198245"/>
                <a:ext cx="2011680" cy="2011680"/>
              </a:xfrm>
              <a:prstGeom prst="ellipse">
                <a:avLst/>
              </a:pr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8"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9"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4" name="文本框 66"/>
            <p:cNvSpPr txBox="1"/>
            <p:nvPr/>
          </p:nvSpPr>
          <p:spPr>
            <a:xfrm>
              <a:off x="7794824" y="4922341"/>
              <a:ext cx="869147"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1.2.5</a:t>
              </a:r>
              <a:endParaRPr lang="en-US" altLang="zh-CN" sz="2000" b="1" dirty="0">
                <a:solidFill>
                  <a:schemeClr val="tx1">
                    <a:lumMod val="65000"/>
                    <a:lumOff val="35000"/>
                  </a:schemeClr>
                </a:solidFill>
              </a:endParaRPr>
            </a:p>
          </p:txBody>
        </p:sp>
        <p:sp>
          <p:nvSpPr>
            <p:cNvPr id="105" name="矩形 104"/>
            <p:cNvSpPr/>
            <p:nvPr/>
          </p:nvSpPr>
          <p:spPr>
            <a:xfrm>
              <a:off x="8563295" y="4815837"/>
              <a:ext cx="2796887"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解决方案</a:t>
              </a:r>
              <a:endParaRPr lang="zh-CN" altLang="en-US" sz="2800" b="1" dirty="0">
                <a:solidFill>
                  <a:schemeClr val="tx1">
                    <a:lumMod val="65000"/>
                    <a:lumOff val="35000"/>
                  </a:schemeClr>
                </a:solidFill>
              </a:endParaRPr>
            </a:p>
          </p:txBody>
        </p:sp>
      </p:grpSp>
      <p:grpSp>
        <p:nvGrpSpPr>
          <p:cNvPr id="142" name="组合 141"/>
          <p:cNvGrpSpPr/>
          <p:nvPr/>
        </p:nvGrpSpPr>
        <p:grpSpPr>
          <a:xfrm>
            <a:off x="7824198" y="1404177"/>
            <a:ext cx="3083866" cy="748507"/>
            <a:chOff x="7824198" y="1404177"/>
            <a:chExt cx="3083866" cy="748507"/>
          </a:xfrm>
        </p:grpSpPr>
        <p:grpSp>
          <p:nvGrpSpPr>
            <p:cNvPr id="80" name="组合 79"/>
            <p:cNvGrpSpPr/>
            <p:nvPr/>
          </p:nvGrpSpPr>
          <p:grpSpPr>
            <a:xfrm>
              <a:off x="7824198" y="1404177"/>
              <a:ext cx="761736" cy="748507"/>
              <a:chOff x="1805940" y="1198245"/>
              <a:chExt cx="2011680" cy="2011680"/>
            </a:xfrm>
          </p:grpSpPr>
          <p:sp>
            <p:nvSpPr>
              <p:cNvPr id="8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0"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2.2.1</a:t>
              </a:r>
              <a:endParaRPr lang="en-US" altLang="zh-CN" sz="2000" b="1" dirty="0">
                <a:solidFill>
                  <a:schemeClr val="tx1">
                    <a:lumMod val="65000"/>
                    <a:lumOff val="35000"/>
                  </a:schemeClr>
                </a:solidFill>
              </a:endParaRPr>
            </a:p>
          </p:txBody>
        </p:sp>
        <p:sp>
          <p:nvSpPr>
            <p:cNvPr id="106" name="矩形 105"/>
            <p:cNvSpPr/>
            <p:nvPr/>
          </p:nvSpPr>
          <p:spPr>
            <a:xfrm>
              <a:off x="8588965" y="1476074"/>
              <a:ext cx="231909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集成开发</a:t>
              </a:r>
              <a:endParaRPr lang="zh-CN" altLang="en-US" sz="2800" b="1" dirty="0">
                <a:solidFill>
                  <a:schemeClr val="tx1">
                    <a:lumMod val="65000"/>
                    <a:lumOff val="35000"/>
                  </a:schemeClr>
                </a:solidFill>
              </a:endParaRPr>
            </a:p>
          </p:txBody>
        </p:sp>
      </p:grpSp>
      <p:grpSp>
        <p:nvGrpSpPr>
          <p:cNvPr id="143" name="组合 142"/>
          <p:cNvGrpSpPr/>
          <p:nvPr/>
        </p:nvGrpSpPr>
        <p:grpSpPr>
          <a:xfrm>
            <a:off x="7791146" y="2274512"/>
            <a:ext cx="3569036" cy="773015"/>
            <a:chOff x="7791146" y="2274512"/>
            <a:chExt cx="3569036" cy="773015"/>
          </a:xfrm>
        </p:grpSpPr>
        <p:grpSp>
          <p:nvGrpSpPr>
            <p:cNvPr id="84" name="组合 83"/>
            <p:cNvGrpSpPr/>
            <p:nvPr/>
          </p:nvGrpSpPr>
          <p:grpSpPr>
            <a:xfrm>
              <a:off x="7791146" y="2274512"/>
              <a:ext cx="794787" cy="773015"/>
              <a:chOff x="1805940" y="1198245"/>
              <a:chExt cx="2011680" cy="2011680"/>
            </a:xfrm>
          </p:grpSpPr>
          <p:sp>
            <p:nvSpPr>
              <p:cNvPr id="85"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8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1"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2.2.2</a:t>
              </a:r>
              <a:endParaRPr lang="en-US" altLang="zh-CN" sz="2000" b="1" dirty="0">
                <a:solidFill>
                  <a:schemeClr val="tx1">
                    <a:lumMod val="65000"/>
                    <a:lumOff val="35000"/>
                  </a:schemeClr>
                </a:solidFill>
              </a:endParaRPr>
            </a:p>
          </p:txBody>
        </p:sp>
        <p:sp>
          <p:nvSpPr>
            <p:cNvPr id="107" name="矩形 106"/>
            <p:cNvSpPr/>
            <p:nvPr/>
          </p:nvSpPr>
          <p:spPr>
            <a:xfrm>
              <a:off x="8590213" y="2357560"/>
              <a:ext cx="2769969"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标题栏</a:t>
              </a:r>
              <a:endParaRPr lang="zh-CN" altLang="en-US" sz="2800" b="1" dirty="0">
                <a:solidFill>
                  <a:schemeClr val="tx1">
                    <a:lumMod val="65000"/>
                    <a:lumOff val="35000"/>
                  </a:schemeClr>
                </a:solidFill>
              </a:endParaRPr>
            </a:p>
          </p:txBody>
        </p:sp>
      </p:grpSp>
      <p:grpSp>
        <p:nvGrpSpPr>
          <p:cNvPr id="144" name="组合 143"/>
          <p:cNvGrpSpPr/>
          <p:nvPr/>
        </p:nvGrpSpPr>
        <p:grpSpPr>
          <a:xfrm>
            <a:off x="7770298" y="3086988"/>
            <a:ext cx="4890258" cy="795990"/>
            <a:chOff x="7770298" y="3086988"/>
            <a:chExt cx="4890258" cy="795990"/>
          </a:xfrm>
        </p:grpSpPr>
        <p:grpSp>
          <p:nvGrpSpPr>
            <p:cNvPr id="88" name="组合 87"/>
            <p:cNvGrpSpPr/>
            <p:nvPr/>
          </p:nvGrpSpPr>
          <p:grpSpPr>
            <a:xfrm>
              <a:off x="7770298" y="3086988"/>
              <a:ext cx="825079" cy="795990"/>
              <a:chOff x="1805940" y="1198245"/>
              <a:chExt cx="2011680" cy="2011680"/>
            </a:xfrm>
          </p:grpSpPr>
          <p:sp>
            <p:nvSpPr>
              <p:cNvPr id="89"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2"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1.2.3</a:t>
              </a:r>
              <a:endParaRPr lang="en-US" altLang="zh-CN" sz="2000" b="1" dirty="0">
                <a:solidFill>
                  <a:schemeClr val="tx1">
                    <a:lumMod val="65000"/>
                    <a:lumOff val="35000"/>
                  </a:schemeClr>
                </a:solidFill>
              </a:endParaRPr>
            </a:p>
          </p:txBody>
        </p:sp>
        <p:sp>
          <p:nvSpPr>
            <p:cNvPr id="108" name="矩形 107"/>
            <p:cNvSpPr/>
            <p:nvPr/>
          </p:nvSpPr>
          <p:spPr>
            <a:xfrm>
              <a:off x="8590206" y="3186515"/>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工具箱</a:t>
              </a:r>
              <a:endParaRPr lang="zh-CN" altLang="en-US" sz="2800" b="1" dirty="0">
                <a:solidFill>
                  <a:schemeClr val="tx1">
                    <a:lumMod val="65000"/>
                    <a:lumOff val="35000"/>
                  </a:schemeClr>
                </a:solidFill>
              </a:endParaRPr>
            </a:p>
          </p:txBody>
        </p:sp>
      </p:grpSp>
      <p:grpSp>
        <p:nvGrpSpPr>
          <p:cNvPr id="145" name="组合 144"/>
          <p:cNvGrpSpPr/>
          <p:nvPr/>
        </p:nvGrpSpPr>
        <p:grpSpPr>
          <a:xfrm>
            <a:off x="7781315" y="3862021"/>
            <a:ext cx="4877430" cy="793383"/>
            <a:chOff x="7781315" y="3862021"/>
            <a:chExt cx="4877430" cy="793383"/>
          </a:xfrm>
        </p:grpSpPr>
        <p:grpSp>
          <p:nvGrpSpPr>
            <p:cNvPr id="92" name="组合 91"/>
            <p:cNvGrpSpPr/>
            <p:nvPr/>
          </p:nvGrpSpPr>
          <p:grpSpPr>
            <a:xfrm>
              <a:off x="7781315" y="3862021"/>
              <a:ext cx="803046" cy="793383"/>
              <a:chOff x="1805940" y="1198245"/>
              <a:chExt cx="2011680" cy="2011680"/>
            </a:xfrm>
          </p:grpSpPr>
          <p:sp>
            <p:nvSpPr>
              <p:cNvPr id="93"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4"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95"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03" name="文本框 30"/>
            <p:cNvSpPr txBox="1"/>
            <p:nvPr/>
          </p:nvSpPr>
          <p:spPr>
            <a:xfrm>
              <a:off x="7802776" y="4037490"/>
              <a:ext cx="825079"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1.2.4</a:t>
              </a:r>
              <a:endParaRPr lang="en-US" altLang="zh-CN" sz="2000" b="1" dirty="0">
                <a:solidFill>
                  <a:schemeClr val="tx1">
                    <a:lumMod val="65000"/>
                    <a:lumOff val="35000"/>
                  </a:schemeClr>
                </a:solidFill>
              </a:endParaRPr>
            </a:p>
          </p:txBody>
        </p:sp>
        <p:sp>
          <p:nvSpPr>
            <p:cNvPr id="109" name="矩形 108"/>
            <p:cNvSpPr/>
            <p:nvPr/>
          </p:nvSpPr>
          <p:spPr>
            <a:xfrm>
              <a:off x="8588395" y="3934356"/>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zh-CN" sz="2800" b="1" dirty="0" smtClean="0">
                  <a:solidFill>
                    <a:schemeClr val="tx1">
                      <a:lumMod val="65000"/>
                      <a:lumOff val="35000"/>
                    </a:schemeClr>
                  </a:solidFill>
                </a:rPr>
                <a:t>属性窗口</a:t>
              </a:r>
              <a:endParaRPr lang="en-US" altLang="zh-CN" sz="2800" b="1" dirty="0">
                <a:solidFill>
                  <a:schemeClr val="tx1">
                    <a:lumMod val="65000"/>
                    <a:lumOff val="35000"/>
                  </a:schemeClr>
                </a:solidFill>
              </a:endParaRPr>
            </a:p>
          </p:txBody>
        </p:sp>
      </p:grpSp>
      <p:grpSp>
        <p:nvGrpSpPr>
          <p:cNvPr id="147" name="组合 146"/>
          <p:cNvGrpSpPr/>
          <p:nvPr/>
        </p:nvGrpSpPr>
        <p:grpSpPr>
          <a:xfrm>
            <a:off x="7780129" y="5624379"/>
            <a:ext cx="4868172" cy="778008"/>
            <a:chOff x="7780129" y="5624379"/>
            <a:chExt cx="4868172" cy="778008"/>
          </a:xfrm>
        </p:grpSpPr>
        <p:grpSp>
          <p:nvGrpSpPr>
            <p:cNvPr id="110" name="组合 109"/>
            <p:cNvGrpSpPr/>
            <p:nvPr/>
          </p:nvGrpSpPr>
          <p:grpSpPr>
            <a:xfrm>
              <a:off x="7780129" y="5624379"/>
              <a:ext cx="794787" cy="778008"/>
              <a:chOff x="1805940" y="1198245"/>
              <a:chExt cx="2011680" cy="2011680"/>
            </a:xfrm>
          </p:grpSpPr>
          <p:sp>
            <p:nvSpPr>
              <p:cNvPr id="111"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1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113"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114" name="文本框 28"/>
            <p:cNvSpPr txBox="1"/>
            <p:nvPr/>
          </p:nvSpPr>
          <p:spPr>
            <a:xfrm>
              <a:off x="7801529" y="5803601"/>
              <a:ext cx="110050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1.2.6</a:t>
              </a:r>
              <a:endParaRPr lang="en-US" altLang="zh-CN" sz="2000" b="1" dirty="0">
                <a:solidFill>
                  <a:schemeClr val="tx1">
                    <a:lumMod val="65000"/>
                    <a:lumOff val="35000"/>
                  </a:schemeClr>
                </a:solidFill>
              </a:endParaRPr>
            </a:p>
          </p:txBody>
        </p:sp>
        <p:sp>
          <p:nvSpPr>
            <p:cNvPr id="115" name="矩形 114"/>
            <p:cNvSpPr/>
            <p:nvPr/>
          </p:nvSpPr>
          <p:spPr>
            <a:xfrm>
              <a:off x="8577951" y="5697592"/>
              <a:ext cx="4070350"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窗体设计器</a:t>
              </a:r>
              <a:endParaRPr lang="zh-CN" altLang="en-US" sz="2800" b="1" dirty="0">
                <a:solidFill>
                  <a:schemeClr val="tx1">
                    <a:lumMod val="65000"/>
                    <a:lumOff val="35000"/>
                  </a:schemeClr>
                </a:solidFill>
              </a:endParaRPr>
            </a:p>
          </p:txBody>
        </p:sp>
      </p:grpSp>
      <p:grpSp>
        <p:nvGrpSpPr>
          <p:cNvPr id="3" name="组合 2"/>
          <p:cNvGrpSpPr/>
          <p:nvPr/>
        </p:nvGrpSpPr>
        <p:grpSpPr>
          <a:xfrm>
            <a:off x="-8947" y="2990278"/>
            <a:ext cx="4565097" cy="1631865"/>
            <a:chOff x="1949" y="4185715"/>
            <a:chExt cx="4565097" cy="1631865"/>
          </a:xfrm>
        </p:grpSpPr>
        <p:grpSp>
          <p:nvGrpSpPr>
            <p:cNvPr id="116" name="组合 25"/>
            <p:cNvGrpSpPr/>
            <p:nvPr/>
          </p:nvGrpSpPr>
          <p:grpSpPr>
            <a:xfrm>
              <a:off x="1949" y="4185715"/>
              <a:ext cx="847793" cy="1631865"/>
              <a:chOff x="1147497" y="2119547"/>
              <a:chExt cx="1914069" cy="3767138"/>
            </a:xfrm>
          </p:grpSpPr>
          <p:sp>
            <p:nvSpPr>
              <p:cNvPr id="117"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18"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19"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20"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2.1.1</a:t>
                </a:r>
                <a:endParaRPr lang="zh-CN" altLang="en-US" sz="2000" b="1" dirty="0">
                  <a:solidFill>
                    <a:schemeClr val="tx2">
                      <a:lumMod val="50000"/>
                    </a:schemeClr>
                  </a:solidFill>
                </a:endParaRPr>
              </a:p>
            </p:txBody>
          </p:sp>
          <p:sp>
            <p:nvSpPr>
              <p:cNvPr id="121" name="矩形 120"/>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122" name="矩形 121"/>
            <p:cNvSpPr/>
            <p:nvPr/>
          </p:nvSpPr>
          <p:spPr>
            <a:xfrm>
              <a:off x="805901" y="4259267"/>
              <a:ext cx="3761145"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计算与计算思维</a:t>
              </a:r>
              <a:endParaRPr lang="zh-CN" altLang="en-US" sz="2800" b="1" dirty="0">
                <a:solidFill>
                  <a:schemeClr val="accent4"/>
                </a:solidFill>
              </a:endParaRPr>
            </a:p>
          </p:txBody>
        </p:sp>
      </p:grpSp>
      <p:grpSp>
        <p:nvGrpSpPr>
          <p:cNvPr id="148" name="组合 147"/>
          <p:cNvGrpSpPr/>
          <p:nvPr/>
        </p:nvGrpSpPr>
        <p:grpSpPr>
          <a:xfrm>
            <a:off x="3415505" y="2977906"/>
            <a:ext cx="3543788" cy="1224301"/>
            <a:chOff x="3433044" y="2951527"/>
            <a:chExt cx="3543788" cy="1224301"/>
          </a:xfrm>
        </p:grpSpPr>
        <p:grpSp>
          <p:nvGrpSpPr>
            <p:cNvPr id="123" name="组合 122"/>
            <p:cNvGrpSpPr/>
            <p:nvPr/>
          </p:nvGrpSpPr>
          <p:grpSpPr>
            <a:xfrm>
              <a:off x="3433044" y="2951527"/>
              <a:ext cx="866019" cy="1224301"/>
              <a:chOff x="3808475" y="2119547"/>
              <a:chExt cx="1914069" cy="2769162"/>
            </a:xfrm>
          </p:grpSpPr>
          <p:sp>
            <p:nvSpPr>
              <p:cNvPr id="124"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25"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6"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7"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2.1.2</a:t>
                </a:r>
                <a:endParaRPr lang="zh-CN" altLang="en-US" sz="2000" b="1" dirty="0">
                  <a:solidFill>
                    <a:schemeClr val="tx2">
                      <a:lumMod val="50000"/>
                    </a:schemeClr>
                  </a:solidFill>
                </a:endParaRPr>
              </a:p>
            </p:txBody>
          </p:sp>
        </p:grpSp>
        <p:sp>
          <p:nvSpPr>
            <p:cNvPr id="128" name="矩形 127"/>
            <p:cNvSpPr/>
            <p:nvPr/>
          </p:nvSpPr>
          <p:spPr>
            <a:xfrm>
              <a:off x="4245324" y="3030160"/>
              <a:ext cx="2731508"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图灵机</a:t>
              </a:r>
              <a:endParaRPr lang="zh-CN" altLang="en-US" sz="2800" b="1" dirty="0">
                <a:solidFill>
                  <a:schemeClr val="accent2"/>
                </a:solidFill>
              </a:endParaRPr>
            </a:p>
          </p:txBody>
        </p:sp>
      </p:grpSp>
      <p:grpSp>
        <p:nvGrpSpPr>
          <p:cNvPr id="5" name="组合 4"/>
          <p:cNvGrpSpPr/>
          <p:nvPr/>
        </p:nvGrpSpPr>
        <p:grpSpPr>
          <a:xfrm>
            <a:off x="41733" y="4587820"/>
            <a:ext cx="3521497" cy="1214622"/>
            <a:chOff x="62324" y="4571287"/>
            <a:chExt cx="3521497" cy="1214622"/>
          </a:xfrm>
        </p:grpSpPr>
        <p:grpSp>
          <p:nvGrpSpPr>
            <p:cNvPr id="129" name="组合 67"/>
            <p:cNvGrpSpPr/>
            <p:nvPr/>
          </p:nvGrpSpPr>
          <p:grpSpPr>
            <a:xfrm>
              <a:off x="62324" y="4571287"/>
              <a:ext cx="880479" cy="1214622"/>
              <a:chOff x="6469453" y="2119547"/>
              <a:chExt cx="1914069" cy="2769162"/>
            </a:xfrm>
          </p:grpSpPr>
          <p:sp>
            <p:nvSpPr>
              <p:cNvPr id="130" name="任意多边形: 形状 72"/>
              <p:cNvSpPr/>
              <p:nvPr/>
            </p:nvSpPr>
            <p:spPr>
              <a:xfrm>
                <a:off x="6469453"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131" name="圆角矩形 3"/>
              <p:cNvSpPr/>
              <p:nvPr/>
            </p:nvSpPr>
            <p:spPr>
              <a:xfrm>
                <a:off x="670662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32" name="圆角矩形 4"/>
              <p:cNvSpPr/>
              <p:nvPr/>
            </p:nvSpPr>
            <p:spPr>
              <a:xfrm>
                <a:off x="6797522"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133" name="文本框 76"/>
              <p:cNvSpPr txBox="1"/>
              <p:nvPr/>
            </p:nvSpPr>
            <p:spPr>
              <a:xfrm>
                <a:off x="6607219" y="2501892"/>
                <a:ext cx="1638534" cy="912193"/>
              </a:xfrm>
              <a:prstGeom prst="rect">
                <a:avLst/>
              </a:prstGeom>
              <a:noFill/>
            </p:spPr>
            <p:txBody>
              <a:bodyPr wrap="none" rtlCol="0">
                <a:spAutoFit/>
              </a:bodyPr>
              <a:lstStyle/>
              <a:p>
                <a:pPr algn="ctr"/>
                <a:r>
                  <a:rPr lang="en-US" altLang="zh-CN" sz="2000" b="1" dirty="0" smtClean="0">
                    <a:solidFill>
                      <a:schemeClr val="tx2">
                        <a:lumMod val="50000"/>
                      </a:schemeClr>
                    </a:solidFill>
                  </a:rPr>
                  <a:t>2.2.3</a:t>
                </a:r>
                <a:endParaRPr lang="zh-CN" altLang="en-US" sz="2000" b="1" dirty="0">
                  <a:solidFill>
                    <a:schemeClr val="tx2">
                      <a:lumMod val="50000"/>
                    </a:schemeClr>
                  </a:solidFill>
                </a:endParaRPr>
              </a:p>
            </p:txBody>
          </p:sp>
        </p:grpSp>
        <p:sp>
          <p:nvSpPr>
            <p:cNvPr id="134" name="矩形 133"/>
            <p:cNvSpPr/>
            <p:nvPr/>
          </p:nvSpPr>
          <p:spPr>
            <a:xfrm>
              <a:off x="887146" y="4642846"/>
              <a:ext cx="2696675"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5"/>
                  </a:solidFill>
                </a:rPr>
                <a:t>问题的抽象表示</a:t>
              </a:r>
              <a:endParaRPr lang="zh-CN" altLang="en-US" sz="2800" b="1" dirty="0">
                <a:solidFill>
                  <a:schemeClr val="accent5"/>
                </a:solidFill>
              </a:endParaRPr>
            </a:p>
          </p:txBody>
        </p:sp>
      </p:grpSp>
      <p:grpSp>
        <p:nvGrpSpPr>
          <p:cNvPr id="7" name="组合 6"/>
          <p:cNvGrpSpPr/>
          <p:nvPr/>
        </p:nvGrpSpPr>
        <p:grpSpPr>
          <a:xfrm>
            <a:off x="3415505" y="4486571"/>
            <a:ext cx="4655634" cy="1203989"/>
            <a:chOff x="3099037" y="4534504"/>
            <a:chExt cx="4655634" cy="1203989"/>
          </a:xfrm>
        </p:grpSpPr>
        <p:grpSp>
          <p:nvGrpSpPr>
            <p:cNvPr id="135" name="组合 11"/>
            <p:cNvGrpSpPr/>
            <p:nvPr/>
          </p:nvGrpSpPr>
          <p:grpSpPr>
            <a:xfrm>
              <a:off x="3099037" y="4534504"/>
              <a:ext cx="882502" cy="1203989"/>
              <a:chOff x="9130435" y="2119547"/>
              <a:chExt cx="1914069" cy="2769162"/>
            </a:xfrm>
          </p:grpSpPr>
          <p:sp>
            <p:nvSpPr>
              <p:cNvPr id="136" name="任意多边形: 形状 73"/>
              <p:cNvSpPr/>
              <p:nvPr/>
            </p:nvSpPr>
            <p:spPr>
              <a:xfrm>
                <a:off x="9130435" y="2119547"/>
                <a:ext cx="1914069" cy="2769162"/>
              </a:xfrm>
              <a:custGeom>
                <a:avLst/>
                <a:gdLst>
                  <a:gd name="connsiteX0" fmla="*/ 957034 w 1914068"/>
                  <a:gd name="connsiteY0" fmla="*/ 0 h 2769162"/>
                  <a:gd name="connsiteX1" fmla="*/ 1818871 w 1914068"/>
                  <a:gd name="connsiteY1" fmla="*/ 861837 h 2769162"/>
                  <a:gd name="connsiteX2" fmla="*/ 1566445 w 1914068"/>
                  <a:gd name="connsiteY2" fmla="*/ 1471248 h 2769162"/>
                  <a:gd name="connsiteX3" fmla="*/ 1481326 w 1914068"/>
                  <a:gd name="connsiteY3" fmla="*/ 1541477 h 2769162"/>
                  <a:gd name="connsiteX4" fmla="*/ 1914068 w 1914068"/>
                  <a:gd name="connsiteY4" fmla="*/ 2507853 h 2769162"/>
                  <a:gd name="connsiteX5" fmla="*/ 1470686 w 1914068"/>
                  <a:gd name="connsiteY5" fmla="*/ 2299933 h 2769162"/>
                  <a:gd name="connsiteX6" fmla="*/ 1330531 w 1914068"/>
                  <a:gd name="connsiteY6" fmla="*/ 2769160 h 2769162"/>
                  <a:gd name="connsiteX7" fmla="*/ 957034 w 1914068"/>
                  <a:gd name="connsiteY7" fmla="*/ 1935088 h 2769162"/>
                  <a:gd name="connsiteX8" fmla="*/ 583536 w 1914068"/>
                  <a:gd name="connsiteY8" fmla="*/ 2769162 h 2769162"/>
                  <a:gd name="connsiteX9" fmla="*/ 443381 w 1914068"/>
                  <a:gd name="connsiteY9" fmla="*/ 2299935 h 2769162"/>
                  <a:gd name="connsiteX10" fmla="*/ 0 w 1914068"/>
                  <a:gd name="connsiteY10" fmla="*/ 2507855 h 2769162"/>
                  <a:gd name="connsiteX11" fmla="*/ 432743 w 1914068"/>
                  <a:gd name="connsiteY11" fmla="*/ 1541478 h 2769162"/>
                  <a:gd name="connsiteX12" fmla="*/ 347623 w 1914068"/>
                  <a:gd name="connsiteY12" fmla="*/ 1471248 h 2769162"/>
                  <a:gd name="connsiteX13" fmla="*/ 95197 w 1914068"/>
                  <a:gd name="connsiteY13" fmla="*/ 861837 h 2769162"/>
                  <a:gd name="connsiteX14" fmla="*/ 957034 w 1914068"/>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8" h="2769162">
                    <a:moveTo>
                      <a:pt x="957034" y="0"/>
                    </a:moveTo>
                    <a:cubicBezTo>
                      <a:pt x="1433013" y="0"/>
                      <a:pt x="1818871" y="385858"/>
                      <a:pt x="1818871" y="861837"/>
                    </a:cubicBezTo>
                    <a:cubicBezTo>
                      <a:pt x="1818871" y="1099827"/>
                      <a:pt x="1722406" y="1315286"/>
                      <a:pt x="1566445" y="1471248"/>
                    </a:cubicBezTo>
                    <a:lnTo>
                      <a:pt x="1481326" y="1541477"/>
                    </a:lnTo>
                    <a:lnTo>
                      <a:pt x="1914068" y="2507853"/>
                    </a:lnTo>
                    <a:lnTo>
                      <a:pt x="1470686" y="2299933"/>
                    </a:lnTo>
                    <a:lnTo>
                      <a:pt x="1330531" y="2769160"/>
                    </a:lnTo>
                    <a:lnTo>
                      <a:pt x="957034" y="1935088"/>
                    </a:lnTo>
                    <a:lnTo>
                      <a:pt x="583536" y="2769162"/>
                    </a:lnTo>
                    <a:lnTo>
                      <a:pt x="443381" y="2299935"/>
                    </a:lnTo>
                    <a:lnTo>
                      <a:pt x="0" y="2507855"/>
                    </a:lnTo>
                    <a:lnTo>
                      <a:pt x="432743" y="1541478"/>
                    </a:lnTo>
                    <a:lnTo>
                      <a:pt x="347623" y="1471248"/>
                    </a:lnTo>
                    <a:cubicBezTo>
                      <a:pt x="191662" y="1315286"/>
                      <a:pt x="95197" y="1099827"/>
                      <a:pt x="95197" y="861837"/>
                    </a:cubicBezTo>
                    <a:cubicBezTo>
                      <a:pt x="95197" y="385858"/>
                      <a:pt x="481055" y="0"/>
                      <a:pt x="957034" y="0"/>
                    </a:cubicBezTo>
                    <a:close/>
                  </a:path>
                </a:pathLst>
              </a:custGeom>
              <a:solidFill>
                <a:schemeClr val="accent6"/>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137" name="圆角矩形 3"/>
              <p:cNvSpPr/>
              <p:nvPr/>
            </p:nvSpPr>
            <p:spPr>
              <a:xfrm>
                <a:off x="9367605"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8" name="圆角矩形 4"/>
              <p:cNvSpPr/>
              <p:nvPr/>
            </p:nvSpPr>
            <p:spPr>
              <a:xfrm>
                <a:off x="9458500"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9" name="文本框 77"/>
              <p:cNvSpPr txBox="1"/>
              <p:nvPr/>
            </p:nvSpPr>
            <p:spPr>
              <a:xfrm>
                <a:off x="9270085" y="2519379"/>
                <a:ext cx="1634778" cy="920249"/>
              </a:xfrm>
              <a:prstGeom prst="rect">
                <a:avLst/>
              </a:prstGeom>
              <a:noFill/>
            </p:spPr>
            <p:txBody>
              <a:bodyPr wrap="none" rtlCol="0">
                <a:spAutoFit/>
              </a:bodyPr>
              <a:lstStyle/>
              <a:p>
                <a:pPr algn="ctr"/>
                <a:r>
                  <a:rPr lang="en-US" altLang="zh-CN" sz="2000" b="1" dirty="0" smtClean="0">
                    <a:solidFill>
                      <a:schemeClr val="tx2">
                        <a:lumMod val="50000"/>
                      </a:schemeClr>
                    </a:solidFill>
                  </a:rPr>
                  <a:t>2.3.4</a:t>
                </a:r>
                <a:endParaRPr lang="zh-CN" altLang="en-US" sz="2000" b="1" dirty="0">
                  <a:solidFill>
                    <a:schemeClr val="tx2">
                      <a:lumMod val="50000"/>
                    </a:schemeClr>
                  </a:solidFill>
                </a:endParaRPr>
              </a:p>
            </p:txBody>
          </p:sp>
        </p:grpSp>
        <p:sp>
          <p:nvSpPr>
            <p:cNvPr id="140" name="矩形 139"/>
            <p:cNvSpPr/>
            <p:nvPr/>
          </p:nvSpPr>
          <p:spPr>
            <a:xfrm>
              <a:off x="3925882" y="4604617"/>
              <a:ext cx="3828789" cy="6093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6"/>
                  </a:solidFill>
                </a:rPr>
                <a:t>算法效率的度量</a:t>
              </a:r>
              <a:endParaRPr lang="zh-CN" altLang="en-US" sz="2800" b="1" dirty="0">
                <a:solidFill>
                  <a:schemeClr val="accent6"/>
                </a:solidFill>
              </a:endParaRPr>
            </a:p>
          </p:txBody>
        </p:sp>
      </p:grpSp>
    </p:spTree>
    <p:extLst>
      <p:ext uri="{BB962C8B-B14F-4D97-AF65-F5344CB8AC3E}">
        <p14:creationId xmlns:p14="http://schemas.microsoft.com/office/powerpoint/2010/main" val="28244941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ipe(left)">
                                      <p:cBhvr>
                                        <p:cTn id="7" dur="500"/>
                                        <p:tgtEl>
                                          <p:spTgt spid="50"/>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0"/>
                                        </p:tgtEl>
                                        <p:attrNameLst>
                                          <p:attrName>style.visibility</p:attrName>
                                        </p:attrNameLst>
                                      </p:cBhvr>
                                      <p:to>
                                        <p:strVal val="visible"/>
                                      </p:to>
                                    </p:set>
                                    <p:animEffect transition="in" filter="wipe(left)">
                                      <p:cBhvr>
                                        <p:cTn id="11"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500459" y="1982668"/>
            <a:ext cx="3147016" cy="1107996"/>
          </a:xfrm>
          <a:prstGeom prst="rect">
            <a:avLst/>
          </a:prstGeom>
          <a:noFill/>
        </p:spPr>
        <p:txBody>
          <a:bodyPr wrap="none" rtlCol="0">
            <a:spAutoFit/>
            <a:scene3d>
              <a:camera prst="orthographicFront"/>
              <a:lightRig rig="threePt" dir="t"/>
            </a:scene3d>
            <a:sp3d contourW="25400"/>
          </a:bodyPr>
          <a:lstStyle/>
          <a:p>
            <a:pPr lvl="0" algn="ctr">
              <a:defRPr/>
            </a:pPr>
            <a:r>
              <a:rPr lang="zh-CN" altLang="en-US" sz="6600" dirty="0" smtClean="0">
                <a:solidFill>
                  <a:srgbClr val="000000">
                    <a:lumMod val="75000"/>
                    <a:lumOff val="25000"/>
                  </a:srgbClr>
                </a:solidFill>
                <a:latin typeface="时尚中黑简体" panose="01010104010101010101" pitchFamily="2" charset="-122"/>
                <a:ea typeface="时尚中黑简体" panose="01010104010101010101" pitchFamily="2" charset="-122"/>
              </a:rPr>
              <a:t>谢   谢</a:t>
            </a:r>
            <a:endParaRPr lang="zh-CN" altLang="en-US" sz="6600" dirty="0">
              <a:solidFill>
                <a:srgbClr val="000000">
                  <a:lumMod val="75000"/>
                  <a:lumOff val="25000"/>
                </a:srgbClr>
              </a:solidFill>
              <a:latin typeface="时尚中黑简体" panose="01010104010101010101" pitchFamily="2" charset="-122"/>
              <a:ea typeface="时尚中黑简体" panose="01010104010101010101" pitchFamily="2" charset="-122"/>
            </a:endParaRPr>
          </a:p>
        </p:txBody>
      </p:sp>
      <p:cxnSp>
        <p:nvCxnSpPr>
          <p:cNvPr id="12" name="直接连接符 11"/>
          <p:cNvCxnSpPr/>
          <p:nvPr/>
        </p:nvCxnSpPr>
        <p:spPr>
          <a:xfrm>
            <a:off x="2584185" y="4582335"/>
            <a:ext cx="7023631" cy="0"/>
          </a:xfrm>
          <a:prstGeom prst="line">
            <a:avLst/>
          </a:prstGeom>
          <a:ln>
            <a:solidFill>
              <a:schemeClr val="bg1">
                <a:lumMod val="7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控制结构与算法描述</a:t>
              </a:r>
              <a:endParaRPr lang="zh-CN" altLang="en-US" sz="3200" b="1" dirty="0">
                <a:solidFill>
                  <a:schemeClr val="tx1">
                    <a:lumMod val="65000"/>
                    <a:lumOff val="35000"/>
                  </a:schemeClr>
                </a:solidFill>
              </a:endParaRPr>
            </a:p>
          </p:txBody>
        </p:sp>
      </p:grpSp>
      <p:grpSp>
        <p:nvGrpSpPr>
          <p:cNvPr id="23" name="组合 22"/>
          <p:cNvGrpSpPr/>
          <p:nvPr/>
        </p:nvGrpSpPr>
        <p:grpSpPr>
          <a:xfrm>
            <a:off x="7951" y="689075"/>
            <a:ext cx="4565097" cy="1631865"/>
            <a:chOff x="1949" y="4185715"/>
            <a:chExt cx="4565097" cy="1631865"/>
          </a:xfrm>
        </p:grpSpPr>
        <p:grpSp>
          <p:nvGrpSpPr>
            <p:cNvPr id="24" name="组合 25"/>
            <p:cNvGrpSpPr/>
            <p:nvPr/>
          </p:nvGrpSpPr>
          <p:grpSpPr>
            <a:xfrm>
              <a:off x="1949" y="4185715"/>
              <a:ext cx="847793" cy="1631865"/>
              <a:chOff x="1147497" y="2119547"/>
              <a:chExt cx="1914069" cy="3767138"/>
            </a:xfrm>
          </p:grpSpPr>
          <p:sp>
            <p:nvSpPr>
              <p:cNvPr id="26" name="任意多边形: 形状 70"/>
              <p:cNvSpPr/>
              <p:nvPr/>
            </p:nvSpPr>
            <p:spPr>
              <a:xfrm>
                <a:off x="1147497" y="2119547"/>
                <a:ext cx="1914069" cy="2769162"/>
              </a:xfrm>
              <a:custGeom>
                <a:avLst/>
                <a:gdLst>
                  <a:gd name="connsiteX0" fmla="*/ 982031 w 1914069"/>
                  <a:gd name="connsiteY0" fmla="*/ 0 h 2769162"/>
                  <a:gd name="connsiteX1" fmla="*/ 1843868 w 1914069"/>
                  <a:gd name="connsiteY1" fmla="*/ 861837 h 2769162"/>
                  <a:gd name="connsiteX2" fmla="*/ 1591442 w 1914069"/>
                  <a:gd name="connsiteY2" fmla="*/ 1471248 h 2769162"/>
                  <a:gd name="connsiteX3" fmla="*/ 1488071 w 1914069"/>
                  <a:gd name="connsiteY3" fmla="*/ 1556537 h 2769162"/>
                  <a:gd name="connsiteX4" fmla="*/ 1914069 w 1914069"/>
                  <a:gd name="connsiteY4" fmla="*/ 2507853 h 2769162"/>
                  <a:gd name="connsiteX5" fmla="*/ 1470688 w 1914069"/>
                  <a:gd name="connsiteY5" fmla="*/ 2299933 h 2769162"/>
                  <a:gd name="connsiteX6" fmla="*/ 1330533 w 1914069"/>
                  <a:gd name="connsiteY6" fmla="*/ 2769160 h 2769162"/>
                  <a:gd name="connsiteX7" fmla="*/ 957036 w 1914069"/>
                  <a:gd name="connsiteY7" fmla="*/ 1935088 h 2769162"/>
                  <a:gd name="connsiteX8" fmla="*/ 583537 w 1914069"/>
                  <a:gd name="connsiteY8" fmla="*/ 2769162 h 2769162"/>
                  <a:gd name="connsiteX9" fmla="*/ 443382 w 1914069"/>
                  <a:gd name="connsiteY9" fmla="*/ 2299934 h 2769162"/>
                  <a:gd name="connsiteX10" fmla="*/ 0 w 1914069"/>
                  <a:gd name="connsiteY10" fmla="*/ 2507854 h 2769162"/>
                  <a:gd name="connsiteX11" fmla="*/ 439487 w 1914069"/>
                  <a:gd name="connsiteY11" fmla="*/ 1526418 h 2769162"/>
                  <a:gd name="connsiteX12" fmla="*/ 372620 w 1914069"/>
                  <a:gd name="connsiteY12" fmla="*/ 1471248 h 2769162"/>
                  <a:gd name="connsiteX13" fmla="*/ 120194 w 1914069"/>
                  <a:gd name="connsiteY13" fmla="*/ 861837 h 2769162"/>
                  <a:gd name="connsiteX14" fmla="*/ 982031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82031" y="0"/>
                    </a:moveTo>
                    <a:cubicBezTo>
                      <a:pt x="1458010" y="0"/>
                      <a:pt x="1843868" y="385858"/>
                      <a:pt x="1843868" y="861837"/>
                    </a:cubicBezTo>
                    <a:cubicBezTo>
                      <a:pt x="1843868" y="1099827"/>
                      <a:pt x="1747404" y="1315286"/>
                      <a:pt x="1591442" y="1471248"/>
                    </a:cubicBezTo>
                    <a:lnTo>
                      <a:pt x="1488071" y="1556537"/>
                    </a:lnTo>
                    <a:lnTo>
                      <a:pt x="1914069" y="2507853"/>
                    </a:lnTo>
                    <a:lnTo>
                      <a:pt x="1470688" y="2299933"/>
                    </a:lnTo>
                    <a:lnTo>
                      <a:pt x="1330533" y="2769160"/>
                    </a:lnTo>
                    <a:lnTo>
                      <a:pt x="957036" y="1935088"/>
                    </a:lnTo>
                    <a:lnTo>
                      <a:pt x="583537" y="2769162"/>
                    </a:lnTo>
                    <a:lnTo>
                      <a:pt x="443382" y="2299934"/>
                    </a:lnTo>
                    <a:lnTo>
                      <a:pt x="0" y="2507854"/>
                    </a:lnTo>
                    <a:lnTo>
                      <a:pt x="439487" y="1526418"/>
                    </a:lnTo>
                    <a:lnTo>
                      <a:pt x="372620" y="1471248"/>
                    </a:lnTo>
                    <a:cubicBezTo>
                      <a:pt x="216659" y="1315286"/>
                      <a:pt x="120194" y="1099827"/>
                      <a:pt x="120194" y="861837"/>
                    </a:cubicBezTo>
                    <a:cubicBezTo>
                      <a:pt x="120194" y="385858"/>
                      <a:pt x="506052" y="0"/>
                      <a:pt x="982031" y="0"/>
                    </a:cubicBezTo>
                    <a:close/>
                  </a:path>
                </a:pathLst>
              </a:cu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0">
                  <a:solidFill>
                    <a:srgbClr val="FFFFFF"/>
                  </a:solidFill>
                </a:endParaRPr>
              </a:p>
            </p:txBody>
          </p:sp>
          <p:sp>
            <p:nvSpPr>
              <p:cNvPr id="29" name="圆角矩形 3"/>
              <p:cNvSpPr/>
              <p:nvPr/>
            </p:nvSpPr>
            <p:spPr>
              <a:xfrm>
                <a:off x="1409667"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0" name="圆角矩形 4"/>
              <p:cNvSpPr/>
              <p:nvPr/>
            </p:nvSpPr>
            <p:spPr>
              <a:xfrm>
                <a:off x="1498966" y="2246200"/>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FFFFFF"/>
                  </a:solidFill>
                </a:endParaRPr>
              </a:p>
            </p:txBody>
          </p:sp>
          <p:sp>
            <p:nvSpPr>
              <p:cNvPr id="32" name="文本框 5"/>
              <p:cNvSpPr txBox="1"/>
              <p:nvPr/>
            </p:nvSpPr>
            <p:spPr>
              <a:xfrm>
                <a:off x="1261918" y="2525510"/>
                <a:ext cx="1726530" cy="930396"/>
              </a:xfrm>
              <a:prstGeom prst="rect">
                <a:avLst/>
              </a:prstGeom>
              <a:noFill/>
            </p:spPr>
            <p:txBody>
              <a:bodyPr wrap="none" rtlCol="0">
                <a:spAutoFit/>
              </a:bodyPr>
              <a:lstStyle/>
              <a:p>
                <a:pPr algn="ctr"/>
                <a:r>
                  <a:rPr lang="en-US" altLang="zh-CN" sz="2000" b="1" dirty="0" smtClean="0">
                    <a:solidFill>
                      <a:schemeClr val="tx2">
                        <a:lumMod val="50000"/>
                      </a:schemeClr>
                    </a:solidFill>
                  </a:rPr>
                  <a:t>3.1.1</a:t>
                </a:r>
                <a:endParaRPr lang="zh-CN" altLang="en-US" sz="2000" b="1" dirty="0">
                  <a:solidFill>
                    <a:schemeClr val="tx2">
                      <a:lumMod val="50000"/>
                    </a:schemeClr>
                  </a:solidFill>
                </a:endParaRPr>
              </a:p>
            </p:txBody>
          </p:sp>
          <p:sp>
            <p:nvSpPr>
              <p:cNvPr id="34" name="矩形 33"/>
              <p:cNvSpPr/>
              <p:nvPr/>
            </p:nvSpPr>
            <p:spPr>
              <a:xfrm>
                <a:off x="1920992" y="4982791"/>
                <a:ext cx="417069" cy="903894"/>
              </a:xfrm>
              <a:prstGeom prst="rect">
                <a:avLst/>
              </a:prstGeom>
            </p:spPr>
            <p:txBody>
              <a:bodyPr wrap="none">
                <a:spAutoFit/>
                <a:scene3d>
                  <a:camera prst="orthographicFront"/>
                  <a:lightRig rig="threePt" dir="t"/>
                </a:scene3d>
                <a:sp3d contourW="12700"/>
              </a:bodyPr>
              <a:lstStyle/>
              <a:p>
                <a:pPr algn="ctr"/>
                <a:endParaRPr lang="zh-CN" altLang="en-US" sz="2000" dirty="0">
                  <a:solidFill>
                    <a:schemeClr val="tx2">
                      <a:lumMod val="50000"/>
                    </a:schemeClr>
                  </a:solidFill>
                </a:endParaRPr>
              </a:p>
            </p:txBody>
          </p:sp>
        </p:grpSp>
        <p:sp>
          <p:nvSpPr>
            <p:cNvPr id="25" name="矩形 24"/>
            <p:cNvSpPr/>
            <p:nvPr/>
          </p:nvSpPr>
          <p:spPr>
            <a:xfrm>
              <a:off x="805901" y="4259267"/>
              <a:ext cx="3761145"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4"/>
                  </a:solidFill>
                </a:rPr>
                <a:t>控制结构</a:t>
              </a:r>
              <a:endParaRPr lang="zh-CN" altLang="en-US" sz="2800" b="1" dirty="0">
                <a:solidFill>
                  <a:schemeClr val="accent4"/>
                </a:solidFill>
              </a:endParaRPr>
            </a:p>
          </p:txBody>
        </p:sp>
      </p:grpSp>
      <p:sp>
        <p:nvSpPr>
          <p:cNvPr id="2" name="矩形 1"/>
          <p:cNvSpPr/>
          <p:nvPr/>
        </p:nvSpPr>
        <p:spPr>
          <a:xfrm>
            <a:off x="823358" y="1245934"/>
            <a:ext cx="9777454" cy="2308324"/>
          </a:xfrm>
          <a:prstGeom prst="rect">
            <a:avLst/>
          </a:prstGeom>
        </p:spPr>
        <p:txBody>
          <a:bodyPr wrap="square">
            <a:spAutoFit/>
          </a:bodyPr>
          <a:lstStyle/>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①用顺序方式对过程分解，确定各部分的执行顺序；</a:t>
            </a:r>
          </a:p>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②用选择方式对过程分解，确定某个部分的执行条件； </a:t>
            </a:r>
          </a:p>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③用循环方式对过程分解，确定某个部分进行重复的</a:t>
            </a:r>
            <a:r>
              <a:rPr lang="en-US" altLang="zh-CN" sz="2400" kern="100" dirty="0" err="1">
                <a:solidFill>
                  <a:srgbClr val="0000FF"/>
                </a:solidFill>
                <a:latin typeface="宋体" panose="02010600030101010101" pitchFamily="2" charset="-122"/>
                <a:ea typeface="宋体" panose="02010600030101010101" pitchFamily="2" charset="-122"/>
                <a:cs typeface="Times New Roman" panose="02020603050405020304" pitchFamily="18" charset="0"/>
                <a:hlinkClick r:id="rId3"/>
              </a:rPr>
              <a:t>开始和结束</a:t>
            </a: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的条件。 </a:t>
            </a:r>
          </a:p>
          <a:p>
            <a:pPr indent="266700" algn="just">
              <a:spcAft>
                <a:spcPts val="0"/>
              </a:spcAft>
            </a:pPr>
            <a:r>
              <a:rPr lang="zh-CN" altLang="zh-CN" sz="2400" kern="100" dirty="0">
                <a:latin typeface="宋体" panose="02010600030101010101" pitchFamily="2" charset="-122"/>
                <a:ea typeface="宋体" panose="02010600030101010101" pitchFamily="2" charset="-122"/>
                <a:cs typeface="Times New Roman" panose="02020603050405020304" pitchFamily="18" charset="0"/>
              </a:rPr>
              <a:t>④对处理过程仍然模糊的部分反复使用以上三步分解方法，最终可将所有细节确定下来。</a:t>
            </a:r>
          </a:p>
        </p:txBody>
      </p:sp>
      <p:pic>
        <p:nvPicPr>
          <p:cNvPr id="35" name="图片 34" descr="第二章_基本控制结构.jpg"/>
          <p:cNvPicPr/>
          <p:nvPr/>
        </p:nvPicPr>
        <p:blipFill>
          <a:blip r:embed="rId4" cstate="print"/>
          <a:stretch>
            <a:fillRect/>
          </a:stretch>
        </p:blipFill>
        <p:spPr>
          <a:xfrm>
            <a:off x="855744" y="1267965"/>
            <a:ext cx="11067709" cy="4890395"/>
          </a:xfrm>
          <a:prstGeom prst="rect">
            <a:avLst/>
          </a:prstGeom>
        </p:spPr>
      </p:pic>
    </p:spTree>
    <p:extLst>
      <p:ext uri="{BB962C8B-B14F-4D97-AF65-F5344CB8AC3E}">
        <p14:creationId xmlns:p14="http://schemas.microsoft.com/office/powerpoint/2010/main" val="29338404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控制结构与算法描述</a:t>
              </a:r>
              <a:endParaRPr lang="zh-CN" altLang="en-US" sz="3200" b="1" dirty="0">
                <a:solidFill>
                  <a:schemeClr val="tx1">
                    <a:lumMod val="65000"/>
                    <a:lumOff val="35000"/>
                  </a:schemeClr>
                </a:solidFill>
              </a:endParaRPr>
            </a:p>
          </p:txBody>
        </p:sp>
      </p:grpSp>
      <p:grpSp>
        <p:nvGrpSpPr>
          <p:cNvPr id="20" name="组合 19"/>
          <p:cNvGrpSpPr/>
          <p:nvPr/>
        </p:nvGrpSpPr>
        <p:grpSpPr>
          <a:xfrm>
            <a:off x="0" y="689075"/>
            <a:ext cx="3543788" cy="1224301"/>
            <a:chOff x="3433044" y="2951527"/>
            <a:chExt cx="3543788" cy="1224301"/>
          </a:xfrm>
        </p:grpSpPr>
        <p:grpSp>
          <p:nvGrpSpPr>
            <p:cNvPr id="36" name="组合 35"/>
            <p:cNvGrpSpPr/>
            <p:nvPr/>
          </p:nvGrpSpPr>
          <p:grpSpPr>
            <a:xfrm>
              <a:off x="3433044" y="2951527"/>
              <a:ext cx="866019" cy="1224301"/>
              <a:chOff x="3808475" y="2119547"/>
              <a:chExt cx="1914069" cy="2769162"/>
            </a:xfrm>
          </p:grpSpPr>
          <p:sp>
            <p:nvSpPr>
              <p:cNvPr id="38"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39"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0"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1"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3.1.2</a:t>
                </a:r>
                <a:endParaRPr lang="zh-CN" altLang="en-US" sz="2000" b="1" dirty="0">
                  <a:solidFill>
                    <a:schemeClr val="tx2">
                      <a:lumMod val="50000"/>
                    </a:schemeClr>
                  </a:solidFill>
                </a:endParaRPr>
              </a:p>
            </p:txBody>
          </p:sp>
        </p:grpSp>
        <p:sp>
          <p:nvSpPr>
            <p:cNvPr id="37" name="矩形 36"/>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算法流程描述</a:t>
              </a:r>
              <a:endParaRPr lang="zh-CN" altLang="en-US" sz="2800" b="1" dirty="0">
                <a:solidFill>
                  <a:schemeClr val="accent2"/>
                </a:solidFill>
              </a:endParaRPr>
            </a:p>
          </p:txBody>
        </p:sp>
      </p:grpSp>
      <p:sp>
        <p:nvSpPr>
          <p:cNvPr id="3" name="矩形 2"/>
          <p:cNvSpPr/>
          <p:nvPr/>
        </p:nvSpPr>
        <p:spPr>
          <a:xfrm>
            <a:off x="433008" y="1494961"/>
            <a:ext cx="11525754" cy="1938992"/>
          </a:xfrm>
          <a:prstGeom prst="rect">
            <a:avLst/>
          </a:prstGeom>
        </p:spPr>
        <p:txBody>
          <a:bodyPr wrap="square">
            <a:spAutoFit/>
          </a:bodyPr>
          <a:lstStyle/>
          <a:p>
            <a:pPr indent="266700" algn="just">
              <a:spcAft>
                <a:spcPts val="0"/>
              </a:spcAft>
            </a:pPr>
            <a:r>
              <a:rPr lang="en-US"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     </a:t>
            </a:r>
            <a:r>
              <a:rPr lang="zh-CN" altLang="zh-CN" sz="2400" kern="100" dirty="0" smtClean="0">
                <a:latin typeface="Times New Roman" panose="02020603050405020304" pitchFamily="18" charset="0"/>
                <a:ea typeface="宋体" panose="02010600030101010101" pitchFamily="2" charset="-122"/>
                <a:cs typeface="Times New Roman" panose="02020603050405020304" pitchFamily="18" charset="0"/>
              </a:rPr>
              <a:t>正确</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编写程序的前提是能够对算法流程进行准确的描述。用一种规范的方式对解决问题的工作流程进行详细的描述，帮助编程者对问题的解决方案有更清晰的了解并按图索骥编写出正确的代码。</a:t>
            </a:r>
            <a:r>
              <a:rPr lang="en-US" altLang="zh-CN" sz="2400" kern="100" dirty="0" err="1">
                <a:latin typeface="宋体" panose="02010600030101010101" pitchFamily="2" charset="-122"/>
                <a:ea typeface="宋体" panose="02010600030101010101" pitchFamily="2" charset="-122"/>
                <a:cs typeface="Times New Roman" panose="02020603050405020304" pitchFamily="18" charset="0"/>
                <a:hlinkClick r:id="rId3"/>
              </a:rPr>
              <a:t>算法</a:t>
            </a:r>
            <a:r>
              <a:rPr lang="zh-CN" altLang="zh-CN" sz="2400" kern="100" dirty="0">
                <a:latin typeface="Times New Roman" panose="02020603050405020304" pitchFamily="18" charset="0"/>
                <a:ea typeface="宋体" panose="02010600030101010101" pitchFamily="2" charset="-122"/>
                <a:cs typeface="Times New Roman" panose="02020603050405020304" pitchFamily="18" charset="0"/>
              </a:rPr>
              <a:t>流程可采用多种描述语言来描述，各种描述语言在对问题的描述能力方面存在一定的差异，可以使用自然语言、伪代码，也可使用结构化流程图。</a:t>
            </a:r>
            <a:endParaRPr lang="zh-CN" altLang="zh-CN" sz="2400" kern="100" dirty="0">
              <a:latin typeface="Calibri" panose="020F0502020204030204" pitchFamily="34" charset="0"/>
              <a:ea typeface="宋体" panose="02010600030101010101" pitchFamily="2" charset="-122"/>
              <a:cs typeface="Times New Roman" panose="02020603050405020304" pitchFamily="18" charset="0"/>
            </a:endParaRPr>
          </a:p>
        </p:txBody>
      </p:sp>
      <p:sp>
        <p:nvSpPr>
          <p:cNvPr id="4" name="矩形 3"/>
          <p:cNvSpPr/>
          <p:nvPr/>
        </p:nvSpPr>
        <p:spPr>
          <a:xfrm>
            <a:off x="245289" y="3272112"/>
            <a:ext cx="4123989" cy="3088153"/>
          </a:xfrm>
          <a:prstGeom prst="rect">
            <a:avLst/>
          </a:prstGeom>
        </p:spPr>
        <p:txBody>
          <a:bodyPr wrap="square">
            <a:spAutoFit/>
          </a:bodyPr>
          <a:lstStyle/>
          <a:p>
            <a:pPr>
              <a:lnSpc>
                <a:spcPct val="157000"/>
              </a:lnSpc>
              <a:spcAft>
                <a:spcPts val="0"/>
              </a:spcAft>
            </a:pPr>
            <a:r>
              <a:rPr lang="en-US" altLang="zh-CN" sz="2800" kern="100" dirty="0">
                <a:latin typeface="黑体" panose="02010609060101010101" pitchFamily="49" charset="-122"/>
                <a:ea typeface="黑体" panose="02010609060101010101" pitchFamily="49" charset="-122"/>
                <a:cs typeface="Times New Roman" panose="02020603050405020304" pitchFamily="18" charset="0"/>
              </a:rPr>
              <a:t>1.</a:t>
            </a:r>
            <a:r>
              <a:rPr lang="zh-CN" altLang="zh-CN" sz="2800" kern="100" dirty="0">
                <a:latin typeface="黑体" panose="02010609060101010101" pitchFamily="49" charset="-122"/>
                <a:ea typeface="黑体" panose="02010609060101010101" pitchFamily="49" charset="-122"/>
                <a:cs typeface="Times New Roman" panose="02020603050405020304" pitchFamily="18" charset="0"/>
              </a:rPr>
              <a:t>自然语言</a:t>
            </a:r>
            <a:r>
              <a:rPr lang="zh-CN" altLang="zh-CN" sz="2800" kern="100" dirty="0" smtClean="0">
                <a:latin typeface="黑体" panose="02010609060101010101" pitchFamily="49" charset="-122"/>
                <a:ea typeface="黑体" panose="02010609060101010101" pitchFamily="49" charset="-122"/>
                <a:cs typeface="Times New Roman" panose="02020603050405020304" pitchFamily="18" charset="0"/>
              </a:rPr>
              <a:t>描述</a:t>
            </a:r>
            <a:endParaRPr lang="en-US" altLang="zh-CN" sz="2800" kern="100" dirty="0" smtClean="0">
              <a:latin typeface="黑体" panose="02010609060101010101" pitchFamily="49" charset="-122"/>
              <a:ea typeface="黑体" panose="02010609060101010101" pitchFamily="49" charset="-122"/>
              <a:cs typeface="Times New Roman" panose="02020603050405020304" pitchFamily="18" charset="0"/>
            </a:endParaRPr>
          </a:p>
          <a:p>
            <a:pPr>
              <a:lnSpc>
                <a:spcPct val="157000"/>
              </a:lnSpc>
              <a:spcAft>
                <a:spcPts val="0"/>
              </a:spcAft>
            </a:pPr>
            <a:r>
              <a:rPr lang="zh-CN" altLang="zh-CN" sz="2400" dirty="0">
                <a:latin typeface="宋体" panose="02010600030101010101" pitchFamily="2" charset="-122"/>
                <a:ea typeface="宋体" panose="02010600030101010101" pitchFamily="2" charset="-122"/>
              </a:rPr>
              <a:t>自然语言描述通常基于人类生活中熟练使用的语言，如汉语、英语等，使用方便，便于掌握同种语言的人</a:t>
            </a:r>
            <a:r>
              <a:rPr lang="zh-CN" altLang="zh-CN" sz="2400" dirty="0" smtClean="0">
                <a:latin typeface="宋体" panose="02010600030101010101" pitchFamily="2" charset="-122"/>
                <a:ea typeface="宋体" panose="02010600030101010101" pitchFamily="2" charset="-122"/>
              </a:rPr>
              <a:t>理解</a:t>
            </a:r>
            <a:r>
              <a:rPr lang="zh-CN" altLang="en-US" sz="2400" dirty="0" smtClean="0">
                <a:latin typeface="宋体" panose="02010600030101010101" pitchFamily="2" charset="-122"/>
                <a:ea typeface="宋体" panose="02010600030101010101" pitchFamily="2" charset="-122"/>
              </a:rPr>
              <a:t>。</a:t>
            </a:r>
            <a:endParaRPr lang="zh-CN" altLang="zh-CN" sz="2400" b="1" kern="100" dirty="0">
              <a:latin typeface="宋体" panose="02010600030101010101" pitchFamily="2" charset="-122"/>
              <a:ea typeface="宋体" panose="02010600030101010101" pitchFamily="2" charset="-122"/>
              <a:cs typeface="Times New Roman" panose="02020603050405020304" pitchFamily="18" charset="0"/>
            </a:endParaRPr>
          </a:p>
        </p:txBody>
      </p:sp>
      <p:sp>
        <p:nvSpPr>
          <p:cNvPr id="42" name="Text Box 6"/>
          <p:cNvSpPr txBox="1">
            <a:spLocks noChangeArrowheads="1"/>
          </p:cNvSpPr>
          <p:nvPr/>
        </p:nvSpPr>
        <p:spPr bwMode="auto">
          <a:xfrm>
            <a:off x="4367767" y="3154406"/>
            <a:ext cx="7511341" cy="3521523"/>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indent="267970" algn="just">
              <a:spcAft>
                <a:spcPts val="0"/>
              </a:spcAft>
            </a:pP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设两数</a:t>
            </a:r>
            <a:r>
              <a:rPr lang="en-US" sz="2400" b="1" kern="100" dirty="0">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sz="2400" b="1" kern="100" dirty="0">
                <a:effectLst/>
                <a:latin typeface="Times New Roman" panose="02020603050405020304" pitchFamily="18" charset="0"/>
                <a:ea typeface="宋体" panose="02010600030101010101" pitchFamily="2" charset="-122"/>
                <a:cs typeface="Times New Roman" panose="02020603050405020304" pitchFamily="18" charset="0"/>
              </a:rPr>
              <a:t>b(</a:t>
            </a:r>
            <a:r>
              <a:rPr lang="en-US" sz="2400" b="1" kern="100" dirty="0" err="1">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b="1"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求</a:t>
            </a:r>
            <a:r>
              <a:rPr lang="en-US" sz="2400" b="1" kern="100" dirty="0">
                <a:effectLst/>
                <a:latin typeface="Times New Roman" panose="02020603050405020304" pitchFamily="18" charset="0"/>
                <a:ea typeface="宋体" panose="02010600030101010101" pitchFamily="2" charset="-122"/>
                <a:cs typeface="Times New Roman" panose="02020603050405020304" pitchFamily="18" charset="0"/>
              </a:rPr>
              <a:t>a</a:t>
            </a: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和</a:t>
            </a:r>
            <a:r>
              <a:rPr lang="en-US" sz="2400" b="1" kern="100" dirty="0">
                <a:effectLst/>
                <a:latin typeface="Times New Roman" panose="02020603050405020304" pitchFamily="18" charset="0"/>
                <a:ea typeface="宋体" panose="02010600030101010101" pitchFamily="2" charset="-122"/>
                <a:cs typeface="Times New Roman" panose="02020603050405020304" pitchFamily="18" charset="0"/>
              </a:rPr>
              <a:t>b</a:t>
            </a: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的最大公约数</a:t>
            </a:r>
            <a:r>
              <a:rPr lang="en-US" sz="2400" b="1" kern="100" dirty="0">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的步骤如下：</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(1)</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用</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a</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除以</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b(</a:t>
            </a:r>
            <a:r>
              <a:rPr lang="en-US" sz="2400" kern="100" dirty="0" err="1">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，得</a:t>
            </a:r>
            <a:r>
              <a:rPr lang="en-US" sz="2400" kern="100" dirty="0" err="1">
                <a:effectLst/>
                <a:latin typeface="Times New Roman" panose="02020603050405020304" pitchFamily="18" charset="0"/>
                <a:ea typeface="宋体" panose="02010600030101010101" pitchFamily="2" charset="-122"/>
                <a:cs typeface="Times New Roman" panose="02020603050405020304" pitchFamily="18" charset="0"/>
              </a:rPr>
              <a:t>a÷b</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=q…r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(0≤r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=0</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b </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为</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最大公约数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(3)</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≠0</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，则再用</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b</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除以</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，得</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b÷r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=q…r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2</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66700" algn="just">
              <a:spcAft>
                <a:spcPts val="0"/>
              </a:spcAft>
            </a:pP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(4)</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若</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=0</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，则</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为</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 (a,b)</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最大公约数，若</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≠0</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，则继续用</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1</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除以</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r</a:t>
            </a:r>
            <a:r>
              <a:rPr lang="en-US" sz="2400" kern="100" baseline="-25000" dirty="0">
                <a:effectLst/>
                <a:latin typeface="Times New Roman" panose="02020603050405020304" pitchFamily="18" charset="0"/>
                <a:ea typeface="宋体" panose="02010600030101010101" pitchFamily="2" charset="-122"/>
                <a:cs typeface="Times New Roman" panose="02020603050405020304" pitchFamily="18" charset="0"/>
              </a:rPr>
              <a:t>2</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，依次循环直至能整除为止，其最后一个余数为</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0</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的除数即为</a:t>
            </a:r>
            <a:r>
              <a:rPr lang="en-US" sz="2400" kern="100" dirty="0">
                <a:effectLst/>
                <a:latin typeface="Times New Roman" panose="02020603050405020304" pitchFamily="18" charset="0"/>
                <a:ea typeface="宋体" panose="02010600030101010101" pitchFamily="2" charset="-122"/>
                <a:cs typeface="Times New Roman" panose="02020603050405020304" pitchFamily="18" charset="0"/>
              </a:rPr>
              <a:t>(a,b)</a:t>
            </a:r>
            <a:r>
              <a:rPr lang="zh-CN" sz="2400" kern="100" dirty="0">
                <a:effectLst/>
                <a:latin typeface="Times New Roman" panose="02020603050405020304" pitchFamily="18" charset="0"/>
                <a:ea typeface="宋体" panose="02010600030101010101" pitchFamily="2" charset="-122"/>
                <a:cs typeface="Times New Roman" panose="02020603050405020304" pitchFamily="18" charset="0"/>
              </a:rPr>
              <a:t>的最大公约数。</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723109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控制结构与算法描述</a:t>
              </a:r>
              <a:endParaRPr lang="zh-CN" altLang="en-US" sz="3200" b="1" dirty="0">
                <a:solidFill>
                  <a:schemeClr val="tx1">
                    <a:lumMod val="65000"/>
                    <a:lumOff val="35000"/>
                  </a:schemeClr>
                </a:solidFill>
              </a:endParaRPr>
            </a:p>
          </p:txBody>
        </p:sp>
      </p:grpSp>
      <p:grpSp>
        <p:nvGrpSpPr>
          <p:cNvPr id="20" name="组合 19"/>
          <p:cNvGrpSpPr/>
          <p:nvPr/>
        </p:nvGrpSpPr>
        <p:grpSpPr>
          <a:xfrm>
            <a:off x="0" y="689075"/>
            <a:ext cx="3543788" cy="1224301"/>
            <a:chOff x="3433044" y="2951527"/>
            <a:chExt cx="3543788" cy="1224301"/>
          </a:xfrm>
        </p:grpSpPr>
        <p:grpSp>
          <p:nvGrpSpPr>
            <p:cNvPr id="36" name="组合 35"/>
            <p:cNvGrpSpPr/>
            <p:nvPr/>
          </p:nvGrpSpPr>
          <p:grpSpPr>
            <a:xfrm>
              <a:off x="3433044" y="2951527"/>
              <a:ext cx="866019" cy="1224301"/>
              <a:chOff x="3808475" y="2119547"/>
              <a:chExt cx="1914069" cy="2769162"/>
            </a:xfrm>
          </p:grpSpPr>
          <p:sp>
            <p:nvSpPr>
              <p:cNvPr id="38"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39"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0"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1"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3.1.2</a:t>
                </a:r>
                <a:endParaRPr lang="zh-CN" altLang="en-US" sz="2000" b="1" dirty="0">
                  <a:solidFill>
                    <a:schemeClr val="tx2">
                      <a:lumMod val="50000"/>
                    </a:schemeClr>
                  </a:solidFill>
                </a:endParaRPr>
              </a:p>
            </p:txBody>
          </p:sp>
        </p:grpSp>
        <p:sp>
          <p:nvSpPr>
            <p:cNvPr id="37" name="矩形 36"/>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算法流程描述</a:t>
              </a:r>
              <a:endParaRPr lang="zh-CN" altLang="en-US" sz="2800" b="1" dirty="0">
                <a:solidFill>
                  <a:schemeClr val="accent2"/>
                </a:solidFill>
              </a:endParaRPr>
            </a:p>
          </p:txBody>
        </p:sp>
      </p:grpSp>
      <p:sp>
        <p:nvSpPr>
          <p:cNvPr id="4" name="矩形 3"/>
          <p:cNvSpPr/>
          <p:nvPr/>
        </p:nvSpPr>
        <p:spPr>
          <a:xfrm>
            <a:off x="188939" y="1720726"/>
            <a:ext cx="5435026" cy="3847207"/>
          </a:xfrm>
          <a:prstGeom prst="rect">
            <a:avLst/>
          </a:prstGeom>
        </p:spPr>
        <p:txBody>
          <a:bodyPr wrap="square">
            <a:spAutoFit/>
          </a:bodyPr>
          <a:lstStyle/>
          <a:p>
            <a:r>
              <a:rPr lang="en-US" altLang="zh-CN" sz="2800" dirty="0">
                <a:latin typeface="黑体" panose="02010609060101010101" pitchFamily="49" charset="-122"/>
                <a:ea typeface="黑体" panose="02010609060101010101" pitchFamily="49" charset="-122"/>
              </a:rPr>
              <a:t>2.</a:t>
            </a:r>
            <a:r>
              <a:rPr lang="zh-CN" altLang="zh-CN" sz="2800" dirty="0">
                <a:latin typeface="黑体" panose="02010609060101010101" pitchFamily="49" charset="-122"/>
                <a:ea typeface="黑体" panose="02010609060101010101" pitchFamily="49" charset="-122"/>
              </a:rPr>
              <a:t>伪代码描述</a:t>
            </a:r>
            <a:endParaRPr lang="zh-CN" altLang="zh-CN" sz="2800" b="1" dirty="0">
              <a:latin typeface="黑体" panose="02010609060101010101" pitchFamily="49" charset="-122"/>
              <a:ea typeface="黑体" panose="02010609060101010101" pitchFamily="49" charset="-122"/>
            </a:endParaRP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伪代码</a:t>
            </a:r>
            <a:r>
              <a:rPr lang="zh-CN" altLang="zh-CN" sz="2400" dirty="0">
                <a:latin typeface="宋体" panose="02010600030101010101" pitchFamily="2" charset="-122"/>
                <a:ea typeface="宋体" panose="02010600030101010101" pitchFamily="2" charset="-122"/>
              </a:rPr>
              <a:t>描述是指用计算机语言来描述算法过程，如图</a:t>
            </a:r>
            <a:r>
              <a:rPr lang="en-US" altLang="zh-CN" sz="2400" dirty="0">
                <a:latin typeface="宋体" panose="02010600030101010101" pitchFamily="2" charset="-122"/>
                <a:ea typeface="宋体" panose="02010600030101010101" pitchFamily="2" charset="-122"/>
              </a:rPr>
              <a:t>3-3</a:t>
            </a:r>
            <a:r>
              <a:rPr lang="zh-CN" altLang="zh-CN" sz="2400" dirty="0">
                <a:latin typeface="宋体" panose="02010600030101010101" pitchFamily="2" charset="-122"/>
                <a:ea typeface="宋体" panose="02010600030101010101" pitchFamily="2" charset="-122"/>
              </a:rPr>
              <a:t>所示，并不需要拘泥于计算机语言本身严格的语法细节与规范，是借助计算机语言对算法流程的描述，计算机无法执行，所以称之为</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伪</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。该方法接近于程序语言，其优点在于可以克服自然语言的歧义性，结构性强，容易书写和理解，翻译成计算机语言也最为容易。</a:t>
            </a:r>
          </a:p>
        </p:txBody>
      </p:sp>
      <p:sp>
        <p:nvSpPr>
          <p:cNvPr id="17" name="Text Box 5"/>
          <p:cNvSpPr txBox="1">
            <a:spLocks noChangeArrowheads="1"/>
          </p:cNvSpPr>
          <p:nvPr/>
        </p:nvSpPr>
        <p:spPr bwMode="auto">
          <a:xfrm>
            <a:off x="6738035" y="1720726"/>
            <a:ext cx="4493710" cy="4078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just">
              <a:spcAft>
                <a:spcPts val="0"/>
              </a:spcAft>
            </a:pPr>
            <a:r>
              <a:rPr lang="zh-CN" sz="2400" b="1" kern="100" dirty="0">
                <a:effectLst/>
                <a:latin typeface="Times New Roman" panose="02020603050405020304" pitchFamily="18" charset="0"/>
                <a:ea typeface="宋体" panose="02010600030101010101" pitchFamily="2" charset="-122"/>
                <a:cs typeface="Times New Roman" panose="02020603050405020304" pitchFamily="18" charset="0"/>
              </a:rPr>
              <a:t>基于递归算法的伪代码：</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spcAft>
                <a:spcPts val="0"/>
              </a:spcAft>
            </a:pPr>
            <a:r>
              <a:rPr lang="en-US" sz="2400" b="1" kern="100" dirty="0">
                <a:effectLst/>
                <a:latin typeface="Times New Roman" panose="02020603050405020304" pitchFamily="18" charset="0"/>
                <a:ea typeface="宋体" panose="02010600030101010101" pitchFamily="2" charset="-122"/>
                <a:cs typeface="Times New Roman" panose="02020603050405020304" pitchFamily="18" charset="0"/>
              </a:rPr>
              <a:t> </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ts val="1375"/>
              </a:lnSpc>
              <a:spcAft>
                <a:spcPts val="0"/>
              </a:spcAft>
            </a:pPr>
            <a:endPar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1375"/>
              </a:lnSpc>
              <a:spcAft>
                <a:spcPts val="0"/>
              </a:spcAft>
            </a:pPr>
            <a:r>
              <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function</a:t>
            </a: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kern="0" dirty="0" err="1">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gcd</a:t>
            </a: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(a,b) </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ts val="1375"/>
              </a:lnSpc>
              <a:spcAft>
                <a:spcPts val="0"/>
              </a:spcAft>
            </a:pPr>
            <a:endPar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1375"/>
              </a:lnSpc>
              <a:spcAft>
                <a:spcPts val="0"/>
              </a:spcAft>
            </a:pPr>
            <a:r>
              <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ts val="1375"/>
              </a:lnSpc>
              <a:spcAft>
                <a:spcPts val="0"/>
              </a:spcAft>
            </a:pPr>
            <a:endPar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1375"/>
              </a:lnSpc>
              <a:spcAft>
                <a:spcPts val="0"/>
              </a:spcAft>
            </a:pPr>
            <a:r>
              <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if</a:t>
            </a: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  b&lt;&gt;0</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ts val="1375"/>
              </a:lnSpc>
              <a:spcAft>
                <a:spcPts val="0"/>
              </a:spcAft>
            </a:pP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        </a:t>
            </a:r>
            <a:endPar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1375"/>
              </a:lnSpc>
              <a:spcAft>
                <a:spcPts val="0"/>
              </a:spcAft>
            </a:pPr>
            <a:r>
              <a:rPr lang="en-US" sz="2400" kern="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 </a:t>
            </a:r>
            <a:r>
              <a:rPr lang="en-US" sz="2400" kern="0" dirty="0" smtClean="0">
                <a:solidFill>
                  <a:srgbClr val="333333"/>
                </a:solidFill>
                <a:latin typeface="Times New Roman" panose="02020603050405020304" pitchFamily="18" charset="0"/>
                <a:ea typeface="宋体" panose="02010600030101010101" pitchFamily="2" charset="-122"/>
                <a:cs typeface="Times New Roman" panose="02020603050405020304" pitchFamily="18" charset="0"/>
              </a:rPr>
              <a:t>   </a:t>
            </a:r>
            <a:r>
              <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return</a:t>
            </a: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 </a:t>
            </a:r>
            <a:r>
              <a:rPr lang="en-US" sz="2400" kern="0" dirty="0" err="1">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gcd</a:t>
            </a: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(b,a mod b); </a:t>
            </a:r>
            <a:endPar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1375"/>
              </a:lnSpc>
              <a:spcAft>
                <a:spcPts val="0"/>
              </a:spcAft>
            </a:pPr>
            <a:endParaRPr lang="zh-CN" sz="2400" kern="100" dirty="0" smtClean="0">
              <a:effectLst/>
              <a:latin typeface="Calibri" panose="020F0502020204030204" pitchFamily="34" charset="0"/>
              <a:ea typeface="宋体" panose="02010600030101010101" pitchFamily="2" charset="-122"/>
              <a:cs typeface="Times New Roman" panose="02020603050405020304" pitchFamily="18" charset="0"/>
            </a:endParaRPr>
          </a:p>
          <a:p>
            <a:pPr algn="just">
              <a:lnSpc>
                <a:spcPts val="1375"/>
              </a:lnSpc>
              <a:spcAft>
                <a:spcPts val="0"/>
              </a:spcAft>
            </a:pPr>
            <a:r>
              <a:rPr lang="en-US" altLang="zh-CN" sz="2400" kern="0" dirty="0">
                <a:solidFill>
                  <a:srgbClr val="333333"/>
                </a:solidFill>
                <a:latin typeface="Times New Roman" panose="02020603050405020304" pitchFamily="18" charset="0"/>
                <a:ea typeface="宋体" panose="02010600030101010101" pitchFamily="2" charset="-122"/>
                <a:cs typeface="Times New Roman" panose="02020603050405020304" pitchFamily="18" charset="0"/>
              </a:rPr>
              <a:t>e</a:t>
            </a:r>
            <a:r>
              <a:rPr lang="en-US"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lse</a:t>
            </a:r>
          </a:p>
          <a:p>
            <a:pPr algn="just">
              <a:lnSpc>
                <a:spcPts val="1375"/>
              </a:lnSpc>
              <a:spcAft>
                <a:spcPts val="0"/>
              </a:spcAft>
            </a:pPr>
            <a:endParaRPr lang="zh-CN" sz="2400" kern="100" dirty="0" smtClean="0">
              <a:effectLst/>
              <a:latin typeface="Calibri" panose="020F0502020204030204" pitchFamily="34" charset="0"/>
              <a:ea typeface="宋体" panose="02010600030101010101" pitchFamily="2" charset="-122"/>
              <a:cs typeface="Times New Roman" panose="02020603050405020304" pitchFamily="18" charset="0"/>
            </a:endParaRPr>
          </a:p>
          <a:p>
            <a:pPr algn="just">
              <a:lnSpc>
                <a:spcPts val="1375"/>
              </a:lnSpc>
              <a:spcAft>
                <a:spcPts val="0"/>
              </a:spcAft>
            </a:pP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        return a</a:t>
            </a:r>
            <a:r>
              <a:rPr lang="zh-CN"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en-US" altLang="zh-CN" sz="2400" kern="0" dirty="0" smtClean="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endParaRPr>
          </a:p>
          <a:p>
            <a:pPr algn="just">
              <a:lnSpc>
                <a:spcPts val="1375"/>
              </a:lnSpc>
              <a:spcAft>
                <a:spcPts val="0"/>
              </a:spcAft>
            </a:pP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algn="just">
              <a:lnSpc>
                <a:spcPts val="1375"/>
              </a:lnSpc>
              <a:spcAft>
                <a:spcPts val="0"/>
              </a:spcAft>
            </a:pPr>
            <a:r>
              <a:rPr lang="en-US" sz="2400" kern="0" dirty="0">
                <a:solidFill>
                  <a:srgbClr val="333333"/>
                </a:solidFill>
                <a:effectLst/>
                <a:latin typeface="Times New Roman" panose="02020603050405020304" pitchFamily="18" charset="0"/>
                <a:ea typeface="宋体" panose="02010600030101010101" pitchFamily="2" charset="-122"/>
                <a:cs typeface="Times New Roman" panose="02020603050405020304" pitchFamily="18" charset="0"/>
              </a:rPr>
              <a:t>}</a:t>
            </a:r>
            <a:endParaRPr 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8193060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形状 18"/>
          <p:cNvSpPr/>
          <p:nvPr/>
        </p:nvSpPr>
        <p:spPr bwMode="auto">
          <a:xfrm>
            <a:off x="9966785" y="5814911"/>
            <a:ext cx="378367" cy="403009"/>
          </a:xfrm>
          <a:custGeom>
            <a:avLst/>
            <a:gdLst>
              <a:gd name="T0" fmla="*/ 10436 w 16128"/>
              <a:gd name="T1" fmla="*/ 14409 h 15498"/>
              <a:gd name="T2" fmla="*/ 4471 w 16128"/>
              <a:gd name="T3" fmla="*/ 6693 h 15498"/>
              <a:gd name="T4" fmla="*/ 4962 w 16128"/>
              <a:gd name="T5" fmla="*/ 6700 h 15498"/>
              <a:gd name="T6" fmla="*/ 6672 w 16128"/>
              <a:gd name="T7" fmla="*/ 8238 h 15498"/>
              <a:gd name="T8" fmla="*/ 7772 w 16128"/>
              <a:gd name="T9" fmla="*/ 9500 h 15498"/>
              <a:gd name="T10" fmla="*/ 7427 w 16128"/>
              <a:gd name="T11" fmla="*/ 9842 h 15498"/>
              <a:gd name="T12" fmla="*/ 10256 w 16128"/>
              <a:gd name="T13" fmla="*/ 15498 h 15498"/>
              <a:gd name="T14" fmla="*/ 11950 w 16128"/>
              <a:gd name="T15" fmla="*/ 6375 h 15498"/>
              <a:gd name="T16" fmla="*/ 11598 w 16128"/>
              <a:gd name="T17" fmla="*/ 6385 h 15498"/>
              <a:gd name="T18" fmla="*/ 9881 w 16128"/>
              <a:gd name="T19" fmla="*/ 4947 h 15498"/>
              <a:gd name="T20" fmla="*/ 8591 w 16128"/>
              <a:gd name="T21" fmla="*/ 3598 h 15498"/>
              <a:gd name="T22" fmla="*/ 8863 w 16128"/>
              <a:gd name="T23" fmla="*/ 3311 h 15498"/>
              <a:gd name="T24" fmla="*/ 8675 w 16128"/>
              <a:gd name="T25" fmla="*/ 2061 h 15498"/>
              <a:gd name="T26" fmla="*/ 9481 w 16128"/>
              <a:gd name="T27" fmla="*/ 1522 h 15498"/>
              <a:gd name="T28" fmla="*/ 10291 w 16128"/>
              <a:gd name="T29" fmla="*/ 1361 h 15498"/>
              <a:gd name="T30" fmla="*/ 11586 w 16128"/>
              <a:gd name="T31" fmla="*/ 2585 h 15498"/>
              <a:gd name="T32" fmla="*/ 12929 w 16128"/>
              <a:gd name="T33" fmla="*/ 4322 h 15498"/>
              <a:gd name="T34" fmla="*/ 14214 w 16128"/>
              <a:gd name="T35" fmla="*/ 4508 h 15498"/>
              <a:gd name="T36" fmla="*/ 15113 w 16128"/>
              <a:gd name="T37" fmla="*/ 4057 h 15498"/>
              <a:gd name="T38" fmla="*/ 14372 w 16128"/>
              <a:gd name="T39" fmla="*/ 3506 h 15498"/>
              <a:gd name="T40" fmla="*/ 13625 w 16128"/>
              <a:gd name="T41" fmla="*/ 3661 h 15498"/>
              <a:gd name="T42" fmla="*/ 12712 w 16128"/>
              <a:gd name="T43" fmla="*/ 2713 h 15498"/>
              <a:gd name="T44" fmla="*/ 11371 w 16128"/>
              <a:gd name="T45" fmla="*/ 962 h 15498"/>
              <a:gd name="T46" fmla="*/ 9673 w 16128"/>
              <a:gd name="T47" fmla="*/ 464 h 15498"/>
              <a:gd name="T48" fmla="*/ 8467 w 16128"/>
              <a:gd name="T49" fmla="*/ 1020 h 15498"/>
              <a:gd name="T50" fmla="*/ 7996 w 16128"/>
              <a:gd name="T51" fmla="*/ 5867 h 15498"/>
              <a:gd name="T52" fmla="*/ 7692 w 16128"/>
              <a:gd name="T53" fmla="*/ 6151 h 15498"/>
              <a:gd name="T54" fmla="*/ 7440 w 16128"/>
              <a:gd name="T55" fmla="*/ 6248 h 15498"/>
              <a:gd name="T56" fmla="*/ 6989 w 16128"/>
              <a:gd name="T57" fmla="*/ 5926 h 15498"/>
              <a:gd name="T58" fmla="*/ 6621 w 16128"/>
              <a:gd name="T59" fmla="*/ 5529 h 15498"/>
              <a:gd name="T60" fmla="*/ 6766 w 16128"/>
              <a:gd name="T61" fmla="*/ 5321 h 15498"/>
              <a:gd name="T62" fmla="*/ 7140 w 16128"/>
              <a:gd name="T63" fmla="*/ 5116 h 15498"/>
              <a:gd name="T64" fmla="*/ 7484 w 16128"/>
              <a:gd name="T65" fmla="*/ 5314 h 15498"/>
              <a:gd name="T66" fmla="*/ 7989 w 16128"/>
              <a:gd name="T67" fmla="*/ 5822 h 15498"/>
              <a:gd name="T68" fmla="*/ 9152 w 16128"/>
              <a:gd name="T69" fmla="*/ 7146 h 15498"/>
              <a:gd name="T70" fmla="*/ 8775 w 16128"/>
              <a:gd name="T71" fmla="*/ 7396 h 15498"/>
              <a:gd name="T72" fmla="*/ 8443 w 16128"/>
              <a:gd name="T73" fmla="*/ 7226 h 15498"/>
              <a:gd name="T74" fmla="*/ 7963 w 16128"/>
              <a:gd name="T75" fmla="*/ 6789 h 15498"/>
              <a:gd name="T76" fmla="*/ 7942 w 16128"/>
              <a:gd name="T77" fmla="*/ 6546 h 15498"/>
              <a:gd name="T78" fmla="*/ 8353 w 16128"/>
              <a:gd name="T79" fmla="*/ 6276 h 15498"/>
              <a:gd name="T80" fmla="*/ 8647 w 16128"/>
              <a:gd name="T81" fmla="*/ 6376 h 15498"/>
              <a:gd name="T82" fmla="*/ 9213 w 16128"/>
              <a:gd name="T83" fmla="*/ 6910 h 15498"/>
              <a:gd name="T84" fmla="*/ 11287 w 16128"/>
              <a:gd name="T85" fmla="*/ 8453 h 15498"/>
              <a:gd name="T86" fmla="*/ 10832 w 16128"/>
              <a:gd name="T87" fmla="*/ 9064 h 15498"/>
              <a:gd name="T88" fmla="*/ 9976 w 16128"/>
              <a:gd name="T89" fmla="*/ 9396 h 15498"/>
              <a:gd name="T90" fmla="*/ 9150 w 16128"/>
              <a:gd name="T91" fmla="*/ 9276 h 15498"/>
              <a:gd name="T92" fmla="*/ 8693 w 16128"/>
              <a:gd name="T93" fmla="*/ 8765 h 15498"/>
              <a:gd name="T94" fmla="*/ 8830 w 16128"/>
              <a:gd name="T95" fmla="*/ 8094 h 15498"/>
              <a:gd name="T96" fmla="*/ 9484 w 16128"/>
              <a:gd name="T97" fmla="*/ 7575 h 15498"/>
              <a:gd name="T98" fmla="*/ 10390 w 16128"/>
              <a:gd name="T99" fmla="*/ 7431 h 15498"/>
              <a:gd name="T100" fmla="*/ 11092 w 16128"/>
              <a:gd name="T101" fmla="*/ 7729 h 15498"/>
              <a:gd name="T102" fmla="*/ 13118 w 16128"/>
              <a:gd name="T103" fmla="*/ 10024 h 15498"/>
              <a:gd name="T104" fmla="*/ 12815 w 16128"/>
              <a:gd name="T105" fmla="*/ 10592 h 15498"/>
              <a:gd name="T106" fmla="*/ 12111 w 16128"/>
              <a:gd name="T107" fmla="*/ 10957 h 15498"/>
              <a:gd name="T108" fmla="*/ 11339 w 16128"/>
              <a:gd name="T109" fmla="*/ 10936 h 15498"/>
              <a:gd name="T110" fmla="*/ 10844 w 16128"/>
              <a:gd name="T111" fmla="*/ 10550 h 15498"/>
              <a:gd name="T112" fmla="*/ 10848 w 16128"/>
              <a:gd name="T113" fmla="*/ 9956 h 15498"/>
              <a:gd name="T114" fmla="*/ 11344 w 16128"/>
              <a:gd name="T115" fmla="*/ 9451 h 15498"/>
              <a:gd name="T116" fmla="*/ 12135 w 16128"/>
              <a:gd name="T117" fmla="*/ 9237 h 15498"/>
              <a:gd name="T118" fmla="*/ 12817 w 16128"/>
              <a:gd name="T119" fmla="*/ 9426 h 15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128" h="15498">
                <a:moveTo>
                  <a:pt x="3485" y="2722"/>
                </a:moveTo>
                <a:lnTo>
                  <a:pt x="4381" y="2097"/>
                </a:lnTo>
                <a:lnTo>
                  <a:pt x="5117" y="2782"/>
                </a:lnTo>
                <a:lnTo>
                  <a:pt x="6050" y="2152"/>
                </a:lnTo>
                <a:lnTo>
                  <a:pt x="6935" y="2989"/>
                </a:lnTo>
                <a:lnTo>
                  <a:pt x="6006" y="3609"/>
                </a:lnTo>
                <a:lnTo>
                  <a:pt x="6793" y="4339"/>
                </a:lnTo>
                <a:lnTo>
                  <a:pt x="5829" y="5000"/>
                </a:lnTo>
                <a:lnTo>
                  <a:pt x="5053" y="4244"/>
                </a:lnTo>
                <a:lnTo>
                  <a:pt x="4130" y="4864"/>
                </a:lnTo>
                <a:lnTo>
                  <a:pt x="3281" y="4022"/>
                </a:lnTo>
                <a:lnTo>
                  <a:pt x="4191" y="3407"/>
                </a:lnTo>
                <a:lnTo>
                  <a:pt x="3485" y="2722"/>
                </a:lnTo>
                <a:close/>
                <a:moveTo>
                  <a:pt x="10436" y="14409"/>
                </a:moveTo>
                <a:lnTo>
                  <a:pt x="0" y="3765"/>
                </a:lnTo>
                <a:lnTo>
                  <a:pt x="3766" y="7197"/>
                </a:lnTo>
                <a:lnTo>
                  <a:pt x="3808" y="7165"/>
                </a:lnTo>
                <a:lnTo>
                  <a:pt x="3858" y="7126"/>
                </a:lnTo>
                <a:lnTo>
                  <a:pt x="3914" y="7082"/>
                </a:lnTo>
                <a:lnTo>
                  <a:pt x="3977" y="7035"/>
                </a:lnTo>
                <a:lnTo>
                  <a:pt x="4043" y="6985"/>
                </a:lnTo>
                <a:lnTo>
                  <a:pt x="4113" y="6934"/>
                </a:lnTo>
                <a:lnTo>
                  <a:pt x="4185" y="6883"/>
                </a:lnTo>
                <a:lnTo>
                  <a:pt x="4258" y="6831"/>
                </a:lnTo>
                <a:lnTo>
                  <a:pt x="4331" y="6782"/>
                </a:lnTo>
                <a:lnTo>
                  <a:pt x="4403" y="6735"/>
                </a:lnTo>
                <a:lnTo>
                  <a:pt x="4437" y="6714"/>
                </a:lnTo>
                <a:lnTo>
                  <a:pt x="4471" y="6693"/>
                </a:lnTo>
                <a:lnTo>
                  <a:pt x="4505" y="6674"/>
                </a:lnTo>
                <a:lnTo>
                  <a:pt x="4537" y="6657"/>
                </a:lnTo>
                <a:lnTo>
                  <a:pt x="4568" y="6640"/>
                </a:lnTo>
                <a:lnTo>
                  <a:pt x="4598" y="6626"/>
                </a:lnTo>
                <a:lnTo>
                  <a:pt x="4626" y="6613"/>
                </a:lnTo>
                <a:lnTo>
                  <a:pt x="4653" y="6602"/>
                </a:lnTo>
                <a:lnTo>
                  <a:pt x="4677" y="6593"/>
                </a:lnTo>
                <a:lnTo>
                  <a:pt x="4700" y="6587"/>
                </a:lnTo>
                <a:lnTo>
                  <a:pt x="4721" y="6583"/>
                </a:lnTo>
                <a:lnTo>
                  <a:pt x="4741" y="6582"/>
                </a:lnTo>
                <a:lnTo>
                  <a:pt x="4776" y="6590"/>
                </a:lnTo>
                <a:lnTo>
                  <a:pt x="4826" y="6613"/>
                </a:lnTo>
                <a:lnTo>
                  <a:pt x="4888" y="6650"/>
                </a:lnTo>
                <a:lnTo>
                  <a:pt x="4962" y="6700"/>
                </a:lnTo>
                <a:lnTo>
                  <a:pt x="5047" y="6763"/>
                </a:lnTo>
                <a:lnTo>
                  <a:pt x="5141" y="6836"/>
                </a:lnTo>
                <a:lnTo>
                  <a:pt x="5245" y="6920"/>
                </a:lnTo>
                <a:lnTo>
                  <a:pt x="5356" y="7013"/>
                </a:lnTo>
                <a:lnTo>
                  <a:pt x="5472" y="7114"/>
                </a:lnTo>
                <a:lnTo>
                  <a:pt x="5596" y="7222"/>
                </a:lnTo>
                <a:lnTo>
                  <a:pt x="5724" y="7337"/>
                </a:lnTo>
                <a:lnTo>
                  <a:pt x="5856" y="7458"/>
                </a:lnTo>
                <a:lnTo>
                  <a:pt x="5991" y="7582"/>
                </a:lnTo>
                <a:lnTo>
                  <a:pt x="6128" y="7710"/>
                </a:lnTo>
                <a:lnTo>
                  <a:pt x="6265" y="7841"/>
                </a:lnTo>
                <a:lnTo>
                  <a:pt x="6402" y="7973"/>
                </a:lnTo>
                <a:lnTo>
                  <a:pt x="6538" y="8106"/>
                </a:lnTo>
                <a:lnTo>
                  <a:pt x="6672" y="8238"/>
                </a:lnTo>
                <a:lnTo>
                  <a:pt x="6803" y="8369"/>
                </a:lnTo>
                <a:lnTo>
                  <a:pt x="6930" y="8497"/>
                </a:lnTo>
                <a:lnTo>
                  <a:pt x="7051" y="8622"/>
                </a:lnTo>
                <a:lnTo>
                  <a:pt x="7167" y="8743"/>
                </a:lnTo>
                <a:lnTo>
                  <a:pt x="7276" y="8858"/>
                </a:lnTo>
                <a:lnTo>
                  <a:pt x="7376" y="8968"/>
                </a:lnTo>
                <a:lnTo>
                  <a:pt x="7467" y="9070"/>
                </a:lnTo>
                <a:lnTo>
                  <a:pt x="7549" y="9164"/>
                </a:lnTo>
                <a:lnTo>
                  <a:pt x="7619" y="9248"/>
                </a:lnTo>
                <a:lnTo>
                  <a:pt x="7678" y="9323"/>
                </a:lnTo>
                <a:lnTo>
                  <a:pt x="7723" y="9386"/>
                </a:lnTo>
                <a:lnTo>
                  <a:pt x="7755" y="9438"/>
                </a:lnTo>
                <a:lnTo>
                  <a:pt x="7772" y="9476"/>
                </a:lnTo>
                <a:lnTo>
                  <a:pt x="7772" y="9500"/>
                </a:lnTo>
                <a:lnTo>
                  <a:pt x="7764" y="9518"/>
                </a:lnTo>
                <a:lnTo>
                  <a:pt x="7753" y="9536"/>
                </a:lnTo>
                <a:lnTo>
                  <a:pt x="7738" y="9554"/>
                </a:lnTo>
                <a:lnTo>
                  <a:pt x="7723" y="9574"/>
                </a:lnTo>
                <a:lnTo>
                  <a:pt x="7706" y="9594"/>
                </a:lnTo>
                <a:lnTo>
                  <a:pt x="7687" y="9614"/>
                </a:lnTo>
                <a:lnTo>
                  <a:pt x="7666" y="9636"/>
                </a:lnTo>
                <a:lnTo>
                  <a:pt x="7644" y="9658"/>
                </a:lnTo>
                <a:lnTo>
                  <a:pt x="7620" y="9680"/>
                </a:lnTo>
                <a:lnTo>
                  <a:pt x="7595" y="9703"/>
                </a:lnTo>
                <a:lnTo>
                  <a:pt x="7569" y="9726"/>
                </a:lnTo>
                <a:lnTo>
                  <a:pt x="7543" y="9749"/>
                </a:lnTo>
                <a:lnTo>
                  <a:pt x="7486" y="9796"/>
                </a:lnTo>
                <a:lnTo>
                  <a:pt x="7427" y="9842"/>
                </a:lnTo>
                <a:lnTo>
                  <a:pt x="7367" y="9887"/>
                </a:lnTo>
                <a:lnTo>
                  <a:pt x="7307" y="9933"/>
                </a:lnTo>
                <a:lnTo>
                  <a:pt x="7248" y="9975"/>
                </a:lnTo>
                <a:lnTo>
                  <a:pt x="7189" y="10016"/>
                </a:lnTo>
                <a:lnTo>
                  <a:pt x="7135" y="10055"/>
                </a:lnTo>
                <a:lnTo>
                  <a:pt x="7084" y="10089"/>
                </a:lnTo>
                <a:lnTo>
                  <a:pt x="7039" y="10119"/>
                </a:lnTo>
                <a:lnTo>
                  <a:pt x="6999" y="10146"/>
                </a:lnTo>
                <a:lnTo>
                  <a:pt x="10593" y="13422"/>
                </a:lnTo>
                <a:lnTo>
                  <a:pt x="16128" y="9702"/>
                </a:lnTo>
                <a:lnTo>
                  <a:pt x="10436" y="14409"/>
                </a:lnTo>
                <a:close/>
                <a:moveTo>
                  <a:pt x="0" y="3765"/>
                </a:moveTo>
                <a:lnTo>
                  <a:pt x="216" y="5413"/>
                </a:lnTo>
                <a:lnTo>
                  <a:pt x="10256" y="15498"/>
                </a:lnTo>
                <a:lnTo>
                  <a:pt x="15610" y="11259"/>
                </a:lnTo>
                <a:lnTo>
                  <a:pt x="16128" y="9702"/>
                </a:lnTo>
                <a:lnTo>
                  <a:pt x="12438" y="6013"/>
                </a:lnTo>
                <a:lnTo>
                  <a:pt x="12395" y="6048"/>
                </a:lnTo>
                <a:lnTo>
                  <a:pt x="12351" y="6085"/>
                </a:lnTo>
                <a:lnTo>
                  <a:pt x="12305" y="6123"/>
                </a:lnTo>
                <a:lnTo>
                  <a:pt x="12257" y="6160"/>
                </a:lnTo>
                <a:lnTo>
                  <a:pt x="12209" y="6197"/>
                </a:lnTo>
                <a:lnTo>
                  <a:pt x="12161" y="6233"/>
                </a:lnTo>
                <a:lnTo>
                  <a:pt x="12112" y="6269"/>
                </a:lnTo>
                <a:lnTo>
                  <a:pt x="12064" y="6302"/>
                </a:lnTo>
                <a:lnTo>
                  <a:pt x="12017" y="6333"/>
                </a:lnTo>
                <a:lnTo>
                  <a:pt x="11972" y="6361"/>
                </a:lnTo>
                <a:lnTo>
                  <a:pt x="11950" y="6375"/>
                </a:lnTo>
                <a:lnTo>
                  <a:pt x="11928" y="6387"/>
                </a:lnTo>
                <a:lnTo>
                  <a:pt x="11906" y="6399"/>
                </a:lnTo>
                <a:lnTo>
                  <a:pt x="11886" y="6409"/>
                </a:lnTo>
                <a:lnTo>
                  <a:pt x="11866" y="6418"/>
                </a:lnTo>
                <a:lnTo>
                  <a:pt x="11847" y="6427"/>
                </a:lnTo>
                <a:lnTo>
                  <a:pt x="11829" y="6434"/>
                </a:lnTo>
                <a:lnTo>
                  <a:pt x="11811" y="6440"/>
                </a:lnTo>
                <a:lnTo>
                  <a:pt x="11794" y="6445"/>
                </a:lnTo>
                <a:lnTo>
                  <a:pt x="11778" y="6448"/>
                </a:lnTo>
                <a:lnTo>
                  <a:pt x="11763" y="6450"/>
                </a:lnTo>
                <a:lnTo>
                  <a:pt x="11749" y="6451"/>
                </a:lnTo>
                <a:lnTo>
                  <a:pt x="11713" y="6443"/>
                </a:lnTo>
                <a:lnTo>
                  <a:pt x="11662" y="6421"/>
                </a:lnTo>
                <a:lnTo>
                  <a:pt x="11598" y="6385"/>
                </a:lnTo>
                <a:lnTo>
                  <a:pt x="11521" y="6335"/>
                </a:lnTo>
                <a:lnTo>
                  <a:pt x="11434" y="6274"/>
                </a:lnTo>
                <a:lnTo>
                  <a:pt x="11336" y="6201"/>
                </a:lnTo>
                <a:lnTo>
                  <a:pt x="11229" y="6119"/>
                </a:lnTo>
                <a:lnTo>
                  <a:pt x="11114" y="6027"/>
                </a:lnTo>
                <a:lnTo>
                  <a:pt x="10992" y="5926"/>
                </a:lnTo>
                <a:lnTo>
                  <a:pt x="10863" y="5819"/>
                </a:lnTo>
                <a:lnTo>
                  <a:pt x="10730" y="5706"/>
                </a:lnTo>
                <a:lnTo>
                  <a:pt x="10593" y="5587"/>
                </a:lnTo>
                <a:lnTo>
                  <a:pt x="10452" y="5464"/>
                </a:lnTo>
                <a:lnTo>
                  <a:pt x="10310" y="5337"/>
                </a:lnTo>
                <a:lnTo>
                  <a:pt x="10167" y="5208"/>
                </a:lnTo>
                <a:lnTo>
                  <a:pt x="10024" y="5078"/>
                </a:lnTo>
                <a:lnTo>
                  <a:pt x="9881" y="4947"/>
                </a:lnTo>
                <a:lnTo>
                  <a:pt x="9741" y="4817"/>
                </a:lnTo>
                <a:lnTo>
                  <a:pt x="9605" y="4688"/>
                </a:lnTo>
                <a:lnTo>
                  <a:pt x="9472" y="4561"/>
                </a:lnTo>
                <a:lnTo>
                  <a:pt x="9345" y="4438"/>
                </a:lnTo>
                <a:lnTo>
                  <a:pt x="9224" y="4319"/>
                </a:lnTo>
                <a:lnTo>
                  <a:pt x="9111" y="4205"/>
                </a:lnTo>
                <a:lnTo>
                  <a:pt x="9006" y="4098"/>
                </a:lnTo>
                <a:lnTo>
                  <a:pt x="8911" y="3997"/>
                </a:lnTo>
                <a:lnTo>
                  <a:pt x="8825" y="3904"/>
                </a:lnTo>
                <a:lnTo>
                  <a:pt x="8751" y="3821"/>
                </a:lnTo>
                <a:lnTo>
                  <a:pt x="8690" y="3748"/>
                </a:lnTo>
                <a:lnTo>
                  <a:pt x="8642" y="3685"/>
                </a:lnTo>
                <a:lnTo>
                  <a:pt x="8608" y="3635"/>
                </a:lnTo>
                <a:lnTo>
                  <a:pt x="8591" y="3598"/>
                </a:lnTo>
                <a:lnTo>
                  <a:pt x="8590" y="3573"/>
                </a:lnTo>
                <a:lnTo>
                  <a:pt x="8598" y="3558"/>
                </a:lnTo>
                <a:lnTo>
                  <a:pt x="8608" y="3542"/>
                </a:lnTo>
                <a:lnTo>
                  <a:pt x="8620" y="3525"/>
                </a:lnTo>
                <a:lnTo>
                  <a:pt x="8635" y="3508"/>
                </a:lnTo>
                <a:lnTo>
                  <a:pt x="8651" y="3490"/>
                </a:lnTo>
                <a:lnTo>
                  <a:pt x="8669" y="3472"/>
                </a:lnTo>
                <a:lnTo>
                  <a:pt x="8688" y="3452"/>
                </a:lnTo>
                <a:lnTo>
                  <a:pt x="8709" y="3433"/>
                </a:lnTo>
                <a:lnTo>
                  <a:pt x="8732" y="3413"/>
                </a:lnTo>
                <a:lnTo>
                  <a:pt x="8756" y="3393"/>
                </a:lnTo>
                <a:lnTo>
                  <a:pt x="8782" y="3373"/>
                </a:lnTo>
                <a:lnTo>
                  <a:pt x="8808" y="3353"/>
                </a:lnTo>
                <a:lnTo>
                  <a:pt x="8863" y="3311"/>
                </a:lnTo>
                <a:lnTo>
                  <a:pt x="8923" y="3270"/>
                </a:lnTo>
                <a:lnTo>
                  <a:pt x="8983" y="3229"/>
                </a:lnTo>
                <a:lnTo>
                  <a:pt x="9046" y="3187"/>
                </a:lnTo>
                <a:lnTo>
                  <a:pt x="9109" y="3147"/>
                </a:lnTo>
                <a:lnTo>
                  <a:pt x="9171" y="3109"/>
                </a:lnTo>
                <a:lnTo>
                  <a:pt x="9232" y="3071"/>
                </a:lnTo>
                <a:lnTo>
                  <a:pt x="9292" y="3036"/>
                </a:lnTo>
                <a:lnTo>
                  <a:pt x="9347" y="3004"/>
                </a:lnTo>
                <a:lnTo>
                  <a:pt x="9399" y="2974"/>
                </a:lnTo>
                <a:lnTo>
                  <a:pt x="8501" y="2213"/>
                </a:lnTo>
                <a:lnTo>
                  <a:pt x="8541" y="2176"/>
                </a:lnTo>
                <a:lnTo>
                  <a:pt x="8583" y="2139"/>
                </a:lnTo>
                <a:lnTo>
                  <a:pt x="8628" y="2101"/>
                </a:lnTo>
                <a:lnTo>
                  <a:pt x="8675" y="2061"/>
                </a:lnTo>
                <a:lnTo>
                  <a:pt x="8724" y="2021"/>
                </a:lnTo>
                <a:lnTo>
                  <a:pt x="8775" y="1981"/>
                </a:lnTo>
                <a:lnTo>
                  <a:pt x="8828" y="1939"/>
                </a:lnTo>
                <a:lnTo>
                  <a:pt x="8881" y="1899"/>
                </a:lnTo>
                <a:lnTo>
                  <a:pt x="8938" y="1858"/>
                </a:lnTo>
                <a:lnTo>
                  <a:pt x="8994" y="1817"/>
                </a:lnTo>
                <a:lnTo>
                  <a:pt x="9053" y="1777"/>
                </a:lnTo>
                <a:lnTo>
                  <a:pt x="9112" y="1737"/>
                </a:lnTo>
                <a:lnTo>
                  <a:pt x="9173" y="1698"/>
                </a:lnTo>
                <a:lnTo>
                  <a:pt x="9233" y="1660"/>
                </a:lnTo>
                <a:lnTo>
                  <a:pt x="9295" y="1624"/>
                </a:lnTo>
                <a:lnTo>
                  <a:pt x="9357" y="1589"/>
                </a:lnTo>
                <a:lnTo>
                  <a:pt x="9419" y="1554"/>
                </a:lnTo>
                <a:lnTo>
                  <a:pt x="9481" y="1522"/>
                </a:lnTo>
                <a:lnTo>
                  <a:pt x="9544" y="1492"/>
                </a:lnTo>
                <a:lnTo>
                  <a:pt x="9606" y="1464"/>
                </a:lnTo>
                <a:lnTo>
                  <a:pt x="9669" y="1438"/>
                </a:lnTo>
                <a:lnTo>
                  <a:pt x="9730" y="1415"/>
                </a:lnTo>
                <a:lnTo>
                  <a:pt x="9791" y="1395"/>
                </a:lnTo>
                <a:lnTo>
                  <a:pt x="9851" y="1377"/>
                </a:lnTo>
                <a:lnTo>
                  <a:pt x="9911" y="1362"/>
                </a:lnTo>
                <a:lnTo>
                  <a:pt x="9969" y="1351"/>
                </a:lnTo>
                <a:lnTo>
                  <a:pt x="10027" y="1343"/>
                </a:lnTo>
                <a:lnTo>
                  <a:pt x="10083" y="1339"/>
                </a:lnTo>
                <a:lnTo>
                  <a:pt x="10137" y="1338"/>
                </a:lnTo>
                <a:lnTo>
                  <a:pt x="10190" y="1342"/>
                </a:lnTo>
                <a:lnTo>
                  <a:pt x="10241" y="1349"/>
                </a:lnTo>
                <a:lnTo>
                  <a:pt x="10291" y="1361"/>
                </a:lnTo>
                <a:lnTo>
                  <a:pt x="10396" y="1396"/>
                </a:lnTo>
                <a:lnTo>
                  <a:pt x="10497" y="1442"/>
                </a:lnTo>
                <a:lnTo>
                  <a:pt x="10597" y="1499"/>
                </a:lnTo>
                <a:lnTo>
                  <a:pt x="10695" y="1565"/>
                </a:lnTo>
                <a:lnTo>
                  <a:pt x="10791" y="1639"/>
                </a:lnTo>
                <a:lnTo>
                  <a:pt x="10885" y="1722"/>
                </a:lnTo>
                <a:lnTo>
                  <a:pt x="10977" y="1811"/>
                </a:lnTo>
                <a:lnTo>
                  <a:pt x="11068" y="1907"/>
                </a:lnTo>
                <a:lnTo>
                  <a:pt x="11158" y="2009"/>
                </a:lnTo>
                <a:lnTo>
                  <a:pt x="11245" y="2116"/>
                </a:lnTo>
                <a:lnTo>
                  <a:pt x="11332" y="2228"/>
                </a:lnTo>
                <a:lnTo>
                  <a:pt x="11418" y="2344"/>
                </a:lnTo>
                <a:lnTo>
                  <a:pt x="11502" y="2463"/>
                </a:lnTo>
                <a:lnTo>
                  <a:pt x="11586" y="2585"/>
                </a:lnTo>
                <a:lnTo>
                  <a:pt x="11670" y="2707"/>
                </a:lnTo>
                <a:lnTo>
                  <a:pt x="11752" y="2831"/>
                </a:lnTo>
                <a:lnTo>
                  <a:pt x="11917" y="3081"/>
                </a:lnTo>
                <a:lnTo>
                  <a:pt x="12081" y="3328"/>
                </a:lnTo>
                <a:lnTo>
                  <a:pt x="12163" y="3448"/>
                </a:lnTo>
                <a:lnTo>
                  <a:pt x="12245" y="3566"/>
                </a:lnTo>
                <a:lnTo>
                  <a:pt x="12328" y="3680"/>
                </a:lnTo>
                <a:lnTo>
                  <a:pt x="12412" y="3790"/>
                </a:lnTo>
                <a:lnTo>
                  <a:pt x="12495" y="3895"/>
                </a:lnTo>
                <a:lnTo>
                  <a:pt x="12580" y="3994"/>
                </a:lnTo>
                <a:lnTo>
                  <a:pt x="12666" y="4087"/>
                </a:lnTo>
                <a:lnTo>
                  <a:pt x="12751" y="4173"/>
                </a:lnTo>
                <a:lnTo>
                  <a:pt x="12839" y="4252"/>
                </a:lnTo>
                <a:lnTo>
                  <a:pt x="12929" y="4322"/>
                </a:lnTo>
                <a:lnTo>
                  <a:pt x="13019" y="4384"/>
                </a:lnTo>
                <a:lnTo>
                  <a:pt x="13111" y="4435"/>
                </a:lnTo>
                <a:lnTo>
                  <a:pt x="13204" y="4478"/>
                </a:lnTo>
                <a:lnTo>
                  <a:pt x="13298" y="4512"/>
                </a:lnTo>
                <a:lnTo>
                  <a:pt x="13392" y="4539"/>
                </a:lnTo>
                <a:lnTo>
                  <a:pt x="13486" y="4558"/>
                </a:lnTo>
                <a:lnTo>
                  <a:pt x="13580" y="4571"/>
                </a:lnTo>
                <a:lnTo>
                  <a:pt x="13674" y="4577"/>
                </a:lnTo>
                <a:lnTo>
                  <a:pt x="13766" y="4578"/>
                </a:lnTo>
                <a:lnTo>
                  <a:pt x="13859" y="4573"/>
                </a:lnTo>
                <a:lnTo>
                  <a:pt x="13950" y="4563"/>
                </a:lnTo>
                <a:lnTo>
                  <a:pt x="14039" y="4549"/>
                </a:lnTo>
                <a:lnTo>
                  <a:pt x="14128" y="4530"/>
                </a:lnTo>
                <a:lnTo>
                  <a:pt x="14214" y="4508"/>
                </a:lnTo>
                <a:lnTo>
                  <a:pt x="14298" y="4483"/>
                </a:lnTo>
                <a:lnTo>
                  <a:pt x="14381" y="4454"/>
                </a:lnTo>
                <a:lnTo>
                  <a:pt x="14461" y="4423"/>
                </a:lnTo>
                <a:lnTo>
                  <a:pt x="14538" y="4391"/>
                </a:lnTo>
                <a:lnTo>
                  <a:pt x="14613" y="4357"/>
                </a:lnTo>
                <a:lnTo>
                  <a:pt x="14684" y="4321"/>
                </a:lnTo>
                <a:lnTo>
                  <a:pt x="14752" y="4286"/>
                </a:lnTo>
                <a:lnTo>
                  <a:pt x="14816" y="4250"/>
                </a:lnTo>
                <a:lnTo>
                  <a:pt x="14876" y="4214"/>
                </a:lnTo>
                <a:lnTo>
                  <a:pt x="14933" y="4179"/>
                </a:lnTo>
                <a:lnTo>
                  <a:pt x="14985" y="4146"/>
                </a:lnTo>
                <a:lnTo>
                  <a:pt x="15032" y="4114"/>
                </a:lnTo>
                <a:lnTo>
                  <a:pt x="15076" y="4084"/>
                </a:lnTo>
                <a:lnTo>
                  <a:pt x="15113" y="4057"/>
                </a:lnTo>
                <a:lnTo>
                  <a:pt x="15146" y="4033"/>
                </a:lnTo>
                <a:lnTo>
                  <a:pt x="15173" y="4012"/>
                </a:lnTo>
                <a:lnTo>
                  <a:pt x="15211" y="3983"/>
                </a:lnTo>
                <a:lnTo>
                  <a:pt x="15223" y="3972"/>
                </a:lnTo>
                <a:lnTo>
                  <a:pt x="14821" y="3291"/>
                </a:lnTo>
                <a:lnTo>
                  <a:pt x="14811" y="3297"/>
                </a:lnTo>
                <a:lnTo>
                  <a:pt x="14781" y="3312"/>
                </a:lnTo>
                <a:lnTo>
                  <a:pt x="14736" y="3337"/>
                </a:lnTo>
                <a:lnTo>
                  <a:pt x="14674" y="3369"/>
                </a:lnTo>
                <a:lnTo>
                  <a:pt x="14601" y="3405"/>
                </a:lnTo>
                <a:lnTo>
                  <a:pt x="14516" y="3444"/>
                </a:lnTo>
                <a:lnTo>
                  <a:pt x="14470" y="3464"/>
                </a:lnTo>
                <a:lnTo>
                  <a:pt x="14422" y="3486"/>
                </a:lnTo>
                <a:lnTo>
                  <a:pt x="14372" y="3506"/>
                </a:lnTo>
                <a:lnTo>
                  <a:pt x="14321" y="3526"/>
                </a:lnTo>
                <a:lnTo>
                  <a:pt x="14268" y="3546"/>
                </a:lnTo>
                <a:lnTo>
                  <a:pt x="14215" y="3564"/>
                </a:lnTo>
                <a:lnTo>
                  <a:pt x="14160" y="3582"/>
                </a:lnTo>
                <a:lnTo>
                  <a:pt x="14105" y="3600"/>
                </a:lnTo>
                <a:lnTo>
                  <a:pt x="14050" y="3615"/>
                </a:lnTo>
                <a:lnTo>
                  <a:pt x="13994" y="3629"/>
                </a:lnTo>
                <a:lnTo>
                  <a:pt x="13940" y="3641"/>
                </a:lnTo>
                <a:lnTo>
                  <a:pt x="13884" y="3651"/>
                </a:lnTo>
                <a:lnTo>
                  <a:pt x="13831" y="3658"/>
                </a:lnTo>
                <a:lnTo>
                  <a:pt x="13777" y="3663"/>
                </a:lnTo>
                <a:lnTo>
                  <a:pt x="13725" y="3665"/>
                </a:lnTo>
                <a:lnTo>
                  <a:pt x="13675" y="3665"/>
                </a:lnTo>
                <a:lnTo>
                  <a:pt x="13625" y="3661"/>
                </a:lnTo>
                <a:lnTo>
                  <a:pt x="13578" y="3654"/>
                </a:lnTo>
                <a:lnTo>
                  <a:pt x="13533" y="3643"/>
                </a:lnTo>
                <a:lnTo>
                  <a:pt x="13490" y="3629"/>
                </a:lnTo>
                <a:lnTo>
                  <a:pt x="13420" y="3595"/>
                </a:lnTo>
                <a:lnTo>
                  <a:pt x="13350" y="3547"/>
                </a:lnTo>
                <a:lnTo>
                  <a:pt x="13280" y="3490"/>
                </a:lnTo>
                <a:lnTo>
                  <a:pt x="13211" y="3421"/>
                </a:lnTo>
                <a:lnTo>
                  <a:pt x="13141" y="3343"/>
                </a:lnTo>
                <a:lnTo>
                  <a:pt x="13072" y="3255"/>
                </a:lnTo>
                <a:lnTo>
                  <a:pt x="13002" y="3160"/>
                </a:lnTo>
                <a:lnTo>
                  <a:pt x="12932" y="3057"/>
                </a:lnTo>
                <a:lnTo>
                  <a:pt x="12859" y="2947"/>
                </a:lnTo>
                <a:lnTo>
                  <a:pt x="12786" y="2832"/>
                </a:lnTo>
                <a:lnTo>
                  <a:pt x="12712" y="2713"/>
                </a:lnTo>
                <a:lnTo>
                  <a:pt x="12635" y="2589"/>
                </a:lnTo>
                <a:lnTo>
                  <a:pt x="12558" y="2462"/>
                </a:lnTo>
                <a:lnTo>
                  <a:pt x="12477" y="2332"/>
                </a:lnTo>
                <a:lnTo>
                  <a:pt x="12394" y="2199"/>
                </a:lnTo>
                <a:lnTo>
                  <a:pt x="12309" y="2067"/>
                </a:lnTo>
                <a:lnTo>
                  <a:pt x="12220" y="1934"/>
                </a:lnTo>
                <a:lnTo>
                  <a:pt x="12127" y="1802"/>
                </a:lnTo>
                <a:lnTo>
                  <a:pt x="12032" y="1671"/>
                </a:lnTo>
                <a:lnTo>
                  <a:pt x="11933" y="1542"/>
                </a:lnTo>
                <a:lnTo>
                  <a:pt x="11830" y="1417"/>
                </a:lnTo>
                <a:lnTo>
                  <a:pt x="11722" y="1295"/>
                </a:lnTo>
                <a:lnTo>
                  <a:pt x="11610" y="1178"/>
                </a:lnTo>
                <a:lnTo>
                  <a:pt x="11493" y="1066"/>
                </a:lnTo>
                <a:lnTo>
                  <a:pt x="11371" y="962"/>
                </a:lnTo>
                <a:lnTo>
                  <a:pt x="11244" y="863"/>
                </a:lnTo>
                <a:lnTo>
                  <a:pt x="11112" y="772"/>
                </a:lnTo>
                <a:lnTo>
                  <a:pt x="10973" y="690"/>
                </a:lnTo>
                <a:lnTo>
                  <a:pt x="10829" y="617"/>
                </a:lnTo>
                <a:lnTo>
                  <a:pt x="10678" y="554"/>
                </a:lnTo>
                <a:lnTo>
                  <a:pt x="10522" y="503"/>
                </a:lnTo>
                <a:lnTo>
                  <a:pt x="10357" y="464"/>
                </a:lnTo>
                <a:lnTo>
                  <a:pt x="10256" y="447"/>
                </a:lnTo>
                <a:lnTo>
                  <a:pt x="10157" y="435"/>
                </a:lnTo>
                <a:lnTo>
                  <a:pt x="10059" y="430"/>
                </a:lnTo>
                <a:lnTo>
                  <a:pt x="9960" y="431"/>
                </a:lnTo>
                <a:lnTo>
                  <a:pt x="9863" y="436"/>
                </a:lnTo>
                <a:lnTo>
                  <a:pt x="9768" y="448"/>
                </a:lnTo>
                <a:lnTo>
                  <a:pt x="9673" y="464"/>
                </a:lnTo>
                <a:lnTo>
                  <a:pt x="9578" y="484"/>
                </a:lnTo>
                <a:lnTo>
                  <a:pt x="9485" y="508"/>
                </a:lnTo>
                <a:lnTo>
                  <a:pt x="9394" y="536"/>
                </a:lnTo>
                <a:lnTo>
                  <a:pt x="9303" y="568"/>
                </a:lnTo>
                <a:lnTo>
                  <a:pt x="9213" y="603"/>
                </a:lnTo>
                <a:lnTo>
                  <a:pt x="9124" y="641"/>
                </a:lnTo>
                <a:lnTo>
                  <a:pt x="9038" y="681"/>
                </a:lnTo>
                <a:lnTo>
                  <a:pt x="8952" y="725"/>
                </a:lnTo>
                <a:lnTo>
                  <a:pt x="8867" y="770"/>
                </a:lnTo>
                <a:lnTo>
                  <a:pt x="8785" y="817"/>
                </a:lnTo>
                <a:lnTo>
                  <a:pt x="8703" y="867"/>
                </a:lnTo>
                <a:lnTo>
                  <a:pt x="8622" y="917"/>
                </a:lnTo>
                <a:lnTo>
                  <a:pt x="8544" y="968"/>
                </a:lnTo>
                <a:lnTo>
                  <a:pt x="8467" y="1020"/>
                </a:lnTo>
                <a:lnTo>
                  <a:pt x="8392" y="1073"/>
                </a:lnTo>
                <a:lnTo>
                  <a:pt x="8318" y="1125"/>
                </a:lnTo>
                <a:lnTo>
                  <a:pt x="8245" y="1177"/>
                </a:lnTo>
                <a:lnTo>
                  <a:pt x="8106" y="1280"/>
                </a:lnTo>
                <a:lnTo>
                  <a:pt x="7975" y="1380"/>
                </a:lnTo>
                <a:lnTo>
                  <a:pt x="7912" y="1427"/>
                </a:lnTo>
                <a:lnTo>
                  <a:pt x="7850" y="1473"/>
                </a:lnTo>
                <a:lnTo>
                  <a:pt x="7792" y="1516"/>
                </a:lnTo>
                <a:lnTo>
                  <a:pt x="7734" y="1557"/>
                </a:lnTo>
                <a:lnTo>
                  <a:pt x="5906" y="0"/>
                </a:lnTo>
                <a:lnTo>
                  <a:pt x="0" y="3765"/>
                </a:lnTo>
                <a:close/>
                <a:moveTo>
                  <a:pt x="7998" y="5846"/>
                </a:moveTo>
                <a:lnTo>
                  <a:pt x="7998" y="5855"/>
                </a:lnTo>
                <a:lnTo>
                  <a:pt x="7996" y="5867"/>
                </a:lnTo>
                <a:lnTo>
                  <a:pt x="7991" y="5879"/>
                </a:lnTo>
                <a:lnTo>
                  <a:pt x="7984" y="5892"/>
                </a:lnTo>
                <a:lnTo>
                  <a:pt x="7975" y="5905"/>
                </a:lnTo>
                <a:lnTo>
                  <a:pt x="7964" y="5920"/>
                </a:lnTo>
                <a:lnTo>
                  <a:pt x="7952" y="5935"/>
                </a:lnTo>
                <a:lnTo>
                  <a:pt x="7938" y="5950"/>
                </a:lnTo>
                <a:lnTo>
                  <a:pt x="7922" y="5966"/>
                </a:lnTo>
                <a:lnTo>
                  <a:pt x="7905" y="5983"/>
                </a:lnTo>
                <a:lnTo>
                  <a:pt x="7887" y="6001"/>
                </a:lnTo>
                <a:lnTo>
                  <a:pt x="7867" y="6018"/>
                </a:lnTo>
                <a:lnTo>
                  <a:pt x="7826" y="6052"/>
                </a:lnTo>
                <a:lnTo>
                  <a:pt x="7783" y="6086"/>
                </a:lnTo>
                <a:lnTo>
                  <a:pt x="7737" y="6120"/>
                </a:lnTo>
                <a:lnTo>
                  <a:pt x="7692" y="6151"/>
                </a:lnTo>
                <a:lnTo>
                  <a:pt x="7669" y="6165"/>
                </a:lnTo>
                <a:lnTo>
                  <a:pt x="7647" y="6179"/>
                </a:lnTo>
                <a:lnTo>
                  <a:pt x="7626" y="6192"/>
                </a:lnTo>
                <a:lnTo>
                  <a:pt x="7603" y="6204"/>
                </a:lnTo>
                <a:lnTo>
                  <a:pt x="7583" y="6215"/>
                </a:lnTo>
                <a:lnTo>
                  <a:pt x="7563" y="6225"/>
                </a:lnTo>
                <a:lnTo>
                  <a:pt x="7544" y="6233"/>
                </a:lnTo>
                <a:lnTo>
                  <a:pt x="7527" y="6241"/>
                </a:lnTo>
                <a:lnTo>
                  <a:pt x="7510" y="6247"/>
                </a:lnTo>
                <a:lnTo>
                  <a:pt x="7494" y="6251"/>
                </a:lnTo>
                <a:lnTo>
                  <a:pt x="7481" y="6254"/>
                </a:lnTo>
                <a:lnTo>
                  <a:pt x="7469" y="6255"/>
                </a:lnTo>
                <a:lnTo>
                  <a:pt x="7456" y="6253"/>
                </a:lnTo>
                <a:lnTo>
                  <a:pt x="7440" y="6248"/>
                </a:lnTo>
                <a:lnTo>
                  <a:pt x="7420" y="6239"/>
                </a:lnTo>
                <a:lnTo>
                  <a:pt x="7398" y="6227"/>
                </a:lnTo>
                <a:lnTo>
                  <a:pt x="7373" y="6213"/>
                </a:lnTo>
                <a:lnTo>
                  <a:pt x="7344" y="6196"/>
                </a:lnTo>
                <a:lnTo>
                  <a:pt x="7314" y="6177"/>
                </a:lnTo>
                <a:lnTo>
                  <a:pt x="7283" y="6155"/>
                </a:lnTo>
                <a:lnTo>
                  <a:pt x="7249" y="6131"/>
                </a:lnTo>
                <a:lnTo>
                  <a:pt x="7214" y="6105"/>
                </a:lnTo>
                <a:lnTo>
                  <a:pt x="7178" y="6078"/>
                </a:lnTo>
                <a:lnTo>
                  <a:pt x="7141" y="6050"/>
                </a:lnTo>
                <a:lnTo>
                  <a:pt x="7103" y="6020"/>
                </a:lnTo>
                <a:lnTo>
                  <a:pt x="7066" y="5990"/>
                </a:lnTo>
                <a:lnTo>
                  <a:pt x="7028" y="5958"/>
                </a:lnTo>
                <a:lnTo>
                  <a:pt x="6989" y="5926"/>
                </a:lnTo>
                <a:lnTo>
                  <a:pt x="6952" y="5893"/>
                </a:lnTo>
                <a:lnTo>
                  <a:pt x="6915" y="5861"/>
                </a:lnTo>
                <a:lnTo>
                  <a:pt x="6880" y="5828"/>
                </a:lnTo>
                <a:lnTo>
                  <a:pt x="6844" y="5795"/>
                </a:lnTo>
                <a:lnTo>
                  <a:pt x="6811" y="5764"/>
                </a:lnTo>
                <a:lnTo>
                  <a:pt x="6780" y="5731"/>
                </a:lnTo>
                <a:lnTo>
                  <a:pt x="6751" y="5701"/>
                </a:lnTo>
                <a:lnTo>
                  <a:pt x="6723" y="5672"/>
                </a:lnTo>
                <a:lnTo>
                  <a:pt x="6698" y="5644"/>
                </a:lnTo>
                <a:lnTo>
                  <a:pt x="6676" y="5617"/>
                </a:lnTo>
                <a:lnTo>
                  <a:pt x="6657" y="5592"/>
                </a:lnTo>
                <a:lnTo>
                  <a:pt x="6641" y="5569"/>
                </a:lnTo>
                <a:lnTo>
                  <a:pt x="6629" y="5548"/>
                </a:lnTo>
                <a:lnTo>
                  <a:pt x="6621" y="5529"/>
                </a:lnTo>
                <a:lnTo>
                  <a:pt x="6616" y="5513"/>
                </a:lnTo>
                <a:lnTo>
                  <a:pt x="6616" y="5499"/>
                </a:lnTo>
                <a:lnTo>
                  <a:pt x="6619" y="5487"/>
                </a:lnTo>
                <a:lnTo>
                  <a:pt x="6624" y="5472"/>
                </a:lnTo>
                <a:lnTo>
                  <a:pt x="6631" y="5459"/>
                </a:lnTo>
                <a:lnTo>
                  <a:pt x="6640" y="5445"/>
                </a:lnTo>
                <a:lnTo>
                  <a:pt x="6651" y="5430"/>
                </a:lnTo>
                <a:lnTo>
                  <a:pt x="6663" y="5415"/>
                </a:lnTo>
                <a:lnTo>
                  <a:pt x="6677" y="5400"/>
                </a:lnTo>
                <a:lnTo>
                  <a:pt x="6692" y="5384"/>
                </a:lnTo>
                <a:lnTo>
                  <a:pt x="6709" y="5369"/>
                </a:lnTo>
                <a:lnTo>
                  <a:pt x="6726" y="5352"/>
                </a:lnTo>
                <a:lnTo>
                  <a:pt x="6746" y="5336"/>
                </a:lnTo>
                <a:lnTo>
                  <a:pt x="6766" y="5321"/>
                </a:lnTo>
                <a:lnTo>
                  <a:pt x="6786" y="5305"/>
                </a:lnTo>
                <a:lnTo>
                  <a:pt x="6807" y="5290"/>
                </a:lnTo>
                <a:lnTo>
                  <a:pt x="6828" y="5274"/>
                </a:lnTo>
                <a:lnTo>
                  <a:pt x="6850" y="5259"/>
                </a:lnTo>
                <a:lnTo>
                  <a:pt x="6896" y="5231"/>
                </a:lnTo>
                <a:lnTo>
                  <a:pt x="6941" y="5203"/>
                </a:lnTo>
                <a:lnTo>
                  <a:pt x="6985" y="5179"/>
                </a:lnTo>
                <a:lnTo>
                  <a:pt x="7029" y="5157"/>
                </a:lnTo>
                <a:lnTo>
                  <a:pt x="7050" y="5148"/>
                </a:lnTo>
                <a:lnTo>
                  <a:pt x="7070" y="5139"/>
                </a:lnTo>
                <a:lnTo>
                  <a:pt x="7088" y="5132"/>
                </a:lnTo>
                <a:lnTo>
                  <a:pt x="7106" y="5125"/>
                </a:lnTo>
                <a:lnTo>
                  <a:pt x="7124" y="5120"/>
                </a:lnTo>
                <a:lnTo>
                  <a:pt x="7140" y="5116"/>
                </a:lnTo>
                <a:lnTo>
                  <a:pt x="7154" y="5113"/>
                </a:lnTo>
                <a:lnTo>
                  <a:pt x="7167" y="5111"/>
                </a:lnTo>
                <a:lnTo>
                  <a:pt x="7181" y="5112"/>
                </a:lnTo>
                <a:lnTo>
                  <a:pt x="7197" y="5117"/>
                </a:lnTo>
                <a:lnTo>
                  <a:pt x="7217" y="5125"/>
                </a:lnTo>
                <a:lnTo>
                  <a:pt x="7239" y="5136"/>
                </a:lnTo>
                <a:lnTo>
                  <a:pt x="7264" y="5150"/>
                </a:lnTo>
                <a:lnTo>
                  <a:pt x="7291" y="5166"/>
                </a:lnTo>
                <a:lnTo>
                  <a:pt x="7320" y="5186"/>
                </a:lnTo>
                <a:lnTo>
                  <a:pt x="7350" y="5208"/>
                </a:lnTo>
                <a:lnTo>
                  <a:pt x="7382" y="5232"/>
                </a:lnTo>
                <a:lnTo>
                  <a:pt x="7415" y="5258"/>
                </a:lnTo>
                <a:lnTo>
                  <a:pt x="7449" y="5285"/>
                </a:lnTo>
                <a:lnTo>
                  <a:pt x="7484" y="5314"/>
                </a:lnTo>
                <a:lnTo>
                  <a:pt x="7556" y="5375"/>
                </a:lnTo>
                <a:lnTo>
                  <a:pt x="7628" y="5439"/>
                </a:lnTo>
                <a:lnTo>
                  <a:pt x="7698" y="5504"/>
                </a:lnTo>
                <a:lnTo>
                  <a:pt x="7766" y="5569"/>
                </a:lnTo>
                <a:lnTo>
                  <a:pt x="7797" y="5600"/>
                </a:lnTo>
                <a:lnTo>
                  <a:pt x="7827" y="5632"/>
                </a:lnTo>
                <a:lnTo>
                  <a:pt x="7856" y="5661"/>
                </a:lnTo>
                <a:lnTo>
                  <a:pt x="7883" y="5689"/>
                </a:lnTo>
                <a:lnTo>
                  <a:pt x="7907" y="5716"/>
                </a:lnTo>
                <a:lnTo>
                  <a:pt x="7929" y="5743"/>
                </a:lnTo>
                <a:lnTo>
                  <a:pt x="7949" y="5766"/>
                </a:lnTo>
                <a:lnTo>
                  <a:pt x="7965" y="5787"/>
                </a:lnTo>
                <a:lnTo>
                  <a:pt x="7979" y="5806"/>
                </a:lnTo>
                <a:lnTo>
                  <a:pt x="7989" y="5822"/>
                </a:lnTo>
                <a:lnTo>
                  <a:pt x="7995" y="5835"/>
                </a:lnTo>
                <a:lnTo>
                  <a:pt x="7998" y="5846"/>
                </a:lnTo>
                <a:close/>
                <a:moveTo>
                  <a:pt x="9264" y="6990"/>
                </a:moveTo>
                <a:lnTo>
                  <a:pt x="9264" y="7000"/>
                </a:lnTo>
                <a:lnTo>
                  <a:pt x="9260" y="7011"/>
                </a:lnTo>
                <a:lnTo>
                  <a:pt x="9255" y="7023"/>
                </a:lnTo>
                <a:lnTo>
                  <a:pt x="9248" y="7036"/>
                </a:lnTo>
                <a:lnTo>
                  <a:pt x="9239" y="7050"/>
                </a:lnTo>
                <a:lnTo>
                  <a:pt x="9229" y="7064"/>
                </a:lnTo>
                <a:lnTo>
                  <a:pt x="9216" y="7079"/>
                </a:lnTo>
                <a:lnTo>
                  <a:pt x="9202" y="7095"/>
                </a:lnTo>
                <a:lnTo>
                  <a:pt x="9187" y="7111"/>
                </a:lnTo>
                <a:lnTo>
                  <a:pt x="9170" y="7129"/>
                </a:lnTo>
                <a:lnTo>
                  <a:pt x="9152" y="7146"/>
                </a:lnTo>
                <a:lnTo>
                  <a:pt x="9132" y="7163"/>
                </a:lnTo>
                <a:lnTo>
                  <a:pt x="9091" y="7198"/>
                </a:lnTo>
                <a:lnTo>
                  <a:pt x="9048" y="7233"/>
                </a:lnTo>
                <a:lnTo>
                  <a:pt x="9002" y="7267"/>
                </a:lnTo>
                <a:lnTo>
                  <a:pt x="8956" y="7298"/>
                </a:lnTo>
                <a:lnTo>
                  <a:pt x="8934" y="7313"/>
                </a:lnTo>
                <a:lnTo>
                  <a:pt x="8912" y="7327"/>
                </a:lnTo>
                <a:lnTo>
                  <a:pt x="8890" y="7340"/>
                </a:lnTo>
                <a:lnTo>
                  <a:pt x="8868" y="7352"/>
                </a:lnTo>
                <a:lnTo>
                  <a:pt x="8847" y="7363"/>
                </a:lnTo>
                <a:lnTo>
                  <a:pt x="8828" y="7374"/>
                </a:lnTo>
                <a:lnTo>
                  <a:pt x="8809" y="7383"/>
                </a:lnTo>
                <a:lnTo>
                  <a:pt x="8791" y="7390"/>
                </a:lnTo>
                <a:lnTo>
                  <a:pt x="8775" y="7396"/>
                </a:lnTo>
                <a:lnTo>
                  <a:pt x="8760" y="7400"/>
                </a:lnTo>
                <a:lnTo>
                  <a:pt x="8745" y="7403"/>
                </a:lnTo>
                <a:lnTo>
                  <a:pt x="8733" y="7404"/>
                </a:lnTo>
                <a:lnTo>
                  <a:pt x="8721" y="7402"/>
                </a:lnTo>
                <a:lnTo>
                  <a:pt x="8704" y="7397"/>
                </a:lnTo>
                <a:lnTo>
                  <a:pt x="8685" y="7388"/>
                </a:lnTo>
                <a:lnTo>
                  <a:pt x="8662" y="7377"/>
                </a:lnTo>
                <a:lnTo>
                  <a:pt x="8637" y="7361"/>
                </a:lnTo>
                <a:lnTo>
                  <a:pt x="8609" y="7344"/>
                </a:lnTo>
                <a:lnTo>
                  <a:pt x="8579" y="7325"/>
                </a:lnTo>
                <a:lnTo>
                  <a:pt x="8548" y="7303"/>
                </a:lnTo>
                <a:lnTo>
                  <a:pt x="8514" y="7280"/>
                </a:lnTo>
                <a:lnTo>
                  <a:pt x="8479" y="7254"/>
                </a:lnTo>
                <a:lnTo>
                  <a:pt x="8443" y="7226"/>
                </a:lnTo>
                <a:lnTo>
                  <a:pt x="8406" y="7197"/>
                </a:lnTo>
                <a:lnTo>
                  <a:pt x="8368" y="7168"/>
                </a:lnTo>
                <a:lnTo>
                  <a:pt x="8330" y="7137"/>
                </a:lnTo>
                <a:lnTo>
                  <a:pt x="8293" y="7104"/>
                </a:lnTo>
                <a:lnTo>
                  <a:pt x="8255" y="7072"/>
                </a:lnTo>
                <a:lnTo>
                  <a:pt x="8217" y="7040"/>
                </a:lnTo>
                <a:lnTo>
                  <a:pt x="8180" y="7007"/>
                </a:lnTo>
                <a:lnTo>
                  <a:pt x="8145" y="6973"/>
                </a:lnTo>
                <a:lnTo>
                  <a:pt x="8109" y="6941"/>
                </a:lnTo>
                <a:lnTo>
                  <a:pt x="8076" y="6909"/>
                </a:lnTo>
                <a:lnTo>
                  <a:pt x="8045" y="6878"/>
                </a:lnTo>
                <a:lnTo>
                  <a:pt x="8015" y="6846"/>
                </a:lnTo>
                <a:lnTo>
                  <a:pt x="7987" y="6817"/>
                </a:lnTo>
                <a:lnTo>
                  <a:pt x="7963" y="6789"/>
                </a:lnTo>
                <a:lnTo>
                  <a:pt x="7941" y="6762"/>
                </a:lnTo>
                <a:lnTo>
                  <a:pt x="7922" y="6736"/>
                </a:lnTo>
                <a:lnTo>
                  <a:pt x="7906" y="6713"/>
                </a:lnTo>
                <a:lnTo>
                  <a:pt x="7894" y="6692"/>
                </a:lnTo>
                <a:lnTo>
                  <a:pt x="7885" y="6673"/>
                </a:lnTo>
                <a:lnTo>
                  <a:pt x="7881" y="6657"/>
                </a:lnTo>
                <a:lnTo>
                  <a:pt x="7880" y="6643"/>
                </a:lnTo>
                <a:lnTo>
                  <a:pt x="7883" y="6631"/>
                </a:lnTo>
                <a:lnTo>
                  <a:pt x="7889" y="6618"/>
                </a:lnTo>
                <a:lnTo>
                  <a:pt x="7896" y="6604"/>
                </a:lnTo>
                <a:lnTo>
                  <a:pt x="7905" y="6590"/>
                </a:lnTo>
                <a:lnTo>
                  <a:pt x="7916" y="6576"/>
                </a:lnTo>
                <a:lnTo>
                  <a:pt x="7928" y="6561"/>
                </a:lnTo>
                <a:lnTo>
                  <a:pt x="7942" y="6546"/>
                </a:lnTo>
                <a:lnTo>
                  <a:pt x="7957" y="6530"/>
                </a:lnTo>
                <a:lnTo>
                  <a:pt x="7973" y="6515"/>
                </a:lnTo>
                <a:lnTo>
                  <a:pt x="7991" y="6499"/>
                </a:lnTo>
                <a:lnTo>
                  <a:pt x="8010" y="6483"/>
                </a:lnTo>
                <a:lnTo>
                  <a:pt x="8030" y="6467"/>
                </a:lnTo>
                <a:lnTo>
                  <a:pt x="8071" y="6436"/>
                </a:lnTo>
                <a:lnTo>
                  <a:pt x="8115" y="6405"/>
                </a:lnTo>
                <a:lnTo>
                  <a:pt x="8160" y="6376"/>
                </a:lnTo>
                <a:lnTo>
                  <a:pt x="8206" y="6348"/>
                </a:lnTo>
                <a:lnTo>
                  <a:pt x="8250" y="6324"/>
                </a:lnTo>
                <a:lnTo>
                  <a:pt x="8294" y="6302"/>
                </a:lnTo>
                <a:lnTo>
                  <a:pt x="8314" y="6292"/>
                </a:lnTo>
                <a:lnTo>
                  <a:pt x="8334" y="6284"/>
                </a:lnTo>
                <a:lnTo>
                  <a:pt x="8353" y="6276"/>
                </a:lnTo>
                <a:lnTo>
                  <a:pt x="8371" y="6269"/>
                </a:lnTo>
                <a:lnTo>
                  <a:pt x="8389" y="6264"/>
                </a:lnTo>
                <a:lnTo>
                  <a:pt x="8404" y="6260"/>
                </a:lnTo>
                <a:lnTo>
                  <a:pt x="8419" y="6257"/>
                </a:lnTo>
                <a:lnTo>
                  <a:pt x="8431" y="6255"/>
                </a:lnTo>
                <a:lnTo>
                  <a:pt x="8445" y="6256"/>
                </a:lnTo>
                <a:lnTo>
                  <a:pt x="8462" y="6260"/>
                </a:lnTo>
                <a:lnTo>
                  <a:pt x="8481" y="6268"/>
                </a:lnTo>
                <a:lnTo>
                  <a:pt x="8503" y="6280"/>
                </a:lnTo>
                <a:lnTo>
                  <a:pt x="8529" y="6294"/>
                </a:lnTo>
                <a:lnTo>
                  <a:pt x="8556" y="6310"/>
                </a:lnTo>
                <a:lnTo>
                  <a:pt x="8584" y="6330"/>
                </a:lnTo>
                <a:lnTo>
                  <a:pt x="8614" y="6351"/>
                </a:lnTo>
                <a:lnTo>
                  <a:pt x="8647" y="6376"/>
                </a:lnTo>
                <a:lnTo>
                  <a:pt x="8680" y="6402"/>
                </a:lnTo>
                <a:lnTo>
                  <a:pt x="8714" y="6429"/>
                </a:lnTo>
                <a:lnTo>
                  <a:pt x="8749" y="6457"/>
                </a:lnTo>
                <a:lnTo>
                  <a:pt x="8820" y="6519"/>
                </a:lnTo>
                <a:lnTo>
                  <a:pt x="8893" y="6583"/>
                </a:lnTo>
                <a:lnTo>
                  <a:pt x="8962" y="6648"/>
                </a:lnTo>
                <a:lnTo>
                  <a:pt x="9030" y="6713"/>
                </a:lnTo>
                <a:lnTo>
                  <a:pt x="9062" y="6745"/>
                </a:lnTo>
                <a:lnTo>
                  <a:pt x="9092" y="6776"/>
                </a:lnTo>
                <a:lnTo>
                  <a:pt x="9120" y="6805"/>
                </a:lnTo>
                <a:lnTo>
                  <a:pt x="9148" y="6833"/>
                </a:lnTo>
                <a:lnTo>
                  <a:pt x="9172" y="6860"/>
                </a:lnTo>
                <a:lnTo>
                  <a:pt x="9194" y="6887"/>
                </a:lnTo>
                <a:lnTo>
                  <a:pt x="9213" y="6910"/>
                </a:lnTo>
                <a:lnTo>
                  <a:pt x="9230" y="6931"/>
                </a:lnTo>
                <a:lnTo>
                  <a:pt x="9243" y="6950"/>
                </a:lnTo>
                <a:lnTo>
                  <a:pt x="9253" y="6966"/>
                </a:lnTo>
                <a:lnTo>
                  <a:pt x="9260" y="6979"/>
                </a:lnTo>
                <a:lnTo>
                  <a:pt x="9264" y="6990"/>
                </a:lnTo>
                <a:close/>
                <a:moveTo>
                  <a:pt x="11292" y="8064"/>
                </a:moveTo>
                <a:lnTo>
                  <a:pt x="11303" y="8112"/>
                </a:lnTo>
                <a:lnTo>
                  <a:pt x="11311" y="8161"/>
                </a:lnTo>
                <a:lnTo>
                  <a:pt x="11315" y="8210"/>
                </a:lnTo>
                <a:lnTo>
                  <a:pt x="11316" y="8259"/>
                </a:lnTo>
                <a:lnTo>
                  <a:pt x="11313" y="8307"/>
                </a:lnTo>
                <a:lnTo>
                  <a:pt x="11308" y="8356"/>
                </a:lnTo>
                <a:lnTo>
                  <a:pt x="11299" y="8405"/>
                </a:lnTo>
                <a:lnTo>
                  <a:pt x="11287" y="8453"/>
                </a:lnTo>
                <a:lnTo>
                  <a:pt x="11272" y="8501"/>
                </a:lnTo>
                <a:lnTo>
                  <a:pt x="11254" y="8549"/>
                </a:lnTo>
                <a:lnTo>
                  <a:pt x="11233" y="8596"/>
                </a:lnTo>
                <a:lnTo>
                  <a:pt x="11210" y="8644"/>
                </a:lnTo>
                <a:lnTo>
                  <a:pt x="11184" y="8689"/>
                </a:lnTo>
                <a:lnTo>
                  <a:pt x="11155" y="8734"/>
                </a:lnTo>
                <a:lnTo>
                  <a:pt x="11122" y="8780"/>
                </a:lnTo>
                <a:lnTo>
                  <a:pt x="11088" y="8823"/>
                </a:lnTo>
                <a:lnTo>
                  <a:pt x="11052" y="8866"/>
                </a:lnTo>
                <a:lnTo>
                  <a:pt x="11012" y="8908"/>
                </a:lnTo>
                <a:lnTo>
                  <a:pt x="10970" y="8949"/>
                </a:lnTo>
                <a:lnTo>
                  <a:pt x="10927" y="8988"/>
                </a:lnTo>
                <a:lnTo>
                  <a:pt x="10880" y="9027"/>
                </a:lnTo>
                <a:lnTo>
                  <a:pt x="10832" y="9064"/>
                </a:lnTo>
                <a:lnTo>
                  <a:pt x="10782" y="9099"/>
                </a:lnTo>
                <a:lnTo>
                  <a:pt x="10729" y="9133"/>
                </a:lnTo>
                <a:lnTo>
                  <a:pt x="10675" y="9166"/>
                </a:lnTo>
                <a:lnTo>
                  <a:pt x="10618" y="9197"/>
                </a:lnTo>
                <a:lnTo>
                  <a:pt x="10560" y="9226"/>
                </a:lnTo>
                <a:lnTo>
                  <a:pt x="10499" y="9253"/>
                </a:lnTo>
                <a:lnTo>
                  <a:pt x="10438" y="9280"/>
                </a:lnTo>
                <a:lnTo>
                  <a:pt x="10374" y="9303"/>
                </a:lnTo>
                <a:lnTo>
                  <a:pt x="10310" y="9325"/>
                </a:lnTo>
                <a:lnTo>
                  <a:pt x="10243" y="9344"/>
                </a:lnTo>
                <a:lnTo>
                  <a:pt x="10176" y="9360"/>
                </a:lnTo>
                <a:lnTo>
                  <a:pt x="10109" y="9374"/>
                </a:lnTo>
                <a:lnTo>
                  <a:pt x="10043" y="9386"/>
                </a:lnTo>
                <a:lnTo>
                  <a:pt x="9976" y="9396"/>
                </a:lnTo>
                <a:lnTo>
                  <a:pt x="9911" y="9402"/>
                </a:lnTo>
                <a:lnTo>
                  <a:pt x="9845" y="9406"/>
                </a:lnTo>
                <a:lnTo>
                  <a:pt x="9782" y="9408"/>
                </a:lnTo>
                <a:lnTo>
                  <a:pt x="9717" y="9407"/>
                </a:lnTo>
                <a:lnTo>
                  <a:pt x="9655" y="9404"/>
                </a:lnTo>
                <a:lnTo>
                  <a:pt x="9593" y="9399"/>
                </a:lnTo>
                <a:lnTo>
                  <a:pt x="9533" y="9391"/>
                </a:lnTo>
                <a:lnTo>
                  <a:pt x="9474" y="9380"/>
                </a:lnTo>
                <a:lnTo>
                  <a:pt x="9416" y="9368"/>
                </a:lnTo>
                <a:lnTo>
                  <a:pt x="9359" y="9354"/>
                </a:lnTo>
                <a:lnTo>
                  <a:pt x="9304" y="9337"/>
                </a:lnTo>
                <a:lnTo>
                  <a:pt x="9250" y="9319"/>
                </a:lnTo>
                <a:lnTo>
                  <a:pt x="9199" y="9299"/>
                </a:lnTo>
                <a:lnTo>
                  <a:pt x="9150" y="9276"/>
                </a:lnTo>
                <a:lnTo>
                  <a:pt x="9101" y="9251"/>
                </a:lnTo>
                <a:lnTo>
                  <a:pt x="9055" y="9224"/>
                </a:lnTo>
                <a:lnTo>
                  <a:pt x="9012" y="9196"/>
                </a:lnTo>
                <a:lnTo>
                  <a:pt x="8969" y="9166"/>
                </a:lnTo>
                <a:lnTo>
                  <a:pt x="8930" y="9133"/>
                </a:lnTo>
                <a:lnTo>
                  <a:pt x="8893" y="9099"/>
                </a:lnTo>
                <a:lnTo>
                  <a:pt x="8858" y="9063"/>
                </a:lnTo>
                <a:lnTo>
                  <a:pt x="8826" y="9026"/>
                </a:lnTo>
                <a:lnTo>
                  <a:pt x="8797" y="8986"/>
                </a:lnTo>
                <a:lnTo>
                  <a:pt x="8770" y="8945"/>
                </a:lnTo>
                <a:lnTo>
                  <a:pt x="8746" y="8903"/>
                </a:lnTo>
                <a:lnTo>
                  <a:pt x="8725" y="8858"/>
                </a:lnTo>
                <a:lnTo>
                  <a:pt x="8707" y="8812"/>
                </a:lnTo>
                <a:lnTo>
                  <a:pt x="8693" y="8765"/>
                </a:lnTo>
                <a:lnTo>
                  <a:pt x="8682" y="8716"/>
                </a:lnTo>
                <a:lnTo>
                  <a:pt x="8674" y="8668"/>
                </a:lnTo>
                <a:lnTo>
                  <a:pt x="8670" y="8619"/>
                </a:lnTo>
                <a:lnTo>
                  <a:pt x="8669" y="8570"/>
                </a:lnTo>
                <a:lnTo>
                  <a:pt x="8671" y="8522"/>
                </a:lnTo>
                <a:lnTo>
                  <a:pt x="8677" y="8472"/>
                </a:lnTo>
                <a:lnTo>
                  <a:pt x="8685" y="8424"/>
                </a:lnTo>
                <a:lnTo>
                  <a:pt x="8697" y="8375"/>
                </a:lnTo>
                <a:lnTo>
                  <a:pt x="8712" y="8327"/>
                </a:lnTo>
                <a:lnTo>
                  <a:pt x="8730" y="8280"/>
                </a:lnTo>
                <a:lnTo>
                  <a:pt x="8750" y="8232"/>
                </a:lnTo>
                <a:lnTo>
                  <a:pt x="8775" y="8186"/>
                </a:lnTo>
                <a:lnTo>
                  <a:pt x="8801" y="8140"/>
                </a:lnTo>
                <a:lnTo>
                  <a:pt x="8830" y="8094"/>
                </a:lnTo>
                <a:lnTo>
                  <a:pt x="8861" y="8049"/>
                </a:lnTo>
                <a:lnTo>
                  <a:pt x="8896" y="8006"/>
                </a:lnTo>
                <a:lnTo>
                  <a:pt x="8933" y="7962"/>
                </a:lnTo>
                <a:lnTo>
                  <a:pt x="8972" y="7921"/>
                </a:lnTo>
                <a:lnTo>
                  <a:pt x="9014" y="7880"/>
                </a:lnTo>
                <a:lnTo>
                  <a:pt x="9058" y="7840"/>
                </a:lnTo>
                <a:lnTo>
                  <a:pt x="9103" y="7802"/>
                </a:lnTo>
                <a:lnTo>
                  <a:pt x="9152" y="7765"/>
                </a:lnTo>
                <a:lnTo>
                  <a:pt x="9203" y="7729"/>
                </a:lnTo>
                <a:lnTo>
                  <a:pt x="9255" y="7695"/>
                </a:lnTo>
                <a:lnTo>
                  <a:pt x="9310" y="7663"/>
                </a:lnTo>
                <a:lnTo>
                  <a:pt x="9366" y="7632"/>
                </a:lnTo>
                <a:lnTo>
                  <a:pt x="9425" y="7602"/>
                </a:lnTo>
                <a:lnTo>
                  <a:pt x="9484" y="7575"/>
                </a:lnTo>
                <a:lnTo>
                  <a:pt x="9546" y="7549"/>
                </a:lnTo>
                <a:lnTo>
                  <a:pt x="9609" y="7526"/>
                </a:lnTo>
                <a:lnTo>
                  <a:pt x="9675" y="7504"/>
                </a:lnTo>
                <a:lnTo>
                  <a:pt x="9741" y="7484"/>
                </a:lnTo>
                <a:lnTo>
                  <a:pt x="9808" y="7467"/>
                </a:lnTo>
                <a:lnTo>
                  <a:pt x="9875" y="7454"/>
                </a:lnTo>
                <a:lnTo>
                  <a:pt x="9942" y="7442"/>
                </a:lnTo>
                <a:lnTo>
                  <a:pt x="10008" y="7433"/>
                </a:lnTo>
                <a:lnTo>
                  <a:pt x="10074" y="7427"/>
                </a:lnTo>
                <a:lnTo>
                  <a:pt x="10138" y="7423"/>
                </a:lnTo>
                <a:lnTo>
                  <a:pt x="10203" y="7421"/>
                </a:lnTo>
                <a:lnTo>
                  <a:pt x="10266" y="7422"/>
                </a:lnTo>
                <a:lnTo>
                  <a:pt x="10329" y="7425"/>
                </a:lnTo>
                <a:lnTo>
                  <a:pt x="10390" y="7431"/>
                </a:lnTo>
                <a:lnTo>
                  <a:pt x="10451" y="7438"/>
                </a:lnTo>
                <a:lnTo>
                  <a:pt x="10510" y="7448"/>
                </a:lnTo>
                <a:lnTo>
                  <a:pt x="10568" y="7460"/>
                </a:lnTo>
                <a:lnTo>
                  <a:pt x="10624" y="7474"/>
                </a:lnTo>
                <a:lnTo>
                  <a:pt x="10680" y="7491"/>
                </a:lnTo>
                <a:lnTo>
                  <a:pt x="10733" y="7510"/>
                </a:lnTo>
                <a:lnTo>
                  <a:pt x="10785" y="7530"/>
                </a:lnTo>
                <a:lnTo>
                  <a:pt x="10835" y="7553"/>
                </a:lnTo>
                <a:lnTo>
                  <a:pt x="10883" y="7577"/>
                </a:lnTo>
                <a:lnTo>
                  <a:pt x="10929" y="7604"/>
                </a:lnTo>
                <a:lnTo>
                  <a:pt x="10973" y="7633"/>
                </a:lnTo>
                <a:lnTo>
                  <a:pt x="11014" y="7663"/>
                </a:lnTo>
                <a:lnTo>
                  <a:pt x="11055" y="7695"/>
                </a:lnTo>
                <a:lnTo>
                  <a:pt x="11092" y="7729"/>
                </a:lnTo>
                <a:lnTo>
                  <a:pt x="11126" y="7766"/>
                </a:lnTo>
                <a:lnTo>
                  <a:pt x="11159" y="7803"/>
                </a:lnTo>
                <a:lnTo>
                  <a:pt x="11188" y="7842"/>
                </a:lnTo>
                <a:lnTo>
                  <a:pt x="11214" y="7884"/>
                </a:lnTo>
                <a:lnTo>
                  <a:pt x="11238" y="7926"/>
                </a:lnTo>
                <a:lnTo>
                  <a:pt x="11259" y="7970"/>
                </a:lnTo>
                <a:lnTo>
                  <a:pt x="11276" y="8017"/>
                </a:lnTo>
                <a:lnTo>
                  <a:pt x="11292" y="8064"/>
                </a:lnTo>
                <a:close/>
                <a:moveTo>
                  <a:pt x="13099" y="9808"/>
                </a:moveTo>
                <a:lnTo>
                  <a:pt x="13109" y="9850"/>
                </a:lnTo>
                <a:lnTo>
                  <a:pt x="13116" y="9894"/>
                </a:lnTo>
                <a:lnTo>
                  <a:pt x="13120" y="9937"/>
                </a:lnTo>
                <a:lnTo>
                  <a:pt x="13121" y="9980"/>
                </a:lnTo>
                <a:lnTo>
                  <a:pt x="13118" y="10024"/>
                </a:lnTo>
                <a:lnTo>
                  <a:pt x="13113" y="10066"/>
                </a:lnTo>
                <a:lnTo>
                  <a:pt x="13106" y="10109"/>
                </a:lnTo>
                <a:lnTo>
                  <a:pt x="13095" y="10153"/>
                </a:lnTo>
                <a:lnTo>
                  <a:pt x="13082" y="10195"/>
                </a:lnTo>
                <a:lnTo>
                  <a:pt x="13067" y="10237"/>
                </a:lnTo>
                <a:lnTo>
                  <a:pt x="13048" y="10280"/>
                </a:lnTo>
                <a:lnTo>
                  <a:pt x="13026" y="10321"/>
                </a:lnTo>
                <a:lnTo>
                  <a:pt x="13003" y="10362"/>
                </a:lnTo>
                <a:lnTo>
                  <a:pt x="12978" y="10403"/>
                </a:lnTo>
                <a:lnTo>
                  <a:pt x="12950" y="10442"/>
                </a:lnTo>
                <a:lnTo>
                  <a:pt x="12920" y="10480"/>
                </a:lnTo>
                <a:lnTo>
                  <a:pt x="12886" y="10518"/>
                </a:lnTo>
                <a:lnTo>
                  <a:pt x="12852" y="10556"/>
                </a:lnTo>
                <a:lnTo>
                  <a:pt x="12815" y="10592"/>
                </a:lnTo>
                <a:lnTo>
                  <a:pt x="12776" y="10627"/>
                </a:lnTo>
                <a:lnTo>
                  <a:pt x="12735" y="10662"/>
                </a:lnTo>
                <a:lnTo>
                  <a:pt x="12692" y="10694"/>
                </a:lnTo>
                <a:lnTo>
                  <a:pt x="12647" y="10726"/>
                </a:lnTo>
                <a:lnTo>
                  <a:pt x="12601" y="10756"/>
                </a:lnTo>
                <a:lnTo>
                  <a:pt x="12553" y="10786"/>
                </a:lnTo>
                <a:lnTo>
                  <a:pt x="12503" y="10813"/>
                </a:lnTo>
                <a:lnTo>
                  <a:pt x="12451" y="10838"/>
                </a:lnTo>
                <a:lnTo>
                  <a:pt x="12398" y="10862"/>
                </a:lnTo>
                <a:lnTo>
                  <a:pt x="12343" y="10885"/>
                </a:lnTo>
                <a:lnTo>
                  <a:pt x="12288" y="10906"/>
                </a:lnTo>
                <a:lnTo>
                  <a:pt x="12229" y="10925"/>
                </a:lnTo>
                <a:lnTo>
                  <a:pt x="12171" y="10942"/>
                </a:lnTo>
                <a:lnTo>
                  <a:pt x="12111" y="10957"/>
                </a:lnTo>
                <a:lnTo>
                  <a:pt x="12052" y="10969"/>
                </a:lnTo>
                <a:lnTo>
                  <a:pt x="11992" y="10979"/>
                </a:lnTo>
                <a:lnTo>
                  <a:pt x="11934" y="10987"/>
                </a:lnTo>
                <a:lnTo>
                  <a:pt x="11876" y="10993"/>
                </a:lnTo>
                <a:lnTo>
                  <a:pt x="11819" y="10997"/>
                </a:lnTo>
                <a:lnTo>
                  <a:pt x="11761" y="10998"/>
                </a:lnTo>
                <a:lnTo>
                  <a:pt x="11705" y="10997"/>
                </a:lnTo>
                <a:lnTo>
                  <a:pt x="11649" y="10995"/>
                </a:lnTo>
                <a:lnTo>
                  <a:pt x="11595" y="10990"/>
                </a:lnTo>
                <a:lnTo>
                  <a:pt x="11542" y="10983"/>
                </a:lnTo>
                <a:lnTo>
                  <a:pt x="11489" y="10974"/>
                </a:lnTo>
                <a:lnTo>
                  <a:pt x="11438" y="10963"/>
                </a:lnTo>
                <a:lnTo>
                  <a:pt x="11387" y="10951"/>
                </a:lnTo>
                <a:lnTo>
                  <a:pt x="11339" y="10936"/>
                </a:lnTo>
                <a:lnTo>
                  <a:pt x="11292" y="10920"/>
                </a:lnTo>
                <a:lnTo>
                  <a:pt x="11245" y="10901"/>
                </a:lnTo>
                <a:lnTo>
                  <a:pt x="11201" y="10880"/>
                </a:lnTo>
                <a:lnTo>
                  <a:pt x="11159" y="10859"/>
                </a:lnTo>
                <a:lnTo>
                  <a:pt x="11118" y="10835"/>
                </a:lnTo>
                <a:lnTo>
                  <a:pt x="11079" y="10810"/>
                </a:lnTo>
                <a:lnTo>
                  <a:pt x="11042" y="10783"/>
                </a:lnTo>
                <a:lnTo>
                  <a:pt x="11006" y="10753"/>
                </a:lnTo>
                <a:lnTo>
                  <a:pt x="10974" y="10723"/>
                </a:lnTo>
                <a:lnTo>
                  <a:pt x="10943" y="10692"/>
                </a:lnTo>
                <a:lnTo>
                  <a:pt x="10915" y="10659"/>
                </a:lnTo>
                <a:lnTo>
                  <a:pt x="10888" y="10623"/>
                </a:lnTo>
                <a:lnTo>
                  <a:pt x="10865" y="10587"/>
                </a:lnTo>
                <a:lnTo>
                  <a:pt x="10844" y="10550"/>
                </a:lnTo>
                <a:lnTo>
                  <a:pt x="10826" y="10510"/>
                </a:lnTo>
                <a:lnTo>
                  <a:pt x="10810" y="10470"/>
                </a:lnTo>
                <a:lnTo>
                  <a:pt x="10797" y="10428"/>
                </a:lnTo>
                <a:lnTo>
                  <a:pt x="10788" y="10385"/>
                </a:lnTo>
                <a:lnTo>
                  <a:pt x="10781" y="10342"/>
                </a:lnTo>
                <a:lnTo>
                  <a:pt x="10777" y="10299"/>
                </a:lnTo>
                <a:lnTo>
                  <a:pt x="10776" y="10256"/>
                </a:lnTo>
                <a:lnTo>
                  <a:pt x="10778" y="10213"/>
                </a:lnTo>
                <a:lnTo>
                  <a:pt x="10783" y="10170"/>
                </a:lnTo>
                <a:lnTo>
                  <a:pt x="10791" y="10126"/>
                </a:lnTo>
                <a:lnTo>
                  <a:pt x="10801" y="10083"/>
                </a:lnTo>
                <a:lnTo>
                  <a:pt x="10815" y="10041"/>
                </a:lnTo>
                <a:lnTo>
                  <a:pt x="10830" y="9998"/>
                </a:lnTo>
                <a:lnTo>
                  <a:pt x="10848" y="9956"/>
                </a:lnTo>
                <a:lnTo>
                  <a:pt x="10869" y="9915"/>
                </a:lnTo>
                <a:lnTo>
                  <a:pt x="10892" y="9874"/>
                </a:lnTo>
                <a:lnTo>
                  <a:pt x="10919" y="9833"/>
                </a:lnTo>
                <a:lnTo>
                  <a:pt x="10947" y="9794"/>
                </a:lnTo>
                <a:lnTo>
                  <a:pt x="10977" y="9754"/>
                </a:lnTo>
                <a:lnTo>
                  <a:pt x="11009" y="9717"/>
                </a:lnTo>
                <a:lnTo>
                  <a:pt x="11045" y="9680"/>
                </a:lnTo>
                <a:lnTo>
                  <a:pt x="11081" y="9644"/>
                </a:lnTo>
                <a:lnTo>
                  <a:pt x="11120" y="9608"/>
                </a:lnTo>
                <a:lnTo>
                  <a:pt x="11162" y="9574"/>
                </a:lnTo>
                <a:lnTo>
                  <a:pt x="11204" y="9542"/>
                </a:lnTo>
                <a:lnTo>
                  <a:pt x="11249" y="9509"/>
                </a:lnTo>
                <a:lnTo>
                  <a:pt x="11296" y="9479"/>
                </a:lnTo>
                <a:lnTo>
                  <a:pt x="11344" y="9451"/>
                </a:lnTo>
                <a:lnTo>
                  <a:pt x="11393" y="9423"/>
                </a:lnTo>
                <a:lnTo>
                  <a:pt x="11445" y="9398"/>
                </a:lnTo>
                <a:lnTo>
                  <a:pt x="11498" y="9373"/>
                </a:lnTo>
                <a:lnTo>
                  <a:pt x="11553" y="9350"/>
                </a:lnTo>
                <a:lnTo>
                  <a:pt x="11609" y="9330"/>
                </a:lnTo>
                <a:lnTo>
                  <a:pt x="11667" y="9311"/>
                </a:lnTo>
                <a:lnTo>
                  <a:pt x="11726" y="9294"/>
                </a:lnTo>
                <a:lnTo>
                  <a:pt x="11786" y="9279"/>
                </a:lnTo>
                <a:lnTo>
                  <a:pt x="11845" y="9267"/>
                </a:lnTo>
                <a:lnTo>
                  <a:pt x="11903" y="9256"/>
                </a:lnTo>
                <a:lnTo>
                  <a:pt x="11963" y="9248"/>
                </a:lnTo>
                <a:lnTo>
                  <a:pt x="12020" y="9242"/>
                </a:lnTo>
                <a:lnTo>
                  <a:pt x="12078" y="9238"/>
                </a:lnTo>
                <a:lnTo>
                  <a:pt x="12135" y="9237"/>
                </a:lnTo>
                <a:lnTo>
                  <a:pt x="12192" y="9238"/>
                </a:lnTo>
                <a:lnTo>
                  <a:pt x="12247" y="9241"/>
                </a:lnTo>
                <a:lnTo>
                  <a:pt x="12302" y="9245"/>
                </a:lnTo>
                <a:lnTo>
                  <a:pt x="12355" y="9252"/>
                </a:lnTo>
                <a:lnTo>
                  <a:pt x="12407" y="9262"/>
                </a:lnTo>
                <a:lnTo>
                  <a:pt x="12459" y="9273"/>
                </a:lnTo>
                <a:lnTo>
                  <a:pt x="12509" y="9285"/>
                </a:lnTo>
                <a:lnTo>
                  <a:pt x="12558" y="9300"/>
                </a:lnTo>
                <a:lnTo>
                  <a:pt x="12605" y="9317"/>
                </a:lnTo>
                <a:lnTo>
                  <a:pt x="12650" y="9335"/>
                </a:lnTo>
                <a:lnTo>
                  <a:pt x="12695" y="9355"/>
                </a:lnTo>
                <a:lnTo>
                  <a:pt x="12737" y="9377"/>
                </a:lnTo>
                <a:lnTo>
                  <a:pt x="12778" y="9401"/>
                </a:lnTo>
                <a:lnTo>
                  <a:pt x="12817" y="9426"/>
                </a:lnTo>
                <a:lnTo>
                  <a:pt x="12854" y="9453"/>
                </a:lnTo>
                <a:lnTo>
                  <a:pt x="12889" y="9482"/>
                </a:lnTo>
                <a:lnTo>
                  <a:pt x="12923" y="9512"/>
                </a:lnTo>
                <a:lnTo>
                  <a:pt x="12953" y="9544"/>
                </a:lnTo>
                <a:lnTo>
                  <a:pt x="12981" y="9577"/>
                </a:lnTo>
                <a:lnTo>
                  <a:pt x="13007" y="9612"/>
                </a:lnTo>
                <a:lnTo>
                  <a:pt x="13031" y="9649"/>
                </a:lnTo>
                <a:lnTo>
                  <a:pt x="13053" y="9686"/>
                </a:lnTo>
                <a:lnTo>
                  <a:pt x="13071" y="9725"/>
                </a:lnTo>
                <a:lnTo>
                  <a:pt x="13087" y="9766"/>
                </a:lnTo>
                <a:lnTo>
                  <a:pt x="13099" y="9808"/>
                </a:lnTo>
                <a:close/>
              </a:path>
            </a:pathLst>
          </a:custGeom>
          <a:solidFill>
            <a:schemeClr val="bg1">
              <a:lumMod val="65000"/>
            </a:schemeClr>
          </a:solidFill>
          <a:ln>
            <a:noFill/>
          </a:ln>
        </p:spPr>
        <p:txBody>
          <a:bodyPr anchor="ctr"/>
          <a:lstStyle/>
          <a:p>
            <a:pPr algn="ctr"/>
            <a:endParaRPr/>
          </a:p>
        </p:txBody>
      </p:sp>
      <p:grpSp>
        <p:nvGrpSpPr>
          <p:cNvPr id="27" name="组合 26"/>
          <p:cNvGrpSpPr/>
          <p:nvPr/>
        </p:nvGrpSpPr>
        <p:grpSpPr>
          <a:xfrm>
            <a:off x="7951" y="-8898"/>
            <a:ext cx="8464290" cy="628954"/>
            <a:chOff x="1805470" y="2263333"/>
            <a:chExt cx="5837592" cy="629063"/>
          </a:xfrm>
        </p:grpSpPr>
        <p:sp>
          <p:nvSpPr>
            <p:cNvPr id="28" name="箭头: 五边形 6"/>
            <p:cNvSpPr/>
            <p:nvPr/>
          </p:nvSpPr>
          <p:spPr bwMode="auto">
            <a:xfrm>
              <a:off x="1805470" y="2272514"/>
              <a:ext cx="2099542" cy="619882"/>
            </a:xfrm>
            <a:prstGeom prst="homePlate">
              <a:avLst/>
            </a:prstGeom>
            <a:gradFill flip="none" rotWithShape="1">
              <a:gsLst>
                <a:gs pos="14000">
                  <a:schemeClr val="accent4"/>
                </a:gs>
                <a:gs pos="32000">
                  <a:schemeClr val="accent4"/>
                </a:gs>
                <a:gs pos="100000">
                  <a:schemeClr val="accent4">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rgbClr val="FF0000"/>
                </a:solidFill>
              </a:endParaRPr>
            </a:p>
          </p:txBody>
        </p:sp>
        <p:sp>
          <p:nvSpPr>
            <p:cNvPr id="31" name="椭圆 30"/>
            <p:cNvSpPr/>
            <p:nvPr/>
          </p:nvSpPr>
          <p:spPr bwMode="auto">
            <a:xfrm>
              <a:off x="3352395" y="2341545"/>
              <a:ext cx="368035" cy="51891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4"/>
                  </a:solidFill>
                  <a:latin typeface="Impact" panose="020B0806030902050204" pitchFamily="34" charset="0"/>
                </a:rPr>
                <a:t>3.1</a:t>
              </a:r>
              <a:endParaRPr lang="en-US" altLang="zh-CN" sz="3200" dirty="0">
                <a:solidFill>
                  <a:schemeClr val="accent4"/>
                </a:solidFill>
                <a:latin typeface="Impact" panose="020B0806030902050204" pitchFamily="34" charset="0"/>
              </a:endParaRPr>
            </a:p>
          </p:txBody>
        </p:sp>
        <p:sp>
          <p:nvSpPr>
            <p:cNvPr id="33" name="矩形 32"/>
            <p:cNvSpPr/>
            <p:nvPr/>
          </p:nvSpPr>
          <p:spPr>
            <a:xfrm>
              <a:off x="3905012" y="2263333"/>
              <a:ext cx="3738050" cy="629063"/>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控制结构与算法描述</a:t>
              </a:r>
              <a:endParaRPr lang="zh-CN" altLang="en-US" sz="3200" b="1" dirty="0">
                <a:solidFill>
                  <a:schemeClr val="tx1">
                    <a:lumMod val="65000"/>
                    <a:lumOff val="35000"/>
                  </a:schemeClr>
                </a:solidFill>
              </a:endParaRPr>
            </a:p>
          </p:txBody>
        </p:sp>
      </p:grpSp>
      <p:grpSp>
        <p:nvGrpSpPr>
          <p:cNvPr id="20" name="组合 19"/>
          <p:cNvGrpSpPr/>
          <p:nvPr/>
        </p:nvGrpSpPr>
        <p:grpSpPr>
          <a:xfrm>
            <a:off x="0" y="689075"/>
            <a:ext cx="3543788" cy="1224301"/>
            <a:chOff x="3433044" y="2951527"/>
            <a:chExt cx="3543788" cy="1224301"/>
          </a:xfrm>
        </p:grpSpPr>
        <p:grpSp>
          <p:nvGrpSpPr>
            <p:cNvPr id="36" name="组合 35"/>
            <p:cNvGrpSpPr/>
            <p:nvPr/>
          </p:nvGrpSpPr>
          <p:grpSpPr>
            <a:xfrm>
              <a:off x="3433044" y="2951527"/>
              <a:ext cx="866019" cy="1224301"/>
              <a:chOff x="3808475" y="2119547"/>
              <a:chExt cx="1914069" cy="2769162"/>
            </a:xfrm>
          </p:grpSpPr>
          <p:sp>
            <p:nvSpPr>
              <p:cNvPr id="38" name="任意多边形: 形状 71"/>
              <p:cNvSpPr/>
              <p:nvPr/>
            </p:nvSpPr>
            <p:spPr>
              <a:xfrm>
                <a:off x="3808475" y="2119547"/>
                <a:ext cx="1914069" cy="2769162"/>
              </a:xfrm>
              <a:custGeom>
                <a:avLst/>
                <a:gdLst>
                  <a:gd name="connsiteX0" fmla="*/ 957035 w 1914069"/>
                  <a:gd name="connsiteY0" fmla="*/ 0 h 2769162"/>
                  <a:gd name="connsiteX1" fmla="*/ 1818872 w 1914069"/>
                  <a:gd name="connsiteY1" fmla="*/ 861837 h 2769162"/>
                  <a:gd name="connsiteX2" fmla="*/ 1566446 w 1914069"/>
                  <a:gd name="connsiteY2" fmla="*/ 1471248 h 2769162"/>
                  <a:gd name="connsiteX3" fmla="*/ 1481327 w 1914069"/>
                  <a:gd name="connsiteY3" fmla="*/ 1541477 h 2769162"/>
                  <a:gd name="connsiteX4" fmla="*/ 1914069 w 1914069"/>
                  <a:gd name="connsiteY4" fmla="*/ 2507853 h 2769162"/>
                  <a:gd name="connsiteX5" fmla="*/ 1470687 w 1914069"/>
                  <a:gd name="connsiteY5" fmla="*/ 2299933 h 2769162"/>
                  <a:gd name="connsiteX6" fmla="*/ 1330531 w 1914069"/>
                  <a:gd name="connsiteY6" fmla="*/ 2769160 h 2769162"/>
                  <a:gd name="connsiteX7" fmla="*/ 957035 w 1914069"/>
                  <a:gd name="connsiteY7" fmla="*/ 1935088 h 2769162"/>
                  <a:gd name="connsiteX8" fmla="*/ 583537 w 1914069"/>
                  <a:gd name="connsiteY8" fmla="*/ 2769162 h 2769162"/>
                  <a:gd name="connsiteX9" fmla="*/ 443382 w 1914069"/>
                  <a:gd name="connsiteY9" fmla="*/ 2299935 h 2769162"/>
                  <a:gd name="connsiteX10" fmla="*/ 0 w 1914069"/>
                  <a:gd name="connsiteY10" fmla="*/ 2507855 h 2769162"/>
                  <a:gd name="connsiteX11" fmla="*/ 432743 w 1914069"/>
                  <a:gd name="connsiteY11" fmla="*/ 1541477 h 2769162"/>
                  <a:gd name="connsiteX12" fmla="*/ 347625 w 1914069"/>
                  <a:gd name="connsiteY12" fmla="*/ 1471248 h 2769162"/>
                  <a:gd name="connsiteX13" fmla="*/ 95198 w 1914069"/>
                  <a:gd name="connsiteY13" fmla="*/ 861837 h 2769162"/>
                  <a:gd name="connsiteX14" fmla="*/ 957035 w 1914069"/>
                  <a:gd name="connsiteY14" fmla="*/ 0 h 276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914069" h="2769162">
                    <a:moveTo>
                      <a:pt x="957035" y="0"/>
                    </a:moveTo>
                    <a:cubicBezTo>
                      <a:pt x="1433014" y="0"/>
                      <a:pt x="1818872" y="385858"/>
                      <a:pt x="1818872" y="861837"/>
                    </a:cubicBezTo>
                    <a:cubicBezTo>
                      <a:pt x="1818872" y="1099827"/>
                      <a:pt x="1722408" y="1315286"/>
                      <a:pt x="1566446" y="1471248"/>
                    </a:cubicBezTo>
                    <a:lnTo>
                      <a:pt x="1481327" y="1541477"/>
                    </a:lnTo>
                    <a:lnTo>
                      <a:pt x="1914069" y="2507853"/>
                    </a:lnTo>
                    <a:lnTo>
                      <a:pt x="1470687" y="2299933"/>
                    </a:lnTo>
                    <a:lnTo>
                      <a:pt x="1330531" y="2769160"/>
                    </a:lnTo>
                    <a:lnTo>
                      <a:pt x="957035" y="1935088"/>
                    </a:lnTo>
                    <a:lnTo>
                      <a:pt x="583537" y="2769162"/>
                    </a:lnTo>
                    <a:lnTo>
                      <a:pt x="443382" y="2299935"/>
                    </a:lnTo>
                    <a:lnTo>
                      <a:pt x="0" y="2507855"/>
                    </a:lnTo>
                    <a:lnTo>
                      <a:pt x="432743" y="1541477"/>
                    </a:lnTo>
                    <a:lnTo>
                      <a:pt x="347625" y="1471248"/>
                    </a:lnTo>
                    <a:cubicBezTo>
                      <a:pt x="191663" y="1315286"/>
                      <a:pt x="95198" y="1099827"/>
                      <a:pt x="95198" y="861837"/>
                    </a:cubicBezTo>
                    <a:cubicBezTo>
                      <a:pt x="95198" y="385858"/>
                      <a:pt x="481056" y="0"/>
                      <a:pt x="957035" y="0"/>
                    </a:cubicBezTo>
                    <a:close/>
                  </a:path>
                </a:pathLst>
              </a:cu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FFFFFF"/>
                  </a:solidFill>
                </a:endParaRPr>
              </a:p>
            </p:txBody>
          </p:sp>
          <p:sp>
            <p:nvSpPr>
              <p:cNvPr id="39" name="圆角矩形 3"/>
              <p:cNvSpPr/>
              <p:nvPr/>
            </p:nvSpPr>
            <p:spPr>
              <a:xfrm>
                <a:off x="4045649" y="2261523"/>
                <a:ext cx="1439718" cy="143971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0" name="圆角矩形 4"/>
              <p:cNvSpPr/>
              <p:nvPr/>
            </p:nvSpPr>
            <p:spPr>
              <a:xfrm>
                <a:off x="4136544" y="2352418"/>
                <a:ext cx="1257929" cy="1257929"/>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1" name="文本框 75"/>
              <p:cNvSpPr txBox="1"/>
              <p:nvPr/>
            </p:nvSpPr>
            <p:spPr>
              <a:xfrm>
                <a:off x="3932748" y="2502606"/>
                <a:ext cx="1665893" cy="904981"/>
              </a:xfrm>
              <a:prstGeom prst="rect">
                <a:avLst/>
              </a:prstGeom>
              <a:noFill/>
            </p:spPr>
            <p:txBody>
              <a:bodyPr wrap="none" rtlCol="0">
                <a:spAutoFit/>
              </a:bodyPr>
              <a:lstStyle/>
              <a:p>
                <a:pPr algn="ctr"/>
                <a:r>
                  <a:rPr lang="en-US" altLang="zh-CN" sz="2000" b="1" dirty="0" smtClean="0">
                    <a:solidFill>
                      <a:schemeClr val="tx2">
                        <a:lumMod val="50000"/>
                      </a:schemeClr>
                    </a:solidFill>
                  </a:rPr>
                  <a:t>3.1.2</a:t>
                </a:r>
                <a:endParaRPr lang="zh-CN" altLang="en-US" sz="2000" b="1" dirty="0">
                  <a:solidFill>
                    <a:schemeClr val="tx2">
                      <a:lumMod val="50000"/>
                    </a:schemeClr>
                  </a:solidFill>
                </a:endParaRPr>
              </a:p>
            </p:txBody>
          </p:sp>
        </p:grpSp>
        <p:sp>
          <p:nvSpPr>
            <p:cNvPr id="37" name="矩形 36"/>
            <p:cNvSpPr/>
            <p:nvPr/>
          </p:nvSpPr>
          <p:spPr>
            <a:xfrm>
              <a:off x="4245324" y="3030160"/>
              <a:ext cx="2731508"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accent2"/>
                  </a:solidFill>
                </a:rPr>
                <a:t>算法流程描述</a:t>
              </a:r>
              <a:endParaRPr lang="zh-CN" altLang="en-US" sz="2800" b="1" dirty="0">
                <a:solidFill>
                  <a:schemeClr val="accent2"/>
                </a:solidFill>
              </a:endParaRPr>
            </a:p>
          </p:txBody>
        </p:sp>
      </p:grpSp>
      <p:sp>
        <p:nvSpPr>
          <p:cNvPr id="4" name="矩形 3"/>
          <p:cNvSpPr/>
          <p:nvPr/>
        </p:nvSpPr>
        <p:spPr>
          <a:xfrm>
            <a:off x="188939" y="1720726"/>
            <a:ext cx="11046254" cy="5324535"/>
          </a:xfrm>
          <a:prstGeom prst="rect">
            <a:avLst/>
          </a:prstGeom>
        </p:spPr>
        <p:txBody>
          <a:bodyPr wrap="square">
            <a:spAutoFit/>
          </a:bodyPr>
          <a:lstStyle/>
          <a:p>
            <a:r>
              <a:rPr lang="en-US" altLang="zh-CN" sz="2800" dirty="0">
                <a:latin typeface="黑体" panose="02010609060101010101" pitchFamily="49" charset="-122"/>
                <a:ea typeface="黑体" panose="02010609060101010101" pitchFamily="49" charset="-122"/>
              </a:rPr>
              <a:t>3.</a:t>
            </a:r>
            <a:r>
              <a:rPr lang="zh-CN" altLang="zh-CN" sz="2800" dirty="0">
                <a:latin typeface="黑体" panose="02010609060101010101" pitchFamily="49" charset="-122"/>
                <a:ea typeface="黑体" panose="02010609060101010101" pitchFamily="49" charset="-122"/>
              </a:rPr>
              <a:t>流程图描述</a:t>
            </a:r>
            <a:endParaRPr lang="zh-CN" altLang="zh-CN" sz="2800" b="1" dirty="0">
              <a:latin typeface="黑体" panose="02010609060101010101" pitchFamily="49" charset="-122"/>
              <a:ea typeface="黑体" panose="02010609060101010101" pitchFamily="49" charset="-122"/>
            </a:endParaRP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流程图</a:t>
            </a:r>
            <a:r>
              <a:rPr lang="zh-CN" altLang="zh-CN" sz="2400" dirty="0">
                <a:latin typeface="宋体" panose="02010600030101010101" pitchFamily="2" charset="-122"/>
                <a:ea typeface="宋体" panose="02010600030101010101" pitchFamily="2" charset="-122"/>
              </a:rPr>
              <a:t>是算法流程的图形化描述的方式之一，也被称为程序框图，如图</a:t>
            </a:r>
            <a:r>
              <a:rPr lang="en-US" altLang="zh-CN" sz="2400" dirty="0">
                <a:latin typeface="宋体" panose="02010600030101010101" pitchFamily="2" charset="-122"/>
                <a:ea typeface="宋体" panose="02010600030101010101" pitchFamily="2" charset="-122"/>
              </a:rPr>
              <a:t>3-4</a:t>
            </a:r>
            <a:r>
              <a:rPr lang="zh-CN" altLang="zh-CN" sz="2400" dirty="0">
                <a:latin typeface="宋体" panose="02010600030101010101" pitchFamily="2" charset="-122"/>
                <a:ea typeface="宋体" panose="02010600030101010101" pitchFamily="2" charset="-122"/>
              </a:rPr>
              <a:t>所示，是用统一规定的标准符号描述程序运行结构与步骤的图形表示。流程图是在处理信息流程图的基础上通过对输入输出数据和处理过程的详细分析，将程序运行的主要步骤和内容标识出来，可以清晰地描述出算法的思路和过程。俗话说：一图胜</a:t>
            </a:r>
            <a:r>
              <a:rPr lang="en-US" altLang="zh-CN" sz="2400" dirty="0" err="1">
                <a:latin typeface="宋体" panose="02010600030101010101" pitchFamily="2" charset="-122"/>
                <a:ea typeface="宋体" panose="02010600030101010101" pitchFamily="2" charset="-122"/>
                <a:hlinkClick r:id="rId3"/>
              </a:rPr>
              <a:t>千言</a:t>
            </a:r>
            <a:r>
              <a:rPr lang="zh-CN" altLang="zh-CN" sz="2400" dirty="0">
                <a:latin typeface="宋体" panose="02010600030101010101" pitchFamily="2" charset="-122"/>
                <a:ea typeface="宋体" panose="02010600030101010101" pitchFamily="2" charset="-122"/>
              </a:rPr>
              <a:t>，流程图形象直观，各种操作一目了然，不会产生“歧义性”，便于理解，算法出错时容易发现，并可以直接转化为程序，如</a:t>
            </a:r>
            <a:r>
              <a:rPr lang="en-US" altLang="zh-CN" sz="2400" dirty="0">
                <a:latin typeface="宋体" panose="02010600030101010101" pitchFamily="2" charset="-122"/>
                <a:ea typeface="宋体" panose="02010600030101010101" pitchFamily="2" charset="-122"/>
              </a:rPr>
              <a:t>Raptor</a:t>
            </a:r>
            <a:r>
              <a:rPr lang="zh-CN" altLang="zh-CN" sz="2400" dirty="0">
                <a:latin typeface="宋体" panose="02010600030101010101" pitchFamily="2" charset="-122"/>
                <a:ea typeface="宋体" panose="02010600030101010101" pitchFamily="2" charset="-122"/>
              </a:rPr>
              <a:t>语言可以直接根据流程图生成</a:t>
            </a:r>
            <a:r>
              <a:rPr lang="en-US" altLang="zh-CN" sz="2400" dirty="0">
                <a:latin typeface="宋体" panose="02010600030101010101" pitchFamily="2" charset="-122"/>
                <a:ea typeface="宋体" panose="02010600030101010101" pitchFamily="2" charset="-122"/>
              </a:rPr>
              <a:t>C++</a:t>
            </a:r>
            <a:r>
              <a:rPr lang="zh-CN" altLang="zh-CN" sz="2400" dirty="0">
                <a:latin typeface="宋体" panose="02010600030101010101" pitchFamily="2" charset="-122"/>
                <a:ea typeface="宋体" panose="02010600030101010101" pitchFamily="2" charset="-122"/>
              </a:rPr>
              <a:t>语言</a:t>
            </a:r>
            <a:r>
              <a:rPr lang="zh-CN" altLang="zh-CN" sz="2400" dirty="0" smtClean="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美国国家标准化协会</a:t>
            </a:r>
            <a:r>
              <a:rPr lang="en-US" altLang="zh-CN" sz="2400" dirty="0">
                <a:latin typeface="宋体" panose="02010600030101010101" pitchFamily="2" charset="-122"/>
                <a:ea typeface="宋体" panose="02010600030101010101" pitchFamily="2" charset="-122"/>
              </a:rPr>
              <a:t>ANSI</a:t>
            </a:r>
            <a:r>
              <a:rPr lang="zh-CN" altLang="zh-CN" sz="2400" dirty="0">
                <a:latin typeface="宋体" panose="02010600030101010101" pitchFamily="2" charset="-122"/>
                <a:ea typeface="宋体" panose="02010600030101010101" pitchFamily="2" charset="-122"/>
              </a:rPr>
              <a:t>曾规定了一些常用的流程图符号：</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圆角</a:t>
            </a:r>
            <a:r>
              <a:rPr lang="zh-CN" altLang="zh-CN" sz="2400" dirty="0">
                <a:latin typeface="宋体" panose="02010600030101010101" pitchFamily="2" charset="-122"/>
                <a:ea typeface="宋体" panose="02010600030101010101" pitchFamily="2" charset="-122"/>
              </a:rPr>
              <a:t>矩形表示“开始”与“结束”；</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矩形</a:t>
            </a:r>
            <a:r>
              <a:rPr lang="zh-CN" altLang="zh-CN" sz="2400" dirty="0">
                <a:latin typeface="宋体" panose="02010600030101010101" pitchFamily="2" charset="-122"/>
                <a:ea typeface="宋体" panose="02010600030101010101" pitchFamily="2" charset="-122"/>
              </a:rPr>
              <a:t>表示行动方案、普通工作环节用；</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菱形</a:t>
            </a:r>
            <a:r>
              <a:rPr lang="zh-CN" altLang="zh-CN" sz="2400" dirty="0">
                <a:latin typeface="宋体" panose="02010600030101010101" pitchFamily="2" charset="-122"/>
                <a:ea typeface="宋体" panose="02010600030101010101" pitchFamily="2" charset="-122"/>
              </a:rPr>
              <a:t>表示问题判断或判定（审核</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审批</a:t>
            </a:r>
            <a:r>
              <a:rPr lang="en-US" altLang="zh-CN" sz="2400" dirty="0">
                <a:latin typeface="宋体" panose="02010600030101010101" pitchFamily="2" charset="-122"/>
                <a:ea typeface="宋体" panose="02010600030101010101" pitchFamily="2" charset="-122"/>
              </a:rPr>
              <a:t>/</a:t>
            </a:r>
            <a:r>
              <a:rPr lang="zh-CN" altLang="zh-CN" sz="2400" dirty="0">
                <a:latin typeface="宋体" panose="02010600030101010101" pitchFamily="2" charset="-122"/>
                <a:ea typeface="宋体" panose="02010600030101010101" pitchFamily="2" charset="-122"/>
              </a:rPr>
              <a:t>评审）环节；</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用</a:t>
            </a:r>
            <a:r>
              <a:rPr lang="zh-CN" altLang="zh-CN" sz="2400" dirty="0">
                <a:latin typeface="宋体" panose="02010600030101010101" pitchFamily="2" charset="-122"/>
                <a:ea typeface="宋体" panose="02010600030101010101" pitchFamily="2" charset="-122"/>
              </a:rPr>
              <a:t>平行四边形表示输入输出；</a:t>
            </a:r>
          </a:p>
          <a:p>
            <a:r>
              <a:rPr lang="en-US" altLang="zh-CN" sz="2400" dirty="0" smtClean="0">
                <a:latin typeface="宋体" panose="02010600030101010101" pitchFamily="2" charset="-122"/>
                <a:ea typeface="宋体" panose="02010600030101010101" pitchFamily="2" charset="-122"/>
              </a:rPr>
              <a:t>    </a:t>
            </a:r>
            <a:r>
              <a:rPr lang="zh-CN" altLang="zh-CN" sz="2400" dirty="0" smtClean="0">
                <a:latin typeface="宋体" panose="02010600030101010101" pitchFamily="2" charset="-122"/>
                <a:ea typeface="宋体" panose="02010600030101010101" pitchFamily="2" charset="-122"/>
              </a:rPr>
              <a:t>箭头</a:t>
            </a:r>
            <a:r>
              <a:rPr lang="zh-CN" altLang="zh-CN" sz="2400" dirty="0">
                <a:latin typeface="宋体" panose="02010600030101010101" pitchFamily="2" charset="-122"/>
                <a:ea typeface="宋体" panose="02010600030101010101" pitchFamily="2" charset="-122"/>
              </a:rPr>
              <a:t>代表</a:t>
            </a:r>
            <a:r>
              <a:rPr lang="en-US" altLang="zh-CN" sz="2400" dirty="0" err="1">
                <a:latin typeface="宋体" panose="02010600030101010101" pitchFamily="2" charset="-122"/>
                <a:ea typeface="宋体" panose="02010600030101010101" pitchFamily="2" charset="-122"/>
                <a:hlinkClick r:id="rId4"/>
              </a:rPr>
              <a:t>工作流</a:t>
            </a:r>
            <a:r>
              <a:rPr lang="zh-CN" altLang="zh-CN" sz="2400" dirty="0">
                <a:latin typeface="宋体" panose="02010600030101010101" pitchFamily="2" charset="-122"/>
                <a:ea typeface="宋体" panose="02010600030101010101" pitchFamily="2" charset="-122"/>
              </a:rPr>
              <a:t>方向。</a:t>
            </a:r>
          </a:p>
          <a:p>
            <a:endParaRPr lang="zh-CN" altLang="zh-CN" sz="2400" dirty="0"/>
          </a:p>
        </p:txBody>
      </p:sp>
      <p:pic>
        <p:nvPicPr>
          <p:cNvPr id="16" name="图片 15" descr="第二章_流程图.jpg"/>
          <p:cNvPicPr/>
          <p:nvPr/>
        </p:nvPicPr>
        <p:blipFill>
          <a:blip r:embed="rId5" cstate="print"/>
          <a:stretch>
            <a:fillRect/>
          </a:stretch>
        </p:blipFill>
        <p:spPr>
          <a:xfrm>
            <a:off x="7194797" y="-8898"/>
            <a:ext cx="4636743" cy="6866898"/>
          </a:xfrm>
          <a:prstGeom prst="rect">
            <a:avLst/>
          </a:prstGeom>
        </p:spPr>
      </p:pic>
    </p:spTree>
    <p:extLst>
      <p:ext uri="{BB962C8B-B14F-4D97-AF65-F5344CB8AC3E}">
        <p14:creationId xmlns:p14="http://schemas.microsoft.com/office/powerpoint/2010/main" val="346035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996" y="4865"/>
            <a:ext cx="8476742" cy="628954"/>
            <a:chOff x="755375" y="4038666"/>
            <a:chExt cx="8476742" cy="628954"/>
          </a:xfrm>
        </p:grpSpPr>
        <p:grpSp>
          <p:nvGrpSpPr>
            <p:cNvPr id="18" name="组合 17"/>
            <p:cNvGrpSpPr/>
            <p:nvPr/>
          </p:nvGrpSpPr>
          <p:grpSpPr>
            <a:xfrm>
              <a:off x="755375" y="4043590"/>
              <a:ext cx="3047432" cy="619760"/>
              <a:chOff x="1805471" y="3196301"/>
              <a:chExt cx="2500903" cy="619760"/>
            </a:xfrm>
          </p:grpSpPr>
          <p:sp>
            <p:nvSpPr>
              <p:cNvPr id="22" name="箭头: 五边形 3"/>
              <p:cNvSpPr/>
              <p:nvPr/>
            </p:nvSpPr>
            <p:spPr bwMode="auto">
              <a:xfrm>
                <a:off x="1805471" y="3196301"/>
                <a:ext cx="2500903" cy="619760"/>
              </a:xfrm>
              <a:prstGeom prst="homePlate">
                <a:avLst/>
              </a:prstGeom>
              <a:gradFill flip="none" rotWithShape="1">
                <a:gsLst>
                  <a:gs pos="14000">
                    <a:schemeClr val="accent2"/>
                  </a:gs>
                  <a:gs pos="32000">
                    <a:schemeClr val="accent2"/>
                  </a:gs>
                  <a:gs pos="100000">
                    <a:schemeClr val="accent2">
                      <a:lumMod val="75000"/>
                    </a:schemeClr>
                  </a:gs>
                </a:gsLst>
                <a:lin ang="2700000" scaled="1"/>
                <a:tileRect/>
              </a:gradFill>
              <a:ln>
                <a:solidFill>
                  <a:schemeClr val="bg1"/>
                </a:solidFill>
              </a:ln>
              <a:effectLst>
                <a:outerShdw blurRad="152400" dist="63500" dir="5400000" sx="104000" sy="104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3200" dirty="0">
                  <a:solidFill>
                    <a:schemeClr val="lt1"/>
                  </a:solidFill>
                </a:endParaRPr>
              </a:p>
            </p:txBody>
          </p:sp>
          <p:sp>
            <p:nvSpPr>
              <p:cNvPr id="23" name="椭圆 22"/>
              <p:cNvSpPr/>
              <p:nvPr/>
            </p:nvSpPr>
            <p:spPr bwMode="auto">
              <a:xfrm>
                <a:off x="3618624" y="3249048"/>
                <a:ext cx="468110" cy="544209"/>
              </a:xfrm>
              <a:prstGeom prst="ellipse">
                <a:avLst/>
              </a:prstGeom>
              <a:solidFill>
                <a:schemeClr val="bg1"/>
              </a:solidFill>
              <a:ln w="19050">
                <a:noFill/>
                <a:round/>
              </a:ln>
            </p:spPr>
            <p:txBody>
              <a:bodyPr vert="horz" wrap="none" lIns="91440" tIns="45720" rIns="91440" bIns="45720" anchor="ctr" anchorCtr="1" compatLnSpc="1">
                <a:noAutofit/>
              </a:bodyPr>
              <a:lstStyle/>
              <a:p>
                <a:pPr algn="ctr"/>
                <a:r>
                  <a:rPr lang="en-US" altLang="zh-CN" sz="3200" dirty="0" smtClean="0">
                    <a:solidFill>
                      <a:schemeClr val="accent2"/>
                    </a:solidFill>
                    <a:latin typeface="Impact" panose="020B0806030902050204" pitchFamily="34" charset="0"/>
                  </a:rPr>
                  <a:t>3.2</a:t>
                </a:r>
                <a:endParaRPr lang="en-US" altLang="zh-CN" sz="3200" dirty="0">
                  <a:solidFill>
                    <a:schemeClr val="accent2"/>
                  </a:solidFill>
                  <a:latin typeface="Impact" panose="020B0806030902050204" pitchFamily="34" charset="0"/>
                </a:endParaRPr>
              </a:p>
            </p:txBody>
          </p:sp>
        </p:grpSp>
        <p:sp>
          <p:nvSpPr>
            <p:cNvPr id="19" name="矩形 18"/>
            <p:cNvSpPr/>
            <p:nvPr/>
          </p:nvSpPr>
          <p:spPr>
            <a:xfrm>
              <a:off x="3812084" y="4038666"/>
              <a:ext cx="5420033" cy="628954"/>
            </a:xfrm>
            <a:prstGeom prst="rect">
              <a:avLst/>
            </a:prstGeom>
          </p:spPr>
          <p:txBody>
            <a:bodyPr wrap="square">
              <a:spAutoFit/>
              <a:scene3d>
                <a:camera prst="orthographicFront"/>
                <a:lightRig rig="threePt" dir="t"/>
              </a:scene3d>
              <a:sp3d contourW="6350"/>
            </a:bodyPr>
            <a:lstStyle/>
            <a:p>
              <a:pPr>
                <a:lnSpc>
                  <a:spcPct val="120000"/>
                </a:lnSpc>
              </a:pPr>
              <a:r>
                <a:rPr lang="zh-CN" altLang="en-US" sz="3200" b="1" dirty="0" smtClean="0">
                  <a:solidFill>
                    <a:schemeClr val="tx1">
                      <a:lumMod val="65000"/>
                      <a:lumOff val="35000"/>
                    </a:schemeClr>
                  </a:solidFill>
                </a:rPr>
                <a:t>选择结构</a:t>
              </a:r>
              <a:endParaRPr lang="zh-CN" altLang="en-US" sz="3200" b="1" dirty="0">
                <a:solidFill>
                  <a:schemeClr val="tx1">
                    <a:lumMod val="65000"/>
                    <a:lumOff val="35000"/>
                  </a:schemeClr>
                </a:solidFill>
              </a:endParaRPr>
            </a:p>
          </p:txBody>
        </p:sp>
      </p:grpSp>
      <p:grpSp>
        <p:nvGrpSpPr>
          <p:cNvPr id="24" name="组合 23"/>
          <p:cNvGrpSpPr/>
          <p:nvPr/>
        </p:nvGrpSpPr>
        <p:grpSpPr>
          <a:xfrm>
            <a:off x="2099262" y="1404177"/>
            <a:ext cx="4835117" cy="748507"/>
            <a:chOff x="7824198" y="1404177"/>
            <a:chExt cx="4835117" cy="748507"/>
          </a:xfrm>
        </p:grpSpPr>
        <p:grpSp>
          <p:nvGrpSpPr>
            <p:cNvPr id="25" name="组合 24"/>
            <p:cNvGrpSpPr/>
            <p:nvPr/>
          </p:nvGrpSpPr>
          <p:grpSpPr>
            <a:xfrm>
              <a:off x="7824198" y="1404177"/>
              <a:ext cx="761736" cy="748507"/>
              <a:chOff x="1805940" y="1198245"/>
              <a:chExt cx="2011680" cy="2011680"/>
            </a:xfrm>
          </p:grpSpPr>
          <p:sp>
            <p:nvSpPr>
              <p:cNvPr id="30" name="圆角矩形 2"/>
              <p:cNvSpPr/>
              <p:nvPr/>
            </p:nvSpPr>
            <p:spPr>
              <a:xfrm>
                <a:off x="1805940" y="1198245"/>
                <a:ext cx="2011680" cy="2011680"/>
              </a:xfrm>
              <a:prstGeom prst="ellipse">
                <a:avLst/>
              </a:prstGeom>
              <a:solidFill>
                <a:schemeClr val="tx1">
                  <a:lumMod val="50000"/>
                  <a:lumOff val="50000"/>
                </a:schemeClr>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2"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34"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26" name="文本框 28"/>
            <p:cNvSpPr txBox="1"/>
            <p:nvPr/>
          </p:nvSpPr>
          <p:spPr>
            <a:xfrm>
              <a:off x="7846231" y="1591463"/>
              <a:ext cx="837281"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3.2.1</a:t>
              </a:r>
              <a:endParaRPr lang="en-US" altLang="zh-CN" sz="2000" b="1" dirty="0">
                <a:solidFill>
                  <a:schemeClr val="tx1">
                    <a:lumMod val="65000"/>
                    <a:lumOff val="35000"/>
                  </a:schemeClr>
                </a:solidFill>
              </a:endParaRPr>
            </a:p>
          </p:txBody>
        </p:sp>
        <p:sp>
          <p:nvSpPr>
            <p:cNvPr id="29" name="矩形 28"/>
            <p:cNvSpPr/>
            <p:nvPr/>
          </p:nvSpPr>
          <p:spPr>
            <a:xfrm>
              <a:off x="8588965" y="1476074"/>
              <a:ext cx="4070350" cy="561885"/>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a:solidFill>
                    <a:schemeClr val="tx1">
                      <a:lumMod val="65000"/>
                      <a:lumOff val="35000"/>
                    </a:schemeClr>
                  </a:solidFill>
                </a:rPr>
                <a:t>单</a:t>
              </a:r>
              <a:r>
                <a:rPr lang="zh-CN" altLang="en-US" sz="2800" b="1" dirty="0" smtClean="0">
                  <a:solidFill>
                    <a:schemeClr val="tx1">
                      <a:lumMod val="65000"/>
                      <a:lumOff val="35000"/>
                    </a:schemeClr>
                  </a:solidFill>
                </a:rPr>
                <a:t>分支选择结构</a:t>
              </a:r>
              <a:endParaRPr lang="zh-CN" altLang="en-US" sz="2800" b="1" dirty="0">
                <a:solidFill>
                  <a:schemeClr val="tx1">
                    <a:lumMod val="65000"/>
                    <a:lumOff val="35000"/>
                  </a:schemeClr>
                </a:solidFill>
              </a:endParaRPr>
            </a:p>
          </p:txBody>
        </p:sp>
      </p:grpSp>
      <p:grpSp>
        <p:nvGrpSpPr>
          <p:cNvPr id="35" name="组合 34"/>
          <p:cNvGrpSpPr/>
          <p:nvPr/>
        </p:nvGrpSpPr>
        <p:grpSpPr>
          <a:xfrm>
            <a:off x="2066210" y="2274512"/>
            <a:ext cx="5839040" cy="773015"/>
            <a:chOff x="7791146" y="2274512"/>
            <a:chExt cx="5839040" cy="773015"/>
          </a:xfrm>
        </p:grpSpPr>
        <p:grpSp>
          <p:nvGrpSpPr>
            <p:cNvPr id="42" name="组合 41"/>
            <p:cNvGrpSpPr/>
            <p:nvPr/>
          </p:nvGrpSpPr>
          <p:grpSpPr>
            <a:xfrm>
              <a:off x="7791146" y="2274512"/>
              <a:ext cx="794787" cy="773015"/>
              <a:chOff x="1805940" y="1198245"/>
              <a:chExt cx="2011680" cy="2011680"/>
            </a:xfrm>
          </p:grpSpPr>
          <p:sp>
            <p:nvSpPr>
              <p:cNvPr id="45" name="圆角矩形 2"/>
              <p:cNvSpPr/>
              <p:nvPr/>
            </p:nvSpPr>
            <p:spPr>
              <a:xfrm>
                <a:off x="1805940" y="1198245"/>
                <a:ext cx="2011680" cy="2011680"/>
              </a:xfrm>
              <a:prstGeom prst="ellipse">
                <a:avLst/>
              </a:prstGeom>
              <a:solidFill>
                <a:schemeClr val="accent4"/>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6"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47"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43" name="文本框 63"/>
            <p:cNvSpPr txBox="1"/>
            <p:nvPr/>
          </p:nvSpPr>
          <p:spPr>
            <a:xfrm>
              <a:off x="7847415" y="2459254"/>
              <a:ext cx="814063"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3.2.2</a:t>
              </a:r>
              <a:endParaRPr lang="en-US" altLang="zh-CN" sz="2000" b="1" dirty="0">
                <a:solidFill>
                  <a:schemeClr val="tx1">
                    <a:lumMod val="65000"/>
                    <a:lumOff val="35000"/>
                  </a:schemeClr>
                </a:solidFill>
              </a:endParaRPr>
            </a:p>
          </p:txBody>
        </p:sp>
        <p:sp>
          <p:nvSpPr>
            <p:cNvPr id="44" name="矩形 43"/>
            <p:cNvSpPr/>
            <p:nvPr/>
          </p:nvSpPr>
          <p:spPr>
            <a:xfrm>
              <a:off x="8590213" y="2357560"/>
              <a:ext cx="5039973"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双分支选择结构</a:t>
              </a:r>
              <a:endParaRPr lang="zh-CN" altLang="en-US" sz="2800" b="1" dirty="0">
                <a:solidFill>
                  <a:schemeClr val="tx1">
                    <a:lumMod val="65000"/>
                    <a:lumOff val="35000"/>
                  </a:schemeClr>
                </a:solidFill>
              </a:endParaRPr>
            </a:p>
          </p:txBody>
        </p:sp>
      </p:grpSp>
      <p:grpSp>
        <p:nvGrpSpPr>
          <p:cNvPr id="48" name="组合 47"/>
          <p:cNvGrpSpPr/>
          <p:nvPr/>
        </p:nvGrpSpPr>
        <p:grpSpPr>
          <a:xfrm>
            <a:off x="2045362" y="3086988"/>
            <a:ext cx="4890258" cy="795990"/>
            <a:chOff x="7770298" y="3086988"/>
            <a:chExt cx="4890258" cy="795990"/>
          </a:xfrm>
        </p:grpSpPr>
        <p:grpSp>
          <p:nvGrpSpPr>
            <p:cNvPr id="49" name="组合 48"/>
            <p:cNvGrpSpPr/>
            <p:nvPr/>
          </p:nvGrpSpPr>
          <p:grpSpPr>
            <a:xfrm>
              <a:off x="7770298" y="3086988"/>
              <a:ext cx="825079" cy="795990"/>
              <a:chOff x="1805940" y="1198245"/>
              <a:chExt cx="2011680" cy="2011680"/>
            </a:xfrm>
          </p:grpSpPr>
          <p:sp>
            <p:nvSpPr>
              <p:cNvPr id="52" name="圆角矩形 2"/>
              <p:cNvSpPr/>
              <p:nvPr/>
            </p:nvSpPr>
            <p:spPr>
              <a:xfrm>
                <a:off x="1805940" y="1198245"/>
                <a:ext cx="2011680" cy="2011680"/>
              </a:xfrm>
              <a:prstGeom prst="ellipse">
                <a:avLst/>
              </a:prstGeom>
              <a:solidFill>
                <a:schemeClr val="accent2"/>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3"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54"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0" name="文本框 29"/>
            <p:cNvSpPr txBox="1"/>
            <p:nvPr/>
          </p:nvSpPr>
          <p:spPr>
            <a:xfrm>
              <a:off x="7805842" y="3301829"/>
              <a:ext cx="880164"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3.2.3</a:t>
              </a:r>
              <a:endParaRPr lang="en-US" altLang="zh-CN" sz="2000" b="1" dirty="0">
                <a:solidFill>
                  <a:schemeClr val="tx1">
                    <a:lumMod val="65000"/>
                    <a:lumOff val="35000"/>
                  </a:schemeClr>
                </a:solidFill>
              </a:endParaRPr>
            </a:p>
          </p:txBody>
        </p:sp>
        <p:sp>
          <p:nvSpPr>
            <p:cNvPr id="51" name="矩形 50"/>
            <p:cNvSpPr/>
            <p:nvPr/>
          </p:nvSpPr>
          <p:spPr>
            <a:xfrm>
              <a:off x="8590206" y="3186515"/>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多分支选择结构</a:t>
              </a:r>
              <a:endParaRPr lang="zh-CN" altLang="en-US" sz="2800" b="1" dirty="0">
                <a:solidFill>
                  <a:schemeClr val="tx1">
                    <a:lumMod val="65000"/>
                    <a:lumOff val="35000"/>
                  </a:schemeClr>
                </a:solidFill>
              </a:endParaRPr>
            </a:p>
          </p:txBody>
        </p:sp>
      </p:grpSp>
      <p:grpSp>
        <p:nvGrpSpPr>
          <p:cNvPr id="55" name="组合 54"/>
          <p:cNvGrpSpPr/>
          <p:nvPr/>
        </p:nvGrpSpPr>
        <p:grpSpPr>
          <a:xfrm>
            <a:off x="2056379" y="3862021"/>
            <a:ext cx="4877430" cy="793383"/>
            <a:chOff x="7781315" y="3862021"/>
            <a:chExt cx="4877430" cy="793383"/>
          </a:xfrm>
        </p:grpSpPr>
        <p:grpSp>
          <p:nvGrpSpPr>
            <p:cNvPr id="56" name="组合 55"/>
            <p:cNvGrpSpPr/>
            <p:nvPr/>
          </p:nvGrpSpPr>
          <p:grpSpPr>
            <a:xfrm>
              <a:off x="7781315" y="3862021"/>
              <a:ext cx="803046" cy="793383"/>
              <a:chOff x="1805940" y="1198245"/>
              <a:chExt cx="2011680" cy="2011680"/>
            </a:xfrm>
          </p:grpSpPr>
          <p:sp>
            <p:nvSpPr>
              <p:cNvPr id="59" name="圆角矩形 2"/>
              <p:cNvSpPr/>
              <p:nvPr/>
            </p:nvSpPr>
            <p:spPr>
              <a:xfrm>
                <a:off x="1805940" y="1198245"/>
                <a:ext cx="2011680" cy="2011680"/>
              </a:xfrm>
              <a:prstGeom prst="ellipse">
                <a:avLst/>
              </a:prstGeom>
              <a:solidFill>
                <a:schemeClr val="accent5"/>
              </a:solidFill>
              <a:ln w="25400">
                <a:gradFill flip="none" rotWithShape="1">
                  <a:gsLst>
                    <a:gs pos="0">
                      <a:schemeClr val="bg1">
                        <a:lumMod val="85000"/>
                      </a:schemeClr>
                    </a:gs>
                    <a:gs pos="100000">
                      <a:schemeClr val="bg1"/>
                    </a:gs>
                  </a:gsLst>
                  <a:lin ang="2700000" scaled="1"/>
                  <a:tileRect/>
                </a:gradFill>
              </a:ln>
              <a:effectLst>
                <a:innerShdw blurRad="127000" dist="63500" dir="13500000">
                  <a:schemeClr val="accent1">
                    <a:lumMod val="50000"/>
                    <a:alpha val="8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0" name="圆角矩形 3"/>
              <p:cNvSpPr/>
              <p:nvPr/>
            </p:nvSpPr>
            <p:spPr>
              <a:xfrm>
                <a:off x="1971639" y="1363944"/>
                <a:ext cx="1680278" cy="1680278"/>
              </a:xfrm>
              <a:prstGeom prst="ellipse">
                <a:avLst/>
              </a:prstGeom>
              <a:gradFill>
                <a:gsLst>
                  <a:gs pos="100000">
                    <a:srgbClr val="E0E0E0"/>
                  </a:gs>
                  <a:gs pos="0">
                    <a:schemeClr val="bg1"/>
                  </a:gs>
                </a:gsLst>
                <a:lin ang="2700000" scaled="1"/>
              </a:gradFill>
              <a:ln w="101600">
                <a:noFill/>
              </a:ln>
              <a:effectLst>
                <a:outerShdw blurRad="127000" dist="76200" dir="2700000" algn="tl" rotWithShape="0">
                  <a:schemeClr val="accent1">
                    <a:lumMod val="50000"/>
                    <a:alpha val="64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sp>
            <p:nvSpPr>
              <p:cNvPr id="61" name="圆角矩形 4"/>
              <p:cNvSpPr/>
              <p:nvPr/>
            </p:nvSpPr>
            <p:spPr>
              <a:xfrm>
                <a:off x="2077721" y="1470026"/>
                <a:ext cx="1468114" cy="1468114"/>
              </a:xfrm>
              <a:prstGeom prst="ellipse">
                <a:avLst/>
              </a:prstGeom>
              <a:gradFill>
                <a:gsLst>
                  <a:gs pos="0">
                    <a:srgbClr val="E2E2E2"/>
                  </a:gs>
                  <a:gs pos="100000">
                    <a:schemeClr val="bg1"/>
                  </a:gs>
                </a:gsLst>
                <a:lin ang="2700000" scaled="1"/>
              </a:gradFill>
              <a:ln w="19050">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a:solidFill>
                    <a:srgbClr val="FFFFFF"/>
                  </a:solidFill>
                </a:endParaRPr>
              </a:p>
            </p:txBody>
          </p:sp>
        </p:grpSp>
        <p:sp>
          <p:nvSpPr>
            <p:cNvPr id="57" name="文本框 30"/>
            <p:cNvSpPr txBox="1"/>
            <p:nvPr/>
          </p:nvSpPr>
          <p:spPr>
            <a:xfrm>
              <a:off x="7802776" y="4037490"/>
              <a:ext cx="825079" cy="400110"/>
            </a:xfrm>
            <a:prstGeom prst="rect">
              <a:avLst/>
            </a:prstGeom>
            <a:noFill/>
          </p:spPr>
          <p:txBody>
            <a:bodyPr wrap="square" rtlCol="0">
              <a:spAutoFit/>
            </a:bodyPr>
            <a:lstStyle/>
            <a:p>
              <a:r>
                <a:rPr lang="en-US" altLang="zh-CN" sz="2000" b="1" dirty="0" smtClean="0">
                  <a:solidFill>
                    <a:schemeClr val="tx1">
                      <a:lumMod val="65000"/>
                      <a:lumOff val="35000"/>
                    </a:schemeClr>
                  </a:solidFill>
                </a:rPr>
                <a:t>3.2.4</a:t>
              </a:r>
              <a:endParaRPr lang="en-US" altLang="zh-CN" sz="2000" b="1" dirty="0">
                <a:solidFill>
                  <a:schemeClr val="tx1">
                    <a:lumMod val="65000"/>
                    <a:lumOff val="35000"/>
                  </a:schemeClr>
                </a:solidFill>
              </a:endParaRPr>
            </a:p>
          </p:txBody>
        </p:sp>
        <p:sp>
          <p:nvSpPr>
            <p:cNvPr id="58" name="矩形 57"/>
            <p:cNvSpPr/>
            <p:nvPr/>
          </p:nvSpPr>
          <p:spPr>
            <a:xfrm>
              <a:off x="8588395" y="3934356"/>
              <a:ext cx="4070350" cy="564898"/>
            </a:xfrm>
            <a:prstGeom prst="rect">
              <a:avLst/>
            </a:prstGeom>
          </p:spPr>
          <p:txBody>
            <a:bodyPr wrap="square">
              <a:spAutoFit/>
              <a:scene3d>
                <a:camera prst="orthographicFront"/>
                <a:lightRig rig="threePt" dir="t"/>
              </a:scene3d>
              <a:sp3d contourW="6350"/>
            </a:bodyPr>
            <a:lstStyle/>
            <a:p>
              <a:pPr>
                <a:lnSpc>
                  <a:spcPct val="120000"/>
                </a:lnSpc>
              </a:pPr>
              <a:r>
                <a:rPr lang="zh-CN" altLang="en-US" sz="2800" b="1" dirty="0" smtClean="0">
                  <a:solidFill>
                    <a:schemeClr val="tx1">
                      <a:lumMod val="65000"/>
                      <a:lumOff val="35000"/>
                    </a:schemeClr>
                  </a:solidFill>
                </a:rPr>
                <a:t>选择结构嵌套</a:t>
              </a:r>
              <a:endParaRPr lang="en-US" altLang="zh-CN" sz="2800" b="1" dirty="0">
                <a:solidFill>
                  <a:schemeClr val="tx1">
                    <a:lumMod val="65000"/>
                    <a:lumOff val="35000"/>
                  </a:schemeClr>
                </a:solidFill>
              </a:endParaRPr>
            </a:p>
          </p:txBody>
        </p:sp>
      </p:grpSp>
    </p:spTree>
    <p:extLst>
      <p:ext uri="{BB962C8B-B14F-4D97-AF65-F5344CB8AC3E}">
        <p14:creationId xmlns:p14="http://schemas.microsoft.com/office/powerpoint/2010/main" val="20214009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00">
        <p15:prstTrans prst="pageCurlDouble"/>
      </p:transition>
    </mc:Choice>
    <mc:Fallback xmlns="">
      <p:transition spd="slow" advTm="4000">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2980B9"/>
    </a:accent1>
    <a:accent2>
      <a:srgbClr val="16A085"/>
    </a:accent2>
    <a:accent3>
      <a:srgbClr val="9BBB59"/>
    </a:accent3>
    <a:accent4>
      <a:srgbClr val="F39C12"/>
    </a:accent4>
    <a:accent5>
      <a:srgbClr val="C0392B"/>
    </a:accent5>
    <a:accent6>
      <a:srgbClr val="A7459D"/>
    </a:accent6>
    <a:hlink>
      <a:srgbClr val="2980B9"/>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0</TotalTime>
  <Words>7437</Words>
  <Application>Microsoft Office PowerPoint</Application>
  <PresentationFormat>宽屏</PresentationFormat>
  <Paragraphs>942</Paragraphs>
  <Slides>43</Slides>
  <Notes>42</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43</vt:i4>
      </vt:variant>
    </vt:vector>
  </HeadingPairs>
  <TitlesOfParts>
    <vt:vector size="56" baseType="lpstr">
      <vt:lpstr>等线</vt:lpstr>
      <vt:lpstr>黑体</vt:lpstr>
      <vt:lpstr>时尚中黑简体</vt:lpstr>
      <vt:lpstr>宋体</vt:lpstr>
      <vt:lpstr>微软雅黑</vt:lpstr>
      <vt:lpstr>新宋体</vt:lpstr>
      <vt:lpstr>Arial</vt:lpstr>
      <vt:lpstr>Calibri</vt:lpstr>
      <vt:lpstr>Cambria Math</vt:lpstr>
      <vt:lpstr>Impact</vt:lpstr>
      <vt:lpstr>Times New Roman</vt:lpstr>
      <vt:lpstr>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5</cp:revision>
  <dcterms:created xsi:type="dcterms:W3CDTF">2017-06-19T08:03:00Z</dcterms:created>
  <dcterms:modified xsi:type="dcterms:W3CDTF">2022-08-22T14:04:38Z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