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theme/themeOverride5.xml" ContentType="application/vnd.openxmlformats-officedocument.themeOverride+xml"/>
  <Override PartName="/ppt/notesSlides/notesSlide9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bookmarkIdSeed="47">
  <p:sldMasterIdLst>
    <p:sldMasterId id="2147483648" r:id="rId1"/>
  </p:sldMasterIdLst>
  <p:notesMasterIdLst>
    <p:notesMasterId r:id="rId100"/>
  </p:notesMasterIdLst>
  <p:sldIdLst>
    <p:sldId id="270" r:id="rId2"/>
    <p:sldId id="274" r:id="rId3"/>
    <p:sldId id="427" r:id="rId4"/>
    <p:sldId id="273" r:id="rId5"/>
    <p:sldId id="474" r:id="rId6"/>
    <p:sldId id="475" r:id="rId7"/>
    <p:sldId id="521" r:id="rId8"/>
    <p:sldId id="523" r:id="rId9"/>
    <p:sldId id="524" r:id="rId10"/>
    <p:sldId id="525" r:id="rId11"/>
    <p:sldId id="526" r:id="rId12"/>
    <p:sldId id="527" r:id="rId13"/>
    <p:sldId id="528" r:id="rId14"/>
    <p:sldId id="529" r:id="rId15"/>
    <p:sldId id="530" r:id="rId16"/>
    <p:sldId id="531" r:id="rId17"/>
    <p:sldId id="532" r:id="rId18"/>
    <p:sldId id="533" r:id="rId19"/>
    <p:sldId id="534" r:id="rId20"/>
    <p:sldId id="535" r:id="rId21"/>
    <p:sldId id="536" r:id="rId22"/>
    <p:sldId id="537" r:id="rId23"/>
    <p:sldId id="538" r:id="rId24"/>
    <p:sldId id="539" r:id="rId25"/>
    <p:sldId id="540" r:id="rId26"/>
    <p:sldId id="541" r:id="rId27"/>
    <p:sldId id="542" r:id="rId28"/>
    <p:sldId id="543" r:id="rId29"/>
    <p:sldId id="544" r:id="rId30"/>
    <p:sldId id="545" r:id="rId31"/>
    <p:sldId id="546" r:id="rId32"/>
    <p:sldId id="547" r:id="rId33"/>
    <p:sldId id="548" r:id="rId34"/>
    <p:sldId id="549" r:id="rId35"/>
    <p:sldId id="550" r:id="rId36"/>
    <p:sldId id="551" r:id="rId37"/>
    <p:sldId id="552" r:id="rId38"/>
    <p:sldId id="553" r:id="rId39"/>
    <p:sldId id="554" r:id="rId40"/>
    <p:sldId id="555" r:id="rId41"/>
    <p:sldId id="556" r:id="rId42"/>
    <p:sldId id="557" r:id="rId43"/>
    <p:sldId id="558" r:id="rId44"/>
    <p:sldId id="559" r:id="rId45"/>
    <p:sldId id="560" r:id="rId46"/>
    <p:sldId id="561" r:id="rId47"/>
    <p:sldId id="562" r:id="rId48"/>
    <p:sldId id="563" r:id="rId49"/>
    <p:sldId id="564" r:id="rId50"/>
    <p:sldId id="565" r:id="rId51"/>
    <p:sldId id="566" r:id="rId52"/>
    <p:sldId id="567" r:id="rId53"/>
    <p:sldId id="568" r:id="rId54"/>
    <p:sldId id="569" r:id="rId55"/>
    <p:sldId id="570" r:id="rId56"/>
    <p:sldId id="571" r:id="rId57"/>
    <p:sldId id="572" r:id="rId58"/>
    <p:sldId id="573" r:id="rId59"/>
    <p:sldId id="574" r:id="rId60"/>
    <p:sldId id="575" r:id="rId61"/>
    <p:sldId id="576" r:id="rId62"/>
    <p:sldId id="577" r:id="rId63"/>
    <p:sldId id="578" r:id="rId64"/>
    <p:sldId id="580" r:id="rId65"/>
    <p:sldId id="579" r:id="rId66"/>
    <p:sldId id="581" r:id="rId67"/>
    <p:sldId id="582" r:id="rId68"/>
    <p:sldId id="583" r:id="rId69"/>
    <p:sldId id="584" r:id="rId70"/>
    <p:sldId id="585" r:id="rId71"/>
    <p:sldId id="586" r:id="rId72"/>
    <p:sldId id="587" r:id="rId73"/>
    <p:sldId id="588" r:id="rId74"/>
    <p:sldId id="589" r:id="rId75"/>
    <p:sldId id="590" r:id="rId76"/>
    <p:sldId id="591" r:id="rId77"/>
    <p:sldId id="592" r:id="rId78"/>
    <p:sldId id="593" r:id="rId79"/>
    <p:sldId id="594" r:id="rId80"/>
    <p:sldId id="595" r:id="rId81"/>
    <p:sldId id="596" r:id="rId82"/>
    <p:sldId id="597" r:id="rId83"/>
    <p:sldId id="598" r:id="rId84"/>
    <p:sldId id="599" r:id="rId85"/>
    <p:sldId id="600" r:id="rId86"/>
    <p:sldId id="601" r:id="rId87"/>
    <p:sldId id="602" r:id="rId88"/>
    <p:sldId id="603" r:id="rId89"/>
    <p:sldId id="604" r:id="rId90"/>
    <p:sldId id="605" r:id="rId91"/>
    <p:sldId id="606" r:id="rId92"/>
    <p:sldId id="607" r:id="rId93"/>
    <p:sldId id="608" r:id="rId94"/>
    <p:sldId id="609" r:id="rId95"/>
    <p:sldId id="610" r:id="rId96"/>
    <p:sldId id="611" r:id="rId97"/>
    <p:sldId id="522" r:id="rId98"/>
    <p:sldId id="275" r:id="rId99"/>
  </p:sldIdLst>
  <p:sldSz cx="12192000" cy="6858000"/>
  <p:notesSz cx="6858000" cy="9144000"/>
  <p:custDataLst>
    <p:tags r:id="rId10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5">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DF3"/>
    <a:srgbClr val="00AF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69" autoAdjust="0"/>
    <p:restoredTop sz="73483" autoAdjust="0"/>
  </p:normalViewPr>
  <p:slideViewPr>
    <p:cSldViewPr snapToGrid="0" showGuides="1">
      <p:cViewPr varScale="1">
        <p:scale>
          <a:sx n="120" d="100"/>
          <a:sy n="120" d="100"/>
        </p:scale>
        <p:origin x="1374" y="96"/>
      </p:cViewPr>
      <p:guideLst>
        <p:guide orient="horz" pos="2495"/>
        <p:guide pos="3838"/>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notesMaster" Target="notesMasters/notesMaster1.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8C84A4-F042-44A4-9603-70D35EAAE72A}" type="datetimeFigureOut">
              <a:rPr lang="zh-CN" altLang="en-US" smtClean="0"/>
              <a:pPr/>
              <a:t>2022/8/22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C5940D-D737-4FCE-813A-57E44B16420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baike.baidu.com/item/%E5%AD%90%E7%A8%8B%E5%BA%8F/3941697"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baike.baidu.com/item/%E7%BB%93%E6%9E%84"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www.baidu.com/link?url=rbx6R49PtrTPE5xUOKmfe6keWdUVhpJNeF8V7ymlt2J6PMwja5VPXSK6J6yY5Cr3s7HL7t7b2FiH3wLbtngriGMtFl8_1Tbu1XG9L8HLzk3"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4-03 </a:t>
            </a:r>
            <a:r>
              <a:rPr lang="zh-CN" altLang="zh-CN" sz="1200" kern="1200" dirty="0" smtClean="0">
                <a:solidFill>
                  <a:schemeClr val="tx1"/>
                </a:solidFill>
                <a:effectLst/>
                <a:latin typeface="+mn-lt"/>
                <a:ea typeface="+mn-ea"/>
                <a:cs typeface="+mn-cs"/>
              </a:rPr>
              <a:t>判断一个整数是否为自幂数，如果一个数有</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位，则每位数字</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次方之和等于自身，则称为自幂数。例如四位自幂数又被称为四叶玫瑰数是指一个数的个十百千位上数字的四次方之和等于该数。找出</a:t>
            </a:r>
            <a:r>
              <a:rPr lang="en-US" altLang="zh-CN" sz="1200" kern="1200" dirty="0" smtClean="0">
                <a:solidFill>
                  <a:schemeClr val="tx1"/>
                </a:solidFill>
                <a:effectLst/>
                <a:latin typeface="+mn-lt"/>
                <a:ea typeface="+mn-ea"/>
                <a:cs typeface="+mn-cs"/>
              </a:rPr>
              <a:t>10000</a:t>
            </a:r>
            <a:r>
              <a:rPr lang="zh-CN" altLang="zh-CN" sz="1200" kern="1200" dirty="0" smtClean="0">
                <a:solidFill>
                  <a:schemeClr val="tx1"/>
                </a:solidFill>
                <a:effectLst/>
                <a:latin typeface="+mn-lt"/>
                <a:ea typeface="+mn-ea"/>
                <a:cs typeface="+mn-cs"/>
              </a:rPr>
              <a:t>以内的所有自幂数。</a:t>
            </a:r>
          </a:p>
          <a:p>
            <a:r>
              <a:rPr lang="zh-CN" altLang="zh-CN" sz="1200" kern="1200" dirty="0" smtClean="0">
                <a:solidFill>
                  <a:schemeClr val="tx1"/>
                </a:solidFill>
                <a:effectLst/>
                <a:latin typeface="+mn-lt"/>
                <a:ea typeface="+mn-ea"/>
                <a:cs typeface="+mn-cs"/>
              </a:rPr>
              <a:t>解题思路：输入数字转化为字符串，对字符串进行遍历，取出每位数字按自幂数规则进行验证。代码如下所示。</a:t>
            </a:r>
          </a:p>
          <a:p>
            <a:r>
              <a:rPr lang="en-US" altLang="zh-CN" sz="1200" kern="1200" dirty="0" err="1" smtClean="0">
                <a:solidFill>
                  <a:schemeClr val="tx1"/>
                </a:solidFill>
                <a:effectLst/>
                <a:latin typeface="+mn-lt"/>
                <a:ea typeface="+mn-ea"/>
                <a:cs typeface="+mn-cs"/>
              </a:rPr>
              <a:t>str_narcissistic</a:t>
            </a:r>
            <a:r>
              <a:rPr lang="en-US" altLang="zh-CN" sz="1200" kern="1200" dirty="0" smtClean="0">
                <a:solidFill>
                  <a:schemeClr val="tx1"/>
                </a:solidFill>
                <a:effectLst/>
                <a:latin typeface="+mn-lt"/>
                <a:ea typeface="+mn-ea"/>
                <a:cs typeface="+mn-cs"/>
              </a:rPr>
              <a:t> =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 in range(1,10000):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 = </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 = </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 = 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x in 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 += int(x) ** p</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sum == </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str_narcissistic</a:t>
            </a:r>
            <a:r>
              <a:rPr lang="en-US" altLang="zh-CN" sz="1200" kern="1200" dirty="0" smtClean="0">
                <a:solidFill>
                  <a:schemeClr val="tx1"/>
                </a:solidFill>
                <a:effectLst/>
                <a:latin typeface="+mn-lt"/>
                <a:ea typeface="+mn-ea"/>
                <a:cs typeface="+mn-cs"/>
              </a:rPr>
              <a:t> += i+"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print(f"10000</a:t>
            </a:r>
            <a:r>
              <a:rPr lang="zh-CN" altLang="zh-CN" sz="1200" kern="1200" dirty="0" smtClean="0">
                <a:solidFill>
                  <a:schemeClr val="tx1"/>
                </a:solidFill>
                <a:effectLst/>
                <a:latin typeface="+mn-lt"/>
                <a:ea typeface="+mn-ea"/>
                <a:cs typeface="+mn-cs"/>
              </a:rPr>
              <a:t>以内的自幂数为：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str_narcissistic</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10</a:t>
            </a:fld>
            <a:endParaRPr lang="zh-CN" altLang="en-US"/>
          </a:p>
        </p:txBody>
      </p:sp>
    </p:spTree>
    <p:extLst>
      <p:ext uri="{BB962C8B-B14F-4D97-AF65-F5344CB8AC3E}">
        <p14:creationId xmlns:p14="http://schemas.microsoft.com/office/powerpoint/2010/main" val="600169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11</a:t>
            </a:fld>
            <a:endParaRPr lang="zh-CN" altLang="en-US"/>
          </a:p>
        </p:txBody>
      </p:sp>
    </p:spTree>
    <p:extLst>
      <p:ext uri="{BB962C8B-B14F-4D97-AF65-F5344CB8AC3E}">
        <p14:creationId xmlns:p14="http://schemas.microsoft.com/office/powerpoint/2010/main" val="6216394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a:t>
            </a:r>
            <a:r>
              <a:rPr lang="en-US" altLang="zh-CN" sz="1200" kern="1200" dirty="0" smtClean="0">
                <a:solidFill>
                  <a:schemeClr val="tx1"/>
                </a:solidFill>
                <a:effectLst/>
                <a:latin typeface="+mn-lt"/>
                <a:ea typeface="+mn-ea"/>
                <a:cs typeface="+mn-cs"/>
              </a:rPr>
              <a:t>="123abc123abc123abc"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str_xxx.find</a:t>
            </a:r>
            <a:r>
              <a:rPr lang="en-US" altLang="zh-CN" sz="1200" kern="1200" dirty="0" smtClean="0">
                <a:solidFill>
                  <a:schemeClr val="tx1"/>
                </a:solidFill>
                <a:effectLst/>
                <a:latin typeface="+mn-lt"/>
                <a:ea typeface="+mn-ea"/>
                <a:cs typeface="+mn-cs"/>
              </a:rPr>
              <a:t>('3a')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str_xxx.rfind</a:t>
            </a:r>
            <a:r>
              <a:rPr lang="en-US" altLang="zh-CN" sz="1200" kern="1200" dirty="0" smtClean="0">
                <a:solidFill>
                  <a:schemeClr val="tx1"/>
                </a:solidFill>
                <a:effectLst/>
                <a:latin typeface="+mn-lt"/>
                <a:ea typeface="+mn-ea"/>
                <a:cs typeface="+mn-cs"/>
              </a:rPr>
              <a:t>('3a')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14</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str_xxx.find</a:t>
            </a:r>
            <a:r>
              <a:rPr lang="en-US" altLang="zh-CN" sz="1200" kern="1200" dirty="0" smtClean="0">
                <a:solidFill>
                  <a:schemeClr val="tx1"/>
                </a:solidFill>
                <a:effectLst/>
                <a:latin typeface="+mn-lt"/>
                <a:ea typeface="+mn-ea"/>
                <a:cs typeface="+mn-cs"/>
              </a:rPr>
              <a:t>('3a',3,9)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str_xxx.find</a:t>
            </a:r>
            <a:r>
              <a:rPr lang="en-US" altLang="zh-CN" sz="1200" kern="1200" dirty="0" smtClean="0">
                <a:solidFill>
                  <a:schemeClr val="tx1"/>
                </a:solidFill>
                <a:effectLst/>
                <a:latin typeface="+mn-lt"/>
                <a:ea typeface="+mn-ea"/>
                <a:cs typeface="+mn-cs"/>
              </a:rPr>
              <a:t>('3a',3,10)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str_xxx.count</a:t>
            </a:r>
            <a:r>
              <a:rPr lang="en-US" altLang="zh-CN" sz="1200" kern="1200" dirty="0" smtClean="0">
                <a:solidFill>
                  <a:schemeClr val="tx1"/>
                </a:solidFill>
                <a:effectLst/>
                <a:latin typeface="+mn-lt"/>
                <a:ea typeface="+mn-ea"/>
                <a:cs typeface="+mn-cs"/>
              </a:rPr>
              <a:t>('3ab',5,16)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str_xxx.count</a:t>
            </a:r>
            <a:r>
              <a:rPr lang="en-US" altLang="zh-CN" sz="1200" kern="1200" dirty="0" smtClean="0">
                <a:solidFill>
                  <a:schemeClr val="tx1"/>
                </a:solidFill>
                <a:effectLst/>
                <a:latin typeface="+mn-lt"/>
                <a:ea typeface="+mn-ea"/>
                <a:cs typeface="+mn-cs"/>
              </a:rPr>
              <a:t>('3ab',5,17)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str_xxx.index</a:t>
            </a:r>
            <a:r>
              <a:rPr lang="en-US" altLang="zh-CN" sz="1200" kern="1200" dirty="0" smtClean="0">
                <a:solidFill>
                  <a:schemeClr val="tx1"/>
                </a:solidFill>
                <a:effectLst/>
                <a:latin typeface="+mn-lt"/>
                <a:ea typeface="+mn-ea"/>
                <a:cs typeface="+mn-cs"/>
              </a:rPr>
              <a:t>('3ac')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"&lt;pyshell#68&gt;",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str_xxx.index</a:t>
            </a:r>
            <a:r>
              <a:rPr lang="en-US" altLang="zh-CN" sz="1200" kern="1200" dirty="0" smtClean="0">
                <a:solidFill>
                  <a:schemeClr val="tx1"/>
                </a:solidFill>
                <a:effectLst/>
                <a:latin typeface="+mn-lt"/>
                <a:ea typeface="+mn-ea"/>
                <a:cs typeface="+mn-cs"/>
              </a:rPr>
              <a:t>('3ac')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ValueError: substring not found</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12</a:t>
            </a:fld>
            <a:endParaRPr lang="zh-CN" altLang="en-US"/>
          </a:p>
        </p:txBody>
      </p:sp>
    </p:spTree>
    <p:extLst>
      <p:ext uri="{BB962C8B-B14F-4D97-AF65-F5344CB8AC3E}">
        <p14:creationId xmlns:p14="http://schemas.microsoft.com/office/powerpoint/2010/main" val="20496108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str_xxx.replace</a:t>
            </a:r>
            <a:r>
              <a:rPr lang="en-US" altLang="zh-CN" sz="1200" kern="1200" dirty="0" smtClean="0">
                <a:solidFill>
                  <a:schemeClr val="tx1"/>
                </a:solidFill>
                <a:effectLst/>
                <a:latin typeface="+mn-lt"/>
                <a:ea typeface="+mn-ea"/>
                <a:cs typeface="+mn-cs"/>
              </a:rPr>
              <a:t>('3a','9k9')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'129k9bc129k9bc129k9bc'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'123abc123abc123abc'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str_xxx.replace</a:t>
            </a:r>
            <a:r>
              <a:rPr lang="en-US" altLang="zh-CN" sz="1200" kern="1200" dirty="0" smtClean="0">
                <a:solidFill>
                  <a:schemeClr val="tx1"/>
                </a:solidFill>
                <a:effectLst/>
                <a:latin typeface="+mn-lt"/>
                <a:ea typeface="+mn-ea"/>
                <a:cs typeface="+mn-cs"/>
              </a:rPr>
              <a:t>('23','100',2)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'1100abc1100abc123abc'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'_'.join(week)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Monday_Tuesday_Wednesday_Thursday_Friday_Saturday_Sunday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':'.join(('1','2','3'))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'*'.join(('7','8','9'))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'7*8*9'</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13</a:t>
            </a:fld>
            <a:endParaRPr lang="zh-CN" altLang="en-US"/>
          </a:p>
        </p:txBody>
      </p:sp>
    </p:spTree>
    <p:extLst>
      <p:ext uri="{BB962C8B-B14F-4D97-AF65-F5344CB8AC3E}">
        <p14:creationId xmlns:p14="http://schemas.microsoft.com/office/powerpoint/2010/main" val="33925081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str_xxx.lstrip</a:t>
            </a:r>
            <a:r>
              <a:rPr lang="en-US" altLang="zh-CN" sz="1200" kern="1200" dirty="0" smtClean="0">
                <a:solidFill>
                  <a:schemeClr val="tx1"/>
                </a:solidFill>
                <a:effectLst/>
                <a:latin typeface="+mn-lt"/>
                <a:ea typeface="+mn-ea"/>
                <a:cs typeface="+mn-cs"/>
              </a:rPr>
              <a:t>('12')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'3abc123abc123abc'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str_xxx.rstrip</a:t>
            </a:r>
            <a:r>
              <a:rPr lang="en-US" altLang="zh-CN" sz="1200" kern="1200" dirty="0" smtClean="0">
                <a:solidFill>
                  <a:schemeClr val="tx1"/>
                </a:solidFill>
                <a:effectLst/>
                <a:latin typeface="+mn-lt"/>
                <a:ea typeface="+mn-ea"/>
                <a:cs typeface="+mn-cs"/>
              </a:rPr>
              <a:t>('c')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'123abc123abc123ab'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str_x1='</a:t>
            </a:r>
            <a:r>
              <a:rPr lang="en-US" altLang="zh-CN" sz="1200" kern="1200" dirty="0" err="1" smtClean="0">
                <a:solidFill>
                  <a:schemeClr val="tx1"/>
                </a:solidFill>
                <a:effectLst/>
                <a:latin typeface="+mn-lt"/>
                <a:ea typeface="+mn-ea"/>
                <a:cs typeface="+mn-cs"/>
              </a:rPr>
              <a:t>aabcccabbbaaccddacbbcaca</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str_x1.strip('</a:t>
            </a:r>
            <a:r>
              <a:rPr lang="en-US" altLang="zh-CN" sz="1200" kern="1200" dirty="0" err="1" smtClean="0">
                <a:solidFill>
                  <a:schemeClr val="tx1"/>
                </a:solidFill>
                <a:effectLst/>
                <a:latin typeface="+mn-lt"/>
                <a:ea typeface="+mn-ea"/>
                <a:cs typeface="+mn-cs"/>
              </a:rPr>
              <a:t>abc</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dd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14</a:t>
            </a:fld>
            <a:endParaRPr lang="zh-CN" altLang="en-US"/>
          </a:p>
        </p:txBody>
      </p:sp>
    </p:spTree>
    <p:extLst>
      <p:ext uri="{BB962C8B-B14F-4D97-AF65-F5344CB8AC3E}">
        <p14:creationId xmlns:p14="http://schemas.microsoft.com/office/powerpoint/2010/main" val="1778898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str_x2="</a:t>
            </a:r>
            <a:r>
              <a:rPr lang="en-US" altLang="zh-CN" sz="1200" kern="1200" dirty="0" err="1" smtClean="0">
                <a:solidFill>
                  <a:schemeClr val="tx1"/>
                </a:solidFill>
                <a:effectLst/>
                <a:latin typeface="+mn-lt"/>
                <a:ea typeface="+mn-ea"/>
                <a:cs typeface="+mn-cs"/>
              </a:rPr>
              <a:t>hello_kitty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str_x2.capitalize()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Hello_kitty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str_x2.title()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Hello_Kitty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str_x2.lower()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hello_kitty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str_x2.upper()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'HELLO_KITTY'</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str_x2.ljust(15,'*')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hello_kitty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str_x2.rjust(15,'*')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hello_kitty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str_x2.center(12,'*')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hello_kitty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str_x2.center(13,'*')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hello_kitty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15</a:t>
            </a:fld>
            <a:endParaRPr lang="zh-CN" altLang="en-US"/>
          </a:p>
        </p:txBody>
      </p:sp>
    </p:spTree>
    <p:extLst>
      <p:ext uri="{BB962C8B-B14F-4D97-AF65-F5344CB8AC3E}">
        <p14:creationId xmlns:p14="http://schemas.microsoft.com/office/powerpoint/2010/main" val="2416915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str_xxx.split</a:t>
            </a:r>
            <a:r>
              <a:rPr lang="en-US" altLang="zh-CN" sz="1200" kern="1200" dirty="0" smtClean="0">
                <a:solidFill>
                  <a:schemeClr val="tx1"/>
                </a:solidFill>
                <a:effectLst/>
                <a:latin typeface="+mn-lt"/>
                <a:ea typeface="+mn-ea"/>
                <a:cs typeface="+mn-cs"/>
              </a:rPr>
              <a:t>('3',2)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 'abc12', 'abc123abc']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str_xxx.rsplit</a:t>
            </a:r>
            <a:r>
              <a:rPr lang="en-US" altLang="zh-CN" sz="1200" kern="1200" dirty="0" smtClean="0">
                <a:solidFill>
                  <a:schemeClr val="tx1"/>
                </a:solidFill>
                <a:effectLst/>
                <a:latin typeface="+mn-lt"/>
                <a:ea typeface="+mn-ea"/>
                <a:cs typeface="+mn-cs"/>
              </a:rPr>
              <a:t>('3',2)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['123abc12', 'abc12', '</a:t>
            </a:r>
            <a:r>
              <a:rPr lang="en-US" altLang="zh-CN" sz="1200" kern="1200" dirty="0" err="1" smtClean="0">
                <a:solidFill>
                  <a:schemeClr val="tx1"/>
                </a:solidFill>
                <a:effectLst/>
                <a:latin typeface="+mn-lt"/>
                <a:ea typeface="+mn-ea"/>
                <a:cs typeface="+mn-cs"/>
              </a:rPr>
              <a:t>abc</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str_xxx.partition</a:t>
            </a:r>
            <a:r>
              <a:rPr lang="en-US" altLang="zh-CN" sz="1200" kern="1200" dirty="0" smtClean="0">
                <a:solidFill>
                  <a:schemeClr val="tx1"/>
                </a:solidFill>
                <a:effectLst/>
                <a:latin typeface="+mn-lt"/>
                <a:ea typeface="+mn-ea"/>
                <a:cs typeface="+mn-cs"/>
              </a:rPr>
              <a:t>('c123a')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('123ab', 'c123a', 'bc123abc')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str_xxx.rpartition</a:t>
            </a:r>
            <a:r>
              <a:rPr lang="en-US" altLang="zh-CN" sz="1200" kern="1200" dirty="0" smtClean="0">
                <a:solidFill>
                  <a:schemeClr val="tx1"/>
                </a:solidFill>
                <a:effectLst/>
                <a:latin typeface="+mn-lt"/>
                <a:ea typeface="+mn-ea"/>
                <a:cs typeface="+mn-cs"/>
              </a:rPr>
              <a:t>('c123a')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('123abc123ab', 'c123a', '</a:t>
            </a:r>
            <a:r>
              <a:rPr lang="en-US" altLang="zh-CN" sz="1200" kern="1200" dirty="0" err="1" smtClean="0">
                <a:solidFill>
                  <a:schemeClr val="tx1"/>
                </a:solidFill>
                <a:effectLst/>
                <a:latin typeface="+mn-lt"/>
                <a:ea typeface="+mn-ea"/>
                <a:cs typeface="+mn-cs"/>
              </a:rPr>
              <a:t>bc</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str_xxx.split</a:t>
            </a:r>
            <a:r>
              <a:rPr lang="en-US" altLang="zh-CN" sz="1200" kern="1200" dirty="0" smtClean="0">
                <a:solidFill>
                  <a:schemeClr val="tx1"/>
                </a:solidFill>
                <a:effectLst/>
                <a:latin typeface="+mn-lt"/>
                <a:ea typeface="+mn-ea"/>
                <a:cs typeface="+mn-cs"/>
              </a:rPr>
              <a:t>('3')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 'abc12', 'abc12', '</a:t>
            </a:r>
            <a:r>
              <a:rPr lang="en-US" altLang="zh-CN" sz="1200" kern="1200" dirty="0" err="1" smtClean="0">
                <a:solidFill>
                  <a:schemeClr val="tx1"/>
                </a:solidFill>
                <a:effectLst/>
                <a:latin typeface="+mn-lt"/>
                <a:ea typeface="+mn-ea"/>
                <a:cs typeface="+mn-cs"/>
              </a:rPr>
              <a:t>abc</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str_x3="stay hungry\n stay foolish"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str_x3.splitlines()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['stay hungry', ' stay foolish']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str_x3.splitlines(True)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['stay hungry\n', ' stay foolish']</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16</a:t>
            </a:fld>
            <a:endParaRPr lang="zh-CN" altLang="en-US"/>
          </a:p>
        </p:txBody>
      </p:sp>
    </p:spTree>
    <p:extLst>
      <p:ext uri="{BB962C8B-B14F-4D97-AF65-F5344CB8AC3E}">
        <p14:creationId xmlns:p14="http://schemas.microsoft.com/office/powerpoint/2010/main" val="7945234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4-04 </a:t>
            </a:r>
            <a:r>
              <a:rPr lang="zh-CN" altLang="zh-CN" sz="1200" kern="1200" dirty="0" smtClean="0">
                <a:solidFill>
                  <a:schemeClr val="tx1"/>
                </a:solidFill>
                <a:effectLst/>
                <a:latin typeface="+mn-lt"/>
                <a:ea typeface="+mn-ea"/>
                <a:cs typeface="+mn-cs"/>
              </a:rPr>
              <a:t>计算键盘输入数字之和，要求用“</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”间隔数字输入。</a:t>
            </a:r>
          </a:p>
          <a:p>
            <a:r>
              <a:rPr lang="zh-CN" altLang="zh-CN" sz="1200" kern="1200" dirty="0" smtClean="0">
                <a:solidFill>
                  <a:schemeClr val="tx1"/>
                </a:solidFill>
                <a:effectLst/>
                <a:latin typeface="+mn-lt"/>
                <a:ea typeface="+mn-ea"/>
                <a:cs typeface="+mn-cs"/>
              </a:rPr>
              <a:t>解题思路：使用</a:t>
            </a:r>
            <a:r>
              <a:rPr lang="en-US" altLang="zh-CN" sz="1200" kern="1200" dirty="0" smtClean="0">
                <a:solidFill>
                  <a:schemeClr val="tx1"/>
                </a:solidFill>
                <a:effectLst/>
                <a:latin typeface="+mn-lt"/>
                <a:ea typeface="+mn-ea"/>
                <a:cs typeface="+mn-cs"/>
              </a:rPr>
              <a:t>split()</a:t>
            </a:r>
            <a:r>
              <a:rPr lang="zh-CN" altLang="zh-CN" sz="1200" kern="1200" dirty="0" smtClean="0">
                <a:solidFill>
                  <a:schemeClr val="tx1"/>
                </a:solidFill>
                <a:effectLst/>
                <a:latin typeface="+mn-lt"/>
                <a:ea typeface="+mn-ea"/>
                <a:cs typeface="+mn-cs"/>
              </a:rPr>
              <a:t>方法最输入的数字字符串进行分割，然后对列表中的元素遍历转化为数字进行累加。代码如下所示：</a:t>
            </a:r>
          </a:p>
          <a:p>
            <a:r>
              <a:rPr lang="en-US" altLang="zh-CN" sz="1200" kern="1200" dirty="0" err="1" smtClean="0">
                <a:solidFill>
                  <a:schemeClr val="tx1"/>
                </a:solidFill>
                <a:effectLst/>
                <a:latin typeface="+mn-lt"/>
                <a:ea typeface="+mn-ea"/>
                <a:cs typeface="+mn-cs"/>
              </a:rPr>
              <a:t>num_str</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请输入需累加的数字，用逗号隔开：</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list_num</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num_str.split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list_num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sum=0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x in </a:t>
            </a:r>
            <a:r>
              <a:rPr lang="en-US" altLang="zh-CN" sz="1200" kern="1200" dirty="0" err="1" smtClean="0">
                <a:solidFill>
                  <a:schemeClr val="tx1"/>
                </a:solidFill>
                <a:effectLst/>
                <a:latin typeface="+mn-lt"/>
                <a:ea typeface="+mn-ea"/>
                <a:cs typeface="+mn-cs"/>
              </a:rPr>
              <a:t>list_num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sum+=float(x)</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所有数字累加值为：</a:t>
            </a:r>
            <a:r>
              <a:rPr lang="en-US" altLang="zh-CN" sz="1200" kern="1200" dirty="0" smtClean="0">
                <a:solidFill>
                  <a:schemeClr val="tx1"/>
                </a:solidFill>
                <a:effectLst/>
                <a:latin typeface="+mn-lt"/>
                <a:ea typeface="+mn-ea"/>
                <a:cs typeface="+mn-cs"/>
              </a:rPr>
              <a:t>{sum}")</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17</a:t>
            </a:fld>
            <a:endParaRPr lang="zh-CN" altLang="en-US"/>
          </a:p>
        </p:txBody>
      </p:sp>
    </p:spTree>
    <p:extLst>
      <p:ext uri="{BB962C8B-B14F-4D97-AF65-F5344CB8AC3E}">
        <p14:creationId xmlns:p14="http://schemas.microsoft.com/office/powerpoint/2010/main" val="5262492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str_xxx.split</a:t>
            </a:r>
            <a:r>
              <a:rPr lang="en-US" altLang="zh-CN" sz="1200" kern="1200" dirty="0" smtClean="0">
                <a:solidFill>
                  <a:schemeClr val="tx1"/>
                </a:solidFill>
                <a:effectLst/>
                <a:latin typeface="+mn-lt"/>
                <a:ea typeface="+mn-ea"/>
                <a:cs typeface="+mn-cs"/>
              </a:rPr>
              <a:t>('3',2)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 'abc12', 'abc123abc']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str_xxx.rsplit</a:t>
            </a:r>
            <a:r>
              <a:rPr lang="en-US" altLang="zh-CN" sz="1200" kern="1200" dirty="0" smtClean="0">
                <a:solidFill>
                  <a:schemeClr val="tx1"/>
                </a:solidFill>
                <a:effectLst/>
                <a:latin typeface="+mn-lt"/>
                <a:ea typeface="+mn-ea"/>
                <a:cs typeface="+mn-cs"/>
              </a:rPr>
              <a:t>('3',2)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['123abc12', 'abc12', '</a:t>
            </a:r>
            <a:r>
              <a:rPr lang="en-US" altLang="zh-CN" sz="1200" kern="1200" dirty="0" err="1" smtClean="0">
                <a:solidFill>
                  <a:schemeClr val="tx1"/>
                </a:solidFill>
                <a:effectLst/>
                <a:latin typeface="+mn-lt"/>
                <a:ea typeface="+mn-ea"/>
                <a:cs typeface="+mn-cs"/>
              </a:rPr>
              <a:t>abc</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str_xxx.partition</a:t>
            </a:r>
            <a:r>
              <a:rPr lang="en-US" altLang="zh-CN" sz="1200" kern="1200" dirty="0" smtClean="0">
                <a:solidFill>
                  <a:schemeClr val="tx1"/>
                </a:solidFill>
                <a:effectLst/>
                <a:latin typeface="+mn-lt"/>
                <a:ea typeface="+mn-ea"/>
                <a:cs typeface="+mn-cs"/>
              </a:rPr>
              <a:t>('c123a')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('123ab', 'c123a', 'bc123abc')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str_xxx.rpartition</a:t>
            </a:r>
            <a:r>
              <a:rPr lang="en-US" altLang="zh-CN" sz="1200" kern="1200" dirty="0" smtClean="0">
                <a:solidFill>
                  <a:schemeClr val="tx1"/>
                </a:solidFill>
                <a:effectLst/>
                <a:latin typeface="+mn-lt"/>
                <a:ea typeface="+mn-ea"/>
                <a:cs typeface="+mn-cs"/>
              </a:rPr>
              <a:t>('c123a')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('123abc123ab', 'c123a', '</a:t>
            </a:r>
            <a:r>
              <a:rPr lang="en-US" altLang="zh-CN" sz="1200" kern="1200" dirty="0" err="1" smtClean="0">
                <a:solidFill>
                  <a:schemeClr val="tx1"/>
                </a:solidFill>
                <a:effectLst/>
                <a:latin typeface="+mn-lt"/>
                <a:ea typeface="+mn-ea"/>
                <a:cs typeface="+mn-cs"/>
              </a:rPr>
              <a:t>bc</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str_xxx.split</a:t>
            </a:r>
            <a:r>
              <a:rPr lang="en-US" altLang="zh-CN" sz="1200" kern="1200" dirty="0" smtClean="0">
                <a:solidFill>
                  <a:schemeClr val="tx1"/>
                </a:solidFill>
                <a:effectLst/>
                <a:latin typeface="+mn-lt"/>
                <a:ea typeface="+mn-ea"/>
                <a:cs typeface="+mn-cs"/>
              </a:rPr>
              <a:t>('3')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 'abc12', 'abc12', '</a:t>
            </a:r>
            <a:r>
              <a:rPr lang="en-US" altLang="zh-CN" sz="1200" kern="1200" dirty="0" err="1" smtClean="0">
                <a:solidFill>
                  <a:schemeClr val="tx1"/>
                </a:solidFill>
                <a:effectLst/>
                <a:latin typeface="+mn-lt"/>
                <a:ea typeface="+mn-ea"/>
                <a:cs typeface="+mn-cs"/>
              </a:rPr>
              <a:t>abc</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str_x3="stay hungry\n stay foolish"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str_x3.splitlines()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['stay hungry', ' stay foolish']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str_x3.splitlines(True)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['stay hungry\n', ' stay foolish']</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18</a:t>
            </a:fld>
            <a:endParaRPr lang="zh-CN" altLang="en-US"/>
          </a:p>
        </p:txBody>
      </p:sp>
    </p:spTree>
    <p:extLst>
      <p:ext uri="{BB962C8B-B14F-4D97-AF65-F5344CB8AC3E}">
        <p14:creationId xmlns:p14="http://schemas.microsoft.com/office/powerpoint/2010/main" val="10382537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4-05</a:t>
            </a:r>
            <a:r>
              <a:rPr lang="zh-CN" altLang="zh-CN" sz="1200" kern="1200" dirty="0" smtClean="0">
                <a:solidFill>
                  <a:schemeClr val="tx1"/>
                </a:solidFill>
                <a:effectLst/>
                <a:latin typeface="+mn-lt"/>
                <a:ea typeface="+mn-ea"/>
                <a:cs typeface="+mn-cs"/>
              </a:rPr>
              <a:t>恺撒密码是古罗马恺撒大帝发明的军事情报解密算法，它采用了替换方法对信息中的每一个英文字符循环替换为字母表序列中该字符后面的第三个字符，字母对照表的对应关系如下：</a:t>
            </a:r>
          </a:p>
          <a:p>
            <a:r>
              <a:rPr lang="zh-CN" altLang="zh-CN" sz="1200" kern="1200" dirty="0" smtClean="0">
                <a:solidFill>
                  <a:schemeClr val="tx1"/>
                </a:solidFill>
                <a:effectLst/>
                <a:latin typeface="+mn-lt"/>
                <a:ea typeface="+mn-ea"/>
                <a:cs typeface="+mn-cs"/>
              </a:rPr>
              <a:t>明文：</a:t>
            </a:r>
            <a:r>
              <a:rPr lang="en-US" altLang="zh-CN" sz="1200" kern="1200" dirty="0" smtClean="0">
                <a:solidFill>
                  <a:schemeClr val="tx1"/>
                </a:solidFill>
                <a:effectLst/>
                <a:latin typeface="+mn-lt"/>
                <a:ea typeface="+mn-ea"/>
                <a:cs typeface="+mn-cs"/>
              </a:rPr>
              <a:t>A B C D E F G H I J K L M N O P Q R S T U V W X Y Z</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密文：</a:t>
            </a:r>
            <a:r>
              <a:rPr lang="en-US" altLang="zh-CN" sz="1200" kern="1200" dirty="0" smtClean="0">
                <a:solidFill>
                  <a:schemeClr val="tx1"/>
                </a:solidFill>
                <a:effectLst/>
                <a:latin typeface="+mn-lt"/>
                <a:ea typeface="+mn-ea"/>
                <a:cs typeface="+mn-cs"/>
              </a:rPr>
              <a:t>D E F G H I J K L M N O P Q R S T U V W X Y Z A B C</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用户可能使用大小写字母</a:t>
            </a:r>
            <a:r>
              <a:rPr lang="en-US" altLang="zh-CN" sz="1200" kern="1200" dirty="0" err="1" smtClean="0">
                <a:solidFill>
                  <a:schemeClr val="tx1"/>
                </a:solidFill>
                <a:effectLst/>
                <a:latin typeface="+mn-lt"/>
                <a:ea typeface="+mn-ea"/>
                <a:cs typeface="+mn-cs"/>
              </a:rPr>
              <a:t>a~zA~Z</a:t>
            </a:r>
            <a:r>
              <a:rPr lang="zh-CN" altLang="zh-CN" sz="1200" kern="1200" dirty="0" smtClean="0">
                <a:solidFill>
                  <a:schemeClr val="tx1"/>
                </a:solidFill>
                <a:effectLst/>
                <a:latin typeface="+mn-lt"/>
                <a:ea typeface="+mn-ea"/>
                <a:cs typeface="+mn-cs"/>
              </a:rPr>
              <a:t>、空格和特殊符号等字符，对输入字符串进行恺撒密码加密。</a:t>
            </a:r>
          </a:p>
          <a:p>
            <a:r>
              <a:rPr lang="zh-CN" altLang="zh-CN" sz="1200" kern="1200" dirty="0" smtClean="0">
                <a:solidFill>
                  <a:schemeClr val="tx1"/>
                </a:solidFill>
                <a:effectLst/>
                <a:latin typeface="+mn-lt"/>
                <a:ea typeface="+mn-ea"/>
                <a:cs typeface="+mn-cs"/>
              </a:rPr>
              <a:t>解题思路：首先检出所要加密文件中的字母，将字母转化为对应的</a:t>
            </a:r>
            <a:r>
              <a:rPr lang="en-US" altLang="zh-CN" sz="1200" kern="1200" dirty="0" smtClean="0">
                <a:solidFill>
                  <a:schemeClr val="tx1"/>
                </a:solidFill>
                <a:effectLst/>
                <a:latin typeface="+mn-lt"/>
                <a:ea typeface="+mn-ea"/>
                <a:cs typeface="+mn-cs"/>
              </a:rPr>
              <a:t>ASCII</a:t>
            </a:r>
            <a:r>
              <a:rPr lang="zh-CN" altLang="zh-CN" sz="1200" kern="1200" dirty="0" smtClean="0">
                <a:solidFill>
                  <a:schemeClr val="tx1"/>
                </a:solidFill>
                <a:effectLst/>
                <a:latin typeface="+mn-lt"/>
                <a:ea typeface="+mn-ea"/>
                <a:cs typeface="+mn-cs"/>
              </a:rPr>
              <a:t>码值，然后对该值进行</a:t>
            </a:r>
            <a:r>
              <a:rPr lang="en-US" altLang="zh-CN" sz="1200" kern="1200" dirty="0" smtClean="0">
                <a:solidFill>
                  <a:schemeClr val="tx1"/>
                </a:solidFill>
                <a:effectLst/>
                <a:latin typeface="+mn-lt"/>
                <a:ea typeface="+mn-ea"/>
                <a:cs typeface="+mn-cs"/>
              </a:rPr>
              <a:t>+3</a:t>
            </a:r>
            <a:r>
              <a:rPr lang="zh-CN" altLang="zh-CN" sz="1200" kern="1200" dirty="0" smtClean="0">
                <a:solidFill>
                  <a:schemeClr val="tx1"/>
                </a:solidFill>
                <a:effectLst/>
                <a:latin typeface="+mn-lt"/>
                <a:ea typeface="+mn-ea"/>
                <a:cs typeface="+mn-cs"/>
              </a:rPr>
              <a:t>偏移，然后转回对应的字符。对于最后</a:t>
            </a:r>
            <a:r>
              <a:rPr lang="en-US" altLang="zh-CN" sz="1200" kern="1200" dirty="0" smtClean="0">
                <a:solidFill>
                  <a:schemeClr val="tx1"/>
                </a:solidFill>
                <a:effectLst/>
                <a:latin typeface="+mn-lt"/>
                <a:ea typeface="+mn-ea"/>
                <a:cs typeface="+mn-cs"/>
              </a:rPr>
              <a:t>XYZ</a:t>
            </a:r>
            <a:r>
              <a:rPr lang="zh-CN" altLang="zh-CN" sz="1200" kern="1200" dirty="0" smtClean="0">
                <a:solidFill>
                  <a:schemeClr val="tx1"/>
                </a:solidFill>
                <a:effectLst/>
                <a:latin typeface="+mn-lt"/>
                <a:ea typeface="+mn-ea"/>
                <a:cs typeface="+mn-cs"/>
              </a:rPr>
              <a:t>三位字母偏移后应再减去</a:t>
            </a:r>
            <a:r>
              <a:rPr lang="en-US" altLang="zh-CN" sz="1200" kern="1200" dirty="0" smtClean="0">
                <a:solidFill>
                  <a:schemeClr val="tx1"/>
                </a:solidFill>
                <a:effectLst/>
                <a:latin typeface="+mn-lt"/>
                <a:ea typeface="+mn-ea"/>
                <a:cs typeface="+mn-cs"/>
              </a:rPr>
              <a:t>26</a:t>
            </a:r>
            <a:r>
              <a:rPr lang="zh-CN" altLang="zh-CN" sz="1200" kern="1200" dirty="0" smtClean="0">
                <a:solidFill>
                  <a:schemeClr val="tx1"/>
                </a:solidFill>
                <a:effectLst/>
                <a:latin typeface="+mn-lt"/>
                <a:ea typeface="+mn-ea"/>
                <a:cs typeface="+mn-cs"/>
              </a:rPr>
              <a:t>，采用取模运算进行处理。代码如下所示：</a:t>
            </a:r>
          </a:p>
          <a:p>
            <a:r>
              <a:rPr lang="en-US" altLang="zh-CN" sz="1200" kern="1200" dirty="0" err="1" smtClean="0">
                <a:solidFill>
                  <a:schemeClr val="tx1"/>
                </a:solidFill>
                <a:effectLst/>
                <a:latin typeface="+mn-lt"/>
                <a:ea typeface="+mn-ea"/>
                <a:cs typeface="+mn-cs"/>
              </a:rPr>
              <a:t>str_plaintext</a:t>
            </a:r>
            <a:r>
              <a:rPr lang="en-US" altLang="zh-CN" sz="1200" kern="1200" dirty="0" smtClean="0">
                <a:solidFill>
                  <a:schemeClr val="tx1"/>
                </a:solidFill>
                <a:effectLst/>
                <a:latin typeface="+mn-lt"/>
                <a:ea typeface="+mn-ea"/>
                <a:cs typeface="+mn-cs"/>
              </a:rPr>
              <a:t> = input("</a:t>
            </a:r>
            <a:r>
              <a:rPr lang="zh-CN" altLang="zh-CN" sz="1200" kern="1200" dirty="0" smtClean="0">
                <a:solidFill>
                  <a:schemeClr val="tx1"/>
                </a:solidFill>
                <a:effectLst/>
                <a:latin typeface="+mn-lt"/>
                <a:ea typeface="+mn-ea"/>
                <a:cs typeface="+mn-cs"/>
              </a:rPr>
              <a:t>请输入一段明文：</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str_ciphertext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s in </a:t>
            </a:r>
            <a:r>
              <a:rPr lang="en-US" altLang="zh-CN" sz="1200" kern="1200" dirty="0" err="1" smtClean="0">
                <a:solidFill>
                  <a:schemeClr val="tx1"/>
                </a:solidFill>
                <a:effectLst/>
                <a:latin typeface="+mn-lt"/>
                <a:ea typeface="+mn-ea"/>
                <a:cs typeface="+mn-cs"/>
              </a:rPr>
              <a:t>str_plaintext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if </a:t>
            </a:r>
            <a:r>
              <a:rPr lang="en-US" altLang="zh-CN" sz="1200" kern="1200" dirty="0" err="1" smtClean="0">
                <a:solidFill>
                  <a:schemeClr val="tx1"/>
                </a:solidFill>
                <a:effectLst/>
                <a:latin typeface="+mn-lt"/>
                <a:ea typeface="+mn-ea"/>
                <a:cs typeface="+mn-cs"/>
              </a:rPr>
              <a:t>s.isalpha</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'a'&lt;=s&lt;='z':    # </a:t>
            </a:r>
            <a:r>
              <a:rPr lang="zh-CN" altLang="zh-CN" sz="1200" kern="1200" dirty="0" smtClean="0">
                <a:solidFill>
                  <a:schemeClr val="tx1"/>
                </a:solidFill>
                <a:effectLst/>
                <a:latin typeface="+mn-lt"/>
                <a:ea typeface="+mn-ea"/>
                <a:cs typeface="+mn-cs"/>
              </a:rPr>
              <a:t>或者用</a:t>
            </a:r>
            <a:r>
              <a:rPr lang="en-US" altLang="zh-CN" sz="1200" kern="1200" dirty="0" smtClean="0">
                <a:solidFill>
                  <a:schemeClr val="tx1"/>
                </a:solidFill>
                <a:effectLst/>
                <a:latin typeface="+mn-lt"/>
                <a:ea typeface="+mn-ea"/>
                <a:cs typeface="+mn-cs"/>
              </a:rPr>
              <a:t>if </a:t>
            </a:r>
            <a:r>
              <a:rPr lang="en-US" altLang="zh-CN" sz="1200" kern="1200" dirty="0" err="1" smtClean="0">
                <a:solidFill>
                  <a:schemeClr val="tx1"/>
                </a:solidFill>
                <a:effectLst/>
                <a:latin typeface="+mn-lt"/>
                <a:ea typeface="+mn-ea"/>
                <a:cs typeface="+mn-cs"/>
              </a:rPr>
              <a:t>s.lower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str_ciphertext</a:t>
            </a:r>
            <a:r>
              <a:rPr lang="en-US" altLang="zh-CN" sz="1200" kern="1200" dirty="0" smtClean="0">
                <a:solidFill>
                  <a:schemeClr val="tx1"/>
                </a:solidFill>
                <a:effectLst/>
                <a:latin typeface="+mn-lt"/>
                <a:ea typeface="+mn-ea"/>
                <a:cs typeface="+mn-cs"/>
              </a:rPr>
              <a:t> += </a:t>
            </a:r>
            <a:r>
              <a:rPr lang="en-US" altLang="zh-CN" sz="1200" kern="1200" dirty="0" err="1" smtClean="0">
                <a:solidFill>
                  <a:schemeClr val="tx1"/>
                </a:solidFill>
                <a:effectLst/>
                <a:latin typeface="+mn-lt"/>
                <a:ea typeface="+mn-ea"/>
                <a:cs typeface="+mn-cs"/>
              </a:rPr>
              <a:t>chr</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ord</a:t>
            </a:r>
            <a:r>
              <a:rPr lang="en-US" altLang="zh-CN" sz="1200" kern="1200" dirty="0" smtClean="0">
                <a:solidFill>
                  <a:schemeClr val="tx1"/>
                </a:solidFill>
                <a:effectLst/>
                <a:latin typeface="+mn-lt"/>
                <a:ea typeface="+mn-ea"/>
                <a:cs typeface="+mn-cs"/>
              </a:rPr>
              <a:t>('a') + ((</a:t>
            </a:r>
            <a:r>
              <a:rPr lang="en-US" altLang="zh-CN" sz="1200" kern="1200" dirty="0" err="1" smtClean="0">
                <a:solidFill>
                  <a:schemeClr val="tx1"/>
                </a:solidFill>
                <a:effectLst/>
                <a:latin typeface="+mn-lt"/>
                <a:ea typeface="+mn-ea"/>
                <a:cs typeface="+mn-cs"/>
              </a:rPr>
              <a:t>ord</a:t>
            </a:r>
            <a:r>
              <a:rPr lang="en-US" altLang="zh-CN" sz="1200" kern="1200" dirty="0" smtClean="0">
                <a:solidFill>
                  <a:schemeClr val="tx1"/>
                </a:solidFill>
                <a:effectLst/>
                <a:latin typeface="+mn-lt"/>
                <a:ea typeface="+mn-ea"/>
                <a:cs typeface="+mn-cs"/>
              </a:rPr>
              <a:t>(s)-</a:t>
            </a:r>
            <a:r>
              <a:rPr lang="en-US" altLang="zh-CN" sz="1200" kern="1200" dirty="0" err="1" smtClean="0">
                <a:solidFill>
                  <a:schemeClr val="tx1"/>
                </a:solidFill>
                <a:effectLst/>
                <a:latin typeface="+mn-lt"/>
                <a:ea typeface="+mn-ea"/>
                <a:cs typeface="+mn-cs"/>
              </a:rPr>
              <a:t>ord</a:t>
            </a:r>
            <a:r>
              <a:rPr lang="en-US" altLang="zh-CN" sz="1200" kern="1200" dirty="0" smtClean="0">
                <a:solidFill>
                  <a:schemeClr val="tx1"/>
                </a:solidFill>
                <a:effectLst/>
                <a:latin typeface="+mn-lt"/>
                <a:ea typeface="+mn-ea"/>
                <a:cs typeface="+mn-cs"/>
              </a:rPr>
              <a:t>('a')) + 3 )%26 )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str_ciphertext</a:t>
            </a:r>
            <a:r>
              <a:rPr lang="en-US" altLang="zh-CN" sz="1200" kern="1200" dirty="0" smtClean="0">
                <a:solidFill>
                  <a:schemeClr val="tx1"/>
                </a:solidFill>
                <a:effectLst/>
                <a:latin typeface="+mn-lt"/>
                <a:ea typeface="+mn-ea"/>
                <a:cs typeface="+mn-cs"/>
              </a:rPr>
              <a:t> += </a:t>
            </a:r>
            <a:r>
              <a:rPr lang="en-US" altLang="zh-CN" sz="1200" kern="1200" dirty="0" err="1" smtClean="0">
                <a:solidFill>
                  <a:schemeClr val="tx1"/>
                </a:solidFill>
                <a:effectLst/>
                <a:latin typeface="+mn-lt"/>
                <a:ea typeface="+mn-ea"/>
                <a:cs typeface="+mn-cs"/>
              </a:rPr>
              <a:t>chr</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ord</a:t>
            </a:r>
            <a:r>
              <a:rPr lang="en-US" altLang="zh-CN" sz="1200" kern="1200" dirty="0" smtClean="0">
                <a:solidFill>
                  <a:schemeClr val="tx1"/>
                </a:solidFill>
                <a:effectLst/>
                <a:latin typeface="+mn-lt"/>
                <a:ea typeface="+mn-ea"/>
                <a:cs typeface="+mn-cs"/>
              </a:rPr>
              <a:t>('A') + ((</a:t>
            </a:r>
            <a:r>
              <a:rPr lang="en-US" altLang="zh-CN" sz="1200" kern="1200" dirty="0" err="1" smtClean="0">
                <a:solidFill>
                  <a:schemeClr val="tx1"/>
                </a:solidFill>
                <a:effectLst/>
                <a:latin typeface="+mn-lt"/>
                <a:ea typeface="+mn-ea"/>
                <a:cs typeface="+mn-cs"/>
              </a:rPr>
              <a:t>ord</a:t>
            </a:r>
            <a:r>
              <a:rPr lang="en-US" altLang="zh-CN" sz="1200" kern="1200" dirty="0" smtClean="0">
                <a:solidFill>
                  <a:schemeClr val="tx1"/>
                </a:solidFill>
                <a:effectLst/>
                <a:latin typeface="+mn-lt"/>
                <a:ea typeface="+mn-ea"/>
                <a:cs typeface="+mn-cs"/>
              </a:rPr>
              <a:t>(s)-</a:t>
            </a:r>
            <a:r>
              <a:rPr lang="en-US" altLang="zh-CN" sz="1200" kern="1200" dirty="0" err="1" smtClean="0">
                <a:solidFill>
                  <a:schemeClr val="tx1"/>
                </a:solidFill>
                <a:effectLst/>
                <a:latin typeface="+mn-lt"/>
                <a:ea typeface="+mn-ea"/>
                <a:cs typeface="+mn-cs"/>
              </a:rPr>
              <a:t>ord</a:t>
            </a:r>
            <a:r>
              <a:rPr lang="en-US" altLang="zh-CN" sz="1200" kern="1200" dirty="0" smtClean="0">
                <a:solidFill>
                  <a:schemeClr val="tx1"/>
                </a:solidFill>
                <a:effectLst/>
                <a:latin typeface="+mn-lt"/>
                <a:ea typeface="+mn-ea"/>
                <a:cs typeface="+mn-cs"/>
              </a:rPr>
              <a:t>('A')) + 3 )%26 )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str_ciphertext</a:t>
            </a:r>
            <a:r>
              <a:rPr lang="en-US" altLang="zh-CN" sz="1200" kern="1200" dirty="0" smtClean="0">
                <a:solidFill>
                  <a:schemeClr val="tx1"/>
                </a:solidFill>
                <a:effectLst/>
                <a:latin typeface="+mn-lt"/>
                <a:ea typeface="+mn-ea"/>
                <a:cs typeface="+mn-cs"/>
              </a:rPr>
              <a:t> += s   # </a:t>
            </a:r>
            <a:r>
              <a:rPr lang="zh-CN" altLang="zh-CN" sz="1200" kern="1200" dirty="0" smtClean="0">
                <a:solidFill>
                  <a:schemeClr val="tx1"/>
                </a:solidFill>
                <a:effectLst/>
                <a:latin typeface="+mn-lt"/>
                <a:ea typeface="+mn-ea"/>
                <a:cs typeface="+mn-cs"/>
              </a:rPr>
              <a:t>保留非加密字母</a:t>
            </a: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加密后的结果为：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str_ciphertext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19</a:t>
            </a:fld>
            <a:endParaRPr lang="zh-CN" altLang="en-US"/>
          </a:p>
        </p:txBody>
      </p:sp>
    </p:spTree>
    <p:extLst>
      <p:ext uri="{BB962C8B-B14F-4D97-AF65-F5344CB8AC3E}">
        <p14:creationId xmlns:p14="http://schemas.microsoft.com/office/powerpoint/2010/main" val="1556273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流程控制（也称为控制流程）是指计算机程序运行时，指令序列（或是陈述、</a:t>
            </a:r>
            <a:r>
              <a:rPr lang="en-US" altLang="zh-CN" sz="1200" u="none" strike="noStrike" kern="1200" dirty="0" err="1" smtClean="0">
                <a:solidFill>
                  <a:schemeClr val="tx1"/>
                </a:solidFill>
                <a:effectLst/>
                <a:latin typeface="+mn-lt"/>
                <a:ea typeface="+mn-ea"/>
                <a:cs typeface="+mn-cs"/>
                <a:hlinkClick r:id="rId3"/>
              </a:rPr>
              <a:t>子程序</a:t>
            </a:r>
            <a:r>
              <a:rPr lang="zh-CN" altLang="zh-CN" sz="1200" kern="1200" dirty="0" smtClean="0">
                <a:solidFill>
                  <a:schemeClr val="tx1"/>
                </a:solidFill>
                <a:effectLst/>
                <a:latin typeface="+mn-lt"/>
                <a:ea typeface="+mn-ea"/>
                <a:cs typeface="+mn-cs"/>
              </a:rPr>
              <a:t>）在执行流程中运行或求值的顺序组织。程序算法中包含了大量的决策，正确的决策才能得到正确的结果。面向过程的结构化程序设计提供了三种主要的流程控制结构来帮助编程人员完成决策：顺序</a:t>
            </a:r>
            <a:r>
              <a:rPr lang="en-US" altLang="zh-CN" sz="1200" u="none" strike="noStrike" kern="1200" dirty="0" err="1" smtClean="0">
                <a:solidFill>
                  <a:schemeClr val="tx1"/>
                </a:solidFill>
                <a:effectLst/>
                <a:latin typeface="+mn-lt"/>
                <a:ea typeface="+mn-ea"/>
                <a:cs typeface="+mn-cs"/>
                <a:hlinkClick r:id="rId4"/>
              </a:rPr>
              <a:t>结构</a:t>
            </a:r>
            <a:r>
              <a:rPr lang="zh-CN" altLang="zh-CN" sz="1200" kern="1200" dirty="0" smtClean="0">
                <a:solidFill>
                  <a:schemeClr val="tx1"/>
                </a:solidFill>
                <a:effectLst/>
                <a:latin typeface="+mn-lt"/>
                <a:ea typeface="+mn-ea"/>
                <a:cs typeface="+mn-cs"/>
              </a:rPr>
              <a:t>、选择结构（分支结构）、循环结构。分先后执行的是顺序语句；按条件是否满足执行的是选择语句，重复迭代执行的是循环语句。做出正确的流程控制决策的关键在于建立恰当的逻辑判决表达式。在编写</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流程控制模块代码的时候，采用缩进的方式来体现其语法结构。调试是项目开发中一个必不可少的环节，可以帮助找出代码中出现的各种错误。在代码编写过程中，总会有一些异常情况发生，从而导致程序失败，此时就要用到错误处理。</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提供了代码调试和错误处理功能。这些功能可以辅助编程人员快速检测代码，并捕捉可能发生的错误。如果代码出现错误，</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提供的调试及错误处理工具可以向用户发出提示信息，以通知用户相应的错误信息并提供可能的纠正策略。</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20</a:t>
            </a:fld>
            <a:endParaRPr lang="zh-CN" altLang="en-US"/>
          </a:p>
        </p:txBody>
      </p:sp>
    </p:spTree>
    <p:extLst>
      <p:ext uri="{BB962C8B-B14F-4D97-AF65-F5344CB8AC3E}">
        <p14:creationId xmlns:p14="http://schemas.microsoft.com/office/powerpoint/2010/main" val="3701029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21</a:t>
            </a:fld>
            <a:endParaRPr lang="zh-CN" altLang="en-US"/>
          </a:p>
        </p:txBody>
      </p:sp>
    </p:spTree>
    <p:extLst>
      <p:ext uri="{BB962C8B-B14F-4D97-AF65-F5344CB8AC3E}">
        <p14:creationId xmlns:p14="http://schemas.microsoft.com/office/powerpoint/2010/main" val="28540495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22</a:t>
            </a:fld>
            <a:endParaRPr lang="zh-CN" altLang="en-US"/>
          </a:p>
        </p:txBody>
      </p:sp>
    </p:spTree>
    <p:extLst>
      <p:ext uri="{BB962C8B-B14F-4D97-AF65-F5344CB8AC3E}">
        <p14:creationId xmlns:p14="http://schemas.microsoft.com/office/powerpoint/2010/main" val="1826855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4-06</a:t>
            </a:r>
            <a:r>
              <a:rPr lang="zh-CN" altLang="zh-CN" sz="1200" kern="1200" dirty="0" smtClean="0">
                <a:solidFill>
                  <a:schemeClr val="tx1"/>
                </a:solidFill>
                <a:effectLst/>
                <a:latin typeface="+mn-lt"/>
                <a:ea typeface="+mn-ea"/>
                <a:cs typeface="+mn-cs"/>
              </a:rPr>
              <a:t>使用元字符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“\d”</a:t>
            </a:r>
            <a:r>
              <a:rPr lang="zh-CN" altLang="zh-CN" sz="1200" kern="1200" dirty="0" smtClean="0">
                <a:solidFill>
                  <a:schemeClr val="tx1"/>
                </a:solidFill>
                <a:effectLst/>
                <a:latin typeface="+mn-lt"/>
                <a:ea typeface="+mn-ea"/>
                <a:cs typeface="+mn-cs"/>
              </a:rPr>
              <a:t>进行字符串匹配测试，代码如下所示：</a:t>
            </a:r>
          </a:p>
          <a:p>
            <a:r>
              <a:rPr lang="en-US" altLang="zh-CN" sz="1200" kern="1200" dirty="0" smtClean="0">
                <a:solidFill>
                  <a:schemeClr val="tx1"/>
                </a:solidFill>
                <a:effectLst/>
                <a:latin typeface="+mn-lt"/>
                <a:ea typeface="+mn-ea"/>
                <a:cs typeface="+mn-cs"/>
              </a:rPr>
              <a:t>import 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reg_str1='</a:t>
            </a:r>
            <a:r>
              <a:rPr lang="en-US" altLang="zh-CN" sz="1200" kern="1200" dirty="0" err="1" smtClean="0">
                <a:solidFill>
                  <a:schemeClr val="tx1"/>
                </a:solidFill>
                <a:effectLst/>
                <a:latin typeface="+mn-lt"/>
                <a:ea typeface="+mn-ea"/>
                <a:cs typeface="+mn-cs"/>
              </a:rPr>
              <a:t>aab</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字符串匹配对象</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reg_str2='a2b'   # </a:t>
            </a:r>
            <a:r>
              <a:rPr lang="zh-CN" altLang="zh-CN" sz="1200" kern="1200" dirty="0" smtClean="0">
                <a:solidFill>
                  <a:schemeClr val="tx1"/>
                </a:solidFill>
                <a:effectLst/>
                <a:latin typeface="+mn-lt"/>
                <a:ea typeface="+mn-ea"/>
                <a:cs typeface="+mn-cs"/>
              </a:rPr>
              <a:t>字符串匹配对象</a:t>
            </a:r>
            <a:r>
              <a:rPr lang="en-US" altLang="zh-CN" sz="1200" kern="1200" dirty="0" smtClean="0">
                <a:solidFill>
                  <a:schemeClr val="tx1"/>
                </a:solidFill>
                <a:effectLst/>
                <a:latin typeface="+mn-lt"/>
                <a:ea typeface="+mn-ea"/>
                <a:cs typeface="+mn-cs"/>
              </a:rPr>
              <a:t>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pattern1=</a:t>
            </a:r>
            <a:r>
              <a:rPr lang="en-US" altLang="zh-CN" sz="1200" kern="1200" dirty="0" err="1" smtClean="0">
                <a:solidFill>
                  <a:schemeClr val="tx1"/>
                </a:solidFill>
                <a:effectLst/>
                <a:latin typeface="+mn-lt"/>
                <a:ea typeface="+mn-ea"/>
                <a:cs typeface="+mn-cs"/>
              </a:rPr>
              <a:t>re.compile</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a.b</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生成正则表达式对象</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pattern2=</a:t>
            </a:r>
            <a:r>
              <a:rPr lang="en-US" altLang="zh-CN" sz="1200" kern="1200" dirty="0" err="1" smtClean="0">
                <a:solidFill>
                  <a:schemeClr val="tx1"/>
                </a:solidFill>
                <a:effectLst/>
                <a:latin typeface="+mn-lt"/>
                <a:ea typeface="+mn-ea"/>
                <a:cs typeface="+mn-cs"/>
              </a:rPr>
              <a:t>re.compile</a:t>
            </a:r>
            <a:r>
              <a:rPr lang="en-US" altLang="zh-CN" sz="1200" kern="1200" dirty="0" smtClean="0">
                <a:solidFill>
                  <a:schemeClr val="tx1"/>
                </a:solidFill>
                <a:effectLst/>
                <a:latin typeface="+mn-lt"/>
                <a:ea typeface="+mn-ea"/>
                <a:cs typeface="+mn-cs"/>
              </a:rPr>
              <a:t>('a\</a:t>
            </a:r>
            <a:r>
              <a:rPr lang="en-US" altLang="zh-CN" sz="1200" kern="1200" dirty="0" err="1" smtClean="0">
                <a:solidFill>
                  <a:schemeClr val="tx1"/>
                </a:solidFill>
                <a:effectLst/>
                <a:latin typeface="+mn-lt"/>
                <a:ea typeface="+mn-ea"/>
                <a:cs typeface="+mn-cs"/>
              </a:rPr>
              <a:t>db</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生成正则表达式对象</a:t>
            </a:r>
            <a:r>
              <a:rPr lang="en-US" altLang="zh-CN" sz="1200" kern="1200" dirty="0" smtClean="0">
                <a:solidFill>
                  <a:schemeClr val="tx1"/>
                </a:solidFill>
                <a:effectLst/>
                <a:latin typeface="+mn-lt"/>
                <a:ea typeface="+mn-ea"/>
                <a:cs typeface="+mn-cs"/>
              </a:rPr>
              <a:t>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正则表达式对象</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进行匹配</a:t>
            </a:r>
          </a:p>
          <a:p>
            <a:r>
              <a:rPr lang="en-US" altLang="zh-CN" sz="1200" kern="1200" dirty="0" smtClean="0">
                <a:solidFill>
                  <a:schemeClr val="tx1"/>
                </a:solidFill>
                <a:effectLst/>
                <a:latin typeface="+mn-lt"/>
                <a:ea typeface="+mn-ea"/>
                <a:cs typeface="+mn-cs"/>
              </a:rPr>
              <a:t>m1=pattern1.match(reg_str1)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m2=pattern1.match(reg_str2)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print(f"{m1}\n{m2}")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正则表达式对象</a:t>
            </a:r>
            <a:r>
              <a:rPr lang="en-US"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进行匹配</a:t>
            </a:r>
          </a:p>
          <a:p>
            <a:r>
              <a:rPr lang="en-US" altLang="zh-CN" sz="1200" kern="1200" dirty="0" smtClean="0">
                <a:solidFill>
                  <a:schemeClr val="tx1"/>
                </a:solidFill>
                <a:effectLst/>
                <a:latin typeface="+mn-lt"/>
                <a:ea typeface="+mn-ea"/>
                <a:cs typeface="+mn-cs"/>
              </a:rPr>
              <a:t>m3=pattern2.match(reg_str1)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m4=pattern2.match(reg_str2)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print(f"{m3}\n{m4}")</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匹配结果类型</a:t>
            </a:r>
          </a:p>
          <a:p>
            <a:r>
              <a:rPr lang="en-US" altLang="zh-CN" sz="1200" kern="1200" dirty="0" smtClean="0">
                <a:solidFill>
                  <a:schemeClr val="tx1"/>
                </a:solidFill>
                <a:effectLst/>
                <a:latin typeface="+mn-lt"/>
                <a:ea typeface="+mn-ea"/>
                <a:cs typeface="+mn-cs"/>
              </a:rPr>
              <a:t>print(type(m1))</a:t>
            </a:r>
          </a:p>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在上述代码中，对于正则表达式</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a.b</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'a\</a:t>
            </a:r>
            <a:r>
              <a:rPr lang="en-US" altLang="zh-CN" sz="1200" kern="1200" dirty="0" err="1" smtClean="0">
                <a:solidFill>
                  <a:schemeClr val="tx1"/>
                </a:solidFill>
                <a:effectLst/>
                <a:latin typeface="+mn-lt"/>
                <a:ea typeface="+mn-ea"/>
                <a:cs typeface="+mn-cs"/>
              </a:rPr>
              <a:t>db</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而言，</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是普通文本字符，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'\d'</a:t>
            </a:r>
            <a:r>
              <a:rPr lang="zh-CN" altLang="zh-CN" sz="1200" kern="1200" dirty="0" smtClean="0">
                <a:solidFill>
                  <a:schemeClr val="tx1"/>
                </a:solidFill>
                <a:effectLst/>
                <a:latin typeface="+mn-lt"/>
                <a:ea typeface="+mn-ea"/>
                <a:cs typeface="+mn-cs"/>
              </a:rPr>
              <a:t>是元字符。正则表达式</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a.b</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代表匹配三字母字符串，其中首位字母分别为</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，中间字母为任意字符。符合这个条件的三字母字符串将被匹配出来，因此在例题中得到</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aab</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'a2b'</a:t>
            </a:r>
            <a:r>
              <a:rPr lang="zh-CN" altLang="zh-CN" sz="1200" kern="1200" dirty="0" smtClean="0">
                <a:solidFill>
                  <a:schemeClr val="tx1"/>
                </a:solidFill>
                <a:effectLst/>
                <a:latin typeface="+mn-lt"/>
                <a:ea typeface="+mn-ea"/>
                <a:cs typeface="+mn-cs"/>
              </a:rPr>
              <a:t>。正则表达式</a:t>
            </a:r>
            <a:r>
              <a:rPr lang="en-US" altLang="zh-CN" sz="1200" kern="1200" dirty="0" smtClean="0">
                <a:solidFill>
                  <a:schemeClr val="tx1"/>
                </a:solidFill>
                <a:effectLst/>
                <a:latin typeface="+mn-lt"/>
                <a:ea typeface="+mn-ea"/>
                <a:cs typeface="+mn-cs"/>
              </a:rPr>
              <a:t>'a\</a:t>
            </a:r>
            <a:r>
              <a:rPr lang="en-US" altLang="zh-CN" sz="1200" kern="1200" dirty="0" err="1" smtClean="0">
                <a:solidFill>
                  <a:schemeClr val="tx1"/>
                </a:solidFill>
                <a:effectLst/>
                <a:latin typeface="+mn-lt"/>
                <a:ea typeface="+mn-ea"/>
                <a:cs typeface="+mn-cs"/>
              </a:rPr>
              <a:t>db</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代表匹配三字母字符串，其中首位字母分别为</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，中间字母必须为</a:t>
            </a:r>
            <a:r>
              <a:rPr lang="en-US" altLang="zh-CN" sz="1200" kern="1200" dirty="0" smtClean="0">
                <a:solidFill>
                  <a:schemeClr val="tx1"/>
                </a:solidFill>
                <a:effectLst/>
                <a:latin typeface="+mn-lt"/>
                <a:ea typeface="+mn-ea"/>
                <a:cs typeface="+mn-cs"/>
              </a:rPr>
              <a:t>0-9</a:t>
            </a:r>
            <a:r>
              <a:rPr lang="zh-CN" altLang="zh-CN" sz="1200" kern="1200" dirty="0" smtClean="0">
                <a:solidFill>
                  <a:schemeClr val="tx1"/>
                </a:solidFill>
                <a:effectLst/>
                <a:latin typeface="+mn-lt"/>
                <a:ea typeface="+mn-ea"/>
                <a:cs typeface="+mn-cs"/>
              </a:rPr>
              <a:t>数字字符。符合这个条件的三字母字符串将被匹配出来，否则输出</a:t>
            </a:r>
            <a:r>
              <a:rPr lang="en-US" altLang="zh-CN" sz="1200" kern="1200" dirty="0" smtClean="0">
                <a:solidFill>
                  <a:schemeClr val="tx1"/>
                </a:solidFill>
                <a:effectLst/>
                <a:latin typeface="+mn-lt"/>
                <a:ea typeface="+mn-ea"/>
                <a:cs typeface="+mn-cs"/>
              </a:rPr>
              <a:t>None</a:t>
            </a:r>
            <a:r>
              <a:rPr lang="zh-CN" altLang="zh-CN" sz="1200" kern="1200" dirty="0" smtClean="0">
                <a:solidFill>
                  <a:schemeClr val="tx1"/>
                </a:solidFill>
                <a:effectLst/>
                <a:latin typeface="+mn-lt"/>
                <a:ea typeface="+mn-ea"/>
                <a:cs typeface="+mn-cs"/>
              </a:rPr>
              <a:t>，因此在例题中仅得到</a:t>
            </a:r>
            <a:r>
              <a:rPr lang="en-US" altLang="zh-CN" sz="1200" kern="1200" dirty="0" smtClean="0">
                <a:solidFill>
                  <a:schemeClr val="tx1"/>
                </a:solidFill>
                <a:effectLst/>
                <a:latin typeface="+mn-lt"/>
                <a:ea typeface="+mn-ea"/>
                <a:cs typeface="+mn-cs"/>
              </a:rPr>
              <a:t>'a2b'</a:t>
            </a:r>
            <a:r>
              <a:rPr lang="zh-CN" altLang="zh-CN" sz="1200" kern="1200" dirty="0" smtClean="0">
                <a:solidFill>
                  <a:schemeClr val="tx1"/>
                </a:solidFill>
                <a:effectLst/>
                <a:latin typeface="+mn-lt"/>
                <a:ea typeface="+mn-ea"/>
                <a:cs typeface="+mn-cs"/>
              </a:rPr>
              <a:t>。匹配后结果的类型为</a:t>
            </a:r>
            <a:r>
              <a:rPr lang="en-US" altLang="zh-CN" sz="1200" kern="1200" dirty="0" err="1" smtClean="0">
                <a:solidFill>
                  <a:schemeClr val="tx1"/>
                </a:solidFill>
                <a:effectLst/>
                <a:latin typeface="+mn-lt"/>
                <a:ea typeface="+mn-ea"/>
                <a:cs typeface="+mn-cs"/>
              </a:rPr>
              <a:t>re.Match</a:t>
            </a:r>
            <a:r>
              <a:rPr lang="zh-CN" altLang="zh-CN" sz="1200" kern="1200" dirty="0" smtClean="0">
                <a:solidFill>
                  <a:schemeClr val="tx1"/>
                </a:solidFill>
                <a:effectLst/>
                <a:latin typeface="+mn-lt"/>
                <a:ea typeface="+mn-ea"/>
                <a:cs typeface="+mn-cs"/>
              </a:rPr>
              <a:t>。</a:t>
            </a:r>
          </a:p>
          <a:p>
            <a:endParaRPr lang="zh-CN" altLang="zh-CN" sz="1200" kern="1200" dirty="0" smtClean="0">
              <a:solidFill>
                <a:schemeClr val="tx1"/>
              </a:solidFill>
              <a:effectLst/>
              <a:latin typeface="+mn-lt"/>
              <a:ea typeface="+mn-ea"/>
              <a:cs typeface="+mn-cs"/>
            </a:endParaRPr>
          </a:p>
          <a:p>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23</a:t>
            </a:fld>
            <a:endParaRPr lang="zh-CN" altLang="en-US"/>
          </a:p>
        </p:txBody>
      </p:sp>
    </p:spTree>
    <p:extLst>
      <p:ext uri="{BB962C8B-B14F-4D97-AF65-F5344CB8AC3E}">
        <p14:creationId xmlns:p14="http://schemas.microsoft.com/office/powerpoint/2010/main" val="5813549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import 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reg_str1= </a:t>
            </a:r>
            <a:r>
              <a:rPr lang="en-US" altLang="zh-CN" sz="1200" kern="1200" dirty="0" err="1" smtClean="0">
                <a:solidFill>
                  <a:schemeClr val="tx1"/>
                </a:solidFill>
                <a:effectLst/>
                <a:latin typeface="+mn-lt"/>
                <a:ea typeface="+mn-ea"/>
                <a:cs typeface="+mn-cs"/>
              </a:rPr>
              <a:t>re.compile</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r"xy</a:t>
            </a:r>
            <a:r>
              <a:rPr lang="en-US" altLang="zh-CN" sz="1200" kern="1200" dirty="0" smtClean="0">
                <a:solidFill>
                  <a:schemeClr val="tx1"/>
                </a:solidFill>
                <a:effectLst/>
                <a:latin typeface="+mn-lt"/>
                <a:ea typeface="+mn-ea"/>
                <a:cs typeface="+mn-cs"/>
              </a:rPr>
              <a:t> z", </a:t>
            </a:r>
            <a:r>
              <a:rPr lang="en-US" altLang="zh-CN" sz="1200" kern="1200" dirty="0" err="1" smtClean="0">
                <a:solidFill>
                  <a:schemeClr val="tx1"/>
                </a:solidFill>
                <a:effectLst/>
                <a:latin typeface="+mn-lt"/>
                <a:ea typeface="+mn-ea"/>
                <a:cs typeface="+mn-cs"/>
              </a:rPr>
              <a:t>re.I|re.X</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result=reg_str1.match("</a:t>
            </a:r>
            <a:r>
              <a:rPr lang="en-US" altLang="zh-CN" sz="1200" kern="1200" dirty="0" err="1" smtClean="0">
                <a:solidFill>
                  <a:schemeClr val="tx1"/>
                </a:solidFill>
                <a:effectLst/>
                <a:latin typeface="+mn-lt"/>
                <a:ea typeface="+mn-ea"/>
                <a:cs typeface="+mn-cs"/>
              </a:rPr>
              <a:t>XyZ</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result.group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XyZ</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24</a:t>
            </a:fld>
            <a:endParaRPr lang="zh-CN" altLang="en-US"/>
          </a:p>
        </p:txBody>
      </p:sp>
    </p:spTree>
    <p:extLst>
      <p:ext uri="{BB962C8B-B14F-4D97-AF65-F5344CB8AC3E}">
        <p14:creationId xmlns:p14="http://schemas.microsoft.com/office/powerpoint/2010/main" val="21356403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import 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="Readability counts."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re.match</a:t>
            </a:r>
            <a:r>
              <a:rPr lang="en-US" altLang="zh-CN" sz="1200" kern="1200" dirty="0" smtClean="0">
                <a:solidFill>
                  <a:schemeClr val="tx1"/>
                </a:solidFill>
                <a:effectLst/>
                <a:latin typeface="+mn-lt"/>
                <a:ea typeface="+mn-ea"/>
                <a:cs typeface="+mn-cs"/>
              </a:rPr>
              <a:t>('Read', </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).group())    # </a:t>
            </a:r>
            <a:r>
              <a:rPr lang="zh-CN" altLang="zh-CN" sz="1200" kern="1200" dirty="0" smtClean="0">
                <a:solidFill>
                  <a:schemeClr val="tx1"/>
                </a:solidFill>
                <a:effectLst/>
                <a:latin typeface="+mn-lt"/>
                <a:ea typeface="+mn-ea"/>
                <a:cs typeface="+mn-cs"/>
              </a:rPr>
              <a:t>在起始位置匹配</a:t>
            </a:r>
          </a:p>
          <a:p>
            <a:r>
              <a:rPr lang="en-US" altLang="zh-CN" sz="1200" kern="1200" dirty="0" smtClean="0">
                <a:solidFill>
                  <a:schemeClr val="tx1"/>
                </a:solidFill>
                <a:effectLst/>
                <a:latin typeface="+mn-lt"/>
                <a:ea typeface="+mn-ea"/>
                <a:cs typeface="+mn-cs"/>
              </a:rPr>
              <a:t>Read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re.match</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ead</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不在起始位置匹配</a:t>
            </a:r>
          </a:p>
          <a:p>
            <a:r>
              <a:rPr lang="en-US" altLang="zh-CN" sz="1200" kern="1200" dirty="0" smtClean="0">
                <a:solidFill>
                  <a:schemeClr val="tx1"/>
                </a:solidFill>
                <a:effectLst/>
                <a:latin typeface="+mn-lt"/>
                <a:ea typeface="+mn-ea"/>
                <a:cs typeface="+mn-cs"/>
              </a:rPr>
              <a:t>None</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25</a:t>
            </a:fld>
            <a:endParaRPr lang="zh-CN" altLang="en-US"/>
          </a:p>
        </p:txBody>
      </p:sp>
    </p:spTree>
    <p:extLst>
      <p:ext uri="{BB962C8B-B14F-4D97-AF65-F5344CB8AC3E}">
        <p14:creationId xmlns:p14="http://schemas.microsoft.com/office/powerpoint/2010/main" val="27077786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latin typeface="Times New Roman" panose="02020603050405020304" pitchFamily="18" charset="0"/>
                <a:ea typeface="宋体" panose="02010600030101010101" pitchFamily="2" charset="-122"/>
                <a:cs typeface="Times New Roman" panose="02020603050405020304" pitchFamily="18" charset="0"/>
              </a:rPr>
              <a:t>&gt;&gt;&gt; reg_str2=</a:t>
            </a:r>
            <a:r>
              <a:rPr lang="en-US" altLang="zh-CN" sz="1200" dirty="0" err="1" smtClean="0">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12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1200" dirty="0" err="1" smtClean="0">
                <a:latin typeface="Times New Roman" panose="02020603050405020304" pitchFamily="18" charset="0"/>
                <a:ea typeface="宋体" panose="02010600030101010101" pitchFamily="2" charset="-122"/>
                <a:cs typeface="Times New Roman" panose="02020603050405020304" pitchFamily="18" charset="0"/>
              </a:rPr>
              <a:t>eada</a:t>
            </a:r>
            <a:r>
              <a:rPr lang="en-US" altLang="zh-CN" sz="12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1200" dirty="0" smtClean="0">
                <a:latin typeface="Times New Roman" panose="02020603050405020304" pitchFamily="18" charset="0"/>
                <a:ea typeface="宋体" panose="02010600030101010101" pitchFamily="2" charset="-122"/>
                <a:cs typeface="Times New Roman" panose="02020603050405020304" pitchFamily="18" charset="0"/>
              </a:rPr>
              <a:t>&gt;&gt;&gt; result=reg_str2.match(test_str,1,5)</a:t>
            </a:r>
            <a:endParaRPr lang="zh-CN" altLang="zh-CN" sz="1200" dirty="0" smtClean="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1200" dirty="0" smtClean="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1200" dirty="0" err="1" smtClean="0">
                <a:latin typeface="Times New Roman" panose="02020603050405020304" pitchFamily="18" charset="0"/>
                <a:ea typeface="宋体" panose="02010600030101010101" pitchFamily="2" charset="-122"/>
                <a:cs typeface="Times New Roman" panose="02020603050405020304" pitchFamily="18" charset="0"/>
              </a:rPr>
              <a:t>result.group</a:t>
            </a:r>
            <a:r>
              <a:rPr lang="en-US" altLang="zh-CN" sz="12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12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err="1" smtClean="0">
                <a:latin typeface="Times New Roman" panose="02020603050405020304" pitchFamily="18" charset="0"/>
                <a:ea typeface="宋体" panose="02010600030101010101" pitchFamily="2" charset="-122"/>
                <a:cs typeface="Times New Roman" panose="02020603050405020304" pitchFamily="18" charset="0"/>
              </a:rPr>
              <a:t>eada</a:t>
            </a:r>
            <a:endParaRPr lang="zh-CN" altLang="zh-CN" sz="1200" dirty="0" smtClean="0">
              <a:latin typeface="Times New Roman" panose="02020603050405020304" pitchFamily="18" charset="0"/>
              <a:ea typeface="宋体" panose="02010600030101010101" pitchFamily="2" charset="-122"/>
              <a:cs typeface="Times New Roman" panose="02020603050405020304" pitchFamily="18" charset="0"/>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26</a:t>
            </a:fld>
            <a:endParaRPr lang="zh-CN" altLang="en-US"/>
          </a:p>
        </p:txBody>
      </p:sp>
    </p:spTree>
    <p:extLst>
      <p:ext uri="{BB962C8B-B14F-4D97-AF65-F5344CB8AC3E}">
        <p14:creationId xmlns:p14="http://schemas.microsoft.com/office/powerpoint/2010/main" val="42249216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27</a:t>
            </a:fld>
            <a:endParaRPr lang="zh-CN" altLang="en-US"/>
          </a:p>
        </p:txBody>
      </p:sp>
    </p:spTree>
    <p:extLst>
      <p:ext uri="{BB962C8B-B14F-4D97-AF65-F5344CB8AC3E}">
        <p14:creationId xmlns:p14="http://schemas.microsoft.com/office/powerpoint/2010/main" val="32108070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a="123ABC456"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reg_str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re.compile</a:t>
            </a:r>
            <a:r>
              <a:rPr lang="en-US" altLang="zh-CN" sz="1200" kern="1200" dirty="0" smtClean="0">
                <a:solidFill>
                  <a:schemeClr val="tx1"/>
                </a:solidFill>
                <a:effectLst/>
                <a:latin typeface="+mn-lt"/>
                <a:ea typeface="+mn-ea"/>
                <a:cs typeface="+mn-cs"/>
              </a:rPr>
              <a:t>('([0-9]*)([a-z]*)([0-9]*)',</a:t>
            </a:r>
            <a:r>
              <a:rPr lang="en-US" altLang="zh-CN" sz="1200" kern="1200" dirty="0" err="1" smtClean="0">
                <a:solidFill>
                  <a:schemeClr val="tx1"/>
                </a:solidFill>
                <a:effectLst/>
                <a:latin typeface="+mn-lt"/>
                <a:ea typeface="+mn-ea"/>
                <a:cs typeface="+mn-cs"/>
              </a:rPr>
              <a:t>re.I</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reg_str.search</a:t>
            </a:r>
            <a:r>
              <a:rPr lang="en-US" altLang="zh-CN" sz="1200" kern="1200" dirty="0" smtClean="0">
                <a:solidFill>
                  <a:schemeClr val="tx1"/>
                </a:solidFill>
                <a:effectLst/>
                <a:latin typeface="+mn-lt"/>
                <a:ea typeface="+mn-ea"/>
                <a:cs typeface="+mn-cs"/>
              </a:rPr>
              <a:t>(a).group())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123ABC456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reg_str.search</a:t>
            </a:r>
            <a:r>
              <a:rPr lang="en-US" altLang="zh-CN" sz="1200" kern="1200" dirty="0" smtClean="0">
                <a:solidFill>
                  <a:schemeClr val="tx1"/>
                </a:solidFill>
                <a:effectLst/>
                <a:latin typeface="+mn-lt"/>
                <a:ea typeface="+mn-ea"/>
                <a:cs typeface="+mn-cs"/>
              </a:rPr>
              <a:t>(a).group(0))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123ABC456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reg_str.search</a:t>
            </a:r>
            <a:r>
              <a:rPr lang="en-US" altLang="zh-CN" sz="1200" kern="1200" dirty="0" smtClean="0">
                <a:solidFill>
                  <a:schemeClr val="tx1"/>
                </a:solidFill>
                <a:effectLst/>
                <a:latin typeface="+mn-lt"/>
                <a:ea typeface="+mn-ea"/>
                <a:cs typeface="+mn-cs"/>
              </a:rPr>
              <a:t>(a).group(1,3))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 '456')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reg_str.search</a:t>
            </a:r>
            <a:r>
              <a:rPr lang="en-US" altLang="zh-CN" sz="1200" kern="1200" dirty="0" smtClean="0">
                <a:solidFill>
                  <a:schemeClr val="tx1"/>
                </a:solidFill>
                <a:effectLst/>
                <a:latin typeface="+mn-lt"/>
                <a:ea typeface="+mn-ea"/>
                <a:cs typeface="+mn-cs"/>
              </a:rPr>
              <a:t>(a).group(1,2,3))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 'ABC', '456')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reg_str.search</a:t>
            </a:r>
            <a:r>
              <a:rPr lang="en-US" altLang="zh-CN" sz="1200" kern="1200" dirty="0" smtClean="0">
                <a:solidFill>
                  <a:schemeClr val="tx1"/>
                </a:solidFill>
                <a:effectLst/>
                <a:latin typeface="+mn-lt"/>
                <a:ea typeface="+mn-ea"/>
                <a:cs typeface="+mn-cs"/>
              </a:rPr>
              <a:t>(a).groups())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 'ABC', '456')</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28</a:t>
            </a:fld>
            <a:endParaRPr lang="zh-CN" altLang="en-US"/>
          </a:p>
        </p:txBody>
      </p:sp>
    </p:spTree>
    <p:extLst>
      <p:ext uri="{BB962C8B-B14F-4D97-AF65-F5344CB8AC3E}">
        <p14:creationId xmlns:p14="http://schemas.microsoft.com/office/powerpoint/2010/main" val="5876404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import 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reg_str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re.compile</a:t>
            </a:r>
            <a:r>
              <a:rPr lang="en-US" altLang="zh-CN" sz="1200" kern="1200" dirty="0" smtClean="0">
                <a:solidFill>
                  <a:schemeClr val="tx1"/>
                </a:solidFill>
                <a:effectLst/>
                <a:latin typeface="+mn-lt"/>
                <a:ea typeface="+mn-ea"/>
                <a:cs typeface="+mn-cs"/>
              </a:rPr>
              <a:t>('(?i)[a-z]+')</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="12as3ABC4j5k6"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re.findall</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reg_str</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['as', 'ABC', 'j', 'k']</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test_str1="Betty </a:t>
            </a:r>
            <a:r>
              <a:rPr lang="en-US" altLang="zh-CN" sz="1200" kern="1200" dirty="0" err="1" smtClean="0">
                <a:solidFill>
                  <a:schemeClr val="tx1"/>
                </a:solidFill>
                <a:effectLst/>
                <a:latin typeface="+mn-lt"/>
                <a:ea typeface="+mn-ea"/>
                <a:cs typeface="+mn-cs"/>
              </a:rPr>
              <a:t>Botter</a:t>
            </a:r>
            <a:r>
              <a:rPr lang="en-US" altLang="zh-CN" sz="1200" kern="1200" dirty="0" smtClean="0">
                <a:solidFill>
                  <a:schemeClr val="tx1"/>
                </a:solidFill>
                <a:effectLst/>
                <a:latin typeface="+mn-lt"/>
                <a:ea typeface="+mn-ea"/>
                <a:cs typeface="+mn-cs"/>
              </a:rPr>
              <a:t> bought some butter"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reg_tt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re.compile</a:t>
            </a:r>
            <a:r>
              <a:rPr lang="en-US" altLang="zh-CN" sz="1200" kern="1200" dirty="0" smtClean="0">
                <a:solidFill>
                  <a:schemeClr val="tx1"/>
                </a:solidFill>
                <a:effectLst/>
                <a:latin typeface="+mn-lt"/>
                <a:ea typeface="+mn-ea"/>
                <a:cs typeface="+mn-cs"/>
              </a:rPr>
              <a:t>('\w*</a:t>
            </a:r>
            <a:r>
              <a:rPr lang="en-US" altLang="zh-CN" sz="1200" kern="1200" dirty="0" err="1" smtClean="0">
                <a:solidFill>
                  <a:schemeClr val="tx1"/>
                </a:solidFill>
                <a:effectLst/>
                <a:latin typeface="+mn-lt"/>
                <a:ea typeface="+mn-ea"/>
                <a:cs typeface="+mn-cs"/>
              </a:rPr>
              <a:t>tt</a:t>
            </a:r>
            <a:r>
              <a:rPr lang="en-US" altLang="zh-CN" sz="1200" kern="1200" dirty="0" smtClean="0">
                <a:solidFill>
                  <a:schemeClr val="tx1"/>
                </a:solidFill>
                <a:effectLst/>
                <a:latin typeface="+mn-lt"/>
                <a:ea typeface="+mn-ea"/>
                <a:cs typeface="+mn-cs"/>
              </a:rPr>
              <a:t>\w*')</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reg_tt.findall</a:t>
            </a:r>
            <a:r>
              <a:rPr lang="en-US" altLang="zh-CN" sz="1200" kern="1200" dirty="0" smtClean="0">
                <a:solidFill>
                  <a:schemeClr val="tx1"/>
                </a:solidFill>
                <a:effectLst/>
                <a:latin typeface="+mn-lt"/>
                <a:ea typeface="+mn-ea"/>
                <a:cs typeface="+mn-cs"/>
              </a:rPr>
              <a:t>(test_str1,1,15))  # </a:t>
            </a:r>
            <a:r>
              <a:rPr lang="zh-CN" altLang="zh-CN" sz="1200" kern="1200" dirty="0" smtClean="0">
                <a:solidFill>
                  <a:schemeClr val="tx1"/>
                </a:solidFill>
                <a:effectLst/>
                <a:latin typeface="+mn-lt"/>
                <a:ea typeface="+mn-ea"/>
                <a:cs typeface="+mn-cs"/>
              </a:rPr>
              <a:t>遍历字符串匹配</a:t>
            </a:r>
          </a:p>
          <a:p>
            <a:r>
              <a:rPr lang="en-US" altLang="zh-CN" sz="1200" kern="1200" dirty="0" smtClean="0">
                <a:solidFill>
                  <a:schemeClr val="tx1"/>
                </a:solidFill>
                <a:effectLst/>
                <a:latin typeface="+mn-lt"/>
                <a:ea typeface="+mn-ea"/>
                <a:cs typeface="+mn-cs"/>
              </a:rPr>
              <a:t>['Betty', '</a:t>
            </a:r>
            <a:r>
              <a:rPr lang="en-US" altLang="zh-CN" sz="1200" kern="1200" dirty="0" err="1" smtClean="0">
                <a:solidFill>
                  <a:schemeClr val="tx1"/>
                </a:solidFill>
                <a:effectLst/>
                <a:latin typeface="+mn-lt"/>
                <a:ea typeface="+mn-ea"/>
                <a:cs typeface="+mn-cs"/>
              </a:rPr>
              <a:t>Botter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29</a:t>
            </a:fld>
            <a:endParaRPr lang="zh-CN" altLang="en-US"/>
          </a:p>
        </p:txBody>
      </p:sp>
    </p:spTree>
    <p:extLst>
      <p:ext uri="{BB962C8B-B14F-4D97-AF65-F5344CB8AC3E}">
        <p14:creationId xmlns:p14="http://schemas.microsoft.com/office/powerpoint/2010/main" val="1520204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4-07 </a:t>
            </a:r>
            <a:r>
              <a:rPr lang="zh-CN" altLang="zh-CN" sz="1200" kern="1200" dirty="0" smtClean="0">
                <a:solidFill>
                  <a:schemeClr val="tx1"/>
                </a:solidFill>
                <a:effectLst/>
                <a:latin typeface="+mn-lt"/>
                <a:ea typeface="+mn-ea"/>
                <a:cs typeface="+mn-cs"/>
              </a:rPr>
              <a:t>比较</a:t>
            </a:r>
            <a:r>
              <a:rPr lang="en-US" altLang="zh-CN" sz="1200" kern="1200" dirty="0" err="1" smtClean="0">
                <a:solidFill>
                  <a:schemeClr val="tx1"/>
                </a:solidFill>
                <a:effectLst/>
                <a:latin typeface="+mn-lt"/>
                <a:ea typeface="+mn-ea"/>
                <a:cs typeface="+mn-cs"/>
              </a:rPr>
              <a:t>findall</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与</a:t>
            </a:r>
            <a:r>
              <a:rPr lang="en-US" altLang="zh-CN" sz="1200" kern="1200" dirty="0" err="1" smtClean="0">
                <a:solidFill>
                  <a:schemeClr val="tx1"/>
                </a:solidFill>
                <a:effectLst/>
                <a:latin typeface="+mn-lt"/>
                <a:ea typeface="+mn-ea"/>
                <a:cs typeface="+mn-cs"/>
              </a:rPr>
              <a:t>finditer</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。代码如下所示：</a:t>
            </a:r>
          </a:p>
          <a:p>
            <a:r>
              <a:rPr lang="en-US" altLang="zh-CN" sz="1200" kern="1200" dirty="0" smtClean="0">
                <a:solidFill>
                  <a:schemeClr val="tx1"/>
                </a:solidFill>
                <a:effectLst/>
                <a:latin typeface="+mn-lt"/>
                <a:ea typeface="+mn-ea"/>
                <a:cs typeface="+mn-cs"/>
              </a:rPr>
              <a:t>import re</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reg_iter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re.compile</a:t>
            </a:r>
            <a:r>
              <a:rPr lang="en-US" altLang="zh-CN" sz="1200" kern="1200" dirty="0" smtClean="0">
                <a:solidFill>
                  <a:schemeClr val="tx1"/>
                </a:solidFill>
                <a:effectLst/>
                <a:latin typeface="+mn-lt"/>
                <a:ea typeface="+mn-ea"/>
                <a:cs typeface="+mn-cs"/>
              </a:rPr>
              <a:t>('[0-9](b)(c)')</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="a5bcd 69a9bc6de"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result=</a:t>
            </a:r>
            <a:r>
              <a:rPr lang="en-US" altLang="zh-CN" sz="1200" kern="1200" dirty="0" err="1" smtClean="0">
                <a:solidFill>
                  <a:schemeClr val="tx1"/>
                </a:solidFill>
                <a:effectLst/>
                <a:latin typeface="+mn-lt"/>
                <a:ea typeface="+mn-ea"/>
                <a:cs typeface="+mn-cs"/>
              </a:rPr>
              <a:t>reg_iter.findall</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print(result)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iter1=</a:t>
            </a:r>
            <a:r>
              <a:rPr lang="en-US" altLang="zh-CN" sz="1200" kern="1200" dirty="0" err="1" smtClean="0">
                <a:solidFill>
                  <a:schemeClr val="tx1"/>
                </a:solidFill>
                <a:effectLst/>
                <a:latin typeface="+mn-lt"/>
                <a:ea typeface="+mn-ea"/>
                <a:cs typeface="+mn-cs"/>
              </a:rPr>
              <a:t>reg_iter.finditer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print(iter1)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iter1: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i.group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i.span</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891789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4-08 </a:t>
            </a:r>
            <a:r>
              <a:rPr lang="zh-CN" altLang="zh-CN" sz="1200" kern="1200" dirty="0" smtClean="0">
                <a:solidFill>
                  <a:schemeClr val="tx1"/>
                </a:solidFill>
                <a:effectLst/>
                <a:latin typeface="+mn-lt"/>
                <a:ea typeface="+mn-ea"/>
                <a:cs typeface="+mn-cs"/>
              </a:rPr>
              <a:t>比较表达式为分隔符与分组为分割符是的差异。代码如下所示：</a:t>
            </a:r>
          </a:p>
          <a:p>
            <a:r>
              <a:rPr lang="en-US" altLang="zh-CN" sz="1200" kern="1200" dirty="0" smtClean="0">
                <a:solidFill>
                  <a:schemeClr val="tx1"/>
                </a:solidFill>
                <a:effectLst/>
                <a:latin typeface="+mn-lt"/>
                <a:ea typeface="+mn-ea"/>
                <a:cs typeface="+mn-cs"/>
              </a:rPr>
              <a:t>import re</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r'D</a:t>
            </a:r>
            <a:r>
              <a:rPr lang="en-US" altLang="zh-CN" sz="1200" kern="1200" dirty="0" smtClean="0">
                <a:solidFill>
                  <a:schemeClr val="tx1"/>
                </a:solidFill>
                <a:effectLst/>
                <a:latin typeface="+mn-lt"/>
                <a:ea typeface="+mn-ea"/>
                <a:cs typeface="+mn-cs"/>
              </a:rPr>
              <a:t>:\Python10\this.py'</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sp1=</a:t>
            </a:r>
            <a:r>
              <a:rPr lang="en-US" altLang="zh-CN" sz="1200" kern="1200" dirty="0" err="1" smtClean="0">
                <a:solidFill>
                  <a:schemeClr val="tx1"/>
                </a:solidFill>
                <a:effectLst/>
                <a:latin typeface="+mn-lt"/>
                <a:ea typeface="+mn-ea"/>
                <a:cs typeface="+mn-cs"/>
              </a:rPr>
              <a:t>re.split</a:t>
            </a:r>
            <a:r>
              <a:rPr lang="en-US" altLang="zh-CN" sz="1200" kern="1200" dirty="0" smtClean="0">
                <a:solidFill>
                  <a:schemeClr val="tx1"/>
                </a:solidFill>
                <a:effectLst/>
                <a:latin typeface="+mn-lt"/>
                <a:ea typeface="+mn-ea"/>
                <a:cs typeface="+mn-cs"/>
              </a:rPr>
              <a:t>(r'[\\:]', </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sp2=</a:t>
            </a:r>
            <a:r>
              <a:rPr lang="en-US" altLang="zh-CN" sz="1200" kern="1200" dirty="0" err="1" smtClean="0">
                <a:solidFill>
                  <a:schemeClr val="tx1"/>
                </a:solidFill>
                <a:effectLst/>
                <a:latin typeface="+mn-lt"/>
                <a:ea typeface="+mn-ea"/>
                <a:cs typeface="+mn-cs"/>
              </a:rPr>
              <a:t>re.split</a:t>
            </a:r>
            <a:r>
              <a:rPr lang="en-US" altLang="zh-CN" sz="1200" kern="1200" dirty="0" smtClean="0">
                <a:solidFill>
                  <a:schemeClr val="tx1"/>
                </a:solidFill>
                <a:effectLst/>
                <a:latin typeface="+mn-lt"/>
                <a:ea typeface="+mn-ea"/>
                <a:cs typeface="+mn-cs"/>
              </a:rPr>
              <a:t>(r'([\\:])', </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sp3=</a:t>
            </a:r>
            <a:r>
              <a:rPr lang="en-US" altLang="zh-CN" sz="1200" kern="1200" dirty="0" err="1" smtClean="0">
                <a:solidFill>
                  <a:schemeClr val="tx1"/>
                </a:solidFill>
                <a:effectLst/>
                <a:latin typeface="+mn-lt"/>
                <a:ea typeface="+mn-ea"/>
                <a:cs typeface="+mn-cs"/>
              </a:rPr>
              <a:t>re.split</a:t>
            </a:r>
            <a:r>
              <a:rPr lang="en-US" altLang="zh-CN" sz="1200" kern="1200" dirty="0" smtClean="0">
                <a:solidFill>
                  <a:schemeClr val="tx1"/>
                </a:solidFill>
                <a:effectLst/>
                <a:latin typeface="+mn-lt"/>
                <a:ea typeface="+mn-ea"/>
                <a:cs typeface="+mn-cs"/>
              </a:rPr>
              <a:t>('aa', </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正则表达式为分隔符，分割结果：</a:t>
            </a:r>
            <a:r>
              <a:rPr lang="en-US" altLang="zh-CN" sz="1200" kern="1200" dirty="0" smtClean="0">
                <a:solidFill>
                  <a:schemeClr val="tx1"/>
                </a:solidFill>
                <a:effectLst/>
                <a:latin typeface="+mn-lt"/>
                <a:ea typeface="+mn-ea"/>
                <a:cs typeface="+mn-cs"/>
              </a:rPr>
              <a:t>\n{sp1}")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以分组为分割符，分割结果：</a:t>
            </a:r>
            <a:r>
              <a:rPr lang="en-US" altLang="zh-CN" sz="1200" kern="1200" dirty="0" smtClean="0">
                <a:solidFill>
                  <a:schemeClr val="tx1"/>
                </a:solidFill>
                <a:effectLst/>
                <a:latin typeface="+mn-lt"/>
                <a:ea typeface="+mn-ea"/>
                <a:cs typeface="+mn-cs"/>
              </a:rPr>
              <a:t>\n{sp2}")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无法匹配时，分割结果：</a:t>
            </a:r>
            <a:r>
              <a:rPr lang="en-US" altLang="zh-CN" sz="1200" kern="1200" dirty="0" smtClean="0">
                <a:solidFill>
                  <a:schemeClr val="tx1"/>
                </a:solidFill>
                <a:effectLst/>
                <a:latin typeface="+mn-lt"/>
                <a:ea typeface="+mn-ea"/>
                <a:cs typeface="+mn-cs"/>
              </a:rPr>
              <a:t>\n{sp3}")</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6929630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import 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='Now is better than never.'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re.sub</a:t>
            </a:r>
            <a:r>
              <a:rPr lang="en-US" altLang="zh-CN" sz="1200" kern="1200" dirty="0" smtClean="0">
                <a:solidFill>
                  <a:schemeClr val="tx1"/>
                </a:solidFill>
                <a:effectLst/>
                <a:latin typeface="+mn-lt"/>
                <a:ea typeface="+mn-ea"/>
                <a:cs typeface="+mn-cs"/>
              </a:rPr>
              <a:t>(r'\s+','/',</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Now/is/better/than/never.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re.sub</a:t>
            </a:r>
            <a:r>
              <a:rPr lang="en-US" altLang="zh-CN" sz="1200" kern="1200" dirty="0" smtClean="0">
                <a:solidFill>
                  <a:schemeClr val="tx1"/>
                </a:solidFill>
                <a:effectLst/>
                <a:latin typeface="+mn-lt"/>
                <a:ea typeface="+mn-ea"/>
                <a:cs typeface="+mn-cs"/>
              </a:rPr>
              <a:t>(r'\</a:t>
            </a:r>
            <a:r>
              <a:rPr lang="en-US" altLang="zh-CN" sz="1200" kern="1200" dirty="0" err="1" smtClean="0">
                <a:solidFill>
                  <a:schemeClr val="tx1"/>
                </a:solidFill>
                <a:effectLst/>
                <a:latin typeface="+mn-lt"/>
                <a:ea typeface="+mn-ea"/>
                <a:cs typeface="+mn-cs"/>
              </a:rPr>
              <a:t>s+',lambda</a:t>
            </a:r>
            <a:r>
              <a:rPr lang="en-US" altLang="zh-CN" sz="1200" kern="1200" dirty="0" smtClean="0">
                <a:solidFill>
                  <a:schemeClr val="tx1"/>
                </a:solidFill>
                <a:effectLst/>
                <a:latin typeface="+mn-lt"/>
                <a:ea typeface="+mn-ea"/>
                <a:cs typeface="+mn-cs"/>
              </a:rPr>
              <a:t> m:'['+ </a:t>
            </a:r>
            <a:r>
              <a:rPr lang="en-US" altLang="zh-CN" sz="1200" kern="1200" dirty="0" err="1" smtClean="0">
                <a:solidFill>
                  <a:schemeClr val="tx1"/>
                </a:solidFill>
                <a:effectLst/>
                <a:latin typeface="+mn-lt"/>
                <a:ea typeface="+mn-ea"/>
                <a:cs typeface="+mn-cs"/>
              </a:rPr>
              <a:t>m.group</a:t>
            </a:r>
            <a:r>
              <a:rPr lang="en-US" altLang="zh-CN" sz="1200" kern="1200" dirty="0" smtClean="0">
                <a:solidFill>
                  <a:schemeClr val="tx1"/>
                </a:solidFill>
                <a:effectLst/>
                <a:latin typeface="+mn-lt"/>
                <a:ea typeface="+mn-ea"/>
                <a:cs typeface="+mn-cs"/>
              </a:rPr>
              <a:t>(0)+']',</a:t>
            </a:r>
            <a:r>
              <a:rPr lang="en-US" altLang="zh-CN" sz="1200" kern="1200" dirty="0" err="1" smtClean="0">
                <a:solidFill>
                  <a:schemeClr val="tx1"/>
                </a:solidFill>
                <a:effectLst/>
                <a:latin typeface="+mn-lt"/>
                <a:ea typeface="+mn-ea"/>
                <a:cs typeface="+mn-cs"/>
              </a:rPr>
              <a:t>test_str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Now[ ]is[ ]better[ ]than[ ]never.</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3876152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re.subn</a:t>
            </a:r>
            <a:r>
              <a:rPr lang="en-US" altLang="zh-CN" sz="1200" kern="1200" dirty="0" smtClean="0">
                <a:solidFill>
                  <a:schemeClr val="tx1"/>
                </a:solidFill>
                <a:effectLst/>
                <a:latin typeface="+mn-lt"/>
                <a:ea typeface="+mn-ea"/>
                <a:cs typeface="+mn-cs"/>
              </a:rPr>
              <a:t>('[a-z]','*','456dfgd5gfd454dg45')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('456****5***454**45', 9)</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4384779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2058033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kern="100" dirty="0" smtClean="0">
                <a:latin typeface="Times New Roman" panose="02020603050405020304" pitchFamily="18" charset="0"/>
                <a:ea typeface="宋体" panose="02010600030101010101" pitchFamily="2" charset="-122"/>
                <a:cs typeface="Times New Roman" panose="02020603050405020304" pitchFamily="18" charset="0"/>
              </a:rPr>
              <a:t>前面提到的序列索引也是使用方括号，但没有逗号，注意区别。</a:t>
            </a:r>
            <a:endParaRPr lang="zh-CN" altLang="zh-CN" kern="100" dirty="0" smtClean="0">
              <a:latin typeface="Calibri" panose="020F0502020204030204" pitchFamily="34" charset="0"/>
              <a:ea typeface="宋体" panose="02010600030101010101" pitchFamily="2" charset="-122"/>
              <a:cs typeface="Times New Roman" panose="02020603050405020304" pitchFamily="18" charset="0"/>
            </a:endParaRPr>
          </a:p>
          <a:p>
            <a:endParaRPr lang="en-US"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方括号使序列成为列表，逗号是列表的标记。</a:t>
            </a:r>
            <a:r>
              <a:rPr lang="en-US" altLang="zh-CN" sz="1200" kern="1200" dirty="0" err="1" smtClean="0">
                <a:solidFill>
                  <a:schemeClr val="tx1"/>
                </a:solidFill>
                <a:effectLst/>
                <a:latin typeface="+mn-lt"/>
                <a:ea typeface="+mn-ea"/>
                <a:cs typeface="+mn-cs"/>
              </a:rPr>
              <a:t>list_num</a:t>
            </a:r>
            <a:r>
              <a:rPr lang="zh-CN" altLang="zh-CN" sz="1200" kern="1200" dirty="0" smtClean="0">
                <a:solidFill>
                  <a:schemeClr val="tx1"/>
                </a:solidFill>
                <a:effectLst/>
                <a:latin typeface="+mn-lt"/>
                <a:ea typeface="+mn-ea"/>
                <a:cs typeface="+mn-cs"/>
              </a:rPr>
              <a:t>和</a:t>
            </a:r>
            <a:r>
              <a:rPr lang="en-US" altLang="zh-CN" sz="1200" kern="1200" dirty="0" err="1" smtClean="0">
                <a:solidFill>
                  <a:schemeClr val="tx1"/>
                </a:solidFill>
                <a:effectLst/>
                <a:latin typeface="+mn-lt"/>
                <a:ea typeface="+mn-ea"/>
                <a:cs typeface="+mn-cs"/>
              </a:rPr>
              <a:t>list_string</a:t>
            </a:r>
            <a:r>
              <a:rPr lang="zh-CN" altLang="zh-CN" sz="1200" kern="1200" dirty="0" smtClean="0">
                <a:solidFill>
                  <a:schemeClr val="tx1"/>
                </a:solidFill>
                <a:effectLst/>
                <a:latin typeface="+mn-lt"/>
                <a:ea typeface="+mn-ea"/>
                <a:cs typeface="+mn-cs"/>
              </a:rPr>
              <a:t>是由同类型元素组成的类别，</a:t>
            </a:r>
            <a:r>
              <a:rPr lang="en-US" altLang="zh-CN" sz="1200" kern="1200" dirty="0" err="1" smtClean="0">
                <a:solidFill>
                  <a:schemeClr val="tx1"/>
                </a:solidFill>
                <a:effectLst/>
                <a:latin typeface="+mn-lt"/>
                <a:ea typeface="+mn-ea"/>
                <a:cs typeface="+mn-cs"/>
              </a:rPr>
              <a:t>list_mix</a:t>
            </a:r>
            <a:r>
              <a:rPr lang="zh-CN" altLang="zh-CN" sz="1200" kern="1200" dirty="0" smtClean="0">
                <a:solidFill>
                  <a:schemeClr val="tx1"/>
                </a:solidFill>
                <a:effectLst/>
                <a:latin typeface="+mn-lt"/>
                <a:ea typeface="+mn-ea"/>
                <a:cs typeface="+mn-cs"/>
              </a:rPr>
              <a:t>是由不同类型元素构成的列表，这是列表和字符串的主要差别之一，字符串中的元素必须为字符。列表的元素可以是简单数据类型，也可以是复杂数据类型，如</a:t>
            </a:r>
            <a:r>
              <a:rPr lang="en-US" altLang="zh-CN" sz="1200" kern="1200" dirty="0" err="1" smtClean="0">
                <a:solidFill>
                  <a:schemeClr val="tx1"/>
                </a:solidFill>
                <a:effectLst/>
                <a:latin typeface="+mn-lt"/>
                <a:ea typeface="+mn-ea"/>
                <a:cs typeface="+mn-cs"/>
              </a:rPr>
              <a:t>list_list</a:t>
            </a:r>
            <a:r>
              <a:rPr lang="zh-CN" altLang="zh-CN" sz="1200" kern="1200" dirty="0" smtClean="0">
                <a:solidFill>
                  <a:schemeClr val="tx1"/>
                </a:solidFill>
                <a:effectLst/>
                <a:latin typeface="+mn-lt"/>
                <a:ea typeface="+mn-ea"/>
                <a:cs typeface="+mn-cs"/>
              </a:rPr>
              <a:t>列表的两个元素也都是列表。</a:t>
            </a:r>
          </a:p>
          <a:p>
            <a:r>
              <a:rPr lang="zh-CN" altLang="zh-CN" sz="1200" kern="1200" dirty="0" smtClean="0">
                <a:solidFill>
                  <a:schemeClr val="tx1"/>
                </a:solidFill>
                <a:effectLst/>
                <a:latin typeface="+mn-lt"/>
                <a:ea typeface="+mn-ea"/>
                <a:cs typeface="+mn-cs"/>
              </a:rPr>
              <a:t>不包含任何元素的列表用</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表示，称为空列表，和其他空元素类似，可以充当</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中的</a:t>
            </a:r>
            <a:r>
              <a:rPr lang="en-US" altLang="zh-CN" sz="1200" kern="1200" dirty="0" smtClean="0">
                <a:solidFill>
                  <a:schemeClr val="tx1"/>
                </a:solidFill>
                <a:effectLst/>
                <a:latin typeface="+mn-lt"/>
                <a:ea typeface="+mn-ea"/>
                <a:cs typeface="+mn-cs"/>
              </a:rPr>
              <a:t>False</a:t>
            </a:r>
            <a:r>
              <a:rPr lang="zh-CN" altLang="zh-CN" sz="1200" kern="1200" dirty="0" smtClean="0">
                <a:solidFill>
                  <a:schemeClr val="tx1"/>
                </a:solidFill>
                <a:effectLst/>
                <a:latin typeface="+mn-lt"/>
                <a:ea typeface="+mn-ea"/>
                <a:cs typeface="+mn-cs"/>
              </a:rPr>
              <a:t>值。</a:t>
            </a: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1357460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list_collection</a:t>
            </a:r>
            <a:r>
              <a:rPr lang="en-US" altLang="zh-CN" sz="1200" kern="1200" dirty="0" smtClean="0">
                <a:solidFill>
                  <a:schemeClr val="tx1"/>
                </a:solidFill>
                <a:effectLst/>
                <a:latin typeface="+mn-lt"/>
                <a:ea typeface="+mn-ea"/>
                <a:cs typeface="+mn-cs"/>
              </a:rPr>
              <a:t>=list('Python')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list_collection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 'y', 't', 'h', 'o', 'n']</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7441997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input _</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请输入一个数值列表：</a:t>
            </a:r>
            <a:r>
              <a:rPr lang="en-US" altLang="zh-CN" sz="1200" kern="1200" dirty="0" smtClean="0">
                <a:solidFill>
                  <a:schemeClr val="tx1"/>
                </a:solidFill>
                <a:effectLst/>
                <a:latin typeface="+mn-lt"/>
                <a:ea typeface="+mn-ea"/>
                <a:cs typeface="+mn-cs"/>
              </a:rPr>
              <a:t>\n")              </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请输入一个数值列表：</a:t>
            </a:r>
          </a:p>
          <a:p>
            <a:r>
              <a:rPr lang="en-US" altLang="zh-CN" sz="1200" kern="1200" dirty="0" smtClean="0">
                <a:solidFill>
                  <a:schemeClr val="tx1"/>
                </a:solidFill>
                <a:effectLst/>
                <a:latin typeface="+mn-lt"/>
                <a:ea typeface="+mn-ea"/>
                <a:cs typeface="+mn-cs"/>
              </a:rPr>
              <a:t>&gt;&gt;&gt; [1,2,3,4,5,6,7]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input _</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'[1,2,3,4,5,6,7]'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type(input _</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&lt;class '</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input_list</a:t>
            </a:r>
            <a:r>
              <a:rPr lang="en-US" altLang="zh-CN" sz="1200" kern="1200" dirty="0" smtClean="0">
                <a:solidFill>
                  <a:schemeClr val="tx1"/>
                </a:solidFill>
                <a:effectLst/>
                <a:latin typeface="+mn-lt"/>
                <a:ea typeface="+mn-ea"/>
                <a:cs typeface="+mn-cs"/>
              </a:rPr>
              <a:t> =eval(input("</a:t>
            </a:r>
            <a:r>
              <a:rPr lang="zh-CN" altLang="zh-CN" sz="1200" kern="1200" dirty="0" smtClean="0">
                <a:solidFill>
                  <a:schemeClr val="tx1"/>
                </a:solidFill>
                <a:effectLst/>
                <a:latin typeface="+mn-lt"/>
                <a:ea typeface="+mn-ea"/>
                <a:cs typeface="+mn-cs"/>
              </a:rPr>
              <a:t>请输入一个数值列表：</a:t>
            </a:r>
            <a:r>
              <a:rPr lang="en-US" altLang="zh-CN" sz="1200" kern="1200" dirty="0" smtClean="0">
                <a:solidFill>
                  <a:schemeClr val="tx1"/>
                </a:solidFill>
                <a:effectLst/>
                <a:latin typeface="+mn-lt"/>
                <a:ea typeface="+mn-ea"/>
                <a:cs typeface="+mn-cs"/>
              </a:rPr>
              <a:t>\n"))              </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请输入一个数值列表：</a:t>
            </a:r>
          </a:p>
          <a:p>
            <a:r>
              <a:rPr lang="en-US" altLang="zh-CN" sz="1200" kern="1200" dirty="0" smtClean="0">
                <a:solidFill>
                  <a:schemeClr val="tx1"/>
                </a:solidFill>
                <a:effectLst/>
                <a:latin typeface="+mn-lt"/>
                <a:ea typeface="+mn-ea"/>
                <a:cs typeface="+mn-cs"/>
              </a:rPr>
              <a:t>&gt;&gt;&gt; [1,2,3,4,5,6,7]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input_list</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 2, 3, 4, 5, 6, 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type(</a:t>
            </a:r>
            <a:r>
              <a:rPr lang="en-US" altLang="zh-CN" sz="1200" kern="1200" dirty="0" err="1" smtClean="0">
                <a:solidFill>
                  <a:schemeClr val="tx1"/>
                </a:solidFill>
                <a:effectLst/>
                <a:latin typeface="+mn-lt"/>
                <a:ea typeface="+mn-ea"/>
                <a:cs typeface="+mn-cs"/>
              </a:rPr>
              <a:t>input_list</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&lt;class 'list'&gt;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可以看到，当没有使用</a:t>
            </a:r>
            <a:r>
              <a:rPr lang="en-US" altLang="zh-CN" sz="1200" kern="1200" dirty="0" smtClean="0">
                <a:solidFill>
                  <a:schemeClr val="tx1"/>
                </a:solidFill>
                <a:effectLst/>
                <a:latin typeface="+mn-lt"/>
                <a:ea typeface="+mn-ea"/>
                <a:cs typeface="+mn-cs"/>
              </a:rPr>
              <a:t>eval()</a:t>
            </a:r>
            <a:r>
              <a:rPr lang="zh-CN" altLang="zh-CN" sz="1200" kern="1200" dirty="0" smtClean="0">
                <a:solidFill>
                  <a:schemeClr val="tx1"/>
                </a:solidFill>
                <a:effectLst/>
                <a:latin typeface="+mn-lt"/>
                <a:ea typeface="+mn-ea"/>
                <a:cs typeface="+mn-cs"/>
              </a:rPr>
              <a:t>函数时，得到的是一个字符串</a:t>
            </a:r>
            <a:r>
              <a:rPr lang="en-US" altLang="zh-CN" sz="1200" kern="1200" dirty="0" smtClean="0">
                <a:solidFill>
                  <a:schemeClr val="tx1"/>
                </a:solidFill>
                <a:effectLst/>
                <a:latin typeface="+mn-lt"/>
                <a:ea typeface="+mn-ea"/>
                <a:cs typeface="+mn-cs"/>
              </a:rPr>
              <a:t>'[1,2,3,4,5,6,7]'</a:t>
            </a:r>
            <a:r>
              <a:rPr lang="zh-CN" altLang="zh-CN" sz="1200" kern="1200" dirty="0" smtClean="0">
                <a:solidFill>
                  <a:schemeClr val="tx1"/>
                </a:solidFill>
                <a:effectLst/>
                <a:latin typeface="+mn-lt"/>
                <a:ea typeface="+mn-ea"/>
                <a:cs typeface="+mn-cs"/>
              </a:rPr>
              <a:t>，使用后输入的字符串被转化为列表，并赋值给</a:t>
            </a:r>
            <a:r>
              <a:rPr lang="en-US" altLang="zh-CN" sz="1200" kern="1200" dirty="0" err="1" smtClean="0">
                <a:solidFill>
                  <a:schemeClr val="tx1"/>
                </a:solidFill>
                <a:effectLst/>
                <a:latin typeface="+mn-lt"/>
                <a:ea typeface="+mn-ea"/>
                <a:cs typeface="+mn-cs"/>
              </a:rPr>
              <a:t>list_input</a:t>
            </a:r>
            <a:r>
              <a:rPr lang="zh-CN" altLang="zh-CN" sz="1200" kern="1200" dirty="0" smtClean="0">
                <a:solidFill>
                  <a:schemeClr val="tx1"/>
                </a:solidFill>
                <a:effectLst/>
                <a:latin typeface="+mn-lt"/>
                <a:ea typeface="+mn-ea"/>
                <a:cs typeface="+mn-cs"/>
              </a:rPr>
              <a:t>。</a:t>
            </a: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207057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list_matrix</a:t>
            </a:r>
            <a:r>
              <a:rPr lang="en-US" altLang="zh-CN" sz="1200" kern="1200" dirty="0" smtClean="0">
                <a:solidFill>
                  <a:schemeClr val="tx1"/>
                </a:solidFill>
                <a:effectLst/>
                <a:latin typeface="+mn-lt"/>
                <a:ea typeface="+mn-ea"/>
                <a:cs typeface="+mn-cs"/>
              </a:rPr>
              <a:t>=[['00','01','02','03'],['10','11','12','13'],['20','21','22','23']]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list_matrix</a:t>
            </a:r>
            <a:r>
              <a:rPr lang="en-US" altLang="zh-CN" sz="1200" kern="1200" dirty="0" smtClean="0">
                <a:solidFill>
                  <a:schemeClr val="tx1"/>
                </a:solidFill>
                <a:effectLst/>
                <a:latin typeface="+mn-lt"/>
                <a:ea typeface="+mn-ea"/>
                <a:cs typeface="+mn-cs"/>
              </a:rPr>
              <a:t>[1]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['10', '11', '12', '13']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list_matrix</a:t>
            </a:r>
            <a:r>
              <a:rPr lang="en-US" altLang="zh-CN" sz="1200" kern="1200" dirty="0" smtClean="0">
                <a:solidFill>
                  <a:schemeClr val="tx1"/>
                </a:solidFill>
                <a:effectLst/>
                <a:latin typeface="+mn-lt"/>
                <a:ea typeface="+mn-ea"/>
                <a:cs typeface="+mn-cs"/>
              </a:rPr>
              <a:t>[1][2]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list_matrix</a:t>
            </a:r>
            <a:r>
              <a:rPr lang="en-US" altLang="zh-CN" sz="1200" kern="1200" dirty="0" smtClean="0">
                <a:solidFill>
                  <a:schemeClr val="tx1"/>
                </a:solidFill>
                <a:effectLst/>
                <a:latin typeface="+mn-lt"/>
                <a:ea typeface="+mn-ea"/>
                <a:cs typeface="+mn-cs"/>
              </a:rPr>
              <a:t>[2][-2]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'22'</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2144915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4-09 </a:t>
            </a:r>
            <a:r>
              <a:rPr lang="zh-CN" altLang="zh-CN" sz="1200" kern="1200" dirty="0" smtClean="0">
                <a:solidFill>
                  <a:schemeClr val="tx1"/>
                </a:solidFill>
                <a:effectLst/>
                <a:latin typeface="+mn-lt"/>
                <a:ea typeface="+mn-ea"/>
                <a:cs typeface="+mn-cs"/>
              </a:rPr>
              <a:t>遍历并显示一个二维列表。代码如下所示：</a:t>
            </a:r>
          </a:p>
          <a:p>
            <a:r>
              <a:rPr lang="en-US" altLang="zh-CN" sz="1200" kern="1200" dirty="0" err="1" smtClean="0">
                <a:solidFill>
                  <a:schemeClr val="tx1"/>
                </a:solidFill>
                <a:effectLst/>
                <a:latin typeface="+mn-lt"/>
                <a:ea typeface="+mn-ea"/>
                <a:cs typeface="+mn-cs"/>
              </a:rPr>
              <a:t>veg_price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品种</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北京</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重庆</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河北</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石家庄</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茄子</a:t>
            </a:r>
            <a:r>
              <a:rPr lang="en-US" altLang="zh-CN" sz="1200" kern="1200" dirty="0" smtClean="0">
                <a:solidFill>
                  <a:schemeClr val="tx1"/>
                </a:solidFill>
                <a:effectLst/>
                <a:latin typeface="+mn-lt"/>
                <a:ea typeface="+mn-ea"/>
                <a:cs typeface="+mn-cs"/>
              </a:rPr>
              <a:t>',4.4,7.0,3.7,3.5],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青椒</a:t>
            </a:r>
            <a:r>
              <a:rPr lang="en-US" altLang="zh-CN" sz="1200" kern="1200" dirty="0" smtClean="0">
                <a:solidFill>
                  <a:schemeClr val="tx1"/>
                </a:solidFill>
                <a:effectLst/>
                <a:latin typeface="+mn-lt"/>
                <a:ea typeface="+mn-ea"/>
                <a:cs typeface="+mn-cs"/>
              </a:rPr>
              <a:t>',5.5,7.0,3.7,3.5],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山药</a:t>
            </a:r>
            <a:r>
              <a:rPr lang="en-US" altLang="zh-CN" sz="1200" kern="1200" dirty="0" smtClean="0">
                <a:solidFill>
                  <a:schemeClr val="tx1"/>
                </a:solidFill>
                <a:effectLst/>
                <a:latin typeface="+mn-lt"/>
                <a:ea typeface="+mn-ea"/>
                <a:cs typeface="+mn-cs"/>
              </a:rPr>
              <a:t>',9.5,12.0,6.0,4.0],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茭白</a:t>
            </a:r>
            <a:r>
              <a:rPr lang="en-US" altLang="zh-CN" sz="1200" kern="1200" dirty="0" smtClean="0">
                <a:solidFill>
                  <a:schemeClr val="tx1"/>
                </a:solidFill>
                <a:effectLst/>
                <a:latin typeface="+mn-lt"/>
                <a:ea typeface="+mn-ea"/>
                <a:cs typeface="+mn-cs"/>
              </a:rPr>
              <a:t>',12.5,15.0,6.93,10.5],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黄豆芽</a:t>
            </a:r>
            <a:r>
              <a:rPr lang="en-US" altLang="zh-CN" sz="1200" kern="1200" dirty="0" smtClean="0">
                <a:solidFill>
                  <a:schemeClr val="tx1"/>
                </a:solidFill>
                <a:effectLst/>
                <a:latin typeface="+mn-lt"/>
                <a:ea typeface="+mn-ea"/>
                <a:cs typeface="+mn-cs"/>
              </a:rPr>
              <a:t>',1.75,5.5,3.0,2.0,]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row in </a:t>
            </a:r>
            <a:r>
              <a:rPr lang="en-US" altLang="zh-CN" sz="1200" kern="1200" dirty="0" err="1" smtClean="0">
                <a:solidFill>
                  <a:schemeClr val="tx1"/>
                </a:solidFill>
                <a:effectLst/>
                <a:latin typeface="+mn-lt"/>
                <a:ea typeface="+mn-ea"/>
                <a:cs typeface="+mn-cs"/>
              </a:rPr>
              <a:t>veg_price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line=""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item in row:</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line+=f"{item:^10}\t"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print(line)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结果如图</a:t>
            </a:r>
            <a:r>
              <a:rPr lang="en-US" altLang="zh-CN" sz="1200" kern="1200" dirty="0" smtClean="0">
                <a:solidFill>
                  <a:schemeClr val="tx1"/>
                </a:solidFill>
                <a:effectLst/>
                <a:latin typeface="+mn-lt"/>
                <a:ea typeface="+mn-ea"/>
                <a:cs typeface="+mn-cs"/>
              </a:rPr>
              <a:t>4-9</a:t>
            </a:r>
            <a:r>
              <a:rPr lang="zh-CN" altLang="zh-CN" sz="1200" kern="1200" dirty="0" smtClean="0">
                <a:solidFill>
                  <a:schemeClr val="tx1"/>
                </a:solidFill>
                <a:effectLst/>
                <a:latin typeface="+mn-lt"/>
                <a:ea typeface="+mn-ea"/>
                <a:cs typeface="+mn-cs"/>
              </a:rPr>
              <a:t>所示。</a:t>
            </a: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595657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list_1=['</a:t>
            </a:r>
            <a:r>
              <a:rPr lang="en-US" altLang="zh-CN" sz="1200" kern="1200" dirty="0" err="1" smtClean="0">
                <a:solidFill>
                  <a:schemeClr val="tx1"/>
                </a:solidFill>
                <a:effectLst/>
                <a:latin typeface="+mn-lt"/>
                <a:ea typeface="+mn-ea"/>
                <a:cs typeface="+mn-cs"/>
              </a:rPr>
              <a:t>a','b','c</a:t>
            </a:r>
            <a:r>
              <a:rPr lang="en-US" altLang="zh-CN" sz="1200" kern="1200" dirty="0" smtClean="0">
                <a:solidFill>
                  <a:schemeClr val="tx1"/>
                </a:solidFill>
                <a:effectLst/>
                <a:latin typeface="+mn-lt"/>
                <a:ea typeface="+mn-ea"/>
                <a:cs typeface="+mn-cs"/>
              </a:rPr>
              <a:t>',[1,2,3]]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list_1[3]='</a:t>
            </a:r>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 'b', 'c', '</a:t>
            </a:r>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list_1[0:3]=['A','B','C']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 'B', 'C', '</a:t>
            </a:r>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8184878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⑵使用</a:t>
            </a:r>
            <a:r>
              <a:rPr lang="en-US" altLang="zh-CN" sz="1200" kern="1200" dirty="0" smtClean="0">
                <a:solidFill>
                  <a:schemeClr val="tx1"/>
                </a:solidFill>
                <a:effectLst/>
                <a:latin typeface="+mn-lt"/>
                <a:ea typeface="+mn-ea"/>
                <a:cs typeface="+mn-cs"/>
              </a:rPr>
              <a:t>append()</a:t>
            </a:r>
            <a:r>
              <a:rPr lang="zh-CN" altLang="zh-CN" sz="1200" kern="1200" dirty="0" smtClean="0">
                <a:solidFill>
                  <a:schemeClr val="tx1"/>
                </a:solidFill>
                <a:effectLst/>
                <a:latin typeface="+mn-lt"/>
                <a:ea typeface="+mn-ea"/>
                <a:cs typeface="+mn-cs"/>
              </a:rPr>
              <a:t>方法，在列表的尾部添加元素。参数为需要添加的元素（</a:t>
            </a:r>
            <a:r>
              <a:rPr lang="en-US" altLang="zh-CN" sz="1200" kern="1200" dirty="0" smtClean="0">
                <a:solidFill>
                  <a:schemeClr val="tx1"/>
                </a:solidFill>
                <a:effectLst/>
                <a:latin typeface="+mn-lt"/>
                <a:ea typeface="+mn-ea"/>
                <a:cs typeface="+mn-cs"/>
              </a:rPr>
              <a:t>element</a:t>
            </a:r>
            <a:r>
              <a:rPr lang="zh-CN" altLang="zh-CN" sz="1200" kern="1200" dirty="0" smtClean="0">
                <a:solidFill>
                  <a:schemeClr val="tx1"/>
                </a:solidFill>
                <a:effectLst/>
                <a:latin typeface="+mn-lt"/>
                <a:ea typeface="+mn-ea"/>
                <a:cs typeface="+mn-cs"/>
              </a:rPr>
              <a:t>），其将作为一个整体添加见列表。</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list_2=['</a:t>
            </a:r>
            <a:r>
              <a:rPr lang="en-US" altLang="zh-CN" sz="1200" kern="1200" dirty="0" err="1" smtClean="0">
                <a:solidFill>
                  <a:schemeClr val="tx1"/>
                </a:solidFill>
                <a:effectLst/>
                <a:latin typeface="+mn-lt"/>
                <a:ea typeface="+mn-ea"/>
                <a:cs typeface="+mn-cs"/>
              </a:rPr>
              <a:t>a','b','c</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list_2.append([1,2,3])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 'b', 'c', [1, 2, 3]]</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可以通过</a:t>
            </a:r>
            <a:r>
              <a:rPr lang="en-US" altLang="zh-CN" sz="1200" kern="1200" dirty="0" smtClean="0">
                <a:solidFill>
                  <a:schemeClr val="tx1"/>
                </a:solidFill>
                <a:effectLst/>
                <a:latin typeface="+mn-lt"/>
                <a:ea typeface="+mn-ea"/>
                <a:cs typeface="+mn-cs"/>
              </a:rPr>
              <a:t>range()</a:t>
            </a:r>
            <a:r>
              <a:rPr lang="zh-CN" altLang="zh-CN" sz="1200" kern="1200" dirty="0" smtClean="0">
                <a:solidFill>
                  <a:schemeClr val="tx1"/>
                </a:solidFill>
                <a:effectLst/>
                <a:latin typeface="+mn-lt"/>
                <a:ea typeface="+mn-ea"/>
                <a:cs typeface="+mn-cs"/>
              </a:rPr>
              <a:t>函数与</a:t>
            </a:r>
            <a:r>
              <a:rPr lang="en-US" altLang="zh-CN" sz="1200" kern="1200" dirty="0" smtClean="0">
                <a:solidFill>
                  <a:schemeClr val="tx1"/>
                </a:solidFill>
                <a:effectLst/>
                <a:latin typeface="+mn-lt"/>
                <a:ea typeface="+mn-ea"/>
                <a:cs typeface="+mn-cs"/>
              </a:rPr>
              <a:t>for</a:t>
            </a:r>
            <a:r>
              <a:rPr lang="zh-CN" altLang="zh-CN" sz="1200" kern="1200" dirty="0" smtClean="0">
                <a:solidFill>
                  <a:schemeClr val="tx1"/>
                </a:solidFill>
                <a:effectLst/>
                <a:latin typeface="+mn-lt"/>
                <a:ea typeface="+mn-ea"/>
                <a:cs typeface="+mn-cs"/>
              </a:rPr>
              <a:t>循环配合，基于</a:t>
            </a:r>
            <a:r>
              <a:rPr lang="en-US" altLang="zh-CN" sz="1200" kern="1200" dirty="0" smtClean="0">
                <a:solidFill>
                  <a:schemeClr val="tx1"/>
                </a:solidFill>
                <a:effectLst/>
                <a:latin typeface="+mn-lt"/>
                <a:ea typeface="+mn-ea"/>
                <a:cs typeface="+mn-cs"/>
              </a:rPr>
              <a:t>append()</a:t>
            </a:r>
            <a:r>
              <a:rPr lang="zh-CN" altLang="zh-CN" sz="1200" kern="1200" dirty="0" smtClean="0">
                <a:solidFill>
                  <a:schemeClr val="tx1"/>
                </a:solidFill>
                <a:effectLst/>
                <a:latin typeface="+mn-lt"/>
                <a:ea typeface="+mn-ea"/>
                <a:cs typeface="+mn-cs"/>
              </a:rPr>
              <a:t>生成特定数值序列。</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list_square</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for i in range (1,11):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list_square.append</a:t>
            </a:r>
            <a:r>
              <a:rPr lang="en-US" altLang="zh-CN" sz="1200" kern="1200" dirty="0" smtClean="0">
                <a:solidFill>
                  <a:schemeClr val="tx1"/>
                </a:solidFill>
                <a:effectLst/>
                <a:latin typeface="+mn-lt"/>
                <a:ea typeface="+mn-ea"/>
                <a:cs typeface="+mn-cs"/>
              </a:rPr>
              <a:t>(i*i)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list_square</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 4, 9, 16, 25, 36, 49, 64, 81, 100]</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685751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⑶使用</a:t>
            </a:r>
            <a:r>
              <a:rPr lang="en-US" altLang="zh-CN" sz="1200" kern="1200" dirty="0" smtClean="0">
                <a:solidFill>
                  <a:schemeClr val="tx1"/>
                </a:solidFill>
                <a:effectLst/>
                <a:latin typeface="+mn-lt"/>
                <a:ea typeface="+mn-ea"/>
                <a:cs typeface="+mn-cs"/>
              </a:rPr>
              <a:t>extend()</a:t>
            </a:r>
            <a:r>
              <a:rPr lang="zh-CN" altLang="zh-CN" sz="1200" kern="1200" dirty="0" smtClean="0">
                <a:solidFill>
                  <a:schemeClr val="tx1"/>
                </a:solidFill>
                <a:effectLst/>
                <a:latin typeface="+mn-lt"/>
                <a:ea typeface="+mn-ea"/>
                <a:cs typeface="+mn-cs"/>
              </a:rPr>
              <a:t>方法，对列表自身进行扩展，将参数作为一个列表，并将此列表中元素按原顺序依次添加到原列表末尾。</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list_3=['</a:t>
            </a:r>
            <a:r>
              <a:rPr lang="en-US" altLang="zh-CN" sz="1200" kern="1200" dirty="0" err="1" smtClean="0">
                <a:solidFill>
                  <a:schemeClr val="tx1"/>
                </a:solidFill>
                <a:effectLst/>
                <a:latin typeface="+mn-lt"/>
                <a:ea typeface="+mn-ea"/>
                <a:cs typeface="+mn-cs"/>
              </a:rPr>
              <a:t>a','b','c</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list_3.extend([1,2,3])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 'b', 'c', 1, 2, 3]</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⑷使用</a:t>
            </a:r>
            <a:r>
              <a:rPr lang="en-US" altLang="zh-CN" sz="1200" kern="1200" dirty="0" smtClean="0">
                <a:solidFill>
                  <a:schemeClr val="tx1"/>
                </a:solidFill>
                <a:effectLst/>
                <a:latin typeface="+mn-lt"/>
                <a:ea typeface="+mn-ea"/>
                <a:cs typeface="+mn-cs"/>
              </a:rPr>
              <a:t>insert()</a:t>
            </a:r>
            <a:r>
              <a:rPr lang="zh-CN" altLang="zh-CN" sz="1200" kern="1200" dirty="0" smtClean="0">
                <a:solidFill>
                  <a:schemeClr val="tx1"/>
                </a:solidFill>
                <a:effectLst/>
                <a:latin typeface="+mn-lt"/>
                <a:ea typeface="+mn-ea"/>
                <a:cs typeface="+mn-cs"/>
              </a:rPr>
              <a:t>方法，将参数作为元素插入并添加到列表指定位置。该方法需要两个参数，第一个为插入的位置，第二个为插入的元素。</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list_3.insert(3,'ABC')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 'b', 'c', 'ABC', 1, 2, 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list_3.insert(3,[1,2,3])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 'b', 'c', [1, 2, 3], 'ABC', 1, 2, 3]</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4664063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⑴使用</a:t>
            </a:r>
            <a:r>
              <a:rPr lang="en-US" altLang="zh-CN" sz="1200" kern="1200" dirty="0" smtClean="0">
                <a:solidFill>
                  <a:schemeClr val="tx1"/>
                </a:solidFill>
                <a:effectLst/>
                <a:latin typeface="+mn-lt"/>
                <a:ea typeface="+mn-ea"/>
                <a:cs typeface="+mn-cs"/>
              </a:rPr>
              <a:t>del </a:t>
            </a:r>
            <a:r>
              <a:rPr lang="zh-CN" altLang="zh-CN" sz="1200" kern="1200" dirty="0" smtClean="0">
                <a:solidFill>
                  <a:schemeClr val="tx1"/>
                </a:solidFill>
                <a:effectLst/>
                <a:latin typeface="+mn-lt"/>
                <a:ea typeface="+mn-ea"/>
                <a:cs typeface="+mn-cs"/>
              </a:rPr>
              <a:t>语句删除指定位置上的元素</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del list_3[3]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 'b', 'c', 'ABC', 1, 2, 3]</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⑵使用</a:t>
            </a:r>
            <a:r>
              <a:rPr lang="en-US" altLang="zh-CN" sz="1200" kern="1200" dirty="0" smtClean="0">
                <a:solidFill>
                  <a:schemeClr val="tx1"/>
                </a:solidFill>
                <a:effectLst/>
                <a:latin typeface="+mn-lt"/>
                <a:ea typeface="+mn-ea"/>
                <a:cs typeface="+mn-cs"/>
              </a:rPr>
              <a:t>remove()</a:t>
            </a:r>
            <a:r>
              <a:rPr lang="zh-CN" altLang="zh-CN" sz="1200" kern="1200" dirty="0" smtClean="0">
                <a:solidFill>
                  <a:schemeClr val="tx1"/>
                </a:solidFill>
                <a:effectLst/>
                <a:latin typeface="+mn-lt"/>
                <a:ea typeface="+mn-ea"/>
                <a:cs typeface="+mn-cs"/>
              </a:rPr>
              <a:t>方式删除特定的元素，按照从左至右的顺序，当找到第一个匹配的元素时，将该元素从原列表中删除，如果找不到则抛出</a:t>
            </a:r>
            <a:r>
              <a:rPr lang="en-US" altLang="zh-CN" sz="1200" kern="1200" dirty="0" smtClean="0">
                <a:solidFill>
                  <a:schemeClr val="tx1"/>
                </a:solidFill>
                <a:effectLst/>
                <a:latin typeface="+mn-lt"/>
                <a:ea typeface="+mn-ea"/>
                <a:cs typeface="+mn-cs"/>
              </a:rPr>
              <a:t>ValueError</a:t>
            </a:r>
            <a:r>
              <a:rPr lang="zh-CN" altLang="zh-CN" sz="1200" kern="1200" dirty="0" smtClean="0">
                <a:solidFill>
                  <a:schemeClr val="tx1"/>
                </a:solidFill>
                <a:effectLst/>
                <a:latin typeface="+mn-lt"/>
                <a:ea typeface="+mn-ea"/>
                <a:cs typeface="+mn-cs"/>
              </a:rPr>
              <a:t>异常。</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list_4=['</a:t>
            </a:r>
            <a:r>
              <a:rPr lang="en-US" altLang="zh-CN" sz="1200" kern="1200" dirty="0" err="1" smtClean="0">
                <a:solidFill>
                  <a:schemeClr val="tx1"/>
                </a:solidFill>
                <a:effectLst/>
                <a:latin typeface="+mn-lt"/>
                <a:ea typeface="+mn-ea"/>
                <a:cs typeface="+mn-cs"/>
              </a:rPr>
              <a:t>p','y','t','h','t','o','n</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list_4.remove('t')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 'y', 'h', 't', 'o', 'n']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list_4.remove('t')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 'y', 'h', 'o', 'n']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list_4.remove('t')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"&lt;pyshell#18&gt;",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list_4.remove('t')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ValueError: list.remove(x): x not in list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97483943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list_4=['</a:t>
            </a:r>
            <a:r>
              <a:rPr lang="en-US" altLang="zh-CN" sz="1200" kern="1200" dirty="0" err="1" smtClean="0">
                <a:solidFill>
                  <a:schemeClr val="tx1"/>
                </a:solidFill>
                <a:effectLst/>
                <a:latin typeface="+mn-lt"/>
                <a:ea typeface="+mn-ea"/>
                <a:cs typeface="+mn-cs"/>
              </a:rPr>
              <a:t>p','y','t','h','t','o','n</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s1=list_4.pop()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print(s1)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 'y', 't', 'h', 't', 'o']</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list_4.pop(2)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list_4.pop(2)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list_4.pop(2)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 'y', 'o']</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[].pop()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"&lt;pyshell#31&gt;",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[].pop()</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IndexError: pop from empty list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7474153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⑴</a:t>
            </a:r>
            <a:r>
              <a:rPr lang="en-US" altLang="zh-CN" sz="1200" kern="1200" dirty="0" smtClean="0">
                <a:solidFill>
                  <a:schemeClr val="tx1"/>
                </a:solidFill>
                <a:effectLst/>
                <a:latin typeface="+mn-lt"/>
                <a:ea typeface="+mn-ea"/>
                <a:cs typeface="+mn-cs"/>
              </a:rPr>
              <a:t>sorted(list[,reverse])</a:t>
            </a:r>
            <a:r>
              <a:rPr lang="zh-CN" altLang="zh-CN" sz="1200" kern="1200" dirty="0" smtClean="0">
                <a:solidFill>
                  <a:schemeClr val="tx1"/>
                </a:solidFill>
                <a:effectLst/>
                <a:latin typeface="+mn-lt"/>
                <a:ea typeface="+mn-ea"/>
                <a:cs typeface="+mn-cs"/>
              </a:rPr>
              <a:t>函数，对原列表元素进行排序并以列表形式输出结果，原列表元素顺序依旧保持不变。第一个参数为排序列表对象，第二个参数为</a:t>
            </a:r>
            <a:r>
              <a:rPr lang="en-US" altLang="zh-CN" sz="1200" kern="1200" dirty="0" smtClean="0">
                <a:solidFill>
                  <a:schemeClr val="tx1"/>
                </a:solidFill>
                <a:effectLst/>
                <a:latin typeface="+mn-lt"/>
                <a:ea typeface="+mn-ea"/>
                <a:cs typeface="+mn-cs"/>
              </a:rPr>
              <a:t>True</a:t>
            </a:r>
            <a:r>
              <a:rPr lang="zh-CN" altLang="zh-CN" sz="1200" kern="1200" dirty="0" smtClean="0">
                <a:solidFill>
                  <a:schemeClr val="tx1"/>
                </a:solidFill>
                <a:effectLst/>
                <a:latin typeface="+mn-lt"/>
                <a:ea typeface="+mn-ea"/>
                <a:cs typeface="+mn-cs"/>
              </a:rPr>
              <a:t>时，按降序排列，为</a:t>
            </a:r>
            <a:r>
              <a:rPr lang="en-US" altLang="zh-CN" sz="1200" kern="1200" dirty="0" smtClean="0">
                <a:solidFill>
                  <a:schemeClr val="tx1"/>
                </a:solidFill>
                <a:effectLst/>
                <a:latin typeface="+mn-lt"/>
                <a:ea typeface="+mn-ea"/>
                <a:cs typeface="+mn-cs"/>
              </a:rPr>
              <a:t>False</a:t>
            </a:r>
            <a:r>
              <a:rPr lang="zh-CN" altLang="zh-CN" sz="1200" kern="1200" dirty="0" smtClean="0">
                <a:solidFill>
                  <a:schemeClr val="tx1"/>
                </a:solidFill>
                <a:effectLst/>
                <a:latin typeface="+mn-lt"/>
                <a:ea typeface="+mn-ea"/>
                <a:cs typeface="+mn-cs"/>
              </a:rPr>
              <a:t>时按升序排列，默认值为</a:t>
            </a:r>
            <a:r>
              <a:rPr lang="en-US" altLang="zh-CN" sz="1200" kern="1200" dirty="0" smtClean="0">
                <a:solidFill>
                  <a:schemeClr val="tx1"/>
                </a:solidFill>
                <a:effectLst/>
                <a:latin typeface="+mn-lt"/>
                <a:ea typeface="+mn-ea"/>
                <a:cs typeface="+mn-cs"/>
              </a:rPr>
              <a:t>False</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sorted(list_4,reverse=True)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['y', 't', 't', 'p', 'o', 'n', 'h']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sorted(list_4)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['h', 'n', 'o', 'p', 't', 't', 'y']</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 'y', 't', 'h', 't', 'o', 'n']</a:t>
            </a:r>
            <a:endParaRPr lang="zh-CN" altLang="zh-CN" sz="1200" kern="1200" dirty="0" smtClean="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34970727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⑵</a:t>
            </a:r>
            <a:r>
              <a:rPr lang="en-US" altLang="zh-CN" sz="1200" kern="1200" dirty="0" smtClean="0">
                <a:solidFill>
                  <a:schemeClr val="tx1"/>
                </a:solidFill>
                <a:effectLst/>
                <a:latin typeface="+mn-lt"/>
                <a:ea typeface="+mn-ea"/>
                <a:cs typeface="+mn-cs"/>
              </a:rPr>
              <a:t>sort([reverse])</a:t>
            </a:r>
            <a:r>
              <a:rPr lang="zh-CN" altLang="zh-CN" sz="1200" kern="1200" dirty="0" smtClean="0">
                <a:solidFill>
                  <a:schemeClr val="tx1"/>
                </a:solidFill>
                <a:effectLst/>
                <a:latin typeface="+mn-lt"/>
                <a:ea typeface="+mn-ea"/>
                <a:cs typeface="+mn-cs"/>
              </a:rPr>
              <a:t>方法，对列表元素进行排序，原列表元素顺序被修改。</a:t>
            </a:r>
            <a:r>
              <a:rPr lang="en-US" altLang="zh-CN" sz="1200" kern="1200" dirty="0" smtClean="0">
                <a:solidFill>
                  <a:schemeClr val="tx1"/>
                </a:solidFill>
                <a:effectLst/>
                <a:latin typeface="+mn-lt"/>
                <a:ea typeface="+mn-ea"/>
                <a:cs typeface="+mn-cs"/>
              </a:rPr>
              <a:t>reverse</a:t>
            </a:r>
            <a:r>
              <a:rPr lang="zh-CN" altLang="zh-CN" sz="1200" kern="1200" dirty="0" smtClean="0">
                <a:solidFill>
                  <a:schemeClr val="tx1"/>
                </a:solidFill>
                <a:effectLst/>
                <a:latin typeface="+mn-lt"/>
                <a:ea typeface="+mn-ea"/>
                <a:cs typeface="+mn-cs"/>
              </a:rPr>
              <a:t>参数作用和</a:t>
            </a:r>
            <a:r>
              <a:rPr lang="en-US" altLang="zh-CN" sz="1200" kern="1200" dirty="0" smtClean="0">
                <a:solidFill>
                  <a:schemeClr val="tx1"/>
                </a:solidFill>
                <a:effectLst/>
                <a:latin typeface="+mn-lt"/>
                <a:ea typeface="+mn-ea"/>
                <a:cs typeface="+mn-cs"/>
              </a:rPr>
              <a:t>sorted()</a:t>
            </a:r>
            <a:r>
              <a:rPr lang="zh-CN" altLang="zh-CN" sz="1200" kern="1200" dirty="0" smtClean="0">
                <a:solidFill>
                  <a:schemeClr val="tx1"/>
                </a:solidFill>
                <a:effectLst/>
                <a:latin typeface="+mn-lt"/>
                <a:ea typeface="+mn-ea"/>
                <a:cs typeface="+mn-cs"/>
              </a:rPr>
              <a:t>函数相同。</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list_4.sort(reverse=True)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['y', 't', 't', 'p', 'o', 'n', 'h']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list_4.sort()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['h', 'n', 'o', 'p', 't', 't', 'y']</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⑶</a:t>
            </a:r>
            <a:r>
              <a:rPr lang="en-US" altLang="zh-CN" sz="1200" kern="1200" dirty="0" smtClean="0">
                <a:solidFill>
                  <a:schemeClr val="tx1"/>
                </a:solidFill>
                <a:effectLst/>
                <a:latin typeface="+mn-lt"/>
                <a:ea typeface="+mn-ea"/>
                <a:cs typeface="+mn-cs"/>
              </a:rPr>
              <a:t>reverse()</a:t>
            </a:r>
            <a:r>
              <a:rPr lang="zh-CN" altLang="zh-CN" sz="1200" kern="1200" dirty="0" smtClean="0">
                <a:solidFill>
                  <a:schemeClr val="tx1"/>
                </a:solidFill>
                <a:effectLst/>
                <a:latin typeface="+mn-lt"/>
                <a:ea typeface="+mn-ea"/>
                <a:cs typeface="+mn-cs"/>
              </a:rPr>
              <a:t>方法，对原列表元素书序进行颠倒，原列表元素顺序被修改。</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list_5=['p', 'y', 't', 'h', 'o', 'n']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list_5.reverse()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list_5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 'o', 'h', 't', 'y', 'p']</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748579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list_4=['</a:t>
            </a:r>
            <a:r>
              <a:rPr lang="en-US" altLang="zh-CN" sz="1200" kern="1200" dirty="0" err="1" smtClean="0">
                <a:solidFill>
                  <a:schemeClr val="tx1"/>
                </a:solidFill>
                <a:effectLst/>
                <a:latin typeface="+mn-lt"/>
                <a:ea typeface="+mn-ea"/>
                <a:cs typeface="+mn-cs"/>
              </a:rPr>
              <a:t>p','y','t','h','t','o','n</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list_4.index('t')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list_4.index('m')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"&lt;pyshell#34&gt;",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list_4.index('m')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ValueError: 'm' is not in list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6998669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⑵</a:t>
            </a:r>
            <a:r>
              <a:rPr lang="en-US" altLang="zh-CN" sz="1200" kern="1200" dirty="0" smtClean="0">
                <a:solidFill>
                  <a:schemeClr val="tx1"/>
                </a:solidFill>
                <a:effectLst/>
                <a:latin typeface="+mn-lt"/>
                <a:ea typeface="+mn-ea"/>
                <a:cs typeface="+mn-cs"/>
              </a:rPr>
              <a:t>count()</a:t>
            </a:r>
            <a:r>
              <a:rPr lang="zh-CN" altLang="zh-CN" sz="1200" kern="1200" dirty="0" smtClean="0">
                <a:solidFill>
                  <a:schemeClr val="tx1"/>
                </a:solidFill>
                <a:effectLst/>
                <a:latin typeface="+mn-lt"/>
                <a:ea typeface="+mn-ea"/>
                <a:cs typeface="+mn-cs"/>
              </a:rPr>
              <a:t>方法，统计指定元素在列表中出现的次数。</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list_4.count('t')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list_4.count('m')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⑶</a:t>
            </a:r>
            <a:r>
              <a:rPr lang="en-US" altLang="zh-CN" sz="1200" kern="1200" dirty="0" smtClean="0">
                <a:solidFill>
                  <a:schemeClr val="tx1"/>
                </a:solidFill>
                <a:effectLst/>
                <a:latin typeface="+mn-lt"/>
                <a:ea typeface="+mn-ea"/>
                <a:cs typeface="+mn-cs"/>
              </a:rPr>
              <a:t>in</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not in</a:t>
            </a:r>
            <a:r>
              <a:rPr lang="zh-CN" altLang="zh-CN" sz="1200" kern="1200" dirty="0" smtClean="0">
                <a:solidFill>
                  <a:schemeClr val="tx1"/>
                </a:solidFill>
                <a:effectLst/>
                <a:latin typeface="+mn-lt"/>
                <a:ea typeface="+mn-ea"/>
                <a:cs typeface="+mn-cs"/>
              </a:rPr>
              <a:t>：检查指定元素是否在列表中。</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't' in list_4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 not in list_4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False</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9488244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语言提供了列表解析，指从一个集合对象中有选择的获取计算元素，并对此元素使用任意表达式，生成新的列表序列并返回。虽然在大多数情况下可以使用</a:t>
            </a:r>
            <a:r>
              <a:rPr lang="en-US" altLang="zh-CN" sz="1200" kern="1200" dirty="0" smtClean="0">
                <a:solidFill>
                  <a:schemeClr val="tx1"/>
                </a:solidFill>
                <a:effectLst/>
                <a:latin typeface="+mn-lt"/>
                <a:ea typeface="+mn-ea"/>
                <a:cs typeface="+mn-cs"/>
              </a:rPr>
              <a:t>for</a:t>
            </a:r>
            <a:r>
              <a:rPr lang="zh-CN" altLang="zh-CN" sz="1200" kern="1200" dirty="0" smtClean="0">
                <a:solidFill>
                  <a:schemeClr val="tx1"/>
                </a:solidFill>
                <a:effectLst/>
                <a:latin typeface="+mn-lt"/>
                <a:ea typeface="+mn-ea"/>
                <a:cs typeface="+mn-cs"/>
              </a:rPr>
              <a:t>循环和</a:t>
            </a:r>
            <a:r>
              <a:rPr lang="en-US" altLang="zh-CN" sz="1200" kern="1200" dirty="0" smtClean="0">
                <a:solidFill>
                  <a:schemeClr val="tx1"/>
                </a:solidFill>
                <a:effectLst/>
                <a:latin typeface="+mn-lt"/>
                <a:ea typeface="+mn-ea"/>
                <a:cs typeface="+mn-cs"/>
              </a:rPr>
              <a:t>if</a:t>
            </a:r>
            <a:r>
              <a:rPr lang="zh-CN" altLang="zh-CN" sz="1200" kern="1200" dirty="0" smtClean="0">
                <a:solidFill>
                  <a:schemeClr val="tx1"/>
                </a:solidFill>
                <a:effectLst/>
                <a:latin typeface="+mn-lt"/>
                <a:ea typeface="+mn-ea"/>
                <a:cs typeface="+mn-cs"/>
              </a:rPr>
              <a:t>分支语句组合可以完成任务，但列表解析体现了</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的简洁与优雅，是</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语法强大的体现，也更符合</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的编程风格。</a:t>
            </a:r>
          </a:p>
          <a:p>
            <a:r>
              <a:rPr lang="zh-CN" altLang="zh-CN" sz="1200" kern="1200" dirty="0" smtClean="0">
                <a:solidFill>
                  <a:schemeClr val="tx1"/>
                </a:solidFill>
                <a:effectLst/>
                <a:latin typeface="+mn-lt"/>
                <a:ea typeface="+mn-ea"/>
                <a:cs typeface="+mn-cs"/>
              </a:rPr>
              <a:t>列表解析语法格式如下：</a:t>
            </a:r>
          </a:p>
          <a:p>
            <a:r>
              <a:rPr lang="en-US" altLang="zh-CN" sz="1200" kern="1200" dirty="0" smtClean="0">
                <a:solidFill>
                  <a:schemeClr val="tx1"/>
                </a:solidFill>
                <a:effectLst/>
                <a:latin typeface="+mn-lt"/>
                <a:ea typeface="+mn-ea"/>
                <a:cs typeface="+mn-cs"/>
              </a:rPr>
              <a:t>[&lt;</a:t>
            </a:r>
            <a:r>
              <a:rPr lang="zh-CN" altLang="zh-CN" sz="1200" kern="1200" dirty="0" smtClean="0">
                <a:solidFill>
                  <a:schemeClr val="tx1"/>
                </a:solidFill>
                <a:effectLst/>
                <a:latin typeface="+mn-lt"/>
                <a:ea typeface="+mn-ea"/>
                <a:cs typeface="+mn-cs"/>
              </a:rPr>
              <a:t>表达式</a:t>
            </a:r>
            <a:r>
              <a:rPr lang="en-US" altLang="zh-CN" sz="1200" kern="1200" dirty="0" smtClean="0">
                <a:solidFill>
                  <a:schemeClr val="tx1"/>
                </a:solidFill>
                <a:effectLst/>
                <a:latin typeface="+mn-lt"/>
                <a:ea typeface="+mn-ea"/>
                <a:cs typeface="+mn-cs"/>
              </a:rPr>
              <a:t>&gt;for x1 in &lt;</a:t>
            </a:r>
            <a:r>
              <a:rPr lang="zh-CN" altLang="zh-CN" sz="1200" kern="1200" dirty="0" smtClean="0">
                <a:solidFill>
                  <a:schemeClr val="tx1"/>
                </a:solidFill>
                <a:effectLst/>
                <a:latin typeface="+mn-lt"/>
                <a:ea typeface="+mn-ea"/>
                <a:cs typeface="+mn-cs"/>
              </a:rPr>
              <a:t>序列</a:t>
            </a:r>
            <a:r>
              <a:rPr lang="en-US" altLang="zh-CN" sz="1200" kern="1200" dirty="0" smtClean="0">
                <a:solidFill>
                  <a:schemeClr val="tx1"/>
                </a:solidFill>
                <a:effectLst/>
                <a:latin typeface="+mn-lt"/>
                <a:ea typeface="+mn-ea"/>
                <a:cs typeface="+mn-cs"/>
              </a:rPr>
              <a:t>1&gt;[…for </a:t>
            </a:r>
            <a:r>
              <a:rPr lang="en-US" altLang="zh-CN" sz="1200" kern="1200" dirty="0" err="1" smtClean="0">
                <a:solidFill>
                  <a:schemeClr val="tx1"/>
                </a:solidFill>
                <a:effectLst/>
                <a:latin typeface="+mn-lt"/>
                <a:ea typeface="+mn-ea"/>
                <a:cs typeface="+mn-cs"/>
              </a:rPr>
              <a:t>xn</a:t>
            </a:r>
            <a:r>
              <a:rPr lang="en-US" altLang="zh-CN" sz="1200" kern="1200" dirty="0" smtClean="0">
                <a:solidFill>
                  <a:schemeClr val="tx1"/>
                </a:solidFill>
                <a:effectLst/>
                <a:latin typeface="+mn-lt"/>
                <a:ea typeface="+mn-ea"/>
                <a:cs typeface="+mn-cs"/>
              </a:rPr>
              <a:t> in &lt;</a:t>
            </a:r>
            <a:r>
              <a:rPr lang="zh-CN" altLang="zh-CN" sz="1200" kern="1200" dirty="0" smtClean="0">
                <a:solidFill>
                  <a:schemeClr val="tx1"/>
                </a:solidFill>
                <a:effectLst/>
                <a:latin typeface="+mn-lt"/>
                <a:ea typeface="+mn-ea"/>
                <a:cs typeface="+mn-cs"/>
              </a:rPr>
              <a:t>序列</a:t>
            </a:r>
            <a:r>
              <a:rPr lang="en-US" altLang="zh-CN" sz="1200" kern="1200" dirty="0" smtClean="0">
                <a:solidFill>
                  <a:schemeClr val="tx1"/>
                </a:solidFill>
                <a:effectLst/>
                <a:latin typeface="+mn-lt"/>
                <a:ea typeface="+mn-ea"/>
                <a:cs typeface="+mn-cs"/>
              </a:rPr>
              <a:t>n&gt;]if&lt;</a:t>
            </a:r>
            <a:r>
              <a:rPr lang="zh-CN" altLang="zh-CN" sz="1200" kern="1200" dirty="0" smtClean="0">
                <a:solidFill>
                  <a:schemeClr val="tx1"/>
                </a:solidFill>
                <a:effectLst/>
                <a:latin typeface="+mn-lt"/>
                <a:ea typeface="+mn-ea"/>
                <a:cs typeface="+mn-cs"/>
              </a:rPr>
              <a:t>条件表达式</a:t>
            </a:r>
            <a:r>
              <a:rPr lang="en-US" altLang="zh-CN" sz="1200" kern="1200" dirty="0" smtClean="0">
                <a:solidFill>
                  <a:schemeClr val="tx1"/>
                </a:solidFill>
                <a:effectLst/>
                <a:latin typeface="+mn-lt"/>
                <a:ea typeface="+mn-ea"/>
                <a:cs typeface="+mn-cs"/>
              </a:rPr>
              <a:t>&gt;]]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list_odd</a:t>
            </a:r>
            <a:r>
              <a:rPr lang="en-US" altLang="zh-CN" sz="1200" kern="1200" dirty="0" smtClean="0">
                <a:solidFill>
                  <a:schemeClr val="tx1"/>
                </a:solidFill>
                <a:effectLst/>
                <a:latin typeface="+mn-lt"/>
                <a:ea typeface="+mn-ea"/>
                <a:cs typeface="+mn-cs"/>
              </a:rPr>
              <a:t>=[i for i in range(1,10)if i%2==1]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list_odd</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 3, 5, 7, 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list_even</a:t>
            </a:r>
            <a:r>
              <a:rPr lang="en-US" altLang="zh-CN" sz="1200" kern="1200" dirty="0" smtClean="0">
                <a:solidFill>
                  <a:schemeClr val="tx1"/>
                </a:solidFill>
                <a:effectLst/>
                <a:latin typeface="+mn-lt"/>
                <a:ea typeface="+mn-ea"/>
                <a:cs typeface="+mn-cs"/>
              </a:rPr>
              <a:t>=[i*2 for i in range(1,6)]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list_even</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[2, 4, 6, 8, 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list_mix</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x,y</a:t>
            </a:r>
            <a:r>
              <a:rPr lang="en-US" altLang="zh-CN" sz="1200" kern="1200" dirty="0" smtClean="0">
                <a:solidFill>
                  <a:schemeClr val="tx1"/>
                </a:solidFill>
                <a:effectLst/>
                <a:latin typeface="+mn-lt"/>
                <a:ea typeface="+mn-ea"/>
                <a:cs typeface="+mn-cs"/>
              </a:rPr>
              <a:t>]for x in </a:t>
            </a:r>
            <a:r>
              <a:rPr lang="en-US" altLang="zh-CN" sz="1200" kern="1200" dirty="0" err="1" smtClean="0">
                <a:solidFill>
                  <a:schemeClr val="tx1"/>
                </a:solidFill>
                <a:effectLst/>
                <a:latin typeface="+mn-lt"/>
                <a:ea typeface="+mn-ea"/>
                <a:cs typeface="+mn-cs"/>
              </a:rPr>
              <a:t>list_odd</a:t>
            </a:r>
            <a:r>
              <a:rPr lang="en-US" altLang="zh-CN" sz="1200" kern="1200" dirty="0" smtClean="0">
                <a:solidFill>
                  <a:schemeClr val="tx1"/>
                </a:solidFill>
                <a:effectLst/>
                <a:latin typeface="+mn-lt"/>
                <a:ea typeface="+mn-ea"/>
                <a:cs typeface="+mn-cs"/>
              </a:rPr>
              <a:t> for y in </a:t>
            </a:r>
            <a:r>
              <a:rPr lang="en-US" altLang="zh-CN" sz="1200" kern="1200" dirty="0" err="1" smtClean="0">
                <a:solidFill>
                  <a:schemeClr val="tx1"/>
                </a:solidFill>
                <a:effectLst/>
                <a:latin typeface="+mn-lt"/>
                <a:ea typeface="+mn-ea"/>
                <a:cs typeface="+mn-cs"/>
              </a:rPr>
              <a:t>list_even</a:t>
            </a:r>
            <a:r>
              <a:rPr lang="en-US" altLang="zh-CN" sz="1200" kern="1200" dirty="0" smtClean="0">
                <a:solidFill>
                  <a:schemeClr val="tx1"/>
                </a:solidFill>
                <a:effectLst/>
                <a:latin typeface="+mn-lt"/>
                <a:ea typeface="+mn-ea"/>
                <a:cs typeface="+mn-cs"/>
              </a:rPr>
              <a:t> if x!=y]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list_mix</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 2], [1, 4], [1, 6], [1, 8], [1, 10], [3, 2], [3, 4], [3, 6], [3, 8], [3, 10], [5, 2], [5, 4], [5, 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[5, 8], [5, 10], [7, 2], [7, 4], [7, 6], [7, 8], [7, 10], [9, 2], [9, 4], [9, 6], [9, 8], [9, 10]]    </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072854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name="Rossum"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name[3]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print(name[1],name[-5],name[-5+len(name)])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o </a:t>
            </a:r>
            <a:r>
              <a:rPr lang="en-US" altLang="zh-CN" sz="1200" kern="1200" dirty="0" err="1" smtClean="0">
                <a:solidFill>
                  <a:schemeClr val="tx1"/>
                </a:solidFill>
                <a:effectLst/>
                <a:latin typeface="+mn-lt"/>
                <a:ea typeface="+mn-ea"/>
                <a:cs typeface="+mn-cs"/>
              </a:rPr>
              <a:t>o</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o</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name[-7]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"&lt;pyshell#13&gt;",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name[-7]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IndexError: string index out of range</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a:t>
            </a:fld>
            <a:endParaRPr lang="zh-CN" altLang="en-US"/>
          </a:p>
        </p:txBody>
      </p:sp>
    </p:spTree>
    <p:extLst>
      <p:ext uri="{BB962C8B-B14F-4D97-AF65-F5344CB8AC3E}">
        <p14:creationId xmlns:p14="http://schemas.microsoft.com/office/powerpoint/2010/main" val="68444185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list_monster</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熊山君</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黑熊怪</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黄风怪</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虎先锋</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白骨精</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黄袍怪</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金角</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list_monster1=</a:t>
            </a:r>
            <a:r>
              <a:rPr lang="en-US" altLang="zh-CN" sz="1200" kern="1200" dirty="0" err="1" smtClean="0">
                <a:solidFill>
                  <a:schemeClr val="tx1"/>
                </a:solidFill>
                <a:effectLst/>
                <a:latin typeface="+mn-lt"/>
                <a:ea typeface="+mn-ea"/>
                <a:cs typeface="+mn-cs"/>
              </a:rPr>
              <a:t>list_monster</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list_monster1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熊山君</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黑熊怪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黄风怪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虎先锋</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白骨精</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黄袍怪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金角</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id(</a:t>
            </a:r>
            <a:r>
              <a:rPr lang="en-US" altLang="zh-CN" sz="1200" kern="1200" dirty="0" err="1" smtClean="0">
                <a:solidFill>
                  <a:schemeClr val="tx1"/>
                </a:solidFill>
                <a:effectLst/>
                <a:latin typeface="+mn-lt"/>
                <a:ea typeface="+mn-ea"/>
                <a:cs typeface="+mn-cs"/>
              </a:rPr>
              <a:t>list_monster</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2117820888576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id(list_monster1)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2117851029696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list_monster11=list_monster1[1:4]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list_monster11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黑熊怪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黄风怪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虎先锋</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list_monster12=list_monster1[0:5:2]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list_monster12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熊山君</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黄风怪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白骨精</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073542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kern="1200" dirty="0" smtClean="0">
                <a:solidFill>
                  <a:schemeClr val="tx1"/>
                </a:solidFill>
                <a:effectLst/>
                <a:latin typeface="+mn-lt"/>
                <a:ea typeface="+mn-ea"/>
                <a:cs typeface="+mn-cs"/>
              </a:rPr>
              <a:t>2.copy()</a:t>
            </a:r>
            <a:r>
              <a:rPr lang="zh-CN" altLang="zh-CN" sz="1200" b="1" kern="1200" dirty="0" smtClean="0">
                <a:solidFill>
                  <a:schemeClr val="tx1"/>
                </a:solidFill>
                <a:effectLst/>
                <a:latin typeface="+mn-lt"/>
                <a:ea typeface="+mn-ea"/>
                <a:cs typeface="+mn-cs"/>
              </a:rPr>
              <a:t>方法进行复制</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list_monster2=</a:t>
            </a:r>
            <a:r>
              <a:rPr lang="en-US" altLang="zh-CN" sz="1200" kern="1200" dirty="0" err="1" smtClean="0">
                <a:solidFill>
                  <a:schemeClr val="tx1"/>
                </a:solidFill>
                <a:effectLst/>
                <a:latin typeface="+mn-lt"/>
                <a:ea typeface="+mn-ea"/>
                <a:cs typeface="+mn-cs"/>
              </a:rPr>
              <a:t>list_monster.copy</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list_monster2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熊山君</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黑熊怪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黄风怪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虎先锋</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白骨精</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黄袍怪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金角</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id(list_monster2)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2117851030976</a:t>
            </a:r>
            <a:endParaRPr lang="zh-CN" altLang="zh-CN" sz="1200" kern="1200" dirty="0" smtClean="0">
              <a:solidFill>
                <a:schemeClr val="tx1"/>
              </a:solidFill>
              <a:effectLst/>
              <a:latin typeface="+mn-lt"/>
              <a:ea typeface="+mn-ea"/>
              <a:cs typeface="+mn-cs"/>
            </a:endParaRPr>
          </a:p>
          <a:p>
            <a:r>
              <a:rPr lang="en-US" altLang="zh-CN" sz="1200" b="1" kern="1200" dirty="0" smtClean="0">
                <a:solidFill>
                  <a:schemeClr val="tx1"/>
                </a:solidFill>
                <a:effectLst/>
                <a:latin typeface="+mn-lt"/>
                <a:ea typeface="+mn-ea"/>
                <a:cs typeface="+mn-cs"/>
              </a:rPr>
              <a:t>3.</a:t>
            </a:r>
            <a:r>
              <a:rPr lang="zh-CN" altLang="zh-CN" sz="1200" b="1" kern="1200" dirty="0" smtClean="0">
                <a:solidFill>
                  <a:schemeClr val="tx1"/>
                </a:solidFill>
                <a:effectLst/>
                <a:latin typeface="+mn-lt"/>
                <a:ea typeface="+mn-ea"/>
                <a:cs typeface="+mn-cs"/>
              </a:rPr>
              <a:t>“浅拷贝”与“深拷贝”</a:t>
            </a: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直接的列表赋值，只是对原列表增加了一个新的引用名称，新变量名和旧变量名指向同一片区域，当一个列表变量所对应列表的内容被修改，另一个列表变量的内容也会相应发生变化，因为其本质上是同一个列表对象。因此直接的列表赋值过程被称为“浅拷贝”。</a:t>
            </a:r>
          </a:p>
          <a:p>
            <a:r>
              <a:rPr lang="zh-CN" altLang="zh-CN" sz="1200" kern="1200" dirty="0" smtClean="0">
                <a:solidFill>
                  <a:schemeClr val="tx1"/>
                </a:solidFill>
                <a:effectLst/>
                <a:latin typeface="+mn-lt"/>
                <a:ea typeface="+mn-ea"/>
                <a:cs typeface="+mn-cs"/>
              </a:rPr>
              <a:t>当使用</a:t>
            </a:r>
            <a:r>
              <a:rPr lang="en-US" altLang="zh-CN" sz="1200" kern="1200" dirty="0" smtClean="0">
                <a:solidFill>
                  <a:schemeClr val="tx1"/>
                </a:solidFill>
                <a:effectLst/>
                <a:latin typeface="+mn-lt"/>
                <a:ea typeface="+mn-ea"/>
                <a:cs typeface="+mn-cs"/>
              </a:rPr>
              <a:t>copy()</a:t>
            </a:r>
            <a:r>
              <a:rPr lang="zh-CN" altLang="zh-CN" sz="1200" kern="1200" dirty="0" smtClean="0">
                <a:solidFill>
                  <a:schemeClr val="tx1"/>
                </a:solidFill>
                <a:effectLst/>
                <a:latin typeface="+mn-lt"/>
                <a:ea typeface="+mn-ea"/>
                <a:cs typeface="+mn-cs"/>
              </a:rPr>
              <a:t>方法进行列表复制是，程序会在内存另一个区域，复制一份与原列表内容完全相同的副本，此时新的列表变量与旧列表变量是完全独立的两个变量，彼此之间没有关联。因此通过</a:t>
            </a:r>
            <a:r>
              <a:rPr lang="en-US" altLang="zh-CN" sz="1200" kern="1200" dirty="0" smtClean="0">
                <a:solidFill>
                  <a:schemeClr val="tx1"/>
                </a:solidFill>
                <a:effectLst/>
                <a:latin typeface="+mn-lt"/>
                <a:ea typeface="+mn-ea"/>
                <a:cs typeface="+mn-cs"/>
              </a:rPr>
              <a:t>copy()</a:t>
            </a:r>
            <a:r>
              <a:rPr lang="zh-CN" altLang="zh-CN" sz="1200" kern="1200" dirty="0" smtClean="0">
                <a:solidFill>
                  <a:schemeClr val="tx1"/>
                </a:solidFill>
                <a:effectLst/>
                <a:latin typeface="+mn-lt"/>
                <a:ea typeface="+mn-ea"/>
                <a:cs typeface="+mn-cs"/>
              </a:rPr>
              <a:t>方法生成新列表变量的过程被称为“深拷贝”。</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del list_monster2[2]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list_monster2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熊山君</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黑熊怪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虎先锋</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白骨精</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黄袍怪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金角</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list_monster</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熊山君</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黑熊怪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黄风怪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虎先锋</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白骨精</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黄袍怪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金角</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list_monster3=</a:t>
            </a:r>
            <a:r>
              <a:rPr lang="en-US" altLang="zh-CN" sz="1200" kern="1200" dirty="0" err="1" smtClean="0">
                <a:solidFill>
                  <a:schemeClr val="tx1"/>
                </a:solidFill>
                <a:effectLst/>
                <a:latin typeface="+mn-lt"/>
                <a:ea typeface="+mn-ea"/>
                <a:cs typeface="+mn-cs"/>
              </a:rPr>
              <a:t>list_monster</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list_monster3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熊山君</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黑熊怪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黄风怪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虎先锋</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白骨精</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黄袍怪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金角</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del list_monster3[2]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list_monster3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熊山君</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黑熊怪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虎先锋</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白骨精</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黄袍怪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金角</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list_monster</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熊山君</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黑熊怪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虎先锋</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白骨精</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黄袍怪</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金角</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可以看到通过深拷贝得到的列表</a:t>
            </a:r>
            <a:r>
              <a:rPr lang="en-US" altLang="zh-CN" sz="1200" kern="1200" dirty="0" smtClean="0">
                <a:solidFill>
                  <a:schemeClr val="tx1"/>
                </a:solidFill>
                <a:effectLst/>
                <a:latin typeface="+mn-lt"/>
                <a:ea typeface="+mn-ea"/>
                <a:cs typeface="+mn-cs"/>
              </a:rPr>
              <a:t>list_monster2</a:t>
            </a:r>
            <a:r>
              <a:rPr lang="zh-CN" altLang="zh-CN" sz="1200" kern="1200" dirty="0" smtClean="0">
                <a:solidFill>
                  <a:schemeClr val="tx1"/>
                </a:solidFill>
                <a:effectLst/>
                <a:latin typeface="+mn-lt"/>
                <a:ea typeface="+mn-ea"/>
                <a:cs typeface="+mn-cs"/>
              </a:rPr>
              <a:t>被修改后，对原列表</a:t>
            </a:r>
            <a:r>
              <a:rPr lang="en-US" altLang="zh-CN" sz="1200" kern="1200" dirty="0" err="1" smtClean="0">
                <a:solidFill>
                  <a:schemeClr val="tx1"/>
                </a:solidFill>
                <a:effectLst/>
                <a:latin typeface="+mn-lt"/>
                <a:ea typeface="+mn-ea"/>
                <a:cs typeface="+mn-cs"/>
              </a:rPr>
              <a:t>list_monster</a:t>
            </a:r>
            <a:r>
              <a:rPr lang="zh-CN" altLang="zh-CN" sz="1200" kern="1200" dirty="0" smtClean="0">
                <a:solidFill>
                  <a:schemeClr val="tx1"/>
                </a:solidFill>
                <a:effectLst/>
                <a:latin typeface="+mn-lt"/>
                <a:ea typeface="+mn-ea"/>
                <a:cs typeface="+mn-cs"/>
              </a:rPr>
              <a:t>没有任何影响。而对通过赋值得到的</a:t>
            </a:r>
            <a:r>
              <a:rPr lang="en-US" altLang="zh-CN" sz="1200" kern="1200" dirty="0" smtClean="0">
                <a:solidFill>
                  <a:schemeClr val="tx1"/>
                </a:solidFill>
                <a:effectLst/>
                <a:latin typeface="+mn-lt"/>
                <a:ea typeface="+mn-ea"/>
                <a:cs typeface="+mn-cs"/>
              </a:rPr>
              <a:t>list_monster3</a:t>
            </a:r>
            <a:r>
              <a:rPr lang="zh-CN" altLang="zh-CN" sz="1200" kern="1200" dirty="0" smtClean="0">
                <a:solidFill>
                  <a:schemeClr val="tx1"/>
                </a:solidFill>
                <a:effectLst/>
                <a:latin typeface="+mn-lt"/>
                <a:ea typeface="+mn-ea"/>
                <a:cs typeface="+mn-cs"/>
              </a:rPr>
              <a:t>进行修改后原列表</a:t>
            </a:r>
            <a:r>
              <a:rPr lang="en-US" altLang="zh-CN" sz="1200" kern="1200" dirty="0" err="1" smtClean="0">
                <a:solidFill>
                  <a:schemeClr val="tx1"/>
                </a:solidFill>
                <a:effectLst/>
                <a:latin typeface="+mn-lt"/>
                <a:ea typeface="+mn-ea"/>
                <a:cs typeface="+mn-cs"/>
              </a:rPr>
              <a:t>list_monster</a:t>
            </a:r>
            <a:r>
              <a:rPr lang="zh-CN" altLang="zh-CN" sz="1200" kern="1200" dirty="0" smtClean="0">
                <a:solidFill>
                  <a:schemeClr val="tx1"/>
                </a:solidFill>
                <a:effectLst/>
                <a:latin typeface="+mn-lt"/>
                <a:ea typeface="+mn-ea"/>
                <a:cs typeface="+mn-cs"/>
              </a:rPr>
              <a:t>也相应发生了改变。</a:t>
            </a: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92696337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tuple_ </a:t>
            </a:r>
            <a:r>
              <a:rPr lang="en-US" altLang="zh-CN" sz="1200" u="none" strike="noStrike" kern="1200" dirty="0" smtClean="0">
                <a:solidFill>
                  <a:schemeClr val="tx1"/>
                </a:solidFill>
                <a:effectLst/>
                <a:latin typeface="+mn-lt"/>
                <a:ea typeface="+mn-ea"/>
                <a:cs typeface="+mn-cs"/>
                <a:hlinkClick r:id="rId3"/>
              </a:rPr>
              <a:t>immortal</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玉皇大帝</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西王母</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太白金星</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太上老君</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托塔天王李靖</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tuple_ </a:t>
            </a:r>
            <a:r>
              <a:rPr lang="en-US" altLang="zh-CN" sz="1200" u="none" strike="noStrike" kern="1200" dirty="0" smtClean="0">
                <a:solidFill>
                  <a:schemeClr val="tx1"/>
                </a:solidFill>
                <a:effectLst/>
                <a:latin typeface="+mn-lt"/>
                <a:ea typeface="+mn-ea"/>
                <a:cs typeface="+mn-cs"/>
                <a:hlinkClick r:id="rId3"/>
              </a:rPr>
              <a:t>immortal</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玉皇大帝</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西王母</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太白金星</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太上老君</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托塔天王李靖</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tuple_ </a:t>
            </a:r>
            <a:r>
              <a:rPr lang="en-US" altLang="zh-CN" sz="1200" u="none" strike="noStrike" kern="1200" dirty="0" smtClean="0">
                <a:solidFill>
                  <a:schemeClr val="tx1"/>
                </a:solidFill>
                <a:effectLst/>
                <a:latin typeface="+mn-lt"/>
                <a:ea typeface="+mn-ea"/>
                <a:cs typeface="+mn-cs"/>
                <a:hlinkClick r:id="rId3"/>
              </a:rPr>
              <a:t>immortal</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四大天王</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二郎神杨戬</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巨灵神</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赤脚大仙</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如来佛</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十八罗汉</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tuple_ </a:t>
            </a:r>
            <a:r>
              <a:rPr lang="en-US" altLang="zh-CN" sz="1200" u="none" strike="noStrike" kern="1200" dirty="0" smtClean="0">
                <a:solidFill>
                  <a:schemeClr val="tx1"/>
                </a:solidFill>
                <a:effectLst/>
                <a:latin typeface="+mn-lt"/>
                <a:ea typeface="+mn-ea"/>
                <a:cs typeface="+mn-cs"/>
                <a:hlinkClick r:id="rId3"/>
              </a:rPr>
              <a:t>immortal</a:t>
            </a:r>
            <a:r>
              <a:rPr lang="en-US" altLang="zh-CN" sz="1200" kern="1200" dirty="0" smtClean="0">
                <a:solidFill>
                  <a:schemeClr val="tx1"/>
                </a:solidFill>
                <a:effectLst/>
                <a:latin typeface="+mn-lt"/>
                <a:ea typeface="+mn-ea"/>
                <a:cs typeface="+mn-cs"/>
              </a:rPr>
              <a:t>1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四大天王</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二郎神杨戬</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巨灵神</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赤脚大仙</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如来佛</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十八罗汉</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type(tuple_ </a:t>
            </a:r>
            <a:r>
              <a:rPr lang="en-US" altLang="zh-CN" sz="1200" u="none" strike="noStrike" kern="1200" dirty="0" smtClean="0">
                <a:solidFill>
                  <a:schemeClr val="tx1"/>
                </a:solidFill>
                <a:effectLst/>
                <a:latin typeface="+mn-lt"/>
                <a:ea typeface="+mn-ea"/>
                <a:cs typeface="+mn-cs"/>
                <a:hlinkClick r:id="rId3"/>
              </a:rPr>
              <a:t>immortal</a:t>
            </a:r>
            <a:r>
              <a:rPr lang="en-US" altLang="zh-CN" sz="1200" kern="1200" dirty="0" smtClean="0">
                <a:solidFill>
                  <a:schemeClr val="tx1"/>
                </a:solidFill>
                <a:effectLst/>
                <a:latin typeface="+mn-lt"/>
                <a:ea typeface="+mn-ea"/>
                <a:cs typeface="+mn-cs"/>
              </a:rPr>
              <a:t>1)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&lt;class 'tuple'&gt;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需要提醒的是当使用单个元素创建元组时，务必不能遗忘元素后的逗号“</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”，否则将被视为简单数据类型。</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tuple_single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孙悟空</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type(</a:t>
            </a:r>
            <a:r>
              <a:rPr lang="en-US" altLang="zh-CN" sz="1200" kern="1200" dirty="0" err="1" smtClean="0">
                <a:solidFill>
                  <a:schemeClr val="tx1"/>
                </a:solidFill>
                <a:effectLst/>
                <a:latin typeface="+mn-lt"/>
                <a:ea typeface="+mn-ea"/>
                <a:cs typeface="+mn-cs"/>
              </a:rPr>
              <a:t>tuple_single</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&lt;class '</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tuple_single1=('</a:t>
            </a:r>
            <a:r>
              <a:rPr lang="zh-CN" altLang="zh-CN" sz="1200" kern="1200" dirty="0" smtClean="0">
                <a:solidFill>
                  <a:schemeClr val="tx1"/>
                </a:solidFill>
                <a:effectLst/>
                <a:latin typeface="+mn-lt"/>
                <a:ea typeface="+mn-ea"/>
                <a:cs typeface="+mn-cs"/>
              </a:rPr>
              <a:t>孙悟空</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type(tuple_single1)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&lt;class 'tuple'&gt;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tuple_single2='</a:t>
            </a:r>
            <a:r>
              <a:rPr lang="zh-CN" altLang="zh-CN" sz="1200" kern="1200" dirty="0" smtClean="0">
                <a:solidFill>
                  <a:schemeClr val="tx1"/>
                </a:solidFill>
                <a:effectLst/>
                <a:latin typeface="+mn-lt"/>
                <a:ea typeface="+mn-ea"/>
                <a:cs typeface="+mn-cs"/>
              </a:rPr>
              <a:t>孙悟空</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type(tuple_single2)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&lt;class 'tuple'&gt;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26035965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str_pi</a:t>
            </a:r>
            <a:r>
              <a:rPr lang="en-US" altLang="zh-CN" sz="1200" kern="1200" dirty="0" smtClean="0">
                <a:solidFill>
                  <a:schemeClr val="tx1"/>
                </a:solidFill>
                <a:effectLst/>
                <a:latin typeface="+mn-lt"/>
                <a:ea typeface="+mn-ea"/>
                <a:cs typeface="+mn-cs"/>
              </a:rPr>
              <a:t>='3.1415926'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tuple_pi</a:t>
            </a:r>
            <a:r>
              <a:rPr lang="en-US" altLang="zh-CN" sz="1200" kern="1200" dirty="0" smtClean="0">
                <a:solidFill>
                  <a:schemeClr val="tx1"/>
                </a:solidFill>
                <a:effectLst/>
                <a:latin typeface="+mn-lt"/>
                <a:ea typeface="+mn-ea"/>
                <a:cs typeface="+mn-cs"/>
              </a:rPr>
              <a:t>=tuple(</a:t>
            </a:r>
            <a:r>
              <a:rPr lang="en-US" altLang="zh-CN" sz="1200" kern="1200" dirty="0" err="1" smtClean="0">
                <a:solidFill>
                  <a:schemeClr val="tx1"/>
                </a:solidFill>
                <a:effectLst/>
                <a:latin typeface="+mn-lt"/>
                <a:ea typeface="+mn-ea"/>
                <a:cs typeface="+mn-cs"/>
              </a:rPr>
              <a:t>str_pi</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tuple_pi</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('3', '.', '1', '4', '1', '5', '9', '2', '6')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list_num</a:t>
            </a:r>
            <a:r>
              <a:rPr lang="en-US" altLang="zh-CN" sz="1200" kern="1200" dirty="0" smtClean="0">
                <a:solidFill>
                  <a:schemeClr val="tx1"/>
                </a:solidFill>
                <a:effectLst/>
                <a:latin typeface="+mn-lt"/>
                <a:ea typeface="+mn-ea"/>
                <a:cs typeface="+mn-cs"/>
              </a:rPr>
              <a:t>=[1,2,3,4,5,6,7]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tuple_num</a:t>
            </a:r>
            <a:r>
              <a:rPr lang="en-US" altLang="zh-CN" sz="1200" kern="1200" dirty="0" smtClean="0">
                <a:solidFill>
                  <a:schemeClr val="tx1"/>
                </a:solidFill>
                <a:effectLst/>
                <a:latin typeface="+mn-lt"/>
                <a:ea typeface="+mn-ea"/>
                <a:cs typeface="+mn-cs"/>
              </a:rPr>
              <a:t>=tuple(</a:t>
            </a:r>
            <a:r>
              <a:rPr lang="en-US" altLang="zh-CN" sz="1200" kern="1200" dirty="0" err="1" smtClean="0">
                <a:solidFill>
                  <a:schemeClr val="tx1"/>
                </a:solidFill>
                <a:effectLst/>
                <a:latin typeface="+mn-lt"/>
                <a:ea typeface="+mn-ea"/>
                <a:cs typeface="+mn-cs"/>
              </a:rPr>
              <a:t>list_num</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tuple_num</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(1, 2, 3, 4, 5, 6, 7)</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72636295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list_box</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金</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银</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铜</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x in </a:t>
            </a:r>
            <a:r>
              <a:rPr lang="en-US" altLang="zh-CN" sz="1200" kern="1200" dirty="0" err="1" smtClean="0">
                <a:solidFill>
                  <a:schemeClr val="tx1"/>
                </a:solidFill>
                <a:effectLst/>
                <a:latin typeface="+mn-lt"/>
                <a:ea typeface="+mn-ea"/>
                <a:cs typeface="+mn-cs"/>
              </a:rPr>
              <a:t>list_box</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((x=='</a:t>
            </a:r>
            <a:r>
              <a:rPr lang="zh-CN" altLang="zh-CN" sz="1200" kern="1200" dirty="0" smtClean="0">
                <a:solidFill>
                  <a:schemeClr val="tx1"/>
                </a:solidFill>
                <a:effectLst/>
                <a:latin typeface="+mn-lt"/>
                <a:ea typeface="+mn-ea"/>
                <a:cs typeface="+mn-cs"/>
              </a:rPr>
              <a:t>金</a:t>
            </a:r>
            <a:r>
              <a:rPr lang="en-US" altLang="zh-CN" sz="1200" kern="1200" dirty="0" smtClean="0">
                <a:solidFill>
                  <a:schemeClr val="tx1"/>
                </a:solidFill>
                <a:effectLst/>
                <a:latin typeface="+mn-lt"/>
                <a:ea typeface="+mn-ea"/>
                <a:cs typeface="+mn-cs"/>
              </a:rPr>
              <a:t>')+(x!='</a:t>
            </a:r>
            <a:r>
              <a:rPr lang="zh-CN" altLang="zh-CN" sz="1200" kern="1200" dirty="0" smtClean="0">
                <a:solidFill>
                  <a:schemeClr val="tx1"/>
                </a:solidFill>
                <a:effectLst/>
                <a:latin typeface="+mn-lt"/>
                <a:ea typeface="+mn-ea"/>
                <a:cs typeface="+mn-cs"/>
              </a:rPr>
              <a:t>银</a:t>
            </a:r>
            <a:r>
              <a:rPr lang="en-US" altLang="zh-CN" sz="1200" kern="1200" dirty="0" smtClean="0">
                <a:solidFill>
                  <a:schemeClr val="tx1"/>
                </a:solidFill>
                <a:effectLst/>
                <a:latin typeface="+mn-lt"/>
                <a:ea typeface="+mn-ea"/>
                <a:cs typeface="+mn-cs"/>
              </a:rPr>
              <a:t>')+( x!='</a:t>
            </a:r>
            <a:r>
              <a:rPr lang="zh-CN" altLang="zh-CN" sz="1200" kern="1200" dirty="0" smtClean="0">
                <a:solidFill>
                  <a:schemeClr val="tx1"/>
                </a:solidFill>
                <a:effectLst/>
                <a:latin typeface="+mn-lt"/>
                <a:ea typeface="+mn-ea"/>
                <a:cs typeface="+mn-cs"/>
              </a:rPr>
              <a:t>金</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zh-CN" altLang="zh-CN" sz="1200" kern="1200" dirty="0" smtClean="0">
                <a:solidFill>
                  <a:schemeClr val="tx1"/>
                </a:solidFill>
                <a:effectLst/>
                <a:latin typeface="+mn-lt"/>
                <a:ea typeface="+mn-ea"/>
                <a:cs typeface="+mn-cs"/>
              </a:rPr>
              <a:t>神像在</a:t>
            </a:r>
            <a:r>
              <a:rPr lang="en-US" altLang="zh-CN" sz="1200" kern="1200" dirty="0" smtClean="0">
                <a:solidFill>
                  <a:schemeClr val="tx1"/>
                </a:solidFill>
                <a:effectLst/>
                <a:latin typeface="+mn-lt"/>
                <a:ea typeface="+mn-ea"/>
                <a:cs typeface="+mn-cs"/>
              </a:rPr>
              <a:t>{x}</a:t>
            </a:r>
            <a:r>
              <a:rPr lang="zh-CN" altLang="zh-CN" sz="1200" kern="1200" dirty="0" smtClean="0">
                <a:solidFill>
                  <a:schemeClr val="tx1"/>
                </a:solidFill>
                <a:effectLst/>
                <a:latin typeface="+mn-lt"/>
                <a:ea typeface="+mn-ea"/>
                <a:cs typeface="+mn-cs"/>
              </a:rPr>
              <a:t>盒子里</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19072013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import random</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生成一维随机序列</a:t>
            </a:r>
          </a:p>
          <a:p>
            <a:r>
              <a:rPr lang="en-US" altLang="zh-CN" sz="1200" kern="1200" dirty="0" smtClean="0">
                <a:solidFill>
                  <a:schemeClr val="tx1"/>
                </a:solidFill>
                <a:effectLst/>
                <a:latin typeface="+mn-lt"/>
                <a:ea typeface="+mn-ea"/>
                <a:cs typeface="+mn-cs"/>
              </a:rPr>
              <a:t>for i in range(10):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list_rnd.append</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random.randint</a:t>
            </a:r>
            <a:r>
              <a:rPr lang="en-US" altLang="zh-CN" sz="1200" kern="1200" dirty="0" smtClean="0">
                <a:solidFill>
                  <a:schemeClr val="tx1"/>
                </a:solidFill>
                <a:effectLst/>
                <a:latin typeface="+mn-lt"/>
                <a:ea typeface="+mn-ea"/>
                <a:cs typeface="+mn-cs"/>
              </a:rPr>
              <a:t>(1,100))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max_point</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range(0,len(</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[i]&gt;</a:t>
            </a:r>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max_point</a:t>
            </a:r>
            <a:r>
              <a:rPr lang="en-US" altLang="zh-CN" sz="1200" kern="1200" dirty="0" smtClean="0">
                <a:solidFill>
                  <a:schemeClr val="tx1"/>
                </a:solidFill>
                <a:effectLst/>
                <a:latin typeface="+mn-lt"/>
                <a:ea typeface="+mn-ea"/>
                <a:cs typeface="+mn-cs"/>
              </a:rPr>
              <a:t>=i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序列中的最大是为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在</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max_point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号位上</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45403928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import random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list_2Drnd=[]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list_1Drnd=[]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生成二维随机序列</a:t>
            </a:r>
          </a:p>
          <a:p>
            <a:r>
              <a:rPr lang="en-US" altLang="zh-CN" sz="1200" kern="1200" dirty="0" smtClean="0">
                <a:solidFill>
                  <a:schemeClr val="tx1"/>
                </a:solidFill>
                <a:effectLst/>
                <a:latin typeface="+mn-lt"/>
                <a:ea typeface="+mn-ea"/>
                <a:cs typeface="+mn-cs"/>
              </a:rPr>
              <a:t>for i in range(0,4):</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j in range(0,5):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list_1Drnd.append(</a:t>
            </a:r>
            <a:r>
              <a:rPr lang="en-US" altLang="zh-CN" sz="1200" kern="1200" dirty="0" err="1" smtClean="0">
                <a:solidFill>
                  <a:schemeClr val="tx1"/>
                </a:solidFill>
                <a:effectLst/>
                <a:latin typeface="+mn-lt"/>
                <a:ea typeface="+mn-ea"/>
                <a:cs typeface="+mn-cs"/>
              </a:rPr>
              <a:t>random.randint</a:t>
            </a:r>
            <a:r>
              <a:rPr lang="en-US" altLang="zh-CN" sz="1200" kern="1200" dirty="0" smtClean="0">
                <a:solidFill>
                  <a:schemeClr val="tx1"/>
                </a:solidFill>
                <a:effectLst/>
                <a:latin typeface="+mn-lt"/>
                <a:ea typeface="+mn-ea"/>
                <a:cs typeface="+mn-cs"/>
              </a:rPr>
              <a:t>(1,100))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print(f"{list_1Drnd}\n")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list_2Drnd.append(list_1Drnd)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list_1Drnd=[]</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=list_2Drnd[0][0]</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max_xpoint</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max_ypoint</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j=0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range(0,4):</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j in range(0,5):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list_2Drnd[i][j]&gt;</a:t>
            </a:r>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=list_2Drnd[i][j]</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max_xpoint</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max_ypoint</a:t>
            </a:r>
            <a:r>
              <a:rPr lang="en-US" altLang="zh-CN" sz="1200" kern="1200" dirty="0" smtClean="0">
                <a:solidFill>
                  <a:schemeClr val="tx1"/>
                </a:solidFill>
                <a:effectLst/>
                <a:latin typeface="+mn-lt"/>
                <a:ea typeface="+mn-ea"/>
                <a:cs typeface="+mn-cs"/>
              </a:rPr>
              <a:t>=j</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二维序列中的最大值是</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在</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max_xpoint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行</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max_ypoint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列上</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04727025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import random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row=eval(input("</a:t>
            </a:r>
            <a:r>
              <a:rPr lang="zh-CN" altLang="zh-CN" sz="1200" kern="1200" dirty="0" smtClean="0">
                <a:solidFill>
                  <a:schemeClr val="tx1"/>
                </a:solidFill>
                <a:effectLst/>
                <a:latin typeface="+mn-lt"/>
                <a:ea typeface="+mn-ea"/>
                <a:cs typeface="+mn-cs"/>
              </a:rPr>
              <a:t>输入行数：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col=eval(input("</a:t>
            </a:r>
            <a:r>
              <a:rPr lang="zh-CN" altLang="zh-CN" sz="1200" kern="1200" dirty="0" smtClean="0">
                <a:solidFill>
                  <a:schemeClr val="tx1"/>
                </a:solidFill>
                <a:effectLst/>
                <a:latin typeface="+mn-lt"/>
                <a:ea typeface="+mn-ea"/>
                <a:cs typeface="+mn-cs"/>
              </a:rPr>
              <a:t>输入列数：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list_2Drnd=[]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list_1Drnd=[]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range(0,row):</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j in range(0,col):</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list_1Drnd.append(</a:t>
            </a:r>
            <a:r>
              <a:rPr lang="en-US" altLang="zh-CN" sz="1200" kern="1200" dirty="0" err="1" smtClean="0">
                <a:solidFill>
                  <a:schemeClr val="tx1"/>
                </a:solidFill>
                <a:effectLst/>
                <a:latin typeface="+mn-lt"/>
                <a:ea typeface="+mn-ea"/>
                <a:cs typeface="+mn-cs"/>
              </a:rPr>
              <a:t>random.randint</a:t>
            </a:r>
            <a:r>
              <a:rPr lang="en-US" altLang="zh-CN" sz="1200" kern="1200" dirty="0" smtClean="0">
                <a:solidFill>
                  <a:schemeClr val="tx1"/>
                </a:solidFill>
                <a:effectLst/>
                <a:latin typeface="+mn-lt"/>
                <a:ea typeface="+mn-ea"/>
                <a:cs typeface="+mn-cs"/>
              </a:rPr>
              <a:t>(1,100))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print(f"{list_1Drnd}\n")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list_2Drnd.append(list_1Drnd)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list_1Drnd=[]</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saddle_point</a:t>
            </a:r>
            <a:r>
              <a:rPr lang="en-US" altLang="zh-CN" sz="1200" kern="1200" dirty="0" smtClean="0">
                <a:solidFill>
                  <a:schemeClr val="tx1"/>
                </a:solidFill>
                <a:effectLst/>
                <a:latin typeface="+mn-lt"/>
                <a:ea typeface="+mn-ea"/>
                <a:cs typeface="+mn-cs"/>
              </a:rPr>
              <a:t>=list_2Drnd[0][0]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find=0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range(0,row):</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row_max</a:t>
            </a:r>
            <a:r>
              <a:rPr lang="en-US" altLang="zh-CN" sz="1200" kern="1200" dirty="0" smtClean="0">
                <a:solidFill>
                  <a:schemeClr val="tx1"/>
                </a:solidFill>
                <a:effectLst/>
                <a:latin typeface="+mn-lt"/>
                <a:ea typeface="+mn-ea"/>
                <a:cs typeface="+mn-cs"/>
              </a:rPr>
              <a:t>=list_2Drnd[i][0]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row_point</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j in range(0,col):</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list_2Drnd[i][j]&gt;</a:t>
            </a:r>
            <a:r>
              <a:rPr lang="en-US" altLang="zh-CN" sz="1200" kern="1200" dirty="0" err="1" smtClean="0">
                <a:solidFill>
                  <a:schemeClr val="tx1"/>
                </a:solidFill>
                <a:effectLst/>
                <a:latin typeface="+mn-lt"/>
                <a:ea typeface="+mn-ea"/>
                <a:cs typeface="+mn-cs"/>
              </a:rPr>
              <a:t>row_max</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row_max</a:t>
            </a:r>
            <a:r>
              <a:rPr lang="en-US" altLang="zh-CN" sz="1200" kern="1200" dirty="0" smtClean="0">
                <a:solidFill>
                  <a:schemeClr val="tx1"/>
                </a:solidFill>
                <a:effectLst/>
                <a:latin typeface="+mn-lt"/>
                <a:ea typeface="+mn-ea"/>
                <a:cs typeface="+mn-cs"/>
              </a:rPr>
              <a:t>=list_2Drnd[i][j]</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row_point</a:t>
            </a:r>
            <a:r>
              <a:rPr lang="en-US" altLang="zh-CN" sz="1200" kern="1200" dirty="0" smtClean="0">
                <a:solidFill>
                  <a:schemeClr val="tx1"/>
                </a:solidFill>
                <a:effectLst/>
                <a:latin typeface="+mn-lt"/>
                <a:ea typeface="+mn-ea"/>
                <a:cs typeface="+mn-cs"/>
              </a:rPr>
              <a:t>=j</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k in range(0,row):</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list_2Drnd[k][</a:t>
            </a:r>
            <a:r>
              <a:rPr lang="en-US" altLang="zh-CN" sz="1200" kern="1200" dirty="0" err="1" smtClean="0">
                <a:solidFill>
                  <a:schemeClr val="tx1"/>
                </a:solidFill>
                <a:effectLst/>
                <a:latin typeface="+mn-lt"/>
                <a:ea typeface="+mn-ea"/>
                <a:cs typeface="+mn-cs"/>
              </a:rPr>
              <a:t>row_point</a:t>
            </a:r>
            <a:r>
              <a:rPr lang="en-US" altLang="zh-CN" sz="1200" kern="1200" dirty="0" smtClean="0">
                <a:solidFill>
                  <a:schemeClr val="tx1"/>
                </a:solidFill>
                <a:effectLst/>
                <a:latin typeface="+mn-lt"/>
                <a:ea typeface="+mn-ea"/>
                <a:cs typeface="+mn-cs"/>
              </a:rPr>
              <a:t>]&lt;</a:t>
            </a:r>
            <a:r>
              <a:rPr lang="en-US" altLang="zh-CN" sz="1200" kern="1200" dirty="0" err="1" smtClean="0">
                <a:solidFill>
                  <a:schemeClr val="tx1"/>
                </a:solidFill>
                <a:effectLst/>
                <a:latin typeface="+mn-lt"/>
                <a:ea typeface="+mn-ea"/>
                <a:cs typeface="+mn-cs"/>
              </a:rPr>
              <a:t>row_max</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flag=False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flag:</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find+=1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zh-CN" altLang="zh-CN" sz="1200" kern="1200" dirty="0" smtClean="0">
                <a:solidFill>
                  <a:schemeClr val="tx1"/>
                </a:solidFill>
                <a:effectLst/>
                <a:latin typeface="+mn-lt"/>
                <a:ea typeface="+mn-ea"/>
                <a:cs typeface="+mn-cs"/>
              </a:rPr>
              <a:t>鞍点为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row_max</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，在第</a:t>
            </a:r>
            <a:r>
              <a:rPr lang="en-US" altLang="zh-CN" sz="1200" kern="1200" dirty="0" smtClean="0">
                <a:solidFill>
                  <a:schemeClr val="tx1"/>
                </a:solidFill>
                <a:effectLst/>
                <a:latin typeface="+mn-lt"/>
                <a:ea typeface="+mn-ea"/>
                <a:cs typeface="+mn-cs"/>
              </a:rPr>
              <a:t>{i}</a:t>
            </a:r>
            <a:r>
              <a:rPr lang="zh-CN" altLang="zh-CN" sz="1200" kern="1200" dirty="0" smtClean="0">
                <a:solidFill>
                  <a:schemeClr val="tx1"/>
                </a:solidFill>
                <a:effectLst/>
                <a:latin typeface="+mn-lt"/>
                <a:ea typeface="+mn-ea"/>
                <a:cs typeface="+mn-cs"/>
              </a:rPr>
              <a:t>行</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row_point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列</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if find&gt;0: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zh-CN" altLang="zh-CN" sz="1200" kern="1200" dirty="0" smtClean="0">
                <a:solidFill>
                  <a:schemeClr val="tx1"/>
                </a:solidFill>
                <a:effectLst/>
                <a:latin typeface="+mn-lt"/>
                <a:ea typeface="+mn-ea"/>
                <a:cs typeface="+mn-cs"/>
              </a:rPr>
              <a:t>有</a:t>
            </a:r>
            <a:r>
              <a:rPr lang="en-US" altLang="zh-CN" sz="1200" kern="1200" dirty="0" smtClean="0">
                <a:solidFill>
                  <a:schemeClr val="tx1"/>
                </a:solidFill>
                <a:effectLst/>
                <a:latin typeface="+mn-lt"/>
                <a:ea typeface="+mn-ea"/>
                <a:cs typeface="+mn-cs"/>
              </a:rPr>
              <a:t>{find}</a:t>
            </a:r>
            <a:r>
              <a:rPr lang="zh-CN" altLang="zh-CN" sz="1200" kern="1200" dirty="0" smtClean="0">
                <a:solidFill>
                  <a:schemeClr val="tx1"/>
                </a:solidFill>
                <a:effectLst/>
                <a:latin typeface="+mn-lt"/>
                <a:ea typeface="+mn-ea"/>
                <a:cs typeface="+mn-cs"/>
              </a:rPr>
              <a:t>个鞍点</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zh-CN" altLang="zh-CN" sz="1200" kern="1200" dirty="0" smtClean="0">
                <a:solidFill>
                  <a:schemeClr val="tx1"/>
                </a:solidFill>
                <a:effectLst/>
                <a:latin typeface="+mn-lt"/>
                <a:ea typeface="+mn-ea"/>
                <a:cs typeface="+mn-cs"/>
              </a:rPr>
              <a:t>无鞍点</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结果如图</a:t>
            </a:r>
            <a:r>
              <a:rPr lang="en-US" altLang="zh-CN" sz="1200" kern="1200" dirty="0" smtClean="0">
                <a:solidFill>
                  <a:schemeClr val="tx1"/>
                </a:solidFill>
                <a:effectLst/>
                <a:latin typeface="+mn-lt"/>
                <a:ea typeface="+mn-ea"/>
                <a:cs typeface="+mn-cs"/>
              </a:rPr>
              <a:t>4-12</a:t>
            </a:r>
            <a:r>
              <a:rPr lang="zh-CN" altLang="zh-CN" sz="1200" kern="1200" dirty="0" smtClean="0">
                <a:solidFill>
                  <a:schemeClr val="tx1"/>
                </a:solidFill>
                <a:effectLst/>
                <a:latin typeface="+mn-lt"/>
                <a:ea typeface="+mn-ea"/>
                <a:cs typeface="+mn-cs"/>
              </a:rPr>
              <a:t>所示。</a:t>
            </a: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91688545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import random</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生成一维随机序列</a:t>
            </a:r>
          </a:p>
          <a:p>
            <a:r>
              <a:rPr lang="en-US" altLang="zh-CN" sz="1200" kern="1200" dirty="0" smtClean="0">
                <a:solidFill>
                  <a:schemeClr val="tx1"/>
                </a:solidFill>
                <a:effectLst/>
                <a:latin typeface="+mn-lt"/>
                <a:ea typeface="+mn-ea"/>
                <a:cs typeface="+mn-cs"/>
              </a:rPr>
              <a:t>for i in range(10):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list_rnd.append</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random.randint</a:t>
            </a:r>
            <a:r>
              <a:rPr lang="en-US" altLang="zh-CN" sz="1200" kern="1200" dirty="0" smtClean="0">
                <a:solidFill>
                  <a:schemeClr val="tx1"/>
                </a:solidFill>
                <a:effectLst/>
                <a:latin typeface="+mn-lt"/>
                <a:ea typeface="+mn-ea"/>
                <a:cs typeface="+mn-cs"/>
              </a:rPr>
              <a:t>(1,100))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end=</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ascend=eval(input("</a:t>
            </a:r>
            <a:r>
              <a:rPr lang="zh-CN" altLang="zh-CN" sz="1200" kern="1200" dirty="0" smtClean="0">
                <a:solidFill>
                  <a:schemeClr val="tx1"/>
                </a:solidFill>
                <a:effectLst/>
                <a:latin typeface="+mn-lt"/>
                <a:ea typeface="+mn-ea"/>
                <a:cs typeface="+mn-cs"/>
              </a:rPr>
              <a:t>升序排列输入</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，降序排列输入</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选择法排序</a:t>
            </a:r>
          </a:p>
          <a:p>
            <a:r>
              <a:rPr lang="en-US" altLang="zh-CN" sz="1200" kern="1200" dirty="0" smtClean="0">
                <a:solidFill>
                  <a:schemeClr val="tx1"/>
                </a:solidFill>
                <a:effectLst/>
                <a:latin typeface="+mn-lt"/>
                <a:ea typeface="+mn-ea"/>
                <a:cs typeface="+mn-cs"/>
              </a:rPr>
              <a:t>for i in range(0,end-1):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point=i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j in range(i+1,end):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ascend==1: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[point]&gt;</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[j]:</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point=j</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[point]&lt;</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[j]:</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point=j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[i],</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[point]=</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[point],</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[i]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排序结果为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10202754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for i in range(0,end-1):</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for j in range(i+1,end):</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if ascend==1:</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[i]&gt;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[i],</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[j]=</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[j],</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[i]</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else:</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[i]&lt;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[i],</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[j]=</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[j],</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[i]       </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排序结果为</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r>
              <a:rPr lang="zh-CN" altLang="zh-CN" sz="1200" kern="1200" dirty="0" smtClean="0">
                <a:solidFill>
                  <a:schemeClr val="tx1"/>
                </a:solidFill>
                <a:effectLst/>
                <a:latin typeface="+mn-lt"/>
                <a:ea typeface="+mn-ea"/>
                <a:cs typeface="+mn-cs"/>
              </a:rPr>
              <a:t>第</a:t>
            </a:r>
            <a:r>
              <a:rPr lang="en-GB"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次外循环结束，则最大（小）的数被交换到数组最后一个元素的位置，第</a:t>
            </a:r>
            <a:r>
              <a:rPr lang="en-GB"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次外循环结束，则次大（小）的数被交换到数组倒数第二个元素的位置，</a:t>
            </a:r>
            <a:r>
              <a:rPr lang="en-GB"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直至</a:t>
            </a:r>
            <a:r>
              <a:rPr lang="en-GB" altLang="zh-CN" sz="1200" kern="1200" dirty="0" smtClean="0">
                <a:solidFill>
                  <a:schemeClr val="tx1"/>
                </a:solidFill>
                <a:effectLst/>
                <a:latin typeface="+mn-lt"/>
                <a:ea typeface="+mn-ea"/>
                <a:cs typeface="+mn-cs"/>
              </a:rPr>
              <a:t>n-1</a:t>
            </a:r>
            <a:r>
              <a:rPr lang="zh-CN" altLang="zh-CN" sz="1200" kern="1200" dirty="0" smtClean="0">
                <a:solidFill>
                  <a:schemeClr val="tx1"/>
                </a:solidFill>
                <a:effectLst/>
                <a:latin typeface="+mn-lt"/>
                <a:ea typeface="+mn-ea"/>
                <a:cs typeface="+mn-cs"/>
              </a:rPr>
              <a:t>次外循环结束，数组即按递增顺序排列。</a:t>
            </a:r>
          </a:p>
          <a:p>
            <a:r>
              <a:rPr lang="zh-CN" altLang="zh-CN" sz="1200" kern="1200" dirty="0" smtClean="0">
                <a:solidFill>
                  <a:schemeClr val="tx1"/>
                </a:solidFill>
                <a:effectLst/>
                <a:latin typeface="+mn-lt"/>
                <a:ea typeface="+mn-ea"/>
                <a:cs typeface="+mn-cs"/>
              </a:rPr>
              <a:t>在这种排序过程中，小（大）数如同气泡一样逐层上浮，而大（小）数逐个下沉到次底部，因此，被形象的喻为“冒泡”。从这个意义上来讲，冒泡排序和选择法排序没有本质的不同，以升序排列为例：选择法在每一轮中直接找到最小的数，排到当前轮的最前列；冒泡法是在每一轮中找到最大的数排到当前轮的最后列。两者计算量都与</a:t>
            </a:r>
            <a:r>
              <a:rPr lang="en-GB" altLang="zh-CN" sz="1200" kern="1200" dirty="0" smtClean="0">
                <a:solidFill>
                  <a:schemeClr val="tx1"/>
                </a:solidFill>
                <a:effectLst/>
                <a:latin typeface="+mn-lt"/>
                <a:ea typeface="+mn-ea"/>
                <a:cs typeface="+mn-cs"/>
              </a:rPr>
              <a:t>n</a:t>
            </a:r>
            <a:r>
              <a:rPr lang="en-GB" altLang="zh-CN" sz="1200" kern="1200" baseline="300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成正比。</a:t>
            </a:r>
            <a:r>
              <a:rPr lang="en-GB" altLang="zh-CN" sz="1200" kern="1200" dirty="0" smtClean="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275656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alphabet=['</a:t>
            </a:r>
            <a:r>
              <a:rPr lang="en-US" altLang="zh-CN" sz="1200" kern="1200" dirty="0" err="1" smtClean="0">
                <a:solidFill>
                  <a:schemeClr val="tx1"/>
                </a:solidFill>
                <a:effectLst/>
                <a:latin typeface="+mn-lt"/>
                <a:ea typeface="+mn-ea"/>
                <a:cs typeface="+mn-cs"/>
              </a:rPr>
              <a:t>a','b','c','d','e','f','g','h','i','j','k','l','m','n','o</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alphabet[1:7]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['b', 'c', 'd', 'e', 'f', 'g']</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alphabet[:7]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 'b', 'c', 'd', 'e', 'f', 'g']</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alphabet[7:]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['h', 'i', 'j', 'k', 'l', 'm', 'n', 'o']</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alphabet[:]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 'b', 'c', 'd', 'e', 'f', 'g', 'h', 'i', 'j', 'k', 'l', 'm', 'n', 'o']</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alphabet[1:14:3]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['b', 'e', 'h', 'k', 'n']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alphabet[::3]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 'd', 'g', 'j', 'm']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alphabet[-2:-7]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alphabet[-7:-2]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 'j', 'k', 'l', 'm']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alphabet[::-1]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['o', 'n', 'm', 'l', 'k', 'j', 'i', 'h', 'g', 'f', 'e', 'd', 'c', 'b', 'a']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alphabet[-2:-10:-3]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 'k', 'h']</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4-01 </a:t>
            </a:r>
            <a:r>
              <a:rPr lang="zh-CN" altLang="zh-CN" sz="1200" kern="1200" dirty="0" smtClean="0">
                <a:solidFill>
                  <a:schemeClr val="tx1"/>
                </a:solidFill>
                <a:effectLst/>
                <a:latin typeface="+mn-lt"/>
                <a:ea typeface="+mn-ea"/>
                <a:cs typeface="+mn-cs"/>
              </a:rPr>
              <a:t>判断一个字符串是不是回文。例如</a:t>
            </a:r>
            <a:r>
              <a:rPr lang="en-US" altLang="zh-CN" sz="1200" kern="1200" dirty="0" smtClean="0">
                <a:solidFill>
                  <a:schemeClr val="tx1"/>
                </a:solidFill>
                <a:effectLst/>
                <a:latin typeface="+mn-lt"/>
                <a:ea typeface="+mn-ea"/>
                <a:cs typeface="+mn-cs"/>
              </a:rPr>
              <a:t>12321</a:t>
            </a:r>
            <a:r>
              <a:rPr lang="zh-CN" altLang="zh-CN" sz="1200" kern="1200" dirty="0" smtClean="0">
                <a:solidFill>
                  <a:schemeClr val="tx1"/>
                </a:solidFill>
                <a:effectLst/>
                <a:latin typeface="+mn-lt"/>
                <a:ea typeface="+mn-ea"/>
                <a:cs typeface="+mn-cs"/>
              </a:rPr>
              <a:t>是回文，首位与末尾字符相同，第二位与倒数第二位字符相同，依次类推，第</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位字符与倒数第</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位字符相同。</a:t>
            </a:r>
          </a:p>
          <a:p>
            <a:r>
              <a:rPr lang="zh-CN" altLang="zh-CN" sz="1200" kern="1200" dirty="0" smtClean="0">
                <a:solidFill>
                  <a:schemeClr val="tx1"/>
                </a:solidFill>
                <a:effectLst/>
                <a:latin typeface="+mn-lt"/>
                <a:ea typeface="+mn-ea"/>
                <a:cs typeface="+mn-cs"/>
              </a:rPr>
              <a:t>解题思路：运用字符串切片反向输出进行比对。代码如下所示：</a:t>
            </a:r>
          </a:p>
          <a:p>
            <a:r>
              <a:rPr lang="en-US" altLang="zh-CN" sz="1200" kern="1200" dirty="0" err="1" smtClean="0">
                <a:solidFill>
                  <a:schemeClr val="tx1"/>
                </a:solidFill>
                <a:effectLst/>
                <a:latin typeface="+mn-lt"/>
                <a:ea typeface="+mn-ea"/>
                <a:cs typeface="+mn-cs"/>
              </a:rPr>
              <a:t>str_x</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输入字符串：</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if </a:t>
            </a:r>
            <a:r>
              <a:rPr lang="en-US" altLang="zh-CN" sz="1200" kern="1200" dirty="0" err="1" smtClean="0">
                <a:solidFill>
                  <a:schemeClr val="tx1"/>
                </a:solidFill>
                <a:effectLst/>
                <a:latin typeface="+mn-lt"/>
                <a:ea typeface="+mn-ea"/>
                <a:cs typeface="+mn-cs"/>
              </a:rPr>
              <a:t>str_x</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str_x</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en-US" altLang="zh-CN" sz="1200" kern="1200" dirty="0" err="1" smtClean="0">
                <a:solidFill>
                  <a:schemeClr val="tx1"/>
                </a:solidFill>
                <a:effectLst/>
                <a:latin typeface="+mn-lt"/>
                <a:ea typeface="+mn-ea"/>
                <a:cs typeface="+mn-cs"/>
              </a:rPr>
              <a:t>str_x</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是回文</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en-US" altLang="zh-CN" sz="1200" kern="1200" dirty="0" err="1" smtClean="0">
                <a:solidFill>
                  <a:schemeClr val="tx1"/>
                </a:solidFill>
                <a:effectLst/>
                <a:latin typeface="+mn-lt"/>
                <a:ea typeface="+mn-ea"/>
                <a:cs typeface="+mn-cs"/>
              </a:rPr>
              <a:t>str_x</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不是回文</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a:t>
            </a:fld>
            <a:endParaRPr lang="zh-CN" altLang="en-US"/>
          </a:p>
        </p:txBody>
      </p:sp>
    </p:spTree>
    <p:extLst>
      <p:ext uri="{BB962C8B-B14F-4D97-AF65-F5344CB8AC3E}">
        <p14:creationId xmlns:p14="http://schemas.microsoft.com/office/powerpoint/2010/main" val="390468871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升序数列：</a:t>
            </a:r>
          </a:p>
          <a:p>
            <a:r>
              <a:rPr lang="en-US" altLang="zh-CN" sz="1200" kern="1200" dirty="0" smtClean="0">
                <a:solidFill>
                  <a:schemeClr val="tx1"/>
                </a:solidFill>
                <a:effectLst/>
                <a:latin typeface="+mn-lt"/>
                <a:ea typeface="+mn-ea"/>
                <a:cs typeface="+mn-cs"/>
              </a:rPr>
              <a:t>search= [5, 6, 9, 15, 18, 27, 44, 48, 50, 53, 56, 56, 68, 68, 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while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target=eval(input("</a:t>
            </a:r>
            <a:r>
              <a:rPr lang="zh-CN" altLang="zh-CN" sz="1200" kern="1200" dirty="0" smtClean="0">
                <a:solidFill>
                  <a:schemeClr val="tx1"/>
                </a:solidFill>
                <a:effectLst/>
                <a:latin typeface="+mn-lt"/>
                <a:ea typeface="+mn-ea"/>
                <a:cs typeface="+mn-cs"/>
              </a:rPr>
              <a:t>输入需要查找的数：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left=0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right=</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(search)-1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flag=False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while left&lt;=right: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mid=(</a:t>
            </a:r>
            <a:r>
              <a:rPr lang="en-US" altLang="zh-CN" sz="1200" kern="1200" dirty="0" err="1" smtClean="0">
                <a:solidFill>
                  <a:schemeClr val="tx1"/>
                </a:solidFill>
                <a:effectLst/>
                <a:latin typeface="+mn-lt"/>
                <a:ea typeface="+mn-ea"/>
                <a:cs typeface="+mn-cs"/>
              </a:rPr>
              <a:t>left+right</a:t>
            </a:r>
            <a:r>
              <a:rPr lang="en-US" altLang="zh-CN" sz="1200" kern="1200" dirty="0" smtClean="0">
                <a:solidFill>
                  <a:schemeClr val="tx1"/>
                </a:solidFill>
                <a:effectLst/>
                <a:latin typeface="+mn-lt"/>
                <a:ea typeface="+mn-ea"/>
                <a:cs typeface="+mn-cs"/>
              </a:rPr>
              <a:t>)//2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target==search[mid]: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elif</a:t>
            </a:r>
            <a:r>
              <a:rPr lang="en-US" altLang="zh-CN" sz="1200" kern="1200" dirty="0" smtClean="0">
                <a:solidFill>
                  <a:schemeClr val="tx1"/>
                </a:solidFill>
                <a:effectLst/>
                <a:latin typeface="+mn-lt"/>
                <a:ea typeface="+mn-ea"/>
                <a:cs typeface="+mn-cs"/>
              </a:rPr>
              <a:t> target&gt;search[mid]: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left=mid+1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right=mid-1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flag:</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zh-CN" altLang="zh-CN" sz="1200" kern="1200" dirty="0" smtClean="0">
                <a:solidFill>
                  <a:schemeClr val="tx1"/>
                </a:solidFill>
                <a:effectLst/>
                <a:latin typeface="+mn-lt"/>
                <a:ea typeface="+mn-ea"/>
                <a:cs typeface="+mn-cs"/>
              </a:rPr>
              <a:t>您要找的数</a:t>
            </a:r>
            <a:r>
              <a:rPr lang="en-US" altLang="zh-CN" sz="1200" kern="1200" dirty="0" smtClean="0">
                <a:solidFill>
                  <a:schemeClr val="tx1"/>
                </a:solidFill>
                <a:effectLst/>
                <a:latin typeface="+mn-lt"/>
                <a:ea typeface="+mn-ea"/>
                <a:cs typeface="+mn-cs"/>
              </a:rPr>
              <a:t>{target}</a:t>
            </a:r>
            <a:r>
              <a:rPr lang="zh-CN" altLang="zh-CN" sz="1200" kern="1200" dirty="0" smtClean="0">
                <a:solidFill>
                  <a:schemeClr val="tx1"/>
                </a:solidFill>
                <a:effectLst/>
                <a:latin typeface="+mn-lt"/>
                <a:ea typeface="+mn-ea"/>
                <a:cs typeface="+mn-cs"/>
              </a:rPr>
              <a:t>在第</a:t>
            </a:r>
            <a:r>
              <a:rPr lang="en-US" altLang="zh-CN" sz="1200" kern="1200" dirty="0" smtClean="0">
                <a:solidFill>
                  <a:schemeClr val="tx1"/>
                </a:solidFill>
                <a:effectLst/>
                <a:latin typeface="+mn-lt"/>
                <a:ea typeface="+mn-ea"/>
                <a:cs typeface="+mn-cs"/>
              </a:rPr>
              <a:t>{mid}</a:t>
            </a:r>
            <a:r>
              <a:rPr lang="zh-CN" altLang="zh-CN" sz="1200" kern="1200" dirty="0" smtClean="0">
                <a:solidFill>
                  <a:schemeClr val="tx1"/>
                </a:solidFill>
                <a:effectLst/>
                <a:latin typeface="+mn-lt"/>
                <a:ea typeface="+mn-ea"/>
                <a:cs typeface="+mn-cs"/>
              </a:rPr>
              <a:t>位上</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zh-CN" altLang="zh-CN" sz="1200" kern="1200" dirty="0" smtClean="0">
                <a:solidFill>
                  <a:schemeClr val="tx1"/>
                </a:solidFill>
                <a:effectLst/>
                <a:latin typeface="+mn-lt"/>
                <a:ea typeface="+mn-ea"/>
                <a:cs typeface="+mn-cs"/>
              </a:rPr>
              <a:t>您要找的数</a:t>
            </a:r>
            <a:r>
              <a:rPr lang="en-US" altLang="zh-CN" sz="1200" kern="1200" dirty="0" smtClean="0">
                <a:solidFill>
                  <a:schemeClr val="tx1"/>
                </a:solidFill>
                <a:effectLst/>
                <a:latin typeface="+mn-lt"/>
                <a:ea typeface="+mn-ea"/>
                <a:cs typeface="+mn-cs"/>
              </a:rPr>
              <a:t>{target}</a:t>
            </a:r>
            <a:r>
              <a:rPr lang="zh-CN" altLang="zh-CN" sz="1200" kern="1200" dirty="0" smtClean="0">
                <a:solidFill>
                  <a:schemeClr val="tx1"/>
                </a:solidFill>
                <a:effectLst/>
                <a:latin typeface="+mn-lt"/>
                <a:ea typeface="+mn-ea"/>
                <a:cs typeface="+mn-cs"/>
              </a:rPr>
              <a:t>不在序列中</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cont</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按任意键继续，退出请按</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键：</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cont</a:t>
            </a:r>
            <a:r>
              <a:rPr lang="en-US" altLang="zh-CN" sz="1200" kern="1200" dirty="0" smtClean="0">
                <a:solidFill>
                  <a:schemeClr val="tx1"/>
                </a:solidFill>
                <a:effectLst/>
                <a:latin typeface="+mn-lt"/>
                <a:ea typeface="+mn-ea"/>
                <a:cs typeface="+mn-cs"/>
              </a:rPr>
              <a:t>=='n':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pPr indent="266700" algn="just">
              <a:spcAft>
                <a:spcPts val="0"/>
              </a:spcAft>
            </a:pP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91658427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n=1+eval(input("</a:t>
            </a:r>
            <a:r>
              <a:rPr lang="zh-CN" altLang="zh-CN" sz="1200" kern="1200" dirty="0" smtClean="0">
                <a:solidFill>
                  <a:schemeClr val="tx1"/>
                </a:solidFill>
                <a:effectLst/>
                <a:latin typeface="+mn-lt"/>
                <a:ea typeface="+mn-ea"/>
                <a:cs typeface="+mn-cs"/>
              </a:rPr>
              <a:t>输入杨辉三角层数：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list_Pascal</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list_0=[]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x in range(n):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list_0=[0 for y in range(n)]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list_Pascal.append</a:t>
            </a:r>
            <a:r>
              <a:rPr lang="en-US" altLang="zh-CN" sz="1200" kern="1200" dirty="0" smtClean="0">
                <a:solidFill>
                  <a:schemeClr val="tx1"/>
                </a:solidFill>
                <a:effectLst/>
                <a:latin typeface="+mn-lt"/>
                <a:ea typeface="+mn-ea"/>
                <a:cs typeface="+mn-cs"/>
              </a:rPr>
              <a:t>(list_0)</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list_Pascal</a:t>
            </a:r>
            <a:r>
              <a:rPr lang="en-US" altLang="zh-CN" sz="1200" kern="1200" dirty="0" smtClean="0">
                <a:solidFill>
                  <a:schemeClr val="tx1"/>
                </a:solidFill>
                <a:effectLst/>
                <a:latin typeface="+mn-lt"/>
                <a:ea typeface="+mn-ea"/>
                <a:cs typeface="+mn-cs"/>
              </a:rPr>
              <a:t>[1][1]=1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range(2,n):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j in range(1,i+1):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list_Pascal</a:t>
            </a:r>
            <a:r>
              <a:rPr lang="en-US" altLang="zh-CN" sz="1200" kern="1200" dirty="0" smtClean="0">
                <a:solidFill>
                  <a:schemeClr val="tx1"/>
                </a:solidFill>
                <a:effectLst/>
                <a:latin typeface="+mn-lt"/>
                <a:ea typeface="+mn-ea"/>
                <a:cs typeface="+mn-cs"/>
              </a:rPr>
              <a:t>[i][j]=</a:t>
            </a:r>
            <a:r>
              <a:rPr lang="en-US" altLang="zh-CN" sz="1200" kern="1200" dirty="0" err="1" smtClean="0">
                <a:solidFill>
                  <a:schemeClr val="tx1"/>
                </a:solidFill>
                <a:effectLst/>
                <a:latin typeface="+mn-lt"/>
                <a:ea typeface="+mn-ea"/>
                <a:cs typeface="+mn-cs"/>
              </a:rPr>
              <a:t>list_Pascal</a:t>
            </a:r>
            <a:r>
              <a:rPr lang="en-US" altLang="zh-CN" sz="1200" kern="1200" dirty="0" smtClean="0">
                <a:solidFill>
                  <a:schemeClr val="tx1"/>
                </a:solidFill>
                <a:effectLst/>
                <a:latin typeface="+mn-lt"/>
                <a:ea typeface="+mn-ea"/>
                <a:cs typeface="+mn-cs"/>
              </a:rPr>
              <a:t>[i-1][j-1]+</a:t>
            </a:r>
            <a:r>
              <a:rPr lang="en-US" altLang="zh-CN" sz="1200" kern="1200" dirty="0" err="1" smtClean="0">
                <a:solidFill>
                  <a:schemeClr val="tx1"/>
                </a:solidFill>
                <a:effectLst/>
                <a:latin typeface="+mn-lt"/>
                <a:ea typeface="+mn-ea"/>
                <a:cs typeface="+mn-cs"/>
              </a:rPr>
              <a:t>list_Pascal</a:t>
            </a:r>
            <a:r>
              <a:rPr lang="en-US" altLang="zh-CN" sz="1200" kern="1200" dirty="0" smtClean="0">
                <a:solidFill>
                  <a:schemeClr val="tx1"/>
                </a:solidFill>
                <a:effectLst/>
                <a:latin typeface="+mn-lt"/>
                <a:ea typeface="+mn-ea"/>
                <a:cs typeface="+mn-cs"/>
              </a:rPr>
              <a:t>[i-1][j]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p in </a:t>
            </a:r>
            <a:r>
              <a:rPr lang="en-US" altLang="zh-CN" sz="1200" kern="1200" dirty="0" err="1" smtClean="0">
                <a:solidFill>
                  <a:schemeClr val="tx1"/>
                </a:solidFill>
                <a:effectLst/>
                <a:latin typeface="+mn-lt"/>
                <a:ea typeface="+mn-ea"/>
                <a:cs typeface="+mn-cs"/>
              </a:rPr>
              <a:t>list_Pascal</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print(f"{p}\n")</a:t>
            </a:r>
            <a:endParaRPr lang="zh-CN" altLang="zh-CN" sz="1200" kern="1200" dirty="0" smtClean="0">
              <a:solidFill>
                <a:schemeClr val="tx1"/>
              </a:solidFill>
              <a:effectLst/>
              <a:latin typeface="+mn-lt"/>
              <a:ea typeface="+mn-ea"/>
              <a:cs typeface="+mn-cs"/>
            </a:endParaRPr>
          </a:p>
          <a:p>
            <a:pPr indent="266700" algn="just">
              <a:spcAft>
                <a:spcPts val="0"/>
              </a:spcAft>
            </a:pP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17152027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prime_300=[1]*300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prime_300[0:2]=[0,0]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a:t>
            </a:r>
            <a:r>
              <a:rPr lang="en-US" altLang="zh-CN" sz="1200" kern="1200" dirty="0" err="1" smtClean="0">
                <a:solidFill>
                  <a:schemeClr val="tx1"/>
                </a:solidFill>
                <a:effectLst/>
                <a:latin typeface="+mn-lt"/>
                <a:ea typeface="+mn-ea"/>
                <a:cs typeface="+mn-cs"/>
              </a:rPr>
              <a:t>int_index</a:t>
            </a:r>
            <a:r>
              <a:rPr lang="en-US" altLang="zh-CN" sz="1200" kern="1200" dirty="0" smtClean="0">
                <a:solidFill>
                  <a:schemeClr val="tx1"/>
                </a:solidFill>
                <a:effectLst/>
                <a:latin typeface="+mn-lt"/>
                <a:ea typeface="+mn-ea"/>
                <a:cs typeface="+mn-cs"/>
              </a:rPr>
              <a:t> in range(2,300):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prime_300[</a:t>
            </a:r>
            <a:r>
              <a:rPr lang="en-US" altLang="zh-CN" sz="1200" kern="1200" dirty="0" err="1" smtClean="0">
                <a:solidFill>
                  <a:schemeClr val="tx1"/>
                </a:solidFill>
                <a:effectLst/>
                <a:latin typeface="+mn-lt"/>
                <a:ea typeface="+mn-ea"/>
                <a:cs typeface="+mn-cs"/>
              </a:rPr>
              <a:t>int_index</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j in range(int_index+1,300):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prime_300[j]!=0 and </a:t>
            </a:r>
            <a:r>
              <a:rPr lang="en-US" altLang="zh-CN" sz="1200" kern="1200" dirty="0" err="1" smtClean="0">
                <a:solidFill>
                  <a:schemeClr val="tx1"/>
                </a:solidFill>
                <a:effectLst/>
                <a:latin typeface="+mn-lt"/>
                <a:ea typeface="+mn-ea"/>
                <a:cs typeface="+mn-cs"/>
              </a:rPr>
              <a:t>j%int_index</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prime_300[j]=0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counts=0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range(1,300):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prime_300[i]!=0:</a:t>
            </a:r>
            <a:endParaRPr lang="zh-CN" altLang="zh-CN" sz="1200" kern="1200" dirty="0" smtClean="0">
              <a:solidFill>
                <a:schemeClr val="tx1"/>
              </a:solidFill>
              <a:effectLst/>
              <a:latin typeface="+mn-lt"/>
              <a:ea typeface="+mn-ea"/>
              <a:cs typeface="+mn-cs"/>
            </a:endParaRPr>
          </a:p>
          <a:p>
            <a:pPr indent="266700" algn="just">
              <a:spcAft>
                <a:spcPts val="0"/>
              </a:spcAft>
            </a:pP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C5940D-D737-4FCE-813A-57E44B16420D}"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7494515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':'38387','</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':'37062','</a:t>
            </a:r>
            <a:r>
              <a:rPr lang="zh-CN" altLang="zh-CN" sz="1200" kern="1200" dirty="0" smtClean="0">
                <a:solidFill>
                  <a:schemeClr val="tx1"/>
                </a:solidFill>
                <a:effectLst/>
                <a:latin typeface="+mn-lt"/>
                <a:ea typeface="+mn-ea"/>
                <a:cs typeface="+mn-cs"/>
              </a:rPr>
              <a:t>卡尔·马龙</a:t>
            </a:r>
            <a:r>
              <a:rPr lang="en-US" altLang="zh-CN" sz="1200" kern="1200" dirty="0" smtClean="0">
                <a:solidFill>
                  <a:schemeClr val="tx1"/>
                </a:solidFill>
                <a:effectLst/>
                <a:latin typeface="+mn-lt"/>
                <a:ea typeface="+mn-ea"/>
                <a:cs typeface="+mn-cs"/>
              </a:rPr>
              <a:t>':'36928'}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 '38387', '</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 '37062', '</a:t>
            </a:r>
            <a:r>
              <a:rPr lang="zh-CN" altLang="zh-CN" sz="1200" kern="1200" dirty="0" smtClean="0">
                <a:solidFill>
                  <a:schemeClr val="tx1"/>
                </a:solidFill>
                <a:effectLst/>
                <a:latin typeface="+mn-lt"/>
                <a:ea typeface="+mn-ea"/>
                <a:cs typeface="+mn-cs"/>
              </a:rPr>
              <a:t>卡尔</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马龙</a:t>
            </a:r>
            <a:r>
              <a:rPr lang="en-US" altLang="zh-CN" sz="1200" kern="1200" dirty="0" smtClean="0">
                <a:solidFill>
                  <a:schemeClr val="tx1"/>
                </a:solidFill>
                <a:effectLst/>
                <a:latin typeface="+mn-lt"/>
                <a:ea typeface="+mn-ea"/>
                <a:cs typeface="+mn-cs"/>
              </a:rPr>
              <a:t>': '36928'}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type(</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&lt;class '</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PG_subject</a:t>
            </a:r>
            <a:r>
              <a:rPr lang="en-US" altLang="zh-CN" sz="1200" kern="1200" dirty="0" smtClean="0">
                <a:solidFill>
                  <a:schemeClr val="tx1"/>
                </a:solidFill>
                <a:effectLst/>
                <a:latin typeface="+mn-lt"/>
                <a:ea typeface="+mn-ea"/>
                <a:cs typeface="+mn-cs"/>
              </a:rPr>
              <a:t>={201:'</a:t>
            </a:r>
            <a:r>
              <a:rPr lang="zh-CN" altLang="zh-CN" sz="1200" kern="1200" dirty="0" smtClean="0">
                <a:solidFill>
                  <a:schemeClr val="tx1"/>
                </a:solidFill>
                <a:effectLst/>
                <a:latin typeface="+mn-lt"/>
                <a:ea typeface="+mn-ea"/>
                <a:cs typeface="+mn-cs"/>
              </a:rPr>
              <a:t>英语</a:t>
            </a:r>
            <a:r>
              <a:rPr lang="en-US" altLang="zh-CN" sz="1200" kern="1200" dirty="0" smtClean="0">
                <a:solidFill>
                  <a:schemeClr val="tx1"/>
                </a:solidFill>
                <a:effectLst/>
                <a:latin typeface="+mn-lt"/>
                <a:ea typeface="+mn-ea"/>
                <a:cs typeface="+mn-cs"/>
              </a:rPr>
              <a:t>',202:'</a:t>
            </a:r>
            <a:r>
              <a:rPr lang="zh-CN" altLang="zh-CN" sz="1200" kern="1200" dirty="0" smtClean="0">
                <a:solidFill>
                  <a:schemeClr val="tx1"/>
                </a:solidFill>
                <a:effectLst/>
                <a:latin typeface="+mn-lt"/>
                <a:ea typeface="+mn-ea"/>
                <a:cs typeface="+mn-cs"/>
              </a:rPr>
              <a:t>俄语</a:t>
            </a:r>
            <a:r>
              <a:rPr lang="en-US" altLang="zh-CN" sz="1200" kern="1200" dirty="0" smtClean="0">
                <a:solidFill>
                  <a:schemeClr val="tx1"/>
                </a:solidFill>
                <a:effectLst/>
                <a:latin typeface="+mn-lt"/>
                <a:ea typeface="+mn-ea"/>
                <a:cs typeface="+mn-cs"/>
              </a:rPr>
              <a:t>',203:'</a:t>
            </a:r>
            <a:r>
              <a:rPr lang="zh-CN" altLang="zh-CN" sz="1200" kern="1200" dirty="0" smtClean="0">
                <a:solidFill>
                  <a:schemeClr val="tx1"/>
                </a:solidFill>
                <a:effectLst/>
                <a:latin typeface="+mn-lt"/>
                <a:ea typeface="+mn-ea"/>
                <a:cs typeface="+mn-cs"/>
              </a:rPr>
              <a:t>日语</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PG_subject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{201: '</a:t>
            </a:r>
            <a:r>
              <a:rPr lang="zh-CN" altLang="zh-CN" sz="1200" kern="1200" dirty="0" smtClean="0">
                <a:solidFill>
                  <a:schemeClr val="tx1"/>
                </a:solidFill>
                <a:effectLst/>
                <a:latin typeface="+mn-lt"/>
                <a:ea typeface="+mn-ea"/>
                <a:cs typeface="+mn-cs"/>
              </a:rPr>
              <a:t>英语</a:t>
            </a:r>
            <a:r>
              <a:rPr lang="en-US" altLang="zh-CN" sz="1200" kern="1200" dirty="0" smtClean="0">
                <a:solidFill>
                  <a:schemeClr val="tx1"/>
                </a:solidFill>
                <a:effectLst/>
                <a:latin typeface="+mn-lt"/>
                <a:ea typeface="+mn-ea"/>
                <a:cs typeface="+mn-cs"/>
              </a:rPr>
              <a:t>', 202: '</a:t>
            </a:r>
            <a:r>
              <a:rPr lang="zh-CN" altLang="zh-CN" sz="1200" kern="1200" dirty="0" smtClean="0">
                <a:solidFill>
                  <a:schemeClr val="tx1"/>
                </a:solidFill>
                <a:effectLst/>
                <a:latin typeface="+mn-lt"/>
                <a:ea typeface="+mn-ea"/>
                <a:cs typeface="+mn-cs"/>
              </a:rPr>
              <a:t>俄语</a:t>
            </a:r>
            <a:r>
              <a:rPr lang="en-US" altLang="zh-CN" sz="1200" kern="1200" dirty="0" smtClean="0">
                <a:solidFill>
                  <a:schemeClr val="tx1"/>
                </a:solidFill>
                <a:effectLst/>
                <a:latin typeface="+mn-lt"/>
                <a:ea typeface="+mn-ea"/>
                <a:cs typeface="+mn-cs"/>
              </a:rPr>
              <a:t>', 203: '</a:t>
            </a:r>
            <a:r>
              <a:rPr lang="zh-CN" altLang="zh-CN" sz="1200" kern="1200" dirty="0" smtClean="0">
                <a:solidFill>
                  <a:schemeClr val="tx1"/>
                </a:solidFill>
                <a:effectLst/>
                <a:latin typeface="+mn-lt"/>
                <a:ea typeface="+mn-ea"/>
                <a:cs typeface="+mn-cs"/>
              </a:rPr>
              <a:t>日语</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':['38387',1947],'</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':['37062',1984],'</a:t>
            </a:r>
            <a:r>
              <a:rPr lang="zh-CN" altLang="zh-CN" sz="1200" kern="1200" dirty="0" smtClean="0">
                <a:solidFill>
                  <a:schemeClr val="tx1"/>
                </a:solidFill>
                <a:effectLst/>
                <a:latin typeface="+mn-lt"/>
                <a:ea typeface="+mn-ea"/>
                <a:cs typeface="+mn-cs"/>
              </a:rPr>
              <a:t>卡尔</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马龙</a:t>
            </a:r>
            <a:r>
              <a:rPr lang="en-US" altLang="zh-CN" sz="1200" kern="1200" dirty="0" smtClean="0">
                <a:solidFill>
                  <a:schemeClr val="tx1"/>
                </a:solidFill>
                <a:effectLst/>
                <a:latin typeface="+mn-lt"/>
                <a:ea typeface="+mn-ea"/>
                <a:cs typeface="+mn-cs"/>
              </a:rPr>
              <a:t>':['36928',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1963]}</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NBA_score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 ['38387', 1947], '</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 ['37062', 1984], '</a:t>
            </a:r>
            <a:r>
              <a:rPr lang="zh-CN" altLang="zh-CN" sz="1200" kern="1200" dirty="0" smtClean="0">
                <a:solidFill>
                  <a:schemeClr val="tx1"/>
                </a:solidFill>
                <a:effectLst/>
                <a:latin typeface="+mn-lt"/>
                <a:ea typeface="+mn-ea"/>
                <a:cs typeface="+mn-cs"/>
              </a:rPr>
              <a:t>卡尔·马龙</a:t>
            </a:r>
            <a:r>
              <a:rPr lang="en-US" altLang="zh-CN" sz="1200" kern="1200" dirty="0" smtClean="0">
                <a:solidFill>
                  <a:schemeClr val="tx1"/>
                </a:solidFill>
                <a:effectLst/>
                <a:latin typeface="+mn-lt"/>
                <a:ea typeface="+mn-ea"/>
                <a:cs typeface="+mn-cs"/>
              </a:rPr>
              <a:t>': ['36928', 1963]}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={['38387',1947]:'</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',['37062',1984]:'</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',['36928',1963]: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卡尔</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马龙</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"&lt;pyshell#17&gt;",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={['38387',1947]:'</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',['37062',1984]:'</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',['36928',1963]:'</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卡尔·马龙</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TypeError</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unhashable</a:t>
            </a:r>
            <a:r>
              <a:rPr lang="en-US" altLang="zh-CN" sz="1200" kern="1200" dirty="0" smtClean="0">
                <a:solidFill>
                  <a:schemeClr val="tx1"/>
                </a:solidFill>
                <a:effectLst/>
                <a:latin typeface="+mn-lt"/>
                <a:ea typeface="+mn-ea"/>
                <a:cs typeface="+mn-cs"/>
              </a:rPr>
              <a:t> type: 'list'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={('38387',1947):'</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',('37062',1984):'</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',('36928',1963):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卡尔</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马龙</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{('38387', 1947): '</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 ('37062', 1984): '</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 ('36928', 1963): '</a:t>
            </a:r>
            <a:r>
              <a:rPr lang="zh-CN" altLang="zh-CN" sz="1200" kern="1200" dirty="0" smtClean="0">
                <a:solidFill>
                  <a:schemeClr val="tx1"/>
                </a:solidFill>
                <a:effectLst/>
                <a:latin typeface="+mn-lt"/>
                <a:ea typeface="+mn-ea"/>
                <a:cs typeface="+mn-cs"/>
              </a:rPr>
              <a:t>卡尔·马龙</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65</a:t>
            </a:fld>
            <a:endParaRPr lang="zh-CN" altLang="en-US"/>
          </a:p>
        </p:txBody>
      </p:sp>
    </p:spTree>
    <p:extLst>
      <p:ext uri="{BB962C8B-B14F-4D97-AF65-F5344CB8AC3E}">
        <p14:creationId xmlns:p14="http://schemas.microsoft.com/office/powerpoint/2010/main" val="170207840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item1=[('</a:t>
            </a:r>
            <a:r>
              <a:rPr lang="zh-CN" altLang="zh-CN" sz="1200" kern="1200" dirty="0" smtClean="0">
                <a:solidFill>
                  <a:schemeClr val="tx1"/>
                </a:solidFill>
                <a:effectLst/>
                <a:latin typeface="+mn-lt"/>
                <a:ea typeface="+mn-ea"/>
                <a:cs typeface="+mn-cs"/>
              </a:rPr>
              <a:t>科比</a:t>
            </a:r>
            <a:r>
              <a:rPr lang="en-US" altLang="zh-CN" sz="1200" kern="1200" dirty="0" smtClean="0">
                <a:solidFill>
                  <a:schemeClr val="tx1"/>
                </a:solidFill>
                <a:effectLst/>
                <a:latin typeface="+mn-lt"/>
                <a:ea typeface="+mn-ea"/>
                <a:cs typeface="+mn-cs"/>
              </a:rPr>
              <a:t>','33643'),('</a:t>
            </a:r>
            <a:r>
              <a:rPr lang="zh-CN" altLang="zh-CN" sz="1200" kern="1200" dirty="0" smtClean="0">
                <a:solidFill>
                  <a:schemeClr val="tx1"/>
                </a:solidFill>
                <a:effectLst/>
                <a:latin typeface="+mn-lt"/>
                <a:ea typeface="+mn-ea"/>
                <a:cs typeface="+mn-cs"/>
              </a:rPr>
              <a:t>乔丹</a:t>
            </a:r>
            <a:r>
              <a:rPr lang="en-US" altLang="zh-CN" sz="1200" kern="1200" dirty="0" smtClean="0">
                <a:solidFill>
                  <a:schemeClr val="tx1"/>
                </a:solidFill>
                <a:effectLst/>
                <a:latin typeface="+mn-lt"/>
                <a:ea typeface="+mn-ea"/>
                <a:cs typeface="+mn-cs"/>
              </a:rPr>
              <a:t>','32292'),('</a:t>
            </a:r>
            <a:r>
              <a:rPr lang="zh-CN" altLang="zh-CN" sz="1200" kern="1200" dirty="0" smtClean="0">
                <a:solidFill>
                  <a:schemeClr val="tx1"/>
                </a:solidFill>
                <a:effectLst/>
                <a:latin typeface="+mn-lt"/>
                <a:ea typeface="+mn-ea"/>
                <a:cs typeface="+mn-cs"/>
              </a:rPr>
              <a:t>诺维茨基</a:t>
            </a:r>
            <a:r>
              <a:rPr lang="en-US" altLang="zh-CN" sz="1200" kern="1200" dirty="0" smtClean="0">
                <a:solidFill>
                  <a:schemeClr val="tx1"/>
                </a:solidFill>
                <a:effectLst/>
                <a:latin typeface="+mn-lt"/>
                <a:ea typeface="+mn-ea"/>
                <a:cs typeface="+mn-cs"/>
              </a:rPr>
              <a:t>','31560')]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NBA_score1=</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(item1)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科比</a:t>
            </a:r>
            <a:r>
              <a:rPr lang="en-US" altLang="zh-CN" sz="1200" kern="1200" dirty="0" smtClean="0">
                <a:solidFill>
                  <a:schemeClr val="tx1"/>
                </a:solidFill>
                <a:effectLst/>
                <a:latin typeface="+mn-lt"/>
                <a:ea typeface="+mn-ea"/>
                <a:cs typeface="+mn-cs"/>
              </a:rPr>
              <a:t>': '33643', '</a:t>
            </a:r>
            <a:r>
              <a:rPr lang="zh-CN" altLang="zh-CN" sz="1200" kern="1200" dirty="0" smtClean="0">
                <a:solidFill>
                  <a:schemeClr val="tx1"/>
                </a:solidFill>
                <a:effectLst/>
                <a:latin typeface="+mn-lt"/>
                <a:ea typeface="+mn-ea"/>
                <a:cs typeface="+mn-cs"/>
              </a:rPr>
              <a:t>乔丹</a:t>
            </a:r>
            <a:r>
              <a:rPr lang="en-US" altLang="zh-CN" sz="1200" kern="1200" dirty="0" smtClean="0">
                <a:solidFill>
                  <a:schemeClr val="tx1"/>
                </a:solidFill>
                <a:effectLst/>
                <a:latin typeface="+mn-lt"/>
                <a:ea typeface="+mn-ea"/>
                <a:cs typeface="+mn-cs"/>
              </a:rPr>
              <a:t>': '32292', '</a:t>
            </a:r>
            <a:r>
              <a:rPr lang="zh-CN" altLang="zh-CN" sz="1200" kern="1200" dirty="0" smtClean="0">
                <a:solidFill>
                  <a:schemeClr val="tx1"/>
                </a:solidFill>
                <a:effectLst/>
                <a:latin typeface="+mn-lt"/>
                <a:ea typeface="+mn-ea"/>
                <a:cs typeface="+mn-cs"/>
              </a:rPr>
              <a:t>诺维茨基</a:t>
            </a:r>
            <a:r>
              <a:rPr lang="en-US" altLang="zh-CN" sz="1200" kern="1200" dirty="0" smtClean="0">
                <a:solidFill>
                  <a:schemeClr val="tx1"/>
                </a:solidFill>
                <a:effectLst/>
                <a:latin typeface="+mn-lt"/>
                <a:ea typeface="+mn-ea"/>
                <a:cs typeface="+mn-cs"/>
              </a:rPr>
              <a:t>': '31560'}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item2=[['</a:t>
            </a:r>
            <a:r>
              <a:rPr lang="zh-CN" altLang="zh-CN" sz="1200" kern="1200" dirty="0" smtClean="0">
                <a:solidFill>
                  <a:schemeClr val="tx1"/>
                </a:solidFill>
                <a:effectLst/>
                <a:latin typeface="+mn-lt"/>
                <a:ea typeface="+mn-ea"/>
                <a:cs typeface="+mn-cs"/>
              </a:rPr>
              <a:t>张伯伦</a:t>
            </a:r>
            <a:r>
              <a:rPr lang="en-US" altLang="zh-CN" sz="1200" kern="1200" dirty="0" smtClean="0">
                <a:solidFill>
                  <a:schemeClr val="tx1"/>
                </a:solidFill>
                <a:effectLst/>
                <a:latin typeface="+mn-lt"/>
                <a:ea typeface="+mn-ea"/>
                <a:cs typeface="+mn-cs"/>
              </a:rPr>
              <a:t>','31419'],['</a:t>
            </a:r>
            <a:r>
              <a:rPr lang="zh-CN" altLang="zh-CN" sz="1200" kern="1200" dirty="0" smtClean="0">
                <a:solidFill>
                  <a:schemeClr val="tx1"/>
                </a:solidFill>
                <a:effectLst/>
                <a:latin typeface="+mn-lt"/>
                <a:ea typeface="+mn-ea"/>
                <a:cs typeface="+mn-cs"/>
              </a:rPr>
              <a:t>奥尼尔</a:t>
            </a:r>
            <a:r>
              <a:rPr lang="en-US" altLang="zh-CN" sz="1200" kern="1200" dirty="0" smtClean="0">
                <a:solidFill>
                  <a:schemeClr val="tx1"/>
                </a:solidFill>
                <a:effectLst/>
                <a:latin typeface="+mn-lt"/>
                <a:ea typeface="+mn-ea"/>
                <a:cs typeface="+mn-cs"/>
              </a:rPr>
              <a:t>','28596'],['</a:t>
            </a:r>
            <a:r>
              <a:rPr lang="zh-CN" altLang="zh-CN" sz="1200" kern="1200" dirty="0" smtClean="0">
                <a:solidFill>
                  <a:schemeClr val="tx1"/>
                </a:solidFill>
                <a:effectLst/>
                <a:latin typeface="+mn-lt"/>
                <a:ea typeface="+mn-ea"/>
                <a:cs typeface="+mn-cs"/>
              </a:rPr>
              <a:t>安东尼</a:t>
            </a:r>
            <a:r>
              <a:rPr lang="en-US" altLang="zh-CN" sz="1200" kern="1200" dirty="0" smtClean="0">
                <a:solidFill>
                  <a:schemeClr val="tx1"/>
                </a:solidFill>
                <a:effectLst/>
                <a:latin typeface="+mn-lt"/>
                <a:ea typeface="+mn-ea"/>
                <a:cs typeface="+mn-cs"/>
              </a:rPr>
              <a:t>','28289']]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NBA_score2=</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(item2)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张伯伦</a:t>
            </a:r>
            <a:r>
              <a:rPr lang="en-US" altLang="zh-CN" sz="1200" kern="1200" dirty="0" smtClean="0">
                <a:solidFill>
                  <a:schemeClr val="tx1"/>
                </a:solidFill>
                <a:effectLst/>
                <a:latin typeface="+mn-lt"/>
                <a:ea typeface="+mn-ea"/>
                <a:cs typeface="+mn-cs"/>
              </a:rPr>
              <a:t>': '31419', '</a:t>
            </a:r>
            <a:r>
              <a:rPr lang="zh-CN" altLang="zh-CN" sz="1200" kern="1200" dirty="0" smtClean="0">
                <a:solidFill>
                  <a:schemeClr val="tx1"/>
                </a:solidFill>
                <a:effectLst/>
                <a:latin typeface="+mn-lt"/>
                <a:ea typeface="+mn-ea"/>
                <a:cs typeface="+mn-cs"/>
              </a:rPr>
              <a:t>奥尼尔</a:t>
            </a:r>
            <a:r>
              <a:rPr lang="en-US" altLang="zh-CN" sz="1200" kern="1200" dirty="0" smtClean="0">
                <a:solidFill>
                  <a:schemeClr val="tx1"/>
                </a:solidFill>
                <a:effectLst/>
                <a:latin typeface="+mn-lt"/>
                <a:ea typeface="+mn-ea"/>
                <a:cs typeface="+mn-cs"/>
              </a:rPr>
              <a:t>': '28596', '</a:t>
            </a:r>
            <a:r>
              <a:rPr lang="zh-CN" altLang="zh-CN" sz="1200" kern="1200" dirty="0" smtClean="0">
                <a:solidFill>
                  <a:schemeClr val="tx1"/>
                </a:solidFill>
                <a:effectLst/>
                <a:latin typeface="+mn-lt"/>
                <a:ea typeface="+mn-ea"/>
                <a:cs typeface="+mn-cs"/>
              </a:rPr>
              <a:t>安东尼</a:t>
            </a:r>
            <a:r>
              <a:rPr lang="en-US" altLang="zh-CN" sz="1200" kern="1200" dirty="0" smtClean="0">
                <a:solidFill>
                  <a:schemeClr val="tx1"/>
                </a:solidFill>
                <a:effectLst/>
                <a:latin typeface="+mn-lt"/>
                <a:ea typeface="+mn-ea"/>
                <a:cs typeface="+mn-cs"/>
              </a:rPr>
              <a:t>': '28289'}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&gt;&gt;&gt; NBA_score3=</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创建字典时，可以用</a:t>
            </a:r>
            <a:r>
              <a:rPr lang="en-US" altLang="zh-CN" sz="1200" kern="1200" dirty="0" smtClean="0">
                <a:solidFill>
                  <a:schemeClr val="tx1"/>
                </a:solidFill>
                <a:effectLst/>
                <a:latin typeface="+mn-lt"/>
                <a:ea typeface="+mn-ea"/>
                <a:cs typeface="+mn-cs"/>
              </a:rPr>
              <a:t>“key=value”</a:t>
            </a:r>
            <a:r>
              <a:rPr lang="zh-CN" altLang="zh-CN" sz="1200" kern="1200" dirty="0" smtClean="0">
                <a:solidFill>
                  <a:schemeClr val="tx1"/>
                </a:solidFill>
                <a:effectLst/>
                <a:latin typeface="+mn-lt"/>
                <a:ea typeface="+mn-ea"/>
                <a:cs typeface="+mn-cs"/>
              </a:rPr>
              <a:t>形式传入</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函数，此时键必须是字符串类型，且无序加括号。</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scores=</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(English='90',history='87',math='96')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{'English': '90', 'history': '87', 'math': '96'}</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66</a:t>
            </a:fld>
            <a:endParaRPr lang="zh-CN" altLang="en-US"/>
          </a:p>
        </p:txBody>
      </p:sp>
    </p:spTree>
    <p:extLst>
      <p:ext uri="{BB962C8B-B14F-4D97-AF65-F5344CB8AC3E}">
        <p14:creationId xmlns:p14="http://schemas.microsoft.com/office/powerpoint/2010/main" val="337686271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功能说明：</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seq</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为字典键值列表，</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value </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为可选参数</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设置键序列（</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seq</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）对应的值。当参数中只有关键字是，值就默认为“</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None</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”。如果键列表中存在重复项时，与字典键唯一相矛盾，</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fromkeys</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函数会自动删除重复项。</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67</a:t>
            </a:fld>
            <a:endParaRPr lang="zh-CN" altLang="en-US"/>
          </a:p>
        </p:txBody>
      </p:sp>
    </p:spTree>
    <p:extLst>
      <p:ext uri="{BB962C8B-B14F-4D97-AF65-F5344CB8AC3E}">
        <p14:creationId xmlns:p14="http://schemas.microsoft.com/office/powerpoint/2010/main" val="53883813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item2=[['</a:t>
            </a:r>
            <a:r>
              <a:rPr lang="zh-CN" altLang="zh-CN" sz="1200" kern="1200" dirty="0" smtClean="0">
                <a:solidFill>
                  <a:schemeClr val="tx1"/>
                </a:solidFill>
                <a:effectLst/>
                <a:latin typeface="+mn-lt"/>
                <a:ea typeface="+mn-ea"/>
                <a:cs typeface="+mn-cs"/>
              </a:rPr>
              <a:t>张伯伦</a:t>
            </a:r>
            <a:r>
              <a:rPr lang="en-US" altLang="zh-CN" sz="1200" kern="1200" dirty="0" smtClean="0">
                <a:solidFill>
                  <a:schemeClr val="tx1"/>
                </a:solidFill>
                <a:effectLst/>
                <a:latin typeface="+mn-lt"/>
                <a:ea typeface="+mn-ea"/>
                <a:cs typeface="+mn-cs"/>
              </a:rPr>
              <a:t>','31419'],['</a:t>
            </a:r>
            <a:r>
              <a:rPr lang="zh-CN" altLang="zh-CN" sz="1200" kern="1200" dirty="0" smtClean="0">
                <a:solidFill>
                  <a:schemeClr val="tx1"/>
                </a:solidFill>
                <a:effectLst/>
                <a:latin typeface="+mn-lt"/>
                <a:ea typeface="+mn-ea"/>
                <a:cs typeface="+mn-cs"/>
              </a:rPr>
              <a:t>奥尼尔</a:t>
            </a:r>
            <a:r>
              <a:rPr lang="en-US" altLang="zh-CN" sz="1200" kern="1200" dirty="0" smtClean="0">
                <a:solidFill>
                  <a:schemeClr val="tx1"/>
                </a:solidFill>
                <a:effectLst/>
                <a:latin typeface="+mn-lt"/>
                <a:ea typeface="+mn-ea"/>
                <a:cs typeface="+mn-cs"/>
              </a:rPr>
              <a:t>','28596'],['</a:t>
            </a:r>
            <a:r>
              <a:rPr lang="zh-CN" altLang="zh-CN" sz="1200" kern="1200" dirty="0" smtClean="0">
                <a:solidFill>
                  <a:schemeClr val="tx1"/>
                </a:solidFill>
                <a:effectLst/>
                <a:latin typeface="+mn-lt"/>
                <a:ea typeface="+mn-ea"/>
                <a:cs typeface="+mn-cs"/>
              </a:rPr>
              <a:t>安东尼</a:t>
            </a:r>
            <a:r>
              <a:rPr lang="en-US" altLang="zh-CN" sz="1200" kern="1200" dirty="0" smtClean="0">
                <a:solidFill>
                  <a:schemeClr val="tx1"/>
                </a:solidFill>
                <a:effectLst/>
                <a:latin typeface="+mn-lt"/>
                <a:ea typeface="+mn-ea"/>
                <a:cs typeface="+mn-cs"/>
              </a:rPr>
              <a:t>','28289']]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NBA_score2=</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(item2)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NBA_score2['</a:t>
            </a:r>
            <a:r>
              <a:rPr lang="zh-CN" altLang="zh-CN" sz="1200" kern="1200" dirty="0" smtClean="0">
                <a:solidFill>
                  <a:schemeClr val="tx1"/>
                </a:solidFill>
                <a:effectLst/>
                <a:latin typeface="+mn-lt"/>
                <a:ea typeface="+mn-ea"/>
                <a:cs typeface="+mn-cs"/>
              </a:rPr>
              <a:t>奥尼尔</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'28596'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NBA_score2['</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"&lt;pyshell#4&gt;",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NBA_score2['</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KeyError</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NBA_score2[0]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"&lt;pyshell#5&gt;",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NBA_score2[0]</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KeyError</a:t>
            </a:r>
            <a:r>
              <a:rPr lang="en-US" altLang="zh-CN" sz="1200" kern="1200" dirty="0" smtClean="0">
                <a:solidFill>
                  <a:schemeClr val="tx1"/>
                </a:solidFill>
                <a:effectLst/>
                <a:latin typeface="+mn-lt"/>
                <a:ea typeface="+mn-ea"/>
                <a:cs typeface="+mn-cs"/>
              </a:rPr>
              <a:t>: 0</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如果字典中的值是一个序列，则可以通过对值进行索引的方式访问该序列中的元素。</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':['38387',1947],'</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':['37062',1984],'</a:t>
            </a:r>
            <a:r>
              <a:rPr lang="zh-CN" altLang="zh-CN" sz="1200" kern="1200" dirty="0" smtClean="0">
                <a:solidFill>
                  <a:schemeClr val="tx1"/>
                </a:solidFill>
                <a:effectLst/>
                <a:latin typeface="+mn-lt"/>
                <a:ea typeface="+mn-ea"/>
                <a:cs typeface="+mn-cs"/>
              </a:rPr>
              <a:t>卡尔</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马龙</a:t>
            </a:r>
            <a:r>
              <a:rPr lang="en-US" altLang="zh-CN" sz="1200" kern="1200" dirty="0" smtClean="0">
                <a:solidFill>
                  <a:schemeClr val="tx1"/>
                </a:solidFill>
                <a:effectLst/>
                <a:latin typeface="+mn-lt"/>
                <a:ea typeface="+mn-ea"/>
                <a:cs typeface="+mn-cs"/>
              </a:rPr>
              <a:t>':['36928',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1963]}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1947</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68</a:t>
            </a:fld>
            <a:endParaRPr lang="zh-CN" altLang="en-US"/>
          </a:p>
        </p:txBody>
      </p:sp>
    </p:spTree>
    <p:extLst>
      <p:ext uri="{BB962C8B-B14F-4D97-AF65-F5344CB8AC3E}">
        <p14:creationId xmlns:p14="http://schemas.microsoft.com/office/powerpoint/2010/main" val="30268811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NBA_score.get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['37062', 1984]</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NBA_score.get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克鲁斯</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非榜上球员</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非榜上球员</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NBA_score.get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克鲁斯</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69</a:t>
            </a:fld>
            <a:endParaRPr lang="zh-CN" altLang="en-US"/>
          </a:p>
        </p:txBody>
      </p:sp>
    </p:spTree>
    <p:extLst>
      <p:ext uri="{BB962C8B-B14F-4D97-AF65-F5344CB8AC3E}">
        <p14:creationId xmlns:p14="http://schemas.microsoft.com/office/powerpoint/2010/main" val="215374875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scores=</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(English='90',history='87',math='96')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scores['English']='99'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{'English': '99', 'history': '87', 'math': '96'}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scores['Chinese']='86'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{'English': '99', 'history': '87', 'math': '96', 'Chinese': '86'}</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70</a:t>
            </a:fld>
            <a:endParaRPr lang="zh-CN" altLang="en-US"/>
          </a:p>
        </p:txBody>
      </p:sp>
    </p:spTree>
    <p:extLst>
      <p:ext uri="{BB962C8B-B14F-4D97-AF65-F5344CB8AC3E}">
        <p14:creationId xmlns:p14="http://schemas.microsoft.com/office/powerpoint/2010/main" val="342894846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scores={'English': '99', 'history': '87', 'math': '96', 'Chinese':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del scores['English']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{'history': '87', 'math': '96', 'Chinese':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del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"&lt;pyshell#40&gt;",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scores</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NameError</a:t>
            </a:r>
            <a:r>
              <a:rPr lang="en-US" altLang="zh-CN" sz="1200" kern="1200" dirty="0" smtClean="0">
                <a:solidFill>
                  <a:schemeClr val="tx1"/>
                </a:solidFill>
                <a:effectLst/>
                <a:latin typeface="+mn-lt"/>
                <a:ea typeface="+mn-ea"/>
                <a:cs typeface="+mn-cs"/>
              </a:rPr>
              <a:t>: name 'scores' is not defined</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71</a:t>
            </a:fld>
            <a:endParaRPr lang="zh-CN" altLang="en-US"/>
          </a:p>
        </p:txBody>
      </p:sp>
    </p:spTree>
    <p:extLst>
      <p:ext uri="{BB962C8B-B14F-4D97-AF65-F5344CB8AC3E}">
        <p14:creationId xmlns:p14="http://schemas.microsoft.com/office/powerpoint/2010/main" val="2148882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first_name</a:t>
            </a:r>
            <a:r>
              <a:rPr lang="en-US" altLang="zh-CN" sz="1200" kern="1200" dirty="0" smtClean="0">
                <a:solidFill>
                  <a:schemeClr val="tx1"/>
                </a:solidFill>
                <a:effectLst/>
                <a:latin typeface="+mn-lt"/>
                <a:ea typeface="+mn-ea"/>
                <a:cs typeface="+mn-cs"/>
              </a:rPr>
              <a:t>='Abraham'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Last_name</a:t>
            </a:r>
            <a:r>
              <a:rPr lang="en-US" altLang="zh-CN" sz="1200" kern="1200" dirty="0" smtClean="0">
                <a:solidFill>
                  <a:schemeClr val="tx1"/>
                </a:solidFill>
                <a:effectLst/>
                <a:latin typeface="+mn-lt"/>
                <a:ea typeface="+mn-ea"/>
                <a:cs typeface="+mn-cs"/>
              </a:rPr>
              <a:t>='Lincoln'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first_name</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Last_name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Abraham.Lincoln</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=[1,2,3,4]</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 2, 3, 4, 1, 2, 3, 4, 1, 2, 3, 4]</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a:t>
            </a:fld>
            <a:endParaRPr lang="zh-CN" altLang="en-US"/>
          </a:p>
        </p:txBody>
      </p:sp>
    </p:spTree>
    <p:extLst>
      <p:ext uri="{BB962C8B-B14F-4D97-AF65-F5344CB8AC3E}">
        <p14:creationId xmlns:p14="http://schemas.microsoft.com/office/powerpoint/2010/main" val="87984665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scores={'English': '99', 'history': '87', 'math': '96', 'Chinese':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scores.pop</a:t>
            </a:r>
            <a:r>
              <a:rPr lang="en-US" altLang="zh-CN" sz="1200" kern="1200" dirty="0" smtClean="0">
                <a:solidFill>
                  <a:schemeClr val="tx1"/>
                </a:solidFill>
                <a:effectLst/>
                <a:latin typeface="+mn-lt"/>
                <a:ea typeface="+mn-ea"/>
                <a:cs typeface="+mn-cs"/>
              </a:rPr>
              <a:t>('math')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{'English': '99','history': '87', 'Chinese':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scores.pop</a:t>
            </a:r>
            <a:r>
              <a:rPr lang="en-US" altLang="zh-CN" sz="1200" kern="1200" dirty="0" smtClean="0">
                <a:solidFill>
                  <a:schemeClr val="tx1"/>
                </a:solidFill>
                <a:effectLst/>
                <a:latin typeface="+mn-lt"/>
                <a:ea typeface="+mn-ea"/>
                <a:cs typeface="+mn-cs"/>
              </a:rPr>
              <a:t>('math','</a:t>
            </a:r>
            <a:r>
              <a:rPr lang="zh-CN" altLang="zh-CN" sz="1200" kern="1200" dirty="0" smtClean="0">
                <a:solidFill>
                  <a:schemeClr val="tx1"/>
                </a:solidFill>
                <a:effectLst/>
                <a:latin typeface="+mn-lt"/>
                <a:ea typeface="+mn-ea"/>
                <a:cs typeface="+mn-cs"/>
              </a:rPr>
              <a:t>未找到对应的条目</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未找到对应的条目</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scores.pop</a:t>
            </a:r>
            <a:r>
              <a:rPr lang="en-US" altLang="zh-CN" sz="1200" kern="1200" dirty="0" smtClean="0">
                <a:solidFill>
                  <a:schemeClr val="tx1"/>
                </a:solidFill>
                <a:effectLst/>
                <a:latin typeface="+mn-lt"/>
                <a:ea typeface="+mn-ea"/>
                <a:cs typeface="+mn-cs"/>
              </a:rPr>
              <a:t>('math')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"&lt;pyshell#22&gt;",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scores.pop</a:t>
            </a:r>
            <a:r>
              <a:rPr lang="en-US" altLang="zh-CN" sz="1200" kern="1200" dirty="0" smtClean="0">
                <a:solidFill>
                  <a:schemeClr val="tx1"/>
                </a:solidFill>
                <a:effectLst/>
                <a:latin typeface="+mn-lt"/>
                <a:ea typeface="+mn-ea"/>
                <a:cs typeface="+mn-cs"/>
              </a:rPr>
              <a:t>('math')</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KeyError</a:t>
            </a:r>
            <a:r>
              <a:rPr lang="en-US" altLang="zh-CN" sz="1200" kern="1200" dirty="0" smtClean="0">
                <a:solidFill>
                  <a:schemeClr val="tx1"/>
                </a:solidFill>
                <a:effectLst/>
                <a:latin typeface="+mn-lt"/>
                <a:ea typeface="+mn-ea"/>
                <a:cs typeface="+mn-cs"/>
              </a:rPr>
              <a:t>: 'math'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scores.pop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"&lt;pyshell#23&gt;",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scores.pop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TypeError</a:t>
            </a:r>
            <a:r>
              <a:rPr lang="en-US" altLang="zh-CN" sz="1200" kern="1200" dirty="0" smtClean="0">
                <a:solidFill>
                  <a:schemeClr val="tx1"/>
                </a:solidFill>
                <a:effectLst/>
                <a:latin typeface="+mn-lt"/>
                <a:ea typeface="+mn-ea"/>
                <a:cs typeface="+mn-cs"/>
              </a:rPr>
              <a:t>: pop expected at least 1 argument, got 0</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72</a:t>
            </a:fld>
            <a:endParaRPr lang="zh-CN" altLang="en-US"/>
          </a:p>
        </p:txBody>
      </p:sp>
    </p:spTree>
    <p:extLst>
      <p:ext uri="{BB962C8B-B14F-4D97-AF65-F5344CB8AC3E}">
        <p14:creationId xmlns:p14="http://schemas.microsoft.com/office/powerpoint/2010/main" val="196025628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scores={'English': '99', 'history': '87', 'math': '96', 'Chinese':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item=</a:t>
            </a:r>
            <a:r>
              <a:rPr lang="en-US" altLang="zh-CN" sz="1200" kern="1200" dirty="0" err="1" smtClean="0">
                <a:solidFill>
                  <a:schemeClr val="tx1"/>
                </a:solidFill>
                <a:effectLst/>
                <a:latin typeface="+mn-lt"/>
                <a:ea typeface="+mn-ea"/>
                <a:cs typeface="+mn-cs"/>
              </a:rPr>
              <a:t>scores.popitem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item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('Chinese',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type(item)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&lt;class 'tuple'&gt;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{'English': '99', 'history': '87', 'math': '96'}</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73</a:t>
            </a:fld>
            <a:endParaRPr lang="zh-CN" altLang="en-US"/>
          </a:p>
        </p:txBody>
      </p:sp>
    </p:spTree>
    <p:extLst>
      <p:ext uri="{BB962C8B-B14F-4D97-AF65-F5344CB8AC3E}">
        <p14:creationId xmlns:p14="http://schemas.microsoft.com/office/powerpoint/2010/main" val="400419286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⑷</a:t>
            </a:r>
            <a:r>
              <a:rPr lang="en-US" altLang="zh-CN" sz="1200" kern="1200" dirty="0" smtClean="0">
                <a:solidFill>
                  <a:schemeClr val="tx1"/>
                </a:solidFill>
                <a:effectLst/>
                <a:latin typeface="+mn-lt"/>
                <a:ea typeface="+mn-ea"/>
                <a:cs typeface="+mn-cs"/>
              </a:rPr>
              <a:t>clear( )</a:t>
            </a:r>
            <a:r>
              <a:rPr lang="zh-CN" altLang="zh-CN" sz="1200" kern="1200" dirty="0" smtClean="0">
                <a:solidFill>
                  <a:schemeClr val="tx1"/>
                </a:solidFill>
                <a:effectLst/>
                <a:latin typeface="+mn-lt"/>
                <a:ea typeface="+mn-ea"/>
                <a:cs typeface="+mn-cs"/>
              </a:rPr>
              <a:t>方法清空字典条目。语法格式如下：</a:t>
            </a:r>
          </a:p>
          <a:p>
            <a:r>
              <a:rPr lang="en-US" altLang="zh-CN" sz="1200" kern="1200" dirty="0" err="1" smtClean="0">
                <a:solidFill>
                  <a:schemeClr val="tx1"/>
                </a:solidFill>
                <a:effectLst/>
                <a:latin typeface="+mn-lt"/>
                <a:ea typeface="+mn-ea"/>
                <a:cs typeface="+mn-cs"/>
              </a:rPr>
              <a:t>dictionary_name.clear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清空字典的方法可以用</a:t>
            </a:r>
            <a:r>
              <a:rPr lang="en-US" altLang="zh-CN" sz="1200" kern="1200" dirty="0" smtClean="0">
                <a:solidFill>
                  <a:schemeClr val="tx1"/>
                </a:solidFill>
                <a:effectLst/>
                <a:latin typeface="+mn-lt"/>
                <a:ea typeface="+mn-ea"/>
                <a:cs typeface="+mn-cs"/>
              </a:rPr>
              <a:t>pop()</a:t>
            </a:r>
            <a:r>
              <a:rPr lang="zh-CN" altLang="zh-CN" sz="1200" kern="1200" dirty="0" smtClean="0">
                <a:solidFill>
                  <a:schemeClr val="tx1"/>
                </a:solidFill>
                <a:effectLst/>
                <a:latin typeface="+mn-lt"/>
                <a:ea typeface="+mn-ea"/>
                <a:cs typeface="+mn-cs"/>
              </a:rPr>
              <a:t>或</a:t>
            </a:r>
            <a:r>
              <a:rPr lang="en-US" altLang="zh-CN" sz="1200" kern="1200" dirty="0" err="1" smtClean="0">
                <a:solidFill>
                  <a:schemeClr val="tx1"/>
                </a:solidFill>
                <a:effectLst/>
                <a:latin typeface="+mn-lt"/>
                <a:ea typeface="+mn-ea"/>
                <a:cs typeface="+mn-cs"/>
              </a:rPr>
              <a:t>popitem</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，最直接非方式是使用</a:t>
            </a:r>
            <a:r>
              <a:rPr lang="en-US" altLang="zh-CN" sz="1200" kern="1200" dirty="0" smtClean="0">
                <a:solidFill>
                  <a:schemeClr val="tx1"/>
                </a:solidFill>
                <a:effectLst/>
                <a:latin typeface="+mn-lt"/>
                <a:ea typeface="+mn-ea"/>
                <a:cs typeface="+mn-cs"/>
              </a:rPr>
              <a:t>clear()</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例如：</a:t>
            </a:r>
          </a:p>
          <a:p>
            <a:endParaRPr lang="en-US"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scores.clear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b="1" kern="1200" dirty="0" smtClean="0">
                <a:solidFill>
                  <a:schemeClr val="tx1"/>
                </a:solidFill>
                <a:effectLst/>
                <a:latin typeface="+mn-lt"/>
                <a:ea typeface="+mn-ea"/>
                <a:cs typeface="+mn-cs"/>
              </a:rPr>
              <a:t>3.</a:t>
            </a:r>
            <a:r>
              <a:rPr lang="zh-CN" altLang="zh-CN" sz="1200" b="1" kern="1200" dirty="0" smtClean="0">
                <a:solidFill>
                  <a:schemeClr val="tx1"/>
                </a:solidFill>
                <a:effectLst/>
                <a:latin typeface="+mn-lt"/>
                <a:ea typeface="+mn-ea"/>
                <a:cs typeface="+mn-cs"/>
              </a:rPr>
              <a:t>检查字典条目</a:t>
            </a:r>
          </a:p>
          <a:p>
            <a:r>
              <a:rPr lang="zh-CN" altLang="zh-CN" sz="1200" kern="1200" dirty="0" smtClean="0">
                <a:solidFill>
                  <a:schemeClr val="tx1"/>
                </a:solidFill>
                <a:effectLst/>
                <a:latin typeface="+mn-lt"/>
                <a:ea typeface="+mn-ea"/>
                <a:cs typeface="+mn-cs"/>
              </a:rPr>
              <a:t>⑴</a:t>
            </a:r>
            <a:r>
              <a:rPr lang="en-US" altLang="zh-CN" sz="1200" kern="1200" dirty="0" smtClean="0">
                <a:solidFill>
                  <a:schemeClr val="tx1"/>
                </a:solidFill>
                <a:effectLst/>
                <a:latin typeface="+mn-lt"/>
                <a:ea typeface="+mn-ea"/>
                <a:cs typeface="+mn-cs"/>
              </a:rPr>
              <a:t> in</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not in</a:t>
            </a:r>
            <a:r>
              <a:rPr lang="zh-CN" altLang="zh-CN" sz="1200" kern="1200" dirty="0" smtClean="0">
                <a:solidFill>
                  <a:schemeClr val="tx1"/>
                </a:solidFill>
                <a:effectLst/>
                <a:latin typeface="+mn-lt"/>
                <a:ea typeface="+mn-ea"/>
                <a:cs typeface="+mn-cs"/>
              </a:rPr>
              <a:t>：检查指定元素是否在字典中。</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scores={'English': '99', 'history': '87', 'math': '96', 'Chinese':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English'in</a:t>
            </a:r>
            <a:r>
              <a:rPr lang="en-US" altLang="zh-CN" sz="1200" kern="1200" dirty="0" smtClean="0">
                <a:solidFill>
                  <a:schemeClr val="tx1"/>
                </a:solidFill>
                <a:effectLst/>
                <a:latin typeface="+mn-lt"/>
                <a:ea typeface="+mn-ea"/>
                <a:cs typeface="+mn-cs"/>
              </a:rPr>
              <a:t>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'art' not in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True</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74</a:t>
            </a:fld>
            <a:endParaRPr lang="zh-CN" altLang="en-US"/>
          </a:p>
        </p:txBody>
      </p:sp>
    </p:spTree>
    <p:extLst>
      <p:ext uri="{BB962C8B-B14F-4D97-AF65-F5344CB8AC3E}">
        <p14:creationId xmlns:p14="http://schemas.microsoft.com/office/powerpoint/2010/main" val="223953947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scores.keys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dict_keys</a:t>
            </a:r>
            <a:r>
              <a:rPr lang="en-US" altLang="zh-CN" sz="1200" kern="1200" dirty="0" smtClean="0">
                <a:solidFill>
                  <a:schemeClr val="tx1"/>
                </a:solidFill>
                <a:effectLst/>
                <a:latin typeface="+mn-lt"/>
                <a:ea typeface="+mn-ea"/>
                <a:cs typeface="+mn-cs"/>
              </a:rPr>
              <a:t>(['English', 'history', 'math', 'Chinese'])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scores.values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dict_values</a:t>
            </a:r>
            <a:r>
              <a:rPr lang="en-US" altLang="zh-CN" sz="1200" kern="1200" dirty="0" smtClean="0">
                <a:solidFill>
                  <a:schemeClr val="tx1"/>
                </a:solidFill>
                <a:effectLst/>
                <a:latin typeface="+mn-lt"/>
                <a:ea typeface="+mn-ea"/>
                <a:cs typeface="+mn-cs"/>
              </a:rPr>
              <a:t>(['99', '87', '96',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scores.items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dict_items</a:t>
            </a:r>
            <a:r>
              <a:rPr lang="en-US" altLang="zh-CN" sz="1200" kern="1200" dirty="0" smtClean="0">
                <a:solidFill>
                  <a:schemeClr val="tx1"/>
                </a:solidFill>
                <a:effectLst/>
                <a:latin typeface="+mn-lt"/>
                <a:ea typeface="+mn-ea"/>
                <a:cs typeface="+mn-cs"/>
              </a:rPr>
              <a:t>([('English', '99'), ('history', '87'), ('math', '96'), ('Chinese', '86')])</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75</a:t>
            </a:fld>
            <a:endParaRPr lang="zh-CN" altLang="en-US"/>
          </a:p>
        </p:txBody>
      </p:sp>
    </p:spTree>
    <p:extLst>
      <p:ext uri="{BB962C8B-B14F-4D97-AF65-F5344CB8AC3E}">
        <p14:creationId xmlns:p14="http://schemas.microsoft.com/office/powerpoint/2010/main" val="325561277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scores={'English': '99', 'history': '87', 'math': '96', 'Chinese':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zh-CN" altLang="zh-CN" sz="1200" kern="1200" dirty="0" smtClean="0">
                <a:solidFill>
                  <a:schemeClr val="tx1"/>
                </a:solidFill>
                <a:effectLst/>
                <a:latin typeface="+mn-lt"/>
                <a:ea typeface="+mn-ea"/>
                <a:cs typeface="+mn-cs"/>
              </a:rPr>
              <a:t>遍历字典键和对应的值</a:t>
            </a:r>
          </a:p>
          <a:p>
            <a:r>
              <a:rPr lang="en-US" altLang="zh-CN" sz="1200" kern="1200" dirty="0" smtClean="0">
                <a:solidFill>
                  <a:schemeClr val="tx1"/>
                </a:solidFill>
                <a:effectLst/>
                <a:latin typeface="+mn-lt"/>
                <a:ea typeface="+mn-ea"/>
                <a:cs typeface="+mn-cs"/>
              </a:rPr>
              <a:t>&gt;&gt;&gt; for k in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f"key</a:t>
            </a:r>
            <a:r>
              <a:rPr lang="en-US" altLang="zh-CN" sz="1200" kern="1200" dirty="0" smtClean="0">
                <a:solidFill>
                  <a:schemeClr val="tx1"/>
                </a:solidFill>
                <a:effectLst/>
                <a:latin typeface="+mn-lt"/>
                <a:ea typeface="+mn-ea"/>
                <a:cs typeface="+mn-cs"/>
              </a:rPr>
              <a:t>={k:&lt;10}\</a:t>
            </a:r>
            <a:r>
              <a:rPr lang="en-US" altLang="zh-CN" sz="1200" kern="1200" dirty="0" err="1" smtClean="0">
                <a:solidFill>
                  <a:schemeClr val="tx1"/>
                </a:solidFill>
                <a:effectLst/>
                <a:latin typeface="+mn-lt"/>
                <a:ea typeface="+mn-ea"/>
                <a:cs typeface="+mn-cs"/>
              </a:rPr>
              <a:t>tvalue</a:t>
            </a:r>
            <a:r>
              <a:rPr lang="en-US" altLang="zh-CN" sz="1200" kern="1200" dirty="0" smtClean="0">
                <a:solidFill>
                  <a:schemeClr val="tx1"/>
                </a:solidFill>
                <a:effectLst/>
                <a:latin typeface="+mn-lt"/>
                <a:ea typeface="+mn-ea"/>
                <a:cs typeface="+mn-cs"/>
              </a:rPr>
              <a:t>={scores[k]:&lt;10}")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key=English       value=99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key=history        value=87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key=math         value=96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key=Chinese       value=86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zh-CN" altLang="zh-CN" sz="1200" kern="1200" dirty="0" smtClean="0">
                <a:solidFill>
                  <a:schemeClr val="tx1"/>
                </a:solidFill>
                <a:effectLst/>
                <a:latin typeface="+mn-lt"/>
                <a:ea typeface="+mn-ea"/>
                <a:cs typeface="+mn-cs"/>
              </a:rPr>
              <a:t>遍历字典的值</a:t>
            </a:r>
          </a:p>
          <a:p>
            <a:r>
              <a:rPr lang="en-US" altLang="zh-CN" sz="1200" kern="1200" dirty="0" smtClean="0">
                <a:solidFill>
                  <a:schemeClr val="tx1"/>
                </a:solidFill>
                <a:effectLst/>
                <a:latin typeface="+mn-lt"/>
                <a:ea typeface="+mn-ea"/>
                <a:cs typeface="+mn-cs"/>
              </a:rPr>
              <a:t>&gt;&gt;&gt; for k in </a:t>
            </a:r>
            <a:r>
              <a:rPr lang="en-US" altLang="zh-CN" sz="1200" kern="1200" dirty="0" err="1" smtClean="0">
                <a:solidFill>
                  <a:schemeClr val="tx1"/>
                </a:solidFill>
                <a:effectLst/>
                <a:latin typeface="+mn-lt"/>
                <a:ea typeface="+mn-ea"/>
                <a:cs typeface="+mn-cs"/>
              </a:rPr>
              <a:t>scores.values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99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87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zh-CN" altLang="zh-CN" sz="1200" kern="1200" dirty="0" smtClean="0">
                <a:solidFill>
                  <a:schemeClr val="tx1"/>
                </a:solidFill>
                <a:effectLst/>
                <a:latin typeface="+mn-lt"/>
                <a:ea typeface="+mn-ea"/>
                <a:cs typeface="+mn-cs"/>
              </a:rPr>
              <a:t>遍历字典条目</a:t>
            </a:r>
          </a:p>
          <a:p>
            <a:r>
              <a:rPr lang="en-US" altLang="zh-CN" sz="1200" kern="1200" dirty="0" smtClean="0">
                <a:solidFill>
                  <a:schemeClr val="tx1"/>
                </a:solidFill>
                <a:effectLst/>
                <a:latin typeface="+mn-lt"/>
                <a:ea typeface="+mn-ea"/>
                <a:cs typeface="+mn-cs"/>
              </a:rPr>
              <a:t>&gt;&gt;&gt; for k in </a:t>
            </a:r>
            <a:r>
              <a:rPr lang="en-US" altLang="zh-CN" sz="1200" kern="1200" dirty="0" err="1" smtClean="0">
                <a:solidFill>
                  <a:schemeClr val="tx1"/>
                </a:solidFill>
                <a:effectLst/>
                <a:latin typeface="+mn-lt"/>
                <a:ea typeface="+mn-ea"/>
                <a:cs typeface="+mn-cs"/>
              </a:rPr>
              <a:t>scores.items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('English', '99')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('history', '87')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('math', '96')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('Chinese',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 </a:t>
            </a:r>
            <a:r>
              <a:rPr lang="zh-CN" altLang="zh-CN" sz="1200" kern="1200" dirty="0" smtClean="0">
                <a:solidFill>
                  <a:schemeClr val="tx1"/>
                </a:solidFill>
                <a:effectLst/>
                <a:latin typeface="+mn-lt"/>
                <a:ea typeface="+mn-ea"/>
                <a:cs typeface="+mn-cs"/>
              </a:rPr>
              <a:t>或者</a:t>
            </a:r>
          </a:p>
          <a:p>
            <a:r>
              <a:rPr lang="en-US" altLang="zh-CN" sz="1200" kern="1200" dirty="0" smtClean="0">
                <a:solidFill>
                  <a:schemeClr val="tx1"/>
                </a:solidFill>
                <a:effectLst/>
                <a:latin typeface="+mn-lt"/>
                <a:ea typeface="+mn-ea"/>
                <a:cs typeface="+mn-cs"/>
              </a:rPr>
              <a:t>&gt;&gt;&gt; for </a:t>
            </a:r>
            <a:r>
              <a:rPr lang="en-US" altLang="zh-CN" sz="1200" kern="1200" dirty="0" err="1" smtClean="0">
                <a:solidFill>
                  <a:schemeClr val="tx1"/>
                </a:solidFill>
                <a:effectLst/>
                <a:latin typeface="+mn-lt"/>
                <a:ea typeface="+mn-ea"/>
                <a:cs typeface="+mn-cs"/>
              </a:rPr>
              <a:t>k,v</a:t>
            </a:r>
            <a:r>
              <a:rPr lang="en-US" altLang="zh-CN" sz="1200" kern="1200" dirty="0" smtClean="0">
                <a:solidFill>
                  <a:schemeClr val="tx1"/>
                </a:solidFill>
                <a:effectLst/>
                <a:latin typeface="+mn-lt"/>
                <a:ea typeface="+mn-ea"/>
                <a:cs typeface="+mn-cs"/>
              </a:rPr>
              <a:t> in </a:t>
            </a:r>
            <a:r>
              <a:rPr lang="en-US" altLang="zh-CN" sz="1200" kern="1200" dirty="0" err="1" smtClean="0">
                <a:solidFill>
                  <a:schemeClr val="tx1"/>
                </a:solidFill>
                <a:effectLst/>
                <a:latin typeface="+mn-lt"/>
                <a:ea typeface="+mn-ea"/>
                <a:cs typeface="+mn-cs"/>
              </a:rPr>
              <a:t>scores.items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print(f"{k}</a:t>
            </a:r>
            <a:r>
              <a:rPr lang="zh-CN" altLang="zh-CN" sz="1200" kern="1200" dirty="0" smtClean="0">
                <a:solidFill>
                  <a:schemeClr val="tx1"/>
                </a:solidFill>
                <a:effectLst/>
                <a:latin typeface="+mn-lt"/>
                <a:ea typeface="+mn-ea"/>
                <a:cs typeface="+mn-cs"/>
              </a:rPr>
              <a:t>课的成绩是</a:t>
            </a:r>
            <a:r>
              <a:rPr lang="en-US" altLang="zh-CN" sz="1200" kern="1200" dirty="0" smtClean="0">
                <a:solidFill>
                  <a:schemeClr val="tx1"/>
                </a:solidFill>
                <a:effectLst/>
                <a:latin typeface="+mn-lt"/>
                <a:ea typeface="+mn-ea"/>
                <a:cs typeface="+mn-cs"/>
              </a:rPr>
              <a:t>{v}</a:t>
            </a:r>
            <a:r>
              <a:rPr lang="zh-CN" altLang="zh-CN" sz="1200" kern="1200" dirty="0" smtClean="0">
                <a:solidFill>
                  <a:schemeClr val="tx1"/>
                </a:solidFill>
                <a:effectLst/>
                <a:latin typeface="+mn-lt"/>
                <a:ea typeface="+mn-ea"/>
                <a:cs typeface="+mn-cs"/>
              </a:rPr>
              <a:t>分</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English</a:t>
            </a:r>
            <a:r>
              <a:rPr lang="zh-CN" altLang="zh-CN" sz="1200" kern="1200" dirty="0" smtClean="0">
                <a:solidFill>
                  <a:schemeClr val="tx1"/>
                </a:solidFill>
                <a:effectLst/>
                <a:latin typeface="+mn-lt"/>
                <a:ea typeface="+mn-ea"/>
                <a:cs typeface="+mn-cs"/>
              </a:rPr>
              <a:t>课的成绩是</a:t>
            </a:r>
            <a:r>
              <a:rPr lang="en-US" altLang="zh-CN" sz="1200" kern="1200" dirty="0" smtClean="0">
                <a:solidFill>
                  <a:schemeClr val="tx1"/>
                </a:solidFill>
                <a:effectLst/>
                <a:latin typeface="+mn-lt"/>
                <a:ea typeface="+mn-ea"/>
                <a:cs typeface="+mn-cs"/>
              </a:rPr>
              <a:t>99</a:t>
            </a:r>
            <a:r>
              <a:rPr lang="zh-CN" altLang="zh-CN" sz="1200" kern="1200" dirty="0" smtClean="0">
                <a:solidFill>
                  <a:schemeClr val="tx1"/>
                </a:solidFill>
                <a:effectLst/>
                <a:latin typeface="+mn-lt"/>
                <a:ea typeface="+mn-ea"/>
                <a:cs typeface="+mn-cs"/>
              </a:rPr>
              <a:t>分</a:t>
            </a:r>
          </a:p>
          <a:p>
            <a:r>
              <a:rPr lang="en-US" altLang="zh-CN" sz="1200" kern="1200" dirty="0" smtClean="0">
                <a:solidFill>
                  <a:schemeClr val="tx1"/>
                </a:solidFill>
                <a:effectLst/>
                <a:latin typeface="+mn-lt"/>
                <a:ea typeface="+mn-ea"/>
                <a:cs typeface="+mn-cs"/>
              </a:rPr>
              <a:t>history</a:t>
            </a:r>
            <a:r>
              <a:rPr lang="zh-CN" altLang="zh-CN" sz="1200" kern="1200" dirty="0" smtClean="0">
                <a:solidFill>
                  <a:schemeClr val="tx1"/>
                </a:solidFill>
                <a:effectLst/>
                <a:latin typeface="+mn-lt"/>
                <a:ea typeface="+mn-ea"/>
                <a:cs typeface="+mn-cs"/>
              </a:rPr>
              <a:t>课的成绩是</a:t>
            </a:r>
            <a:r>
              <a:rPr lang="en-US" altLang="zh-CN" sz="1200" kern="1200" dirty="0" smtClean="0">
                <a:solidFill>
                  <a:schemeClr val="tx1"/>
                </a:solidFill>
                <a:effectLst/>
                <a:latin typeface="+mn-lt"/>
                <a:ea typeface="+mn-ea"/>
                <a:cs typeface="+mn-cs"/>
              </a:rPr>
              <a:t>87</a:t>
            </a:r>
            <a:r>
              <a:rPr lang="zh-CN" altLang="zh-CN" sz="1200" kern="1200" dirty="0" smtClean="0">
                <a:solidFill>
                  <a:schemeClr val="tx1"/>
                </a:solidFill>
                <a:effectLst/>
                <a:latin typeface="+mn-lt"/>
                <a:ea typeface="+mn-ea"/>
                <a:cs typeface="+mn-cs"/>
              </a:rPr>
              <a:t>分</a:t>
            </a:r>
          </a:p>
          <a:p>
            <a:r>
              <a:rPr lang="en-US" altLang="zh-CN" sz="1200" kern="1200" dirty="0" smtClean="0">
                <a:solidFill>
                  <a:schemeClr val="tx1"/>
                </a:solidFill>
                <a:effectLst/>
                <a:latin typeface="+mn-lt"/>
                <a:ea typeface="+mn-ea"/>
                <a:cs typeface="+mn-cs"/>
              </a:rPr>
              <a:t>math</a:t>
            </a:r>
            <a:r>
              <a:rPr lang="zh-CN" altLang="zh-CN" sz="1200" kern="1200" dirty="0" smtClean="0">
                <a:solidFill>
                  <a:schemeClr val="tx1"/>
                </a:solidFill>
                <a:effectLst/>
                <a:latin typeface="+mn-lt"/>
                <a:ea typeface="+mn-ea"/>
                <a:cs typeface="+mn-cs"/>
              </a:rPr>
              <a:t>课的成绩是</a:t>
            </a:r>
            <a:r>
              <a:rPr lang="en-US" altLang="zh-CN" sz="1200" kern="1200" dirty="0" smtClean="0">
                <a:solidFill>
                  <a:schemeClr val="tx1"/>
                </a:solidFill>
                <a:effectLst/>
                <a:latin typeface="+mn-lt"/>
                <a:ea typeface="+mn-ea"/>
                <a:cs typeface="+mn-cs"/>
              </a:rPr>
              <a:t>96</a:t>
            </a:r>
            <a:r>
              <a:rPr lang="zh-CN" altLang="zh-CN" sz="1200" kern="1200" dirty="0" smtClean="0">
                <a:solidFill>
                  <a:schemeClr val="tx1"/>
                </a:solidFill>
                <a:effectLst/>
                <a:latin typeface="+mn-lt"/>
                <a:ea typeface="+mn-ea"/>
                <a:cs typeface="+mn-cs"/>
              </a:rPr>
              <a:t>分</a:t>
            </a:r>
          </a:p>
          <a:p>
            <a:r>
              <a:rPr lang="en-US" altLang="zh-CN" sz="1200" kern="1200" dirty="0" smtClean="0">
                <a:solidFill>
                  <a:schemeClr val="tx1"/>
                </a:solidFill>
                <a:effectLst/>
                <a:latin typeface="+mn-lt"/>
                <a:ea typeface="+mn-ea"/>
                <a:cs typeface="+mn-cs"/>
              </a:rPr>
              <a:t>Chinese</a:t>
            </a:r>
            <a:r>
              <a:rPr lang="zh-CN" altLang="zh-CN" sz="1200" kern="1200" dirty="0" smtClean="0">
                <a:solidFill>
                  <a:schemeClr val="tx1"/>
                </a:solidFill>
                <a:effectLst/>
                <a:latin typeface="+mn-lt"/>
                <a:ea typeface="+mn-ea"/>
                <a:cs typeface="+mn-cs"/>
              </a:rPr>
              <a:t>课的成绩是</a:t>
            </a:r>
            <a:r>
              <a:rPr lang="en-US" altLang="zh-CN" sz="1200" kern="1200" dirty="0" smtClean="0">
                <a:solidFill>
                  <a:schemeClr val="tx1"/>
                </a:solidFill>
                <a:effectLst/>
                <a:latin typeface="+mn-lt"/>
                <a:ea typeface="+mn-ea"/>
                <a:cs typeface="+mn-cs"/>
              </a:rPr>
              <a:t>86</a:t>
            </a:r>
            <a:r>
              <a:rPr lang="zh-CN" altLang="zh-CN" sz="1200" kern="1200" dirty="0" smtClean="0">
                <a:solidFill>
                  <a:schemeClr val="tx1"/>
                </a:solidFill>
                <a:effectLst/>
                <a:latin typeface="+mn-lt"/>
                <a:ea typeface="+mn-ea"/>
                <a:cs typeface="+mn-cs"/>
              </a:rPr>
              <a:t>分</a:t>
            </a: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76</a:t>
            </a:fld>
            <a:endParaRPr lang="zh-CN" altLang="en-US"/>
          </a:p>
        </p:txBody>
      </p:sp>
    </p:spTree>
    <p:extLst>
      <p:ext uri="{BB962C8B-B14F-4D97-AF65-F5344CB8AC3E}">
        <p14:creationId xmlns:p14="http://schemas.microsoft.com/office/powerpoint/2010/main" val="326868799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subjects=sorted(scores)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subjects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['Chinese', 'English', 'history', 'math']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scores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{'English': '99', 'history': '87', 'math': '96', 'Chinese': '86'}</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通过</a:t>
            </a:r>
            <a:r>
              <a:rPr lang="en-US" altLang="zh-CN" sz="1200" kern="1200" dirty="0" smtClean="0">
                <a:solidFill>
                  <a:schemeClr val="tx1"/>
                </a:solidFill>
                <a:effectLst/>
                <a:latin typeface="+mn-lt"/>
                <a:ea typeface="+mn-ea"/>
                <a:cs typeface="+mn-cs"/>
              </a:rPr>
              <a:t>for</a:t>
            </a:r>
            <a:r>
              <a:rPr lang="zh-CN" altLang="zh-CN" sz="1200" kern="1200" dirty="0" smtClean="0">
                <a:solidFill>
                  <a:schemeClr val="tx1"/>
                </a:solidFill>
                <a:effectLst/>
                <a:latin typeface="+mn-lt"/>
                <a:ea typeface="+mn-ea"/>
                <a:cs typeface="+mn-cs"/>
              </a:rPr>
              <a:t>循环的配合，可以让字典按键或值的顺序显示条目。 </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按键值排序显示字典条目</a:t>
            </a:r>
          </a:p>
          <a:p>
            <a:r>
              <a:rPr lang="en-US" altLang="zh-CN" sz="1200" kern="1200" dirty="0" smtClean="0">
                <a:solidFill>
                  <a:schemeClr val="tx1"/>
                </a:solidFill>
                <a:effectLst/>
                <a:latin typeface="+mn-lt"/>
                <a:ea typeface="+mn-ea"/>
                <a:cs typeface="+mn-cs"/>
              </a:rPr>
              <a:t>&gt;&gt;&gt; for subject in subjects: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subject,scores</a:t>
            </a:r>
            <a:r>
              <a:rPr lang="en-US" altLang="zh-CN" sz="1200" kern="1200" dirty="0" smtClean="0">
                <a:solidFill>
                  <a:schemeClr val="tx1"/>
                </a:solidFill>
                <a:effectLst/>
                <a:latin typeface="+mn-lt"/>
                <a:ea typeface="+mn-ea"/>
                <a:cs typeface="+mn-cs"/>
              </a:rPr>
              <a:t>[subject])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Chinese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English 99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history 87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math 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按值排序显示字典条目</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score_subject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score,subject</a:t>
            </a:r>
            <a:r>
              <a:rPr lang="en-US" altLang="zh-CN" sz="1200" kern="1200" dirty="0" smtClean="0">
                <a:solidFill>
                  <a:schemeClr val="tx1"/>
                </a:solidFill>
                <a:effectLst/>
                <a:latin typeface="+mn-lt"/>
                <a:ea typeface="+mn-ea"/>
                <a:cs typeface="+mn-cs"/>
              </a:rPr>
              <a:t>) for </a:t>
            </a:r>
            <a:r>
              <a:rPr lang="en-US" altLang="zh-CN" sz="1200" kern="1200" dirty="0" err="1" smtClean="0">
                <a:solidFill>
                  <a:schemeClr val="tx1"/>
                </a:solidFill>
                <a:effectLst/>
                <a:latin typeface="+mn-lt"/>
                <a:ea typeface="+mn-ea"/>
                <a:cs typeface="+mn-cs"/>
              </a:rPr>
              <a:t>subject,score</a:t>
            </a:r>
            <a:r>
              <a:rPr lang="en-US" altLang="zh-CN" sz="1200" kern="1200" dirty="0" smtClean="0">
                <a:solidFill>
                  <a:schemeClr val="tx1"/>
                </a:solidFill>
                <a:effectLst/>
                <a:latin typeface="+mn-lt"/>
                <a:ea typeface="+mn-ea"/>
                <a:cs typeface="+mn-cs"/>
              </a:rPr>
              <a:t> in </a:t>
            </a:r>
            <a:r>
              <a:rPr lang="en-US" altLang="zh-CN" sz="1200" kern="1200" dirty="0" err="1" smtClean="0">
                <a:solidFill>
                  <a:schemeClr val="tx1"/>
                </a:solidFill>
                <a:effectLst/>
                <a:latin typeface="+mn-lt"/>
                <a:ea typeface="+mn-ea"/>
                <a:cs typeface="+mn-cs"/>
              </a:rPr>
              <a:t>scores.items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score_subject.sort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score_subject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[('86', 'Chinese'), ('87', 'history'), ('96', 'math'), ('99', 'English')]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for item in </a:t>
            </a:r>
            <a:r>
              <a:rPr lang="en-US" altLang="zh-CN" sz="1200" kern="1200" dirty="0" err="1" smtClean="0">
                <a:solidFill>
                  <a:schemeClr val="tx1"/>
                </a:solidFill>
                <a:effectLst/>
                <a:latin typeface="+mn-lt"/>
                <a:ea typeface="+mn-ea"/>
                <a:cs typeface="+mn-cs"/>
              </a:rPr>
              <a:t>score_subject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print(item[1],item[0])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Chinese 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history 87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math 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English 99</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77</a:t>
            </a:fld>
            <a:endParaRPr lang="zh-CN" altLang="en-US"/>
          </a:p>
        </p:txBody>
      </p:sp>
    </p:spTree>
    <p:extLst>
      <p:ext uri="{BB962C8B-B14F-4D97-AF65-F5344CB8AC3E}">
        <p14:creationId xmlns:p14="http://schemas.microsoft.com/office/powerpoint/2010/main" val="139245597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':'38387','</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':'37062','</a:t>
            </a:r>
            <a:r>
              <a:rPr lang="zh-CN" altLang="zh-CN" sz="1200" kern="1200" dirty="0" smtClean="0">
                <a:solidFill>
                  <a:schemeClr val="tx1"/>
                </a:solidFill>
                <a:effectLst/>
                <a:latin typeface="+mn-lt"/>
                <a:ea typeface="+mn-ea"/>
                <a:cs typeface="+mn-cs"/>
              </a:rPr>
              <a:t>卡尔·马龙</a:t>
            </a:r>
            <a:r>
              <a:rPr lang="en-US" altLang="zh-CN" sz="1200" kern="1200" dirty="0" smtClean="0">
                <a:solidFill>
                  <a:schemeClr val="tx1"/>
                </a:solidFill>
                <a:effectLst/>
                <a:latin typeface="+mn-lt"/>
                <a:ea typeface="+mn-ea"/>
                <a:cs typeface="+mn-cs"/>
              </a:rPr>
              <a:t>':'36928'}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NBA_score1={'</a:t>
            </a:r>
            <a:r>
              <a:rPr lang="zh-CN" altLang="zh-CN" sz="1200" kern="1200" dirty="0" smtClean="0">
                <a:solidFill>
                  <a:schemeClr val="tx1"/>
                </a:solidFill>
                <a:effectLst/>
                <a:latin typeface="+mn-lt"/>
                <a:ea typeface="+mn-ea"/>
                <a:cs typeface="+mn-cs"/>
              </a:rPr>
              <a:t>科比</a:t>
            </a:r>
            <a:r>
              <a:rPr lang="en-US" altLang="zh-CN" sz="1200" kern="1200" dirty="0" smtClean="0">
                <a:solidFill>
                  <a:schemeClr val="tx1"/>
                </a:solidFill>
                <a:effectLst/>
                <a:latin typeface="+mn-lt"/>
                <a:ea typeface="+mn-ea"/>
                <a:cs typeface="+mn-cs"/>
              </a:rPr>
              <a:t>': '33643', '</a:t>
            </a:r>
            <a:r>
              <a:rPr lang="zh-CN" altLang="zh-CN" sz="1200" kern="1200" dirty="0" smtClean="0">
                <a:solidFill>
                  <a:schemeClr val="tx1"/>
                </a:solidFill>
                <a:effectLst/>
                <a:latin typeface="+mn-lt"/>
                <a:ea typeface="+mn-ea"/>
                <a:cs typeface="+mn-cs"/>
              </a:rPr>
              <a:t>乔丹</a:t>
            </a:r>
            <a:r>
              <a:rPr lang="en-US" altLang="zh-CN" sz="1200" kern="1200" dirty="0" smtClean="0">
                <a:solidFill>
                  <a:schemeClr val="tx1"/>
                </a:solidFill>
                <a:effectLst/>
                <a:latin typeface="+mn-lt"/>
                <a:ea typeface="+mn-ea"/>
                <a:cs typeface="+mn-cs"/>
              </a:rPr>
              <a:t>': '32292', '</a:t>
            </a:r>
            <a:r>
              <a:rPr lang="zh-CN" altLang="zh-CN" sz="1200" kern="1200" dirty="0" smtClean="0">
                <a:solidFill>
                  <a:schemeClr val="tx1"/>
                </a:solidFill>
                <a:effectLst/>
                <a:latin typeface="+mn-lt"/>
                <a:ea typeface="+mn-ea"/>
                <a:cs typeface="+mn-cs"/>
              </a:rPr>
              <a:t>诺维茨基</a:t>
            </a:r>
            <a:r>
              <a:rPr lang="en-US" altLang="zh-CN" sz="1200" kern="1200" dirty="0" smtClean="0">
                <a:solidFill>
                  <a:schemeClr val="tx1"/>
                </a:solidFill>
                <a:effectLst/>
                <a:latin typeface="+mn-lt"/>
                <a:ea typeface="+mn-ea"/>
                <a:cs typeface="+mn-cs"/>
              </a:rPr>
              <a:t>': '31560'}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for </a:t>
            </a:r>
            <a:r>
              <a:rPr lang="en-US" altLang="zh-CN" sz="1200" kern="1200" dirty="0" err="1" smtClean="0">
                <a:solidFill>
                  <a:schemeClr val="tx1"/>
                </a:solidFill>
                <a:effectLst/>
                <a:latin typeface="+mn-lt"/>
                <a:ea typeface="+mn-ea"/>
                <a:cs typeface="+mn-cs"/>
              </a:rPr>
              <a:t>name,score</a:t>
            </a:r>
            <a:r>
              <a:rPr lang="en-US" altLang="zh-CN" sz="1200" kern="1200" dirty="0" smtClean="0">
                <a:solidFill>
                  <a:schemeClr val="tx1"/>
                </a:solidFill>
                <a:effectLst/>
                <a:latin typeface="+mn-lt"/>
                <a:ea typeface="+mn-ea"/>
                <a:cs typeface="+mn-cs"/>
              </a:rPr>
              <a:t> in NBA_score1.items():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[name]=score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 '38387', '</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 '37062', '</a:t>
            </a:r>
            <a:r>
              <a:rPr lang="zh-CN" altLang="zh-CN" sz="1200" kern="1200" dirty="0" smtClean="0">
                <a:solidFill>
                  <a:schemeClr val="tx1"/>
                </a:solidFill>
                <a:effectLst/>
                <a:latin typeface="+mn-lt"/>
                <a:ea typeface="+mn-ea"/>
                <a:cs typeface="+mn-cs"/>
              </a:rPr>
              <a:t>卡尔·马龙</a:t>
            </a:r>
            <a:r>
              <a:rPr lang="en-US" altLang="zh-CN" sz="1200" kern="1200" dirty="0" smtClean="0">
                <a:solidFill>
                  <a:schemeClr val="tx1"/>
                </a:solidFill>
                <a:effectLst/>
                <a:latin typeface="+mn-lt"/>
                <a:ea typeface="+mn-ea"/>
                <a:cs typeface="+mn-cs"/>
              </a:rPr>
              <a:t>': '36928', '</a:t>
            </a:r>
            <a:r>
              <a:rPr lang="zh-CN" altLang="zh-CN" sz="1200" kern="1200" dirty="0" smtClean="0">
                <a:solidFill>
                  <a:schemeClr val="tx1"/>
                </a:solidFill>
                <a:effectLst/>
                <a:latin typeface="+mn-lt"/>
                <a:ea typeface="+mn-ea"/>
                <a:cs typeface="+mn-cs"/>
              </a:rPr>
              <a:t>科比</a:t>
            </a:r>
            <a:r>
              <a:rPr lang="en-US" altLang="zh-CN" sz="1200" kern="1200" dirty="0" smtClean="0">
                <a:solidFill>
                  <a:schemeClr val="tx1"/>
                </a:solidFill>
                <a:effectLst/>
                <a:latin typeface="+mn-lt"/>
                <a:ea typeface="+mn-ea"/>
                <a:cs typeface="+mn-cs"/>
              </a:rPr>
              <a:t>': '33643',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乔丹</a:t>
            </a:r>
            <a:r>
              <a:rPr lang="en-US" altLang="zh-CN" sz="1200" kern="1200" dirty="0" smtClean="0">
                <a:solidFill>
                  <a:schemeClr val="tx1"/>
                </a:solidFill>
                <a:effectLst/>
                <a:latin typeface="+mn-lt"/>
                <a:ea typeface="+mn-ea"/>
                <a:cs typeface="+mn-cs"/>
              </a:rPr>
              <a:t>': '32292', '</a:t>
            </a:r>
            <a:r>
              <a:rPr lang="zh-CN" altLang="zh-CN" sz="1200" kern="1200" dirty="0" smtClean="0">
                <a:solidFill>
                  <a:schemeClr val="tx1"/>
                </a:solidFill>
                <a:effectLst/>
                <a:latin typeface="+mn-lt"/>
                <a:ea typeface="+mn-ea"/>
                <a:cs typeface="+mn-cs"/>
              </a:rPr>
              <a:t>诺维茨基</a:t>
            </a:r>
            <a:r>
              <a:rPr lang="en-US" altLang="zh-CN" sz="1200" kern="1200" dirty="0" smtClean="0">
                <a:solidFill>
                  <a:schemeClr val="tx1"/>
                </a:solidFill>
                <a:effectLst/>
                <a:latin typeface="+mn-lt"/>
                <a:ea typeface="+mn-ea"/>
                <a:cs typeface="+mn-cs"/>
              </a:rPr>
              <a:t>': '31560'}</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78</a:t>
            </a:fld>
            <a:endParaRPr lang="zh-CN" altLang="en-US"/>
          </a:p>
        </p:txBody>
      </p:sp>
    </p:spTree>
    <p:extLst>
      <p:ext uri="{BB962C8B-B14F-4D97-AF65-F5344CB8AC3E}">
        <p14:creationId xmlns:p14="http://schemas.microsoft.com/office/powerpoint/2010/main" val="255290603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⑵使用</a:t>
            </a:r>
            <a:r>
              <a:rPr lang="en-US" altLang="zh-CN" sz="1200" kern="1200" dirty="0" smtClean="0">
                <a:solidFill>
                  <a:schemeClr val="tx1"/>
                </a:solidFill>
                <a:effectLst/>
                <a:latin typeface="+mn-lt"/>
                <a:ea typeface="+mn-ea"/>
                <a:cs typeface="+mn-cs"/>
              </a:rPr>
              <a:t>update()</a:t>
            </a:r>
            <a:r>
              <a:rPr lang="zh-CN" altLang="zh-CN" sz="1200" kern="1200" dirty="0" smtClean="0">
                <a:solidFill>
                  <a:schemeClr val="tx1"/>
                </a:solidFill>
                <a:effectLst/>
                <a:latin typeface="+mn-lt"/>
                <a:ea typeface="+mn-ea"/>
                <a:cs typeface="+mn-cs"/>
              </a:rPr>
              <a:t>方法，语法格式如下：</a:t>
            </a:r>
          </a:p>
          <a:p>
            <a:r>
              <a:rPr lang="en-US" altLang="zh-CN" sz="1200" kern="1200" dirty="0" err="1" smtClean="0">
                <a:solidFill>
                  <a:schemeClr val="tx1"/>
                </a:solidFill>
                <a:effectLst/>
                <a:latin typeface="+mn-lt"/>
                <a:ea typeface="+mn-ea"/>
                <a:cs typeface="+mn-cs"/>
              </a:rPr>
              <a:t>dictionary_name.update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NBA_score2={'</a:t>
            </a:r>
            <a:r>
              <a:rPr lang="zh-CN" altLang="zh-CN" sz="1200" kern="1200" dirty="0" smtClean="0">
                <a:solidFill>
                  <a:schemeClr val="tx1"/>
                </a:solidFill>
                <a:effectLst/>
                <a:latin typeface="+mn-lt"/>
                <a:ea typeface="+mn-ea"/>
                <a:cs typeface="+mn-cs"/>
              </a:rPr>
              <a:t>张伯伦</a:t>
            </a:r>
            <a:r>
              <a:rPr lang="en-US" altLang="zh-CN" sz="1200" kern="1200" dirty="0" smtClean="0">
                <a:solidFill>
                  <a:schemeClr val="tx1"/>
                </a:solidFill>
                <a:effectLst/>
                <a:latin typeface="+mn-lt"/>
                <a:ea typeface="+mn-ea"/>
                <a:cs typeface="+mn-cs"/>
              </a:rPr>
              <a:t>': '31419', '</a:t>
            </a:r>
            <a:r>
              <a:rPr lang="zh-CN" altLang="zh-CN" sz="1200" kern="1200" dirty="0" smtClean="0">
                <a:solidFill>
                  <a:schemeClr val="tx1"/>
                </a:solidFill>
                <a:effectLst/>
                <a:latin typeface="+mn-lt"/>
                <a:ea typeface="+mn-ea"/>
                <a:cs typeface="+mn-cs"/>
              </a:rPr>
              <a:t>奥尼尔</a:t>
            </a:r>
            <a:r>
              <a:rPr lang="en-US" altLang="zh-CN" sz="1200" kern="1200" dirty="0" smtClean="0">
                <a:solidFill>
                  <a:schemeClr val="tx1"/>
                </a:solidFill>
                <a:effectLst/>
                <a:latin typeface="+mn-lt"/>
                <a:ea typeface="+mn-ea"/>
                <a:cs typeface="+mn-cs"/>
              </a:rPr>
              <a:t>': '28596', '</a:t>
            </a:r>
            <a:r>
              <a:rPr lang="zh-CN" altLang="zh-CN" sz="1200" kern="1200" dirty="0" smtClean="0">
                <a:solidFill>
                  <a:schemeClr val="tx1"/>
                </a:solidFill>
                <a:effectLst/>
                <a:latin typeface="+mn-lt"/>
                <a:ea typeface="+mn-ea"/>
                <a:cs typeface="+mn-cs"/>
              </a:rPr>
              <a:t>安东尼</a:t>
            </a:r>
            <a:r>
              <a:rPr lang="en-US" altLang="zh-CN" sz="1200" kern="1200" dirty="0" smtClean="0">
                <a:solidFill>
                  <a:schemeClr val="tx1"/>
                </a:solidFill>
                <a:effectLst/>
                <a:latin typeface="+mn-lt"/>
                <a:ea typeface="+mn-ea"/>
                <a:cs typeface="+mn-cs"/>
              </a:rPr>
              <a:t>': '28289'}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NBA_score.update</a:t>
            </a:r>
            <a:r>
              <a:rPr lang="en-US" altLang="zh-CN" sz="1200" kern="1200" dirty="0" smtClean="0">
                <a:solidFill>
                  <a:schemeClr val="tx1"/>
                </a:solidFill>
                <a:effectLst/>
                <a:latin typeface="+mn-lt"/>
                <a:ea typeface="+mn-ea"/>
                <a:cs typeface="+mn-cs"/>
              </a:rPr>
              <a:t>(NBA_score2)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 '38387', '</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 '37062', '</a:t>
            </a:r>
            <a:r>
              <a:rPr lang="zh-CN" altLang="zh-CN" sz="1200" kern="1200" dirty="0" smtClean="0">
                <a:solidFill>
                  <a:schemeClr val="tx1"/>
                </a:solidFill>
                <a:effectLst/>
                <a:latin typeface="+mn-lt"/>
                <a:ea typeface="+mn-ea"/>
                <a:cs typeface="+mn-cs"/>
              </a:rPr>
              <a:t>卡尔·马龙</a:t>
            </a:r>
            <a:r>
              <a:rPr lang="en-US" altLang="zh-CN" sz="1200" kern="1200" dirty="0" smtClean="0">
                <a:solidFill>
                  <a:schemeClr val="tx1"/>
                </a:solidFill>
                <a:effectLst/>
                <a:latin typeface="+mn-lt"/>
                <a:ea typeface="+mn-ea"/>
                <a:cs typeface="+mn-cs"/>
              </a:rPr>
              <a:t>': '36928', '</a:t>
            </a:r>
            <a:r>
              <a:rPr lang="zh-CN" altLang="zh-CN" sz="1200" kern="1200" dirty="0" smtClean="0">
                <a:solidFill>
                  <a:schemeClr val="tx1"/>
                </a:solidFill>
                <a:effectLst/>
                <a:latin typeface="+mn-lt"/>
                <a:ea typeface="+mn-ea"/>
                <a:cs typeface="+mn-cs"/>
              </a:rPr>
              <a:t>科比</a:t>
            </a:r>
            <a:r>
              <a:rPr lang="en-US" altLang="zh-CN" sz="1200" kern="1200" dirty="0" smtClean="0">
                <a:solidFill>
                  <a:schemeClr val="tx1"/>
                </a:solidFill>
                <a:effectLst/>
                <a:latin typeface="+mn-lt"/>
                <a:ea typeface="+mn-ea"/>
                <a:cs typeface="+mn-cs"/>
              </a:rPr>
              <a:t>': '33643',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乔丹</a:t>
            </a:r>
            <a:r>
              <a:rPr lang="en-US" altLang="zh-CN" sz="1200" kern="1200" dirty="0" smtClean="0">
                <a:solidFill>
                  <a:schemeClr val="tx1"/>
                </a:solidFill>
                <a:effectLst/>
                <a:latin typeface="+mn-lt"/>
                <a:ea typeface="+mn-ea"/>
                <a:cs typeface="+mn-cs"/>
              </a:rPr>
              <a:t>': '32292', '</a:t>
            </a:r>
            <a:r>
              <a:rPr lang="zh-CN" altLang="zh-CN" sz="1200" kern="1200" dirty="0" smtClean="0">
                <a:solidFill>
                  <a:schemeClr val="tx1"/>
                </a:solidFill>
                <a:effectLst/>
                <a:latin typeface="+mn-lt"/>
                <a:ea typeface="+mn-ea"/>
                <a:cs typeface="+mn-cs"/>
              </a:rPr>
              <a:t>诺维茨基</a:t>
            </a:r>
            <a:r>
              <a:rPr lang="en-US" altLang="zh-CN" sz="1200" kern="1200" dirty="0" smtClean="0">
                <a:solidFill>
                  <a:schemeClr val="tx1"/>
                </a:solidFill>
                <a:effectLst/>
                <a:latin typeface="+mn-lt"/>
                <a:ea typeface="+mn-ea"/>
                <a:cs typeface="+mn-cs"/>
              </a:rPr>
              <a:t>': '31560', '</a:t>
            </a:r>
            <a:r>
              <a:rPr lang="zh-CN" altLang="zh-CN" sz="1200" kern="1200" dirty="0" smtClean="0">
                <a:solidFill>
                  <a:schemeClr val="tx1"/>
                </a:solidFill>
                <a:effectLst/>
                <a:latin typeface="+mn-lt"/>
                <a:ea typeface="+mn-ea"/>
                <a:cs typeface="+mn-cs"/>
              </a:rPr>
              <a:t>张伯伦</a:t>
            </a:r>
            <a:r>
              <a:rPr lang="en-US" altLang="zh-CN" sz="1200" kern="1200" dirty="0" smtClean="0">
                <a:solidFill>
                  <a:schemeClr val="tx1"/>
                </a:solidFill>
                <a:effectLst/>
                <a:latin typeface="+mn-lt"/>
                <a:ea typeface="+mn-ea"/>
                <a:cs typeface="+mn-cs"/>
              </a:rPr>
              <a:t>': '31419', '</a:t>
            </a:r>
            <a:r>
              <a:rPr lang="zh-CN" altLang="zh-CN" sz="1200" kern="1200" dirty="0" smtClean="0">
                <a:solidFill>
                  <a:schemeClr val="tx1"/>
                </a:solidFill>
                <a:effectLst/>
                <a:latin typeface="+mn-lt"/>
                <a:ea typeface="+mn-ea"/>
                <a:cs typeface="+mn-cs"/>
              </a:rPr>
              <a:t>奥尼尔</a:t>
            </a:r>
            <a:r>
              <a:rPr lang="en-US" altLang="zh-CN" sz="1200" kern="1200" dirty="0" smtClean="0">
                <a:solidFill>
                  <a:schemeClr val="tx1"/>
                </a:solidFill>
                <a:effectLst/>
                <a:latin typeface="+mn-lt"/>
                <a:ea typeface="+mn-ea"/>
                <a:cs typeface="+mn-cs"/>
              </a:rPr>
              <a:t>': '28596',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安东尼</a:t>
            </a:r>
            <a:r>
              <a:rPr lang="en-US" altLang="zh-CN" sz="1200" kern="1200" dirty="0" smtClean="0">
                <a:solidFill>
                  <a:schemeClr val="tx1"/>
                </a:solidFill>
                <a:effectLst/>
                <a:latin typeface="+mn-lt"/>
                <a:ea typeface="+mn-ea"/>
                <a:cs typeface="+mn-cs"/>
              </a:rPr>
              <a:t>': '28289'}</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⑶使用</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函数。</a:t>
            </a:r>
          </a:p>
          <a:p>
            <a:r>
              <a:rPr lang="zh-CN" altLang="zh-CN" sz="1200" kern="1200" dirty="0" smtClean="0">
                <a:solidFill>
                  <a:schemeClr val="tx1"/>
                </a:solidFill>
                <a:effectLst/>
                <a:latin typeface="+mn-lt"/>
                <a:ea typeface="+mn-ea"/>
                <a:cs typeface="+mn-cs"/>
              </a:rPr>
              <a:t>将需要合并的字典的条目转化为列表，合并列表后使用</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NBA_score1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科比</a:t>
            </a:r>
            <a:r>
              <a:rPr lang="en-US" altLang="zh-CN" sz="1200" kern="1200" dirty="0" smtClean="0">
                <a:solidFill>
                  <a:schemeClr val="tx1"/>
                </a:solidFill>
                <a:effectLst/>
                <a:latin typeface="+mn-lt"/>
                <a:ea typeface="+mn-ea"/>
                <a:cs typeface="+mn-cs"/>
              </a:rPr>
              <a:t>': '33643', '</a:t>
            </a:r>
            <a:r>
              <a:rPr lang="zh-CN" altLang="zh-CN" sz="1200" kern="1200" dirty="0" smtClean="0">
                <a:solidFill>
                  <a:schemeClr val="tx1"/>
                </a:solidFill>
                <a:effectLst/>
                <a:latin typeface="+mn-lt"/>
                <a:ea typeface="+mn-ea"/>
                <a:cs typeface="+mn-cs"/>
              </a:rPr>
              <a:t>乔丹</a:t>
            </a:r>
            <a:r>
              <a:rPr lang="en-US" altLang="zh-CN" sz="1200" kern="1200" dirty="0" smtClean="0">
                <a:solidFill>
                  <a:schemeClr val="tx1"/>
                </a:solidFill>
                <a:effectLst/>
                <a:latin typeface="+mn-lt"/>
                <a:ea typeface="+mn-ea"/>
                <a:cs typeface="+mn-cs"/>
              </a:rPr>
              <a:t>': '32292', '</a:t>
            </a:r>
            <a:r>
              <a:rPr lang="zh-CN" altLang="zh-CN" sz="1200" kern="1200" dirty="0" smtClean="0">
                <a:solidFill>
                  <a:schemeClr val="tx1"/>
                </a:solidFill>
                <a:effectLst/>
                <a:latin typeface="+mn-lt"/>
                <a:ea typeface="+mn-ea"/>
                <a:cs typeface="+mn-cs"/>
              </a:rPr>
              <a:t>诺维茨基</a:t>
            </a:r>
            <a:r>
              <a:rPr lang="en-US" altLang="zh-CN" sz="1200" kern="1200" dirty="0" smtClean="0">
                <a:solidFill>
                  <a:schemeClr val="tx1"/>
                </a:solidFill>
                <a:effectLst/>
                <a:latin typeface="+mn-lt"/>
                <a:ea typeface="+mn-ea"/>
                <a:cs typeface="+mn-cs"/>
              </a:rPr>
              <a:t>': '31560'}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张伯伦</a:t>
            </a:r>
            <a:r>
              <a:rPr lang="en-US" altLang="zh-CN" sz="1200" kern="1200" dirty="0" smtClean="0">
                <a:solidFill>
                  <a:schemeClr val="tx1"/>
                </a:solidFill>
                <a:effectLst/>
                <a:latin typeface="+mn-lt"/>
                <a:ea typeface="+mn-ea"/>
                <a:cs typeface="+mn-cs"/>
              </a:rPr>
              <a:t>': '31419', '</a:t>
            </a:r>
            <a:r>
              <a:rPr lang="zh-CN" altLang="zh-CN" sz="1200" kern="1200" dirty="0" smtClean="0">
                <a:solidFill>
                  <a:schemeClr val="tx1"/>
                </a:solidFill>
                <a:effectLst/>
                <a:latin typeface="+mn-lt"/>
                <a:ea typeface="+mn-ea"/>
                <a:cs typeface="+mn-cs"/>
              </a:rPr>
              <a:t>奥尼尔</a:t>
            </a:r>
            <a:r>
              <a:rPr lang="en-US" altLang="zh-CN" sz="1200" kern="1200" dirty="0" smtClean="0">
                <a:solidFill>
                  <a:schemeClr val="tx1"/>
                </a:solidFill>
                <a:effectLst/>
                <a:latin typeface="+mn-lt"/>
                <a:ea typeface="+mn-ea"/>
                <a:cs typeface="+mn-cs"/>
              </a:rPr>
              <a:t>': '28596', '</a:t>
            </a:r>
            <a:r>
              <a:rPr lang="zh-CN" altLang="zh-CN" sz="1200" kern="1200" dirty="0" smtClean="0">
                <a:solidFill>
                  <a:schemeClr val="tx1"/>
                </a:solidFill>
                <a:effectLst/>
                <a:latin typeface="+mn-lt"/>
                <a:ea typeface="+mn-ea"/>
                <a:cs typeface="+mn-cs"/>
              </a:rPr>
              <a:t>安东尼</a:t>
            </a:r>
            <a:r>
              <a:rPr lang="en-US" altLang="zh-CN" sz="1200" kern="1200" dirty="0" smtClean="0">
                <a:solidFill>
                  <a:schemeClr val="tx1"/>
                </a:solidFill>
                <a:effectLst/>
                <a:latin typeface="+mn-lt"/>
                <a:ea typeface="+mn-ea"/>
                <a:cs typeface="+mn-cs"/>
              </a:rPr>
              <a:t>': '28289'}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list=list(NBA_score1.items())+list(NBA_score2.items())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(list)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科比</a:t>
            </a:r>
            <a:r>
              <a:rPr lang="en-US" altLang="zh-CN" sz="1200" kern="1200" dirty="0" smtClean="0">
                <a:solidFill>
                  <a:schemeClr val="tx1"/>
                </a:solidFill>
                <a:effectLst/>
                <a:latin typeface="+mn-lt"/>
                <a:ea typeface="+mn-ea"/>
                <a:cs typeface="+mn-cs"/>
              </a:rPr>
              <a:t>': '33643', '</a:t>
            </a:r>
            <a:r>
              <a:rPr lang="zh-CN" altLang="zh-CN" sz="1200" kern="1200" dirty="0" smtClean="0">
                <a:solidFill>
                  <a:schemeClr val="tx1"/>
                </a:solidFill>
                <a:effectLst/>
                <a:latin typeface="+mn-lt"/>
                <a:ea typeface="+mn-ea"/>
                <a:cs typeface="+mn-cs"/>
              </a:rPr>
              <a:t>乔丹</a:t>
            </a:r>
            <a:r>
              <a:rPr lang="en-US" altLang="zh-CN" sz="1200" kern="1200" dirty="0" smtClean="0">
                <a:solidFill>
                  <a:schemeClr val="tx1"/>
                </a:solidFill>
                <a:effectLst/>
                <a:latin typeface="+mn-lt"/>
                <a:ea typeface="+mn-ea"/>
                <a:cs typeface="+mn-cs"/>
              </a:rPr>
              <a:t>': '32292', '</a:t>
            </a:r>
            <a:r>
              <a:rPr lang="zh-CN" altLang="zh-CN" sz="1200" kern="1200" dirty="0" smtClean="0">
                <a:solidFill>
                  <a:schemeClr val="tx1"/>
                </a:solidFill>
                <a:effectLst/>
                <a:latin typeface="+mn-lt"/>
                <a:ea typeface="+mn-ea"/>
                <a:cs typeface="+mn-cs"/>
              </a:rPr>
              <a:t>诺维茨基</a:t>
            </a:r>
            <a:r>
              <a:rPr lang="en-US" altLang="zh-CN" sz="1200" kern="1200" dirty="0" smtClean="0">
                <a:solidFill>
                  <a:schemeClr val="tx1"/>
                </a:solidFill>
                <a:effectLst/>
                <a:latin typeface="+mn-lt"/>
                <a:ea typeface="+mn-ea"/>
                <a:cs typeface="+mn-cs"/>
              </a:rPr>
              <a:t>': '31560', '</a:t>
            </a:r>
            <a:r>
              <a:rPr lang="zh-CN" altLang="zh-CN" sz="1200" kern="1200" dirty="0" smtClean="0">
                <a:solidFill>
                  <a:schemeClr val="tx1"/>
                </a:solidFill>
                <a:effectLst/>
                <a:latin typeface="+mn-lt"/>
                <a:ea typeface="+mn-ea"/>
                <a:cs typeface="+mn-cs"/>
              </a:rPr>
              <a:t>张伯伦</a:t>
            </a:r>
            <a:r>
              <a:rPr lang="en-US" altLang="zh-CN" sz="1200" kern="1200" dirty="0" smtClean="0">
                <a:solidFill>
                  <a:schemeClr val="tx1"/>
                </a:solidFill>
                <a:effectLst/>
                <a:latin typeface="+mn-lt"/>
                <a:ea typeface="+mn-ea"/>
                <a:cs typeface="+mn-cs"/>
              </a:rPr>
              <a:t>': '31419', '</a:t>
            </a:r>
            <a:r>
              <a:rPr lang="zh-CN" altLang="zh-CN" sz="1200" kern="1200" dirty="0" smtClean="0">
                <a:solidFill>
                  <a:schemeClr val="tx1"/>
                </a:solidFill>
                <a:effectLst/>
                <a:latin typeface="+mn-lt"/>
                <a:ea typeface="+mn-ea"/>
                <a:cs typeface="+mn-cs"/>
              </a:rPr>
              <a:t>奥尼尔</a:t>
            </a:r>
            <a:r>
              <a:rPr lang="en-US" altLang="zh-CN" sz="1200" kern="1200" dirty="0" smtClean="0">
                <a:solidFill>
                  <a:schemeClr val="tx1"/>
                </a:solidFill>
                <a:effectLst/>
                <a:latin typeface="+mn-lt"/>
                <a:ea typeface="+mn-ea"/>
                <a:cs typeface="+mn-cs"/>
              </a:rPr>
              <a:t>': '28596',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安东尼</a:t>
            </a:r>
            <a:r>
              <a:rPr lang="en-US" altLang="zh-CN" sz="1200" kern="1200" dirty="0" smtClean="0">
                <a:solidFill>
                  <a:schemeClr val="tx1"/>
                </a:solidFill>
                <a:effectLst/>
                <a:latin typeface="+mn-lt"/>
                <a:ea typeface="+mn-ea"/>
                <a:cs typeface="+mn-cs"/>
              </a:rPr>
              <a:t>': '28289'}</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或者使用</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函数的另一种形式</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':'38387','</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':'37062','</a:t>
            </a:r>
            <a:r>
              <a:rPr lang="zh-CN" altLang="zh-CN" sz="1200" kern="1200" dirty="0" smtClean="0">
                <a:solidFill>
                  <a:schemeClr val="tx1"/>
                </a:solidFill>
                <a:effectLst/>
                <a:latin typeface="+mn-lt"/>
                <a:ea typeface="+mn-ea"/>
                <a:cs typeface="+mn-cs"/>
              </a:rPr>
              <a:t>卡尔·马龙</a:t>
            </a:r>
            <a:r>
              <a:rPr lang="en-US" altLang="zh-CN" sz="1200" kern="1200" dirty="0" smtClean="0">
                <a:solidFill>
                  <a:schemeClr val="tx1"/>
                </a:solidFill>
                <a:effectLst/>
                <a:latin typeface="+mn-lt"/>
                <a:ea typeface="+mn-ea"/>
                <a:cs typeface="+mn-cs"/>
              </a:rPr>
              <a:t>':'36928'}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NBA_score1={'</a:t>
            </a:r>
            <a:r>
              <a:rPr lang="zh-CN" altLang="zh-CN" sz="1200" kern="1200" dirty="0" smtClean="0">
                <a:solidFill>
                  <a:schemeClr val="tx1"/>
                </a:solidFill>
                <a:effectLst/>
                <a:latin typeface="+mn-lt"/>
                <a:ea typeface="+mn-ea"/>
                <a:cs typeface="+mn-cs"/>
              </a:rPr>
              <a:t>科比</a:t>
            </a:r>
            <a:r>
              <a:rPr lang="en-US" altLang="zh-CN" sz="1200" kern="1200" dirty="0" smtClean="0">
                <a:solidFill>
                  <a:schemeClr val="tx1"/>
                </a:solidFill>
                <a:effectLst/>
                <a:latin typeface="+mn-lt"/>
                <a:ea typeface="+mn-ea"/>
                <a:cs typeface="+mn-cs"/>
              </a:rPr>
              <a:t>': '33643', '</a:t>
            </a:r>
            <a:r>
              <a:rPr lang="zh-CN" altLang="zh-CN" sz="1200" kern="1200" dirty="0" smtClean="0">
                <a:solidFill>
                  <a:schemeClr val="tx1"/>
                </a:solidFill>
                <a:effectLst/>
                <a:latin typeface="+mn-lt"/>
                <a:ea typeface="+mn-ea"/>
                <a:cs typeface="+mn-cs"/>
              </a:rPr>
              <a:t>乔丹</a:t>
            </a:r>
            <a:r>
              <a:rPr lang="en-US" altLang="zh-CN" sz="1200" kern="1200" dirty="0" smtClean="0">
                <a:solidFill>
                  <a:schemeClr val="tx1"/>
                </a:solidFill>
                <a:effectLst/>
                <a:latin typeface="+mn-lt"/>
                <a:ea typeface="+mn-ea"/>
                <a:cs typeface="+mn-cs"/>
              </a:rPr>
              <a:t>': '32292', '</a:t>
            </a:r>
            <a:r>
              <a:rPr lang="zh-CN" altLang="zh-CN" sz="1200" kern="1200" dirty="0" smtClean="0">
                <a:solidFill>
                  <a:schemeClr val="tx1"/>
                </a:solidFill>
                <a:effectLst/>
                <a:latin typeface="+mn-lt"/>
                <a:ea typeface="+mn-ea"/>
                <a:cs typeface="+mn-cs"/>
              </a:rPr>
              <a:t>诺维茨基</a:t>
            </a:r>
            <a:r>
              <a:rPr lang="en-US" altLang="zh-CN" sz="1200" kern="1200" dirty="0" smtClean="0">
                <a:solidFill>
                  <a:schemeClr val="tx1"/>
                </a:solidFill>
                <a:effectLst/>
                <a:latin typeface="+mn-lt"/>
                <a:ea typeface="+mn-ea"/>
                <a:cs typeface="+mn-cs"/>
              </a:rPr>
              <a:t>': '31560'}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NBA_score</a:t>
            </a:r>
            <a:r>
              <a:rPr lang="en-US" altLang="zh-CN" sz="1200" kern="1200" dirty="0" smtClean="0">
                <a:solidFill>
                  <a:schemeClr val="tx1"/>
                </a:solidFill>
                <a:effectLst/>
                <a:latin typeface="+mn-lt"/>
                <a:ea typeface="+mn-ea"/>
                <a:cs typeface="+mn-cs"/>
              </a:rPr>
              <a:t>,**NBA_score1)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NBA_score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贾巴尔</a:t>
            </a:r>
            <a:r>
              <a:rPr lang="en-US" altLang="zh-CN" sz="1200" kern="1200" dirty="0" smtClean="0">
                <a:solidFill>
                  <a:schemeClr val="tx1"/>
                </a:solidFill>
                <a:effectLst/>
                <a:latin typeface="+mn-lt"/>
                <a:ea typeface="+mn-ea"/>
                <a:cs typeface="+mn-cs"/>
              </a:rPr>
              <a:t>': '38387', '</a:t>
            </a:r>
            <a:r>
              <a:rPr lang="zh-CN" altLang="zh-CN" sz="1200" kern="1200" dirty="0" smtClean="0">
                <a:solidFill>
                  <a:schemeClr val="tx1"/>
                </a:solidFill>
                <a:effectLst/>
                <a:latin typeface="+mn-lt"/>
                <a:ea typeface="+mn-ea"/>
                <a:cs typeface="+mn-cs"/>
              </a:rPr>
              <a:t>詹姆斯</a:t>
            </a:r>
            <a:r>
              <a:rPr lang="en-US" altLang="zh-CN" sz="1200" kern="1200" dirty="0" smtClean="0">
                <a:solidFill>
                  <a:schemeClr val="tx1"/>
                </a:solidFill>
                <a:effectLst/>
                <a:latin typeface="+mn-lt"/>
                <a:ea typeface="+mn-ea"/>
                <a:cs typeface="+mn-cs"/>
              </a:rPr>
              <a:t>': '37062', '</a:t>
            </a:r>
            <a:r>
              <a:rPr lang="zh-CN" altLang="zh-CN" sz="1200" kern="1200" dirty="0" smtClean="0">
                <a:solidFill>
                  <a:schemeClr val="tx1"/>
                </a:solidFill>
                <a:effectLst/>
                <a:latin typeface="+mn-lt"/>
                <a:ea typeface="+mn-ea"/>
                <a:cs typeface="+mn-cs"/>
              </a:rPr>
              <a:t>卡尔·马龙</a:t>
            </a:r>
            <a:r>
              <a:rPr lang="en-US" altLang="zh-CN" sz="1200" kern="1200" dirty="0" smtClean="0">
                <a:solidFill>
                  <a:schemeClr val="tx1"/>
                </a:solidFill>
                <a:effectLst/>
                <a:latin typeface="+mn-lt"/>
                <a:ea typeface="+mn-ea"/>
                <a:cs typeface="+mn-cs"/>
              </a:rPr>
              <a:t>': '36928', '</a:t>
            </a:r>
            <a:r>
              <a:rPr lang="zh-CN" altLang="zh-CN" sz="1200" kern="1200" dirty="0" smtClean="0">
                <a:solidFill>
                  <a:schemeClr val="tx1"/>
                </a:solidFill>
                <a:effectLst/>
                <a:latin typeface="+mn-lt"/>
                <a:ea typeface="+mn-ea"/>
                <a:cs typeface="+mn-cs"/>
              </a:rPr>
              <a:t>科比</a:t>
            </a:r>
            <a:r>
              <a:rPr lang="en-US" altLang="zh-CN" sz="1200" kern="1200" dirty="0" smtClean="0">
                <a:solidFill>
                  <a:schemeClr val="tx1"/>
                </a:solidFill>
                <a:effectLst/>
                <a:latin typeface="+mn-lt"/>
                <a:ea typeface="+mn-ea"/>
                <a:cs typeface="+mn-cs"/>
              </a:rPr>
              <a:t>': '33643',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乔丹</a:t>
            </a:r>
            <a:r>
              <a:rPr lang="en-US" altLang="zh-CN" sz="1200" kern="1200" dirty="0" smtClean="0">
                <a:solidFill>
                  <a:schemeClr val="tx1"/>
                </a:solidFill>
                <a:effectLst/>
                <a:latin typeface="+mn-lt"/>
                <a:ea typeface="+mn-ea"/>
                <a:cs typeface="+mn-cs"/>
              </a:rPr>
              <a:t>': '32292', '</a:t>
            </a:r>
            <a:r>
              <a:rPr lang="zh-CN" altLang="zh-CN" sz="1200" kern="1200" dirty="0" smtClean="0">
                <a:solidFill>
                  <a:schemeClr val="tx1"/>
                </a:solidFill>
                <a:effectLst/>
                <a:latin typeface="+mn-lt"/>
                <a:ea typeface="+mn-ea"/>
                <a:cs typeface="+mn-cs"/>
              </a:rPr>
              <a:t>诺维茨基</a:t>
            </a:r>
            <a:r>
              <a:rPr lang="en-US" altLang="zh-CN" sz="1200" kern="1200" dirty="0" smtClean="0">
                <a:solidFill>
                  <a:schemeClr val="tx1"/>
                </a:solidFill>
                <a:effectLst/>
                <a:latin typeface="+mn-lt"/>
                <a:ea typeface="+mn-ea"/>
                <a:cs typeface="+mn-cs"/>
              </a:rPr>
              <a:t>': '31560'}</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79</a:t>
            </a:fld>
            <a:endParaRPr lang="zh-CN" altLang="en-US"/>
          </a:p>
        </p:txBody>
      </p:sp>
    </p:spTree>
    <p:extLst>
      <p:ext uri="{BB962C8B-B14F-4D97-AF65-F5344CB8AC3E}">
        <p14:creationId xmlns:p14="http://schemas.microsoft.com/office/powerpoint/2010/main" val="350932200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sentence=input("</a:t>
            </a:r>
            <a:r>
              <a:rPr lang="zh-CN" altLang="zh-CN" sz="1200" kern="1200" dirty="0" smtClean="0">
                <a:solidFill>
                  <a:schemeClr val="tx1"/>
                </a:solidFill>
                <a:effectLst/>
                <a:latin typeface="+mn-lt"/>
                <a:ea typeface="+mn-ea"/>
                <a:cs typeface="+mn-cs"/>
              </a:rPr>
              <a:t>请输入英文语句</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sentence=</a:t>
            </a:r>
            <a:r>
              <a:rPr lang="en-US" altLang="zh-CN" sz="1200" kern="1200" dirty="0" err="1" smtClean="0">
                <a:solidFill>
                  <a:schemeClr val="tx1"/>
                </a:solidFill>
                <a:effectLst/>
                <a:latin typeface="+mn-lt"/>
                <a:ea typeface="+mn-ea"/>
                <a:cs typeface="+mn-cs"/>
              </a:rPr>
              <a:t>sentence.lower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alpha_counts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letter in sentence: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'a'&lt;=letter&lt;='z':</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letter in </a:t>
            </a:r>
            <a:r>
              <a:rPr lang="en-US" altLang="zh-CN" sz="1200" kern="1200" dirty="0" err="1" smtClean="0">
                <a:solidFill>
                  <a:schemeClr val="tx1"/>
                </a:solidFill>
                <a:effectLst/>
                <a:latin typeface="+mn-lt"/>
                <a:ea typeface="+mn-ea"/>
                <a:cs typeface="+mn-cs"/>
              </a:rPr>
              <a:t>alpha_counts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alpha_counts</a:t>
            </a:r>
            <a:r>
              <a:rPr lang="en-US" altLang="zh-CN" sz="1200" kern="1200" dirty="0" smtClean="0">
                <a:solidFill>
                  <a:schemeClr val="tx1"/>
                </a:solidFill>
                <a:effectLst/>
                <a:latin typeface="+mn-lt"/>
                <a:ea typeface="+mn-ea"/>
                <a:cs typeface="+mn-cs"/>
              </a:rPr>
              <a:t>[letter]+=1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alpha_counts</a:t>
            </a:r>
            <a:r>
              <a:rPr lang="en-US" altLang="zh-CN" sz="1200" kern="1200" dirty="0" smtClean="0">
                <a:solidFill>
                  <a:schemeClr val="tx1"/>
                </a:solidFill>
                <a:effectLst/>
                <a:latin typeface="+mn-lt"/>
                <a:ea typeface="+mn-ea"/>
                <a:cs typeface="+mn-cs"/>
              </a:rPr>
              <a:t>[letter]=1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alpha_counts.items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80</a:t>
            </a:fld>
            <a:endParaRPr lang="zh-CN" altLang="en-US"/>
          </a:p>
        </p:txBody>
      </p:sp>
    </p:spTree>
    <p:extLst>
      <p:ext uri="{BB962C8B-B14F-4D97-AF65-F5344CB8AC3E}">
        <p14:creationId xmlns:p14="http://schemas.microsoft.com/office/powerpoint/2010/main" val="212814603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dct_vegetable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魔芋</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张北</a:t>
            </a:r>
            <a:r>
              <a:rPr lang="en-US" altLang="zh-CN" sz="1200" kern="1200" dirty="0" smtClean="0">
                <a:solidFill>
                  <a:schemeClr val="tx1"/>
                </a:solidFill>
                <a:effectLst/>
                <a:latin typeface="+mn-lt"/>
                <a:ea typeface="+mn-ea"/>
                <a:cs typeface="+mn-cs"/>
              </a:rPr>
              <a:t>',9.0],'</a:t>
            </a:r>
            <a:r>
              <a:rPr lang="zh-CN" altLang="zh-CN" sz="1200" kern="1200" dirty="0" smtClean="0">
                <a:solidFill>
                  <a:schemeClr val="tx1"/>
                </a:solidFill>
                <a:effectLst/>
                <a:latin typeface="+mn-lt"/>
                <a:ea typeface="+mn-ea"/>
                <a:cs typeface="+mn-cs"/>
              </a:rPr>
              <a:t>香芹</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寿光</a:t>
            </a:r>
            <a:r>
              <a:rPr lang="en-US" altLang="zh-CN" sz="1200" kern="1200" dirty="0" smtClean="0">
                <a:solidFill>
                  <a:schemeClr val="tx1"/>
                </a:solidFill>
                <a:effectLst/>
                <a:latin typeface="+mn-lt"/>
                <a:ea typeface="+mn-ea"/>
                <a:cs typeface="+mn-cs"/>
              </a:rPr>
              <a:t>',15.0],'</a:t>
            </a:r>
            <a:r>
              <a:rPr lang="zh-CN" altLang="zh-CN" sz="1200" kern="1200" dirty="0" smtClean="0">
                <a:solidFill>
                  <a:schemeClr val="tx1"/>
                </a:solidFill>
                <a:effectLst/>
                <a:latin typeface="+mn-lt"/>
                <a:ea typeface="+mn-ea"/>
                <a:cs typeface="+mn-cs"/>
              </a:rPr>
              <a:t>花菜</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寿光</a:t>
            </a:r>
            <a:r>
              <a:rPr lang="en-US" altLang="zh-CN" sz="1200" kern="1200" dirty="0" smtClean="0">
                <a:solidFill>
                  <a:schemeClr val="tx1"/>
                </a:solidFill>
                <a:effectLst/>
                <a:latin typeface="+mn-lt"/>
                <a:ea typeface="+mn-ea"/>
                <a:cs typeface="+mn-cs"/>
              </a:rPr>
              <a:t>',8.5], '</a:t>
            </a:r>
            <a:r>
              <a:rPr lang="zh-CN" altLang="zh-CN" sz="1200" kern="1200" dirty="0" smtClean="0">
                <a:solidFill>
                  <a:schemeClr val="tx1"/>
                </a:solidFill>
                <a:effectLst/>
                <a:latin typeface="+mn-lt"/>
                <a:ea typeface="+mn-ea"/>
                <a:cs typeface="+mn-cs"/>
              </a:rPr>
              <a:t>青椒</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张北</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5.2],'</a:t>
            </a:r>
            <a:r>
              <a:rPr lang="zh-CN" altLang="zh-CN" sz="1200" kern="1200" dirty="0" smtClean="0">
                <a:solidFill>
                  <a:schemeClr val="tx1"/>
                </a:solidFill>
                <a:effectLst/>
                <a:latin typeface="+mn-lt"/>
                <a:ea typeface="+mn-ea"/>
                <a:cs typeface="+mn-cs"/>
              </a:rPr>
              <a:t>番茄</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张北</a:t>
            </a:r>
            <a:r>
              <a:rPr lang="en-US" altLang="zh-CN" sz="1200" kern="1200" dirty="0" smtClean="0">
                <a:solidFill>
                  <a:schemeClr val="tx1"/>
                </a:solidFill>
                <a:effectLst/>
                <a:latin typeface="+mn-lt"/>
                <a:ea typeface="+mn-ea"/>
                <a:cs typeface="+mn-cs"/>
              </a:rPr>
              <a:t>',3.6],'</a:t>
            </a:r>
            <a:r>
              <a:rPr lang="zh-CN" altLang="zh-CN" sz="1200" kern="1200" dirty="0" smtClean="0">
                <a:solidFill>
                  <a:schemeClr val="tx1"/>
                </a:solidFill>
                <a:effectLst/>
                <a:latin typeface="+mn-lt"/>
                <a:ea typeface="+mn-ea"/>
                <a:cs typeface="+mn-cs"/>
              </a:rPr>
              <a:t>佛手瓜</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寿光</a:t>
            </a:r>
            <a:r>
              <a:rPr lang="en-US" altLang="zh-CN" sz="1200" kern="1200" dirty="0" smtClean="0">
                <a:solidFill>
                  <a:schemeClr val="tx1"/>
                </a:solidFill>
                <a:effectLst/>
                <a:latin typeface="+mn-lt"/>
                <a:ea typeface="+mn-ea"/>
                <a:cs typeface="+mn-cs"/>
              </a:rPr>
              <a:t>',5.9],'</a:t>
            </a:r>
            <a:r>
              <a:rPr lang="zh-CN" altLang="zh-CN" sz="1200" kern="1200" dirty="0" smtClean="0">
                <a:solidFill>
                  <a:schemeClr val="tx1"/>
                </a:solidFill>
                <a:effectLst/>
                <a:latin typeface="+mn-lt"/>
                <a:ea typeface="+mn-ea"/>
                <a:cs typeface="+mn-cs"/>
              </a:rPr>
              <a:t>萝卜</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张北</a:t>
            </a:r>
            <a:r>
              <a:rPr lang="en-US" altLang="zh-CN" sz="1200" kern="1200" dirty="0" smtClean="0">
                <a:solidFill>
                  <a:schemeClr val="tx1"/>
                </a:solidFill>
                <a:effectLst/>
                <a:latin typeface="+mn-lt"/>
                <a:ea typeface="+mn-ea"/>
                <a:cs typeface="+mn-cs"/>
              </a:rPr>
              <a:t>',8.4]}</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place_price={}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vegetable_place=[]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variety,attributes in dct_vegetable.items():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place_price[attributes[0]]=place_price.get(attributes[0],0)+1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attributes[1]&gt;8: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vegetable_place.append([variety,attributes[0], attributes[1]])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来自张北的蔬菜有</a:t>
            </a:r>
            <a:r>
              <a:rPr lang="en-US" altLang="zh-CN" sz="1200" kern="1200" dirty="0" smtClean="0">
                <a:solidFill>
                  <a:schemeClr val="tx1"/>
                </a:solidFill>
                <a:effectLst/>
                <a:latin typeface="+mn-lt"/>
                <a:ea typeface="+mn-ea"/>
                <a:cs typeface="+mn-cs"/>
              </a:rPr>
              <a:t>{place_price['</a:t>
            </a:r>
            <a:r>
              <a:rPr lang="zh-CN" altLang="zh-CN" sz="1200" kern="1200" dirty="0" smtClean="0">
                <a:solidFill>
                  <a:schemeClr val="tx1"/>
                </a:solidFill>
                <a:effectLst/>
                <a:latin typeface="+mn-lt"/>
                <a:ea typeface="+mn-ea"/>
                <a:cs typeface="+mn-cs"/>
              </a:rPr>
              <a:t>张北</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种，</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a:t>
            </a:r>
            <a:r>
              <a:rPr lang="zh-CN" altLang="zh-CN" sz="1200" kern="1200" dirty="0" smtClean="0">
                <a:solidFill>
                  <a:schemeClr val="tx1"/>
                </a:solidFill>
                <a:effectLst/>
                <a:latin typeface="+mn-lt"/>
                <a:ea typeface="+mn-ea"/>
                <a:cs typeface="+mn-cs"/>
              </a:rPr>
              <a:t>来自寿光的蔬菜有</a:t>
            </a:r>
            <a:r>
              <a:rPr lang="en-US" altLang="zh-CN" sz="1200" kern="1200" dirty="0" smtClean="0">
                <a:solidFill>
                  <a:schemeClr val="tx1"/>
                </a:solidFill>
                <a:effectLst/>
                <a:latin typeface="+mn-lt"/>
                <a:ea typeface="+mn-ea"/>
                <a:cs typeface="+mn-cs"/>
              </a:rPr>
              <a:t>{place_price['</a:t>
            </a:r>
            <a:r>
              <a:rPr lang="zh-CN" altLang="zh-CN" sz="1200" kern="1200" dirty="0" smtClean="0">
                <a:solidFill>
                  <a:schemeClr val="tx1"/>
                </a:solidFill>
                <a:effectLst/>
                <a:latin typeface="+mn-lt"/>
                <a:ea typeface="+mn-ea"/>
                <a:cs typeface="+mn-cs"/>
              </a:rPr>
              <a:t>寿光</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种</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zh-CN" altLang="zh-CN" sz="1200" kern="1200" dirty="0" smtClean="0">
                <a:solidFill>
                  <a:schemeClr val="tx1"/>
                </a:solidFill>
                <a:effectLst/>
                <a:latin typeface="+mn-lt"/>
                <a:ea typeface="+mn-ea"/>
                <a:cs typeface="+mn-cs"/>
              </a:rPr>
              <a:t>价格大于</a:t>
            </a:r>
            <a:r>
              <a:rPr lang="en-US" altLang="zh-CN" sz="1200" kern="1200" dirty="0" smtClean="0">
                <a:solidFill>
                  <a:schemeClr val="tx1"/>
                </a:solidFill>
                <a:effectLst/>
                <a:latin typeface="+mn-lt"/>
                <a:ea typeface="+mn-ea"/>
                <a:cs typeface="+mn-cs"/>
              </a:rPr>
              <a:t>8</a:t>
            </a:r>
            <a:r>
              <a:rPr lang="zh-CN" altLang="zh-CN" sz="1200" kern="1200" dirty="0" smtClean="0">
                <a:solidFill>
                  <a:schemeClr val="tx1"/>
                </a:solidFill>
                <a:effectLst/>
                <a:latin typeface="+mn-lt"/>
                <a:ea typeface="+mn-ea"/>
                <a:cs typeface="+mn-cs"/>
              </a:rPr>
              <a:t>元的蔬菜是</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v in vegetable_place: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print(f"{v[0]}</a:t>
            </a:r>
            <a:r>
              <a:rPr lang="zh-CN" altLang="zh-CN" sz="1200" kern="1200" dirty="0" smtClean="0">
                <a:solidFill>
                  <a:schemeClr val="tx1"/>
                </a:solidFill>
                <a:effectLst/>
                <a:latin typeface="+mn-lt"/>
                <a:ea typeface="+mn-ea"/>
                <a:cs typeface="+mn-cs"/>
              </a:rPr>
              <a:t>来自</a:t>
            </a:r>
            <a:r>
              <a:rPr lang="en-US" altLang="zh-CN" sz="1200" kern="1200" dirty="0" smtClean="0">
                <a:solidFill>
                  <a:schemeClr val="tx1"/>
                </a:solidFill>
                <a:effectLst/>
                <a:latin typeface="+mn-lt"/>
                <a:ea typeface="+mn-ea"/>
                <a:cs typeface="+mn-cs"/>
              </a:rPr>
              <a:t>{v[1] }</a:t>
            </a:r>
            <a:r>
              <a:rPr lang="zh-CN" altLang="zh-CN" sz="1200" kern="1200" dirty="0" smtClean="0">
                <a:solidFill>
                  <a:schemeClr val="tx1"/>
                </a:solidFill>
                <a:effectLst/>
                <a:latin typeface="+mn-lt"/>
                <a:ea typeface="+mn-ea"/>
                <a:cs typeface="+mn-cs"/>
              </a:rPr>
              <a:t>，价格为</a:t>
            </a:r>
            <a:r>
              <a:rPr lang="en-US" altLang="zh-CN" sz="1200" kern="1200" dirty="0" smtClean="0">
                <a:solidFill>
                  <a:schemeClr val="tx1"/>
                </a:solidFill>
                <a:effectLst/>
                <a:latin typeface="+mn-lt"/>
                <a:ea typeface="+mn-ea"/>
                <a:cs typeface="+mn-cs"/>
              </a:rPr>
              <a:t>{ v[2]}</a:t>
            </a:r>
            <a:r>
              <a:rPr lang="zh-CN" altLang="zh-CN" sz="1200" kern="1200" dirty="0" smtClean="0">
                <a:solidFill>
                  <a:schemeClr val="tx1"/>
                </a:solidFill>
                <a:effectLst/>
                <a:latin typeface="+mn-lt"/>
                <a:ea typeface="+mn-ea"/>
                <a:cs typeface="+mn-cs"/>
              </a:rPr>
              <a:t>元</a:t>
            </a:r>
            <a:r>
              <a:rPr lang="en-US" altLang="zh-CN" sz="1200" kern="1200" dirty="0" smtClean="0">
                <a:solidFill>
                  <a:schemeClr val="tx1"/>
                </a:solidFill>
                <a:effectLst/>
                <a:latin typeface="+mn-lt"/>
                <a:ea typeface="+mn-ea"/>
                <a:cs typeface="+mn-cs"/>
              </a:rPr>
              <a:t>/Kg")</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81</a:t>
            </a:fld>
            <a:endParaRPr lang="zh-CN" altLang="en-US"/>
          </a:p>
        </p:txBody>
      </p:sp>
    </p:spTree>
    <p:extLst>
      <p:ext uri="{BB962C8B-B14F-4D97-AF65-F5344CB8AC3E}">
        <p14:creationId xmlns:p14="http://schemas.microsoft.com/office/powerpoint/2010/main" val="3806765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week=('Monday','Tuesday','Wednesday','Thursday','Friday','Saturday','Sunday',)</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for day in week: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day,end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Monday,Tuesday,Wednesday,Thursday,Friday,Saturday,Sunday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i=0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while i &lt; </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(week):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print(week[i],end=',')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Monday,Tuesday,Wednesday,Thursday,Friday,Saturday,Sunday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print("April Fools' Day" in week)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False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print("Saturday" not in week)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False</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a:t>
            </a:fld>
            <a:endParaRPr lang="zh-CN" altLang="en-US"/>
          </a:p>
        </p:txBody>
      </p:sp>
    </p:spTree>
    <p:extLst>
      <p:ext uri="{BB962C8B-B14F-4D97-AF65-F5344CB8AC3E}">
        <p14:creationId xmlns:p14="http://schemas.microsoft.com/office/powerpoint/2010/main" val="32534636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82</a:t>
            </a:fld>
            <a:endParaRPr lang="zh-CN" altLang="en-US"/>
          </a:p>
        </p:txBody>
      </p:sp>
    </p:spTree>
    <p:extLst>
      <p:ext uri="{BB962C8B-B14F-4D97-AF65-F5344CB8AC3E}">
        <p14:creationId xmlns:p14="http://schemas.microsoft.com/office/powerpoint/2010/main" val="210537044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t>
            </a:r>
            <a:r>
              <a:rPr lang="en-US" altLang="zh-CN" sz="1200" kern="1200" dirty="0" smtClean="0">
                <a:solidFill>
                  <a:schemeClr val="tx1"/>
                </a:solidFill>
                <a:effectLst/>
                <a:latin typeface="+mn-lt"/>
                <a:ea typeface="+mn-ea"/>
                <a:cs typeface="+mn-cs"/>
              </a:rPr>
              <a:t>={'C','C++','Java','Python','Go','C#','</a:t>
            </a:r>
            <a:r>
              <a:rPr lang="en-US" altLang="zh-CN" sz="1200" kern="1200" dirty="0" err="1" smtClean="0">
                <a:solidFill>
                  <a:schemeClr val="tx1"/>
                </a:solidFill>
                <a:effectLst/>
                <a:latin typeface="+mn-lt"/>
                <a:ea typeface="+mn-ea"/>
                <a:cs typeface="+mn-cs"/>
              </a:rPr>
              <a:t>VB.Net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 'Go', 'Java', 'C#', 'Python', '</a:t>
            </a:r>
            <a:r>
              <a:rPr lang="en-US" altLang="zh-CN" sz="1200" kern="1200" dirty="0" err="1" smtClean="0">
                <a:solidFill>
                  <a:schemeClr val="tx1"/>
                </a:solidFill>
                <a:effectLst/>
                <a:latin typeface="+mn-lt"/>
                <a:ea typeface="+mn-ea"/>
                <a:cs typeface="+mn-cs"/>
              </a:rPr>
              <a:t>VB.Net</a:t>
            </a:r>
            <a:r>
              <a:rPr lang="en-US" altLang="zh-CN" sz="1200" kern="1200" dirty="0" smtClean="0">
                <a:solidFill>
                  <a:schemeClr val="tx1"/>
                </a:solidFill>
                <a:effectLst/>
                <a:latin typeface="+mn-lt"/>
                <a:ea typeface="+mn-ea"/>
                <a:cs typeface="+mn-cs"/>
              </a:rPr>
              <a:t>', 'C++'}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set_vegetable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芹菜</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香菜</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白菜</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青菜</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娃娃菜</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甜菜</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白菜</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set_vegetable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白菜</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芹菜</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娃娃菜</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香菜</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甜菜</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青菜</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set_list</a:t>
            </a:r>
            <a:r>
              <a:rPr lang="en-US" altLang="zh-CN" sz="1200" kern="1200" dirty="0" smtClean="0">
                <a:solidFill>
                  <a:schemeClr val="tx1"/>
                </a:solidFill>
                <a:effectLst/>
                <a:latin typeface="+mn-lt"/>
                <a:ea typeface="+mn-ea"/>
                <a:cs typeface="+mn-cs"/>
              </a:rPr>
              <a:t>={(1,2),(3,4),(5,6)}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set_list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 2), (3, 4), (5, 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set_list</a:t>
            </a:r>
            <a:r>
              <a:rPr lang="en-US" altLang="zh-CN" sz="1200" kern="1200" dirty="0" smtClean="0">
                <a:solidFill>
                  <a:schemeClr val="tx1"/>
                </a:solidFill>
                <a:effectLst/>
                <a:latin typeface="+mn-lt"/>
                <a:ea typeface="+mn-ea"/>
                <a:cs typeface="+mn-cs"/>
              </a:rPr>
              <a:t>={[1,2],[3,4],[5,6]}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"&lt;pyshell#6&gt;",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set_list</a:t>
            </a:r>
            <a:r>
              <a:rPr lang="en-US" altLang="zh-CN" sz="1200" kern="1200" dirty="0" smtClean="0">
                <a:solidFill>
                  <a:schemeClr val="tx1"/>
                </a:solidFill>
                <a:effectLst/>
                <a:latin typeface="+mn-lt"/>
                <a:ea typeface="+mn-ea"/>
                <a:cs typeface="+mn-cs"/>
              </a:rPr>
              <a:t>={[1,2],[3,4],[5,6]}</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TypeError</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unhashable</a:t>
            </a:r>
            <a:r>
              <a:rPr lang="en-US" altLang="zh-CN" sz="1200" kern="1200" dirty="0" smtClean="0">
                <a:solidFill>
                  <a:schemeClr val="tx1"/>
                </a:solidFill>
                <a:effectLst/>
                <a:latin typeface="+mn-lt"/>
                <a:ea typeface="+mn-ea"/>
                <a:cs typeface="+mn-cs"/>
              </a:rPr>
              <a:t> type: 'list'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83</a:t>
            </a:fld>
            <a:endParaRPr lang="zh-CN" altLang="en-US"/>
          </a:p>
        </p:txBody>
      </p:sp>
    </p:spTree>
    <p:extLst>
      <p:ext uri="{BB962C8B-B14F-4D97-AF65-F5344CB8AC3E}">
        <p14:creationId xmlns:p14="http://schemas.microsoft.com/office/powerpoint/2010/main" val="411143351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构造函数</a:t>
            </a:r>
            <a:r>
              <a:rPr lang="en-US" altLang="zh-CN" sz="1200" kern="1200" dirty="0" smtClean="0">
                <a:solidFill>
                  <a:schemeClr val="tx1"/>
                </a:solidFill>
                <a:effectLst/>
                <a:latin typeface="+mn-lt"/>
                <a:ea typeface="+mn-ea"/>
                <a:cs typeface="+mn-cs"/>
              </a:rPr>
              <a:t>set()</a:t>
            </a:r>
            <a:r>
              <a:rPr lang="zh-CN" altLang="zh-CN" sz="1200" kern="1200" dirty="0" smtClean="0">
                <a:solidFill>
                  <a:schemeClr val="tx1"/>
                </a:solidFill>
                <a:effectLst/>
                <a:latin typeface="+mn-lt"/>
                <a:ea typeface="+mn-ea"/>
                <a:cs typeface="+mn-cs"/>
              </a:rPr>
              <a:t>可以将序列转化为集合，同时将剔除重复元素，只保留其中的一个。</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set_string</a:t>
            </a:r>
            <a:r>
              <a:rPr lang="en-US" altLang="zh-CN" sz="1200" kern="1200" dirty="0" smtClean="0">
                <a:solidFill>
                  <a:schemeClr val="tx1"/>
                </a:solidFill>
                <a:effectLst/>
                <a:latin typeface="+mn-lt"/>
                <a:ea typeface="+mn-ea"/>
                <a:cs typeface="+mn-cs"/>
              </a:rPr>
              <a:t>=set("No pain, no gain.")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set_string</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 ' ', 'N', ',', 'n', 'g', 'o', 'i', 'a'}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set_list</a:t>
            </a:r>
            <a:r>
              <a:rPr lang="en-US" altLang="zh-CN" sz="1200" kern="1200" dirty="0" smtClean="0">
                <a:solidFill>
                  <a:schemeClr val="tx1"/>
                </a:solidFill>
                <a:effectLst/>
                <a:latin typeface="+mn-lt"/>
                <a:ea typeface="+mn-ea"/>
                <a:cs typeface="+mn-cs"/>
              </a:rPr>
              <a:t>=set([1,2,3,4,5,4,3,2,1])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set_list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{1, 2, 3, 4, 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set_integer</a:t>
            </a:r>
            <a:r>
              <a:rPr lang="en-US" altLang="zh-CN" sz="1200" kern="1200" dirty="0" smtClean="0">
                <a:solidFill>
                  <a:schemeClr val="tx1"/>
                </a:solidFill>
                <a:effectLst/>
                <a:latin typeface="+mn-lt"/>
                <a:ea typeface="+mn-ea"/>
                <a:cs typeface="+mn-cs"/>
              </a:rPr>
              <a:t>=set(12345)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"&lt;pyshell#4&gt;",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set_integer</a:t>
            </a:r>
            <a:r>
              <a:rPr lang="en-US" altLang="zh-CN" sz="1200" kern="1200" dirty="0" smtClean="0">
                <a:solidFill>
                  <a:schemeClr val="tx1"/>
                </a:solidFill>
                <a:effectLst/>
                <a:latin typeface="+mn-lt"/>
                <a:ea typeface="+mn-ea"/>
                <a:cs typeface="+mn-cs"/>
              </a:rPr>
              <a:t>=set(12345)</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TypeError</a:t>
            </a:r>
            <a:r>
              <a:rPr lang="en-US" altLang="zh-CN" sz="1200" kern="1200" dirty="0" smtClean="0">
                <a:solidFill>
                  <a:schemeClr val="tx1"/>
                </a:solidFill>
                <a:effectLst/>
                <a:latin typeface="+mn-lt"/>
                <a:ea typeface="+mn-ea"/>
                <a:cs typeface="+mn-cs"/>
              </a:rPr>
              <a:t>: 'int' object is not </a:t>
            </a:r>
            <a:r>
              <a:rPr lang="en-US" altLang="zh-CN" sz="1200" kern="1200" dirty="0" err="1" smtClean="0">
                <a:solidFill>
                  <a:schemeClr val="tx1"/>
                </a:solidFill>
                <a:effectLst/>
                <a:latin typeface="+mn-lt"/>
                <a:ea typeface="+mn-ea"/>
                <a:cs typeface="+mn-cs"/>
              </a:rPr>
              <a:t>iterable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set()</a:t>
            </a:r>
            <a:r>
              <a:rPr lang="zh-CN" altLang="zh-CN" sz="1200" kern="1200" dirty="0" smtClean="0">
                <a:solidFill>
                  <a:schemeClr val="tx1"/>
                </a:solidFill>
                <a:effectLst/>
                <a:latin typeface="+mn-lt"/>
                <a:ea typeface="+mn-ea"/>
                <a:cs typeface="+mn-cs"/>
              </a:rPr>
              <a:t>函数无法将整数等类型转化为集合，在将序列转化为集合时会进行去重操作，这一特性常被用于字符串或列表去重操作。</a:t>
            </a:r>
          </a:p>
          <a:p>
            <a:r>
              <a:rPr lang="zh-CN" altLang="zh-CN" sz="1200" kern="1200" dirty="0" smtClean="0">
                <a:solidFill>
                  <a:schemeClr val="tx1"/>
                </a:solidFill>
                <a:effectLst/>
                <a:latin typeface="+mn-lt"/>
                <a:ea typeface="+mn-ea"/>
                <a:cs typeface="+mn-cs"/>
              </a:rPr>
              <a:t>因为</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被用来创建空字典，所以</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语言创建空集，必须使用不带参数的</a:t>
            </a:r>
            <a:r>
              <a:rPr lang="en-US" altLang="zh-CN" sz="1200" kern="1200" dirty="0" smtClean="0">
                <a:solidFill>
                  <a:schemeClr val="tx1"/>
                </a:solidFill>
                <a:effectLst/>
                <a:latin typeface="+mn-lt"/>
                <a:ea typeface="+mn-ea"/>
                <a:cs typeface="+mn-cs"/>
              </a:rPr>
              <a:t>set()</a:t>
            </a:r>
            <a:r>
              <a:rPr lang="zh-CN" altLang="zh-CN" sz="1200" kern="1200" dirty="0" smtClean="0">
                <a:solidFill>
                  <a:schemeClr val="tx1"/>
                </a:solidFill>
                <a:effectLst/>
                <a:latin typeface="+mn-lt"/>
                <a:ea typeface="+mn-ea"/>
                <a:cs typeface="+mn-cs"/>
              </a:rPr>
              <a:t>函数。</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dic_empty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dic_empty</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type(</a:t>
            </a:r>
            <a:r>
              <a:rPr lang="en-US" altLang="zh-CN" sz="1200" kern="1200" dirty="0" err="1" smtClean="0">
                <a:solidFill>
                  <a:schemeClr val="tx1"/>
                </a:solidFill>
                <a:effectLst/>
                <a:latin typeface="+mn-lt"/>
                <a:ea typeface="+mn-ea"/>
                <a:cs typeface="+mn-cs"/>
              </a:rPr>
              <a:t>dic_empty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&lt;class '</a:t>
            </a:r>
            <a:r>
              <a:rPr lang="en-US" altLang="zh-CN" sz="1200" kern="1200" dirty="0" err="1" smtClean="0">
                <a:solidFill>
                  <a:schemeClr val="tx1"/>
                </a:solidFill>
                <a:effectLst/>
                <a:latin typeface="+mn-lt"/>
                <a:ea typeface="+mn-ea"/>
                <a:cs typeface="+mn-cs"/>
              </a:rPr>
              <a:t>dict</a:t>
            </a:r>
            <a:r>
              <a:rPr lang="en-US" altLang="zh-CN" sz="1200" kern="1200" dirty="0" smtClean="0">
                <a:solidFill>
                  <a:schemeClr val="tx1"/>
                </a:solidFill>
                <a:effectLst/>
                <a:latin typeface="+mn-lt"/>
                <a:ea typeface="+mn-ea"/>
                <a:cs typeface="+mn-cs"/>
              </a:rPr>
              <a:t>'&gt;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set_empty</a:t>
            </a:r>
            <a:r>
              <a:rPr lang="en-US" altLang="zh-CN" sz="1200" kern="1200" dirty="0" smtClean="0">
                <a:solidFill>
                  <a:schemeClr val="tx1"/>
                </a:solidFill>
                <a:effectLst/>
                <a:latin typeface="+mn-lt"/>
                <a:ea typeface="+mn-ea"/>
                <a:cs typeface="+mn-cs"/>
              </a:rPr>
              <a:t>=set()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set_empty</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set()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type(</a:t>
            </a:r>
            <a:r>
              <a:rPr lang="en-US" altLang="zh-CN" sz="1200" kern="1200" dirty="0" err="1" smtClean="0">
                <a:solidFill>
                  <a:schemeClr val="tx1"/>
                </a:solidFill>
                <a:effectLst/>
                <a:latin typeface="+mn-lt"/>
                <a:ea typeface="+mn-ea"/>
                <a:cs typeface="+mn-cs"/>
              </a:rPr>
              <a:t>set_empty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&lt;class 'set'&gt;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84</a:t>
            </a:fld>
            <a:endParaRPr lang="zh-CN" altLang="en-US"/>
          </a:p>
        </p:txBody>
      </p:sp>
    </p:spTree>
    <p:extLst>
      <p:ext uri="{BB962C8B-B14F-4D97-AF65-F5344CB8AC3E}">
        <p14:creationId xmlns:p14="http://schemas.microsoft.com/office/powerpoint/2010/main" val="129015188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a:t>
            </a:r>
            <a:r>
              <a:rPr lang="en-US" altLang="zh-CN" sz="1200" kern="1200" dirty="0" err="1" smtClean="0">
                <a:solidFill>
                  <a:schemeClr val="tx1"/>
                </a:solidFill>
                <a:effectLst/>
                <a:latin typeface="+mn-lt"/>
                <a:ea typeface="+mn-ea"/>
                <a:cs typeface="+mn-cs"/>
              </a:rPr>
              <a:t>frozenset</a:t>
            </a:r>
            <a:r>
              <a:rPr lang="en-US" altLang="zh-CN" sz="1200" kern="1200" dirty="0" smtClean="0">
                <a:solidFill>
                  <a:schemeClr val="tx1"/>
                </a:solidFill>
                <a:effectLst/>
                <a:latin typeface="+mn-lt"/>
                <a:ea typeface="+mn-ea"/>
                <a:cs typeface="+mn-cs"/>
              </a:rPr>
              <a:t>([1,2,3,4,5])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frozenset</a:t>
            </a:r>
            <a:r>
              <a:rPr lang="en-US" altLang="zh-CN" sz="1200" kern="1200" dirty="0" smtClean="0">
                <a:solidFill>
                  <a:schemeClr val="tx1"/>
                </a:solidFill>
                <a:effectLst/>
                <a:latin typeface="+mn-lt"/>
                <a:ea typeface="+mn-ea"/>
                <a:cs typeface="+mn-cs"/>
              </a:rPr>
              <a:t>({1, 2, 3, 4, 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A.pop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"&lt;pyshell#18&gt;",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A.pop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AttributeError</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frozenset</a:t>
            </a:r>
            <a:r>
              <a:rPr lang="en-US" altLang="zh-CN" sz="1200" kern="1200" dirty="0" smtClean="0">
                <a:solidFill>
                  <a:schemeClr val="tx1"/>
                </a:solidFill>
                <a:effectLst/>
                <a:latin typeface="+mn-lt"/>
                <a:ea typeface="+mn-ea"/>
                <a:cs typeface="+mn-cs"/>
              </a:rPr>
              <a:t>' object has no attribute 'pop'</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85</a:t>
            </a:fld>
            <a:endParaRPr lang="zh-CN" altLang="en-US"/>
          </a:p>
        </p:txBody>
      </p:sp>
    </p:spTree>
    <p:extLst>
      <p:ext uri="{BB962C8B-B14F-4D97-AF65-F5344CB8AC3E}">
        <p14:creationId xmlns:p14="http://schemas.microsoft.com/office/powerpoint/2010/main" val="38484120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程序代码如下。</a:t>
            </a:r>
          </a:p>
          <a:p>
            <a:r>
              <a:rPr lang="en-US" altLang="zh-CN" sz="1200" kern="1200" dirty="0" smtClean="0">
                <a:solidFill>
                  <a:schemeClr val="tx1"/>
                </a:solidFill>
                <a:effectLst/>
                <a:latin typeface="+mn-lt"/>
                <a:ea typeface="+mn-ea"/>
                <a:cs typeface="+mn-cs"/>
              </a:rPr>
              <a:t>import random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counts=0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while counts&lt;20: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random.randint</a:t>
            </a:r>
            <a:r>
              <a:rPr lang="en-US" altLang="zh-CN" sz="1200" kern="1200" dirty="0" smtClean="0">
                <a:solidFill>
                  <a:schemeClr val="tx1"/>
                </a:solidFill>
                <a:effectLst/>
                <a:latin typeface="+mn-lt"/>
                <a:ea typeface="+mn-ea"/>
                <a:cs typeface="+mn-cs"/>
              </a:rPr>
              <a:t>(10,100) for x in range(25)]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dic_rnd</a:t>
            </a:r>
            <a:r>
              <a:rPr lang="en-US" altLang="zh-CN" sz="1200" kern="1200" dirty="0" smtClean="0">
                <a:solidFill>
                  <a:schemeClr val="tx1"/>
                </a:solidFill>
                <a:effectLst/>
                <a:latin typeface="+mn-lt"/>
                <a:ea typeface="+mn-ea"/>
                <a:cs typeface="+mn-cs"/>
              </a:rPr>
              <a:t>=set(</a:t>
            </a:r>
            <a:r>
              <a:rPr lang="en-US" altLang="zh-CN" sz="1200" kern="1200" dirty="0" err="1" smtClean="0">
                <a:solidFill>
                  <a:schemeClr val="tx1"/>
                </a:solidFill>
                <a:effectLst/>
                <a:latin typeface="+mn-lt"/>
                <a:ea typeface="+mn-ea"/>
                <a:cs typeface="+mn-cs"/>
              </a:rPr>
              <a:t>list_rnd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counts=</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dic_rnd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共生成</a:t>
            </a:r>
            <a:r>
              <a:rPr lang="en-US" altLang="zh-CN" sz="1200" kern="1200" dirty="0" smtClean="0">
                <a:solidFill>
                  <a:schemeClr val="tx1"/>
                </a:solidFill>
                <a:effectLst/>
                <a:latin typeface="+mn-lt"/>
                <a:ea typeface="+mn-ea"/>
                <a:cs typeface="+mn-cs"/>
              </a:rPr>
              <a:t>{counts}</a:t>
            </a:r>
            <a:r>
              <a:rPr lang="zh-CN" altLang="zh-CN" sz="1200" kern="1200" dirty="0" smtClean="0">
                <a:solidFill>
                  <a:schemeClr val="tx1"/>
                </a:solidFill>
                <a:effectLst/>
                <a:latin typeface="+mn-lt"/>
                <a:ea typeface="+mn-ea"/>
                <a:cs typeface="+mn-cs"/>
              </a:rPr>
              <a:t>个随机整数如下所示</a:t>
            </a:r>
            <a:r>
              <a:rPr lang="en-US" altLang="zh-CN" sz="1200" kern="1200" dirty="0" smtClean="0">
                <a:solidFill>
                  <a:schemeClr val="tx1"/>
                </a:solidFill>
                <a:effectLst/>
                <a:latin typeface="+mn-lt"/>
                <a:ea typeface="+mn-ea"/>
                <a:cs typeface="+mn-cs"/>
              </a:rPr>
              <a:t>:\n",</a:t>
            </a:r>
            <a:r>
              <a:rPr lang="en-US" altLang="zh-CN" sz="1200" kern="1200" dirty="0" err="1" smtClean="0">
                <a:solidFill>
                  <a:schemeClr val="tx1"/>
                </a:solidFill>
                <a:effectLst/>
                <a:latin typeface="+mn-lt"/>
                <a:ea typeface="+mn-ea"/>
                <a:cs typeface="+mn-cs"/>
              </a:rPr>
              <a:t>dic_rnd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list_2D=[]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list_1D=[]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j=0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x in </a:t>
            </a:r>
            <a:r>
              <a:rPr lang="en-US" altLang="zh-CN" sz="1200" kern="1200" dirty="0" err="1" smtClean="0">
                <a:solidFill>
                  <a:schemeClr val="tx1"/>
                </a:solidFill>
                <a:effectLst/>
                <a:latin typeface="+mn-lt"/>
                <a:ea typeface="+mn-ea"/>
                <a:cs typeface="+mn-cs"/>
              </a:rPr>
              <a:t>dic_rnd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index=i%5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list_1D.append(x)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index == 4:</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list_2D.append(list_1D)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j+=1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list_1D=[]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i == 20: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range(4):</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j in range(5):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 (f"{list_2D[i][j]:5}",end="")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86</a:t>
            </a:fld>
            <a:endParaRPr lang="zh-CN" altLang="en-US"/>
          </a:p>
        </p:txBody>
      </p:sp>
    </p:spTree>
    <p:extLst>
      <p:ext uri="{BB962C8B-B14F-4D97-AF65-F5344CB8AC3E}">
        <p14:creationId xmlns:p14="http://schemas.microsoft.com/office/powerpoint/2010/main" val="387999784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A=set("Man proposes")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B=set("God deposes")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 'e', ' ', 'o', 'p', 'a', 's', 'r', 'M'}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 ' ', 'G', 'o', 'p', 'd', 's'}</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87</a:t>
            </a:fld>
            <a:endParaRPr lang="zh-CN" altLang="en-US"/>
          </a:p>
        </p:txBody>
      </p:sp>
    </p:spTree>
    <p:extLst>
      <p:ext uri="{BB962C8B-B14F-4D97-AF65-F5344CB8AC3E}">
        <p14:creationId xmlns:p14="http://schemas.microsoft.com/office/powerpoint/2010/main" val="173537871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 ①交集：</a:t>
            </a:r>
            <a:r>
              <a:rPr lang="en-US" altLang="zh-CN" sz="1200" kern="1200" dirty="0" smtClean="0">
                <a:solidFill>
                  <a:schemeClr val="tx1"/>
                </a:solidFill>
                <a:effectLst/>
                <a:latin typeface="+mn-lt"/>
                <a:ea typeface="+mn-ea"/>
                <a:cs typeface="+mn-cs"/>
              </a:rPr>
              <a:t>A&amp;B </a:t>
            </a:r>
            <a:r>
              <a:rPr lang="zh-CN" altLang="zh-CN" sz="1200" kern="1200" dirty="0" smtClean="0">
                <a:solidFill>
                  <a:schemeClr val="tx1"/>
                </a:solidFill>
                <a:effectLst/>
                <a:latin typeface="+mn-lt"/>
                <a:ea typeface="+mn-ea"/>
                <a:cs typeface="+mn-cs"/>
              </a:rPr>
              <a:t>或</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A.intersection</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，返回一个新集合，包含</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共有的元素。</a:t>
            </a:r>
          </a:p>
          <a:p>
            <a:r>
              <a:rPr lang="en-US" altLang="zh-CN" sz="1200" kern="1200" dirty="0" smtClean="0">
                <a:solidFill>
                  <a:schemeClr val="tx1"/>
                </a:solidFill>
                <a:effectLst/>
                <a:latin typeface="+mn-lt"/>
                <a:ea typeface="+mn-ea"/>
                <a:cs typeface="+mn-cs"/>
              </a:rPr>
              <a:t>&gt;&gt;&gt; A&amp;B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 ' ', 'o', 'p', 's'}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A.intersection</a:t>
            </a:r>
            <a:r>
              <a:rPr lang="en-US" altLang="zh-CN" sz="1200" kern="1200" dirty="0" smtClean="0">
                <a:solidFill>
                  <a:schemeClr val="tx1"/>
                </a:solidFill>
                <a:effectLst/>
                <a:latin typeface="+mn-lt"/>
                <a:ea typeface="+mn-ea"/>
                <a:cs typeface="+mn-cs"/>
              </a:rPr>
              <a: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 ' ', 'o', 'p', 's'}</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②并集：</a:t>
            </a:r>
            <a:r>
              <a:rPr lang="en-US" altLang="zh-CN" sz="1200" kern="1200" dirty="0" smtClean="0">
                <a:solidFill>
                  <a:schemeClr val="tx1"/>
                </a:solidFill>
                <a:effectLst/>
                <a:latin typeface="+mn-lt"/>
                <a:ea typeface="+mn-ea"/>
                <a:cs typeface="+mn-cs"/>
              </a:rPr>
              <a:t>A|B</a:t>
            </a:r>
            <a:r>
              <a:rPr lang="zh-CN" altLang="zh-CN" sz="1200" kern="1200" dirty="0" smtClean="0">
                <a:solidFill>
                  <a:schemeClr val="tx1"/>
                </a:solidFill>
                <a:effectLst/>
                <a:latin typeface="+mn-lt"/>
                <a:ea typeface="+mn-ea"/>
                <a:cs typeface="+mn-cs"/>
              </a:rPr>
              <a:t>或</a:t>
            </a:r>
            <a:r>
              <a:rPr lang="en-US" altLang="zh-CN" sz="1200" kern="1200" dirty="0" err="1" smtClean="0">
                <a:solidFill>
                  <a:schemeClr val="tx1"/>
                </a:solidFill>
                <a:effectLst/>
                <a:latin typeface="+mn-lt"/>
                <a:ea typeface="+mn-ea"/>
                <a:cs typeface="+mn-cs"/>
              </a:rPr>
              <a:t>A.union</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，返回一个新集合，包含</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所有的元素。</a:t>
            </a:r>
          </a:p>
          <a:p>
            <a:r>
              <a:rPr lang="en-US" altLang="zh-CN" sz="1200" kern="1200" dirty="0" smtClean="0">
                <a:solidFill>
                  <a:schemeClr val="tx1"/>
                </a:solidFill>
                <a:effectLst/>
                <a:latin typeface="+mn-lt"/>
                <a:ea typeface="+mn-ea"/>
                <a:cs typeface="+mn-cs"/>
              </a:rPr>
              <a:t>&gt;&gt;&gt; A|B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 'e', ' ', 'G', 'o', 'p', 'a', 'd', 's', 'r', 'M'}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A.union</a:t>
            </a:r>
            <a:r>
              <a:rPr lang="en-US" altLang="zh-CN" sz="1200" kern="1200" dirty="0" smtClean="0">
                <a:solidFill>
                  <a:schemeClr val="tx1"/>
                </a:solidFill>
                <a:effectLst/>
                <a:latin typeface="+mn-lt"/>
                <a:ea typeface="+mn-ea"/>
                <a:cs typeface="+mn-cs"/>
              </a:rPr>
              <a: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 'e', ' ', 'G', 'o', 'p', 'a', 'd', 's', 'r', 'M'}</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88</a:t>
            </a:fld>
            <a:endParaRPr lang="zh-CN" altLang="en-US"/>
          </a:p>
        </p:txBody>
      </p:sp>
    </p:spTree>
    <p:extLst>
      <p:ext uri="{BB962C8B-B14F-4D97-AF65-F5344CB8AC3E}">
        <p14:creationId xmlns:p14="http://schemas.microsoft.com/office/powerpoint/2010/main" val="130132246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③差集：</a:t>
            </a:r>
            <a:r>
              <a:rPr lang="en-US" altLang="zh-CN" sz="1200" kern="1200" dirty="0" smtClean="0">
                <a:solidFill>
                  <a:schemeClr val="tx1"/>
                </a:solidFill>
                <a:effectLst/>
                <a:latin typeface="+mn-lt"/>
                <a:ea typeface="+mn-ea"/>
                <a:cs typeface="+mn-cs"/>
              </a:rPr>
              <a:t>A-B</a:t>
            </a:r>
            <a:r>
              <a:rPr lang="zh-CN" altLang="zh-CN" sz="1200" kern="1200" dirty="0" smtClean="0">
                <a:solidFill>
                  <a:schemeClr val="tx1"/>
                </a:solidFill>
                <a:effectLst/>
                <a:latin typeface="+mn-lt"/>
                <a:ea typeface="+mn-ea"/>
                <a:cs typeface="+mn-cs"/>
              </a:rPr>
              <a:t>或</a:t>
            </a:r>
            <a:r>
              <a:rPr lang="en-US" altLang="zh-CN" sz="1200" kern="1200" dirty="0" err="1" smtClean="0">
                <a:solidFill>
                  <a:schemeClr val="tx1"/>
                </a:solidFill>
                <a:effectLst/>
                <a:latin typeface="+mn-lt"/>
                <a:ea typeface="+mn-ea"/>
                <a:cs typeface="+mn-cs"/>
              </a:rPr>
              <a:t>A.difference</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，返回一个新集合，从</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中剔除同时还在</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中的元素。</a:t>
            </a:r>
          </a:p>
          <a:p>
            <a:r>
              <a:rPr lang="en-US" altLang="zh-CN" sz="1200" kern="1200" dirty="0" smtClean="0">
                <a:solidFill>
                  <a:schemeClr val="tx1"/>
                </a:solidFill>
                <a:effectLst/>
                <a:latin typeface="+mn-lt"/>
                <a:ea typeface="+mn-ea"/>
                <a:cs typeface="+mn-cs"/>
              </a:rPr>
              <a:t>&gt;&gt;&gt; A-B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 'r', 'a', 'M'}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A.difference</a:t>
            </a:r>
            <a:r>
              <a:rPr lang="en-US" altLang="zh-CN" sz="1200" kern="1200" dirty="0" smtClean="0">
                <a:solidFill>
                  <a:schemeClr val="tx1"/>
                </a:solidFill>
                <a:effectLst/>
                <a:latin typeface="+mn-lt"/>
                <a:ea typeface="+mn-ea"/>
                <a:cs typeface="+mn-cs"/>
              </a:rPr>
              <a: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 'r', 'a', 'M'}</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④对称差集：</a:t>
            </a:r>
            <a:r>
              <a:rPr lang="en-US" altLang="zh-CN" sz="1200" kern="1200" dirty="0" smtClean="0">
                <a:solidFill>
                  <a:schemeClr val="tx1"/>
                </a:solidFill>
                <a:effectLst/>
                <a:latin typeface="+mn-lt"/>
                <a:ea typeface="+mn-ea"/>
                <a:cs typeface="+mn-cs"/>
              </a:rPr>
              <a:t>A^B</a:t>
            </a:r>
            <a:r>
              <a:rPr lang="zh-CN" altLang="zh-CN" sz="1200" kern="1200" dirty="0" smtClean="0">
                <a:solidFill>
                  <a:schemeClr val="tx1"/>
                </a:solidFill>
                <a:effectLst/>
                <a:latin typeface="+mn-lt"/>
                <a:ea typeface="+mn-ea"/>
                <a:cs typeface="+mn-cs"/>
              </a:rPr>
              <a:t>或</a:t>
            </a:r>
            <a:r>
              <a:rPr lang="en-US" altLang="zh-CN" sz="1200" kern="1200" dirty="0" err="1" smtClean="0">
                <a:solidFill>
                  <a:schemeClr val="tx1"/>
                </a:solidFill>
                <a:effectLst/>
                <a:latin typeface="+mn-lt"/>
                <a:ea typeface="+mn-ea"/>
                <a:cs typeface="+mn-cs"/>
              </a:rPr>
              <a:t>A.symmetric_difference</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，返回一个新集合，包含</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所有的元素，但从中剔除</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共有的元素。</a:t>
            </a:r>
          </a:p>
          <a:p>
            <a:r>
              <a:rPr lang="en-US" altLang="zh-CN" sz="1200" kern="1200" dirty="0" smtClean="0">
                <a:solidFill>
                  <a:schemeClr val="tx1"/>
                </a:solidFill>
                <a:effectLst/>
                <a:latin typeface="+mn-lt"/>
                <a:ea typeface="+mn-ea"/>
                <a:cs typeface="+mn-cs"/>
              </a:rPr>
              <a:t>&gt;&gt;&gt; A^B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 'G', 'a', 'd', 'r', 'M'}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A.symmetric_difference</a:t>
            </a:r>
            <a:r>
              <a:rPr lang="en-US" altLang="zh-CN" sz="1200" kern="1200" dirty="0" smtClean="0">
                <a:solidFill>
                  <a:schemeClr val="tx1"/>
                </a:solidFill>
                <a:effectLst/>
                <a:latin typeface="+mn-lt"/>
                <a:ea typeface="+mn-ea"/>
                <a:cs typeface="+mn-cs"/>
              </a:rPr>
              <a: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 'G', 'a', 'd', 'r', 'M'}</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89</a:t>
            </a:fld>
            <a:endParaRPr lang="zh-CN" altLang="en-US"/>
          </a:p>
        </p:txBody>
      </p:sp>
    </p:spTree>
    <p:extLst>
      <p:ext uri="{BB962C8B-B14F-4D97-AF65-F5344CB8AC3E}">
        <p14:creationId xmlns:p14="http://schemas.microsoft.com/office/powerpoint/2010/main" val="250152347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⑴</a:t>
            </a:r>
            <a:r>
              <a:rPr lang="en-US" altLang="zh-CN" sz="1200" kern="1200" dirty="0" smtClean="0">
                <a:solidFill>
                  <a:schemeClr val="tx1"/>
                </a:solidFill>
                <a:effectLst/>
                <a:latin typeface="+mn-lt"/>
                <a:ea typeface="+mn-ea"/>
                <a:cs typeface="+mn-cs"/>
              </a:rPr>
              <a:t>add( )</a:t>
            </a:r>
            <a:r>
              <a:rPr lang="zh-CN" altLang="zh-CN" sz="1200" kern="1200" dirty="0" smtClean="0">
                <a:solidFill>
                  <a:schemeClr val="tx1"/>
                </a:solidFill>
                <a:effectLst/>
                <a:latin typeface="+mn-lt"/>
                <a:ea typeface="+mn-ea"/>
                <a:cs typeface="+mn-cs"/>
              </a:rPr>
              <a:t>方法，将元素添加进集合中，如与集合中元素重复则不进行任何操作。</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Python","C","Java","C</a:t>
            </a:r>
            <a:r>
              <a:rPr lang="en-US" altLang="zh-CN" sz="1200" kern="1200" dirty="0" smtClean="0">
                <a:solidFill>
                  <a:schemeClr val="tx1"/>
                </a:solidFill>
                <a:effectLst/>
                <a:latin typeface="+mn-lt"/>
                <a:ea typeface="+mn-ea"/>
                <a:cs typeface="+mn-cs"/>
              </a:rPr>
              <a:t>++","C#"}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{'Java', 'C++', 'Python', 'C', 'C#'}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set_language.add</a:t>
            </a:r>
            <a:r>
              <a:rPr lang="en-US" altLang="zh-CN" sz="1200" kern="1200" dirty="0" smtClean="0">
                <a:solidFill>
                  <a:schemeClr val="tx1"/>
                </a:solidFill>
                <a:effectLst/>
                <a:latin typeface="+mn-lt"/>
                <a:ea typeface="+mn-ea"/>
                <a:cs typeface="+mn-cs"/>
              </a:rPr>
              <a:t>("JavaScript")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{'Java', 'C++', 'Python', 'JavaScript', 'C', 'C#'}</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⑵</a:t>
            </a:r>
            <a:r>
              <a:rPr lang="en-US" altLang="zh-CN" sz="1200" kern="1200" dirty="0" smtClean="0">
                <a:solidFill>
                  <a:schemeClr val="tx1"/>
                </a:solidFill>
                <a:effectLst/>
                <a:latin typeface="+mn-lt"/>
                <a:ea typeface="+mn-ea"/>
                <a:cs typeface="+mn-cs"/>
              </a:rPr>
              <a:t>update(x1,x2,…. )</a:t>
            </a:r>
            <a:r>
              <a:rPr lang="zh-CN" altLang="zh-CN" sz="1200" kern="1200" dirty="0" smtClean="0">
                <a:solidFill>
                  <a:schemeClr val="tx1"/>
                </a:solidFill>
                <a:effectLst/>
                <a:latin typeface="+mn-lt"/>
                <a:ea typeface="+mn-ea"/>
                <a:cs typeface="+mn-cs"/>
              </a:rPr>
              <a:t>方法，可以添加多个元素，且元素可以时列表、元组、字典和集合等。</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set_language.update</a:t>
            </a:r>
            <a:r>
              <a:rPr lang="en-US" altLang="zh-CN" sz="1200" kern="1200" dirty="0" smtClean="0">
                <a:solidFill>
                  <a:schemeClr val="tx1"/>
                </a:solidFill>
                <a:effectLst/>
                <a:latin typeface="+mn-lt"/>
                <a:ea typeface="+mn-ea"/>
                <a:cs typeface="+mn-cs"/>
              </a:rPr>
              <a:t>(("PHP","SQL"))</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{'Java', 'C++', 'Python', 'JavaScript', 'PHP', 'SQL', 'C', 'C#'}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set_language.update</a:t>
            </a:r>
            <a:r>
              <a:rPr lang="en-US" altLang="zh-CN" sz="1200" kern="1200" dirty="0" smtClean="0">
                <a:solidFill>
                  <a:schemeClr val="tx1"/>
                </a:solidFill>
                <a:effectLst/>
                <a:latin typeface="+mn-lt"/>
                <a:ea typeface="+mn-ea"/>
                <a:cs typeface="+mn-cs"/>
              </a:rPr>
              <a:t>({1,2},{"R":100})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{'Java', 1, 2, 'JavaScript', 'PHP', 'R', 'C#', 'C++', 'Python', 'C', 'SQL'}</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90</a:t>
            </a:fld>
            <a:endParaRPr lang="zh-CN" altLang="en-US"/>
          </a:p>
        </p:txBody>
      </p:sp>
    </p:spTree>
    <p:extLst>
      <p:ext uri="{BB962C8B-B14F-4D97-AF65-F5344CB8AC3E}">
        <p14:creationId xmlns:p14="http://schemas.microsoft.com/office/powerpoint/2010/main" val="302090956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⑴</a:t>
            </a:r>
            <a:r>
              <a:rPr lang="en-US" altLang="zh-CN" sz="1200" kern="1200" dirty="0" smtClean="0">
                <a:solidFill>
                  <a:schemeClr val="tx1"/>
                </a:solidFill>
                <a:effectLst/>
                <a:latin typeface="+mn-lt"/>
                <a:ea typeface="+mn-ea"/>
                <a:cs typeface="+mn-cs"/>
              </a:rPr>
              <a:t>remove( )</a:t>
            </a:r>
            <a:r>
              <a:rPr lang="zh-CN" altLang="zh-CN" sz="1200" kern="1200" dirty="0" smtClean="0">
                <a:solidFill>
                  <a:schemeClr val="tx1"/>
                </a:solidFill>
                <a:effectLst/>
                <a:latin typeface="+mn-lt"/>
                <a:ea typeface="+mn-ea"/>
                <a:cs typeface="+mn-cs"/>
              </a:rPr>
              <a:t>方法，将指定元素从集合中删除，如元素不存在会抛出</a:t>
            </a:r>
            <a:r>
              <a:rPr lang="en-US" altLang="zh-CN" sz="1200" kern="1200" dirty="0" err="1" smtClean="0">
                <a:solidFill>
                  <a:schemeClr val="tx1"/>
                </a:solidFill>
                <a:effectLst/>
                <a:latin typeface="+mn-lt"/>
                <a:ea typeface="+mn-ea"/>
                <a:cs typeface="+mn-cs"/>
              </a:rPr>
              <a:t>KeyError</a:t>
            </a:r>
            <a:r>
              <a:rPr lang="zh-CN" altLang="zh-CN" sz="1200" kern="1200" dirty="0" smtClean="0">
                <a:solidFill>
                  <a:schemeClr val="tx1"/>
                </a:solidFill>
                <a:effectLst/>
                <a:latin typeface="+mn-lt"/>
                <a:ea typeface="+mn-ea"/>
                <a:cs typeface="+mn-cs"/>
              </a:rPr>
              <a:t>异常。</a:t>
            </a:r>
          </a:p>
          <a:p>
            <a:r>
              <a:rPr lang="zh-CN" altLang="zh-CN" sz="1200" kern="1200" dirty="0" smtClean="0">
                <a:solidFill>
                  <a:schemeClr val="tx1"/>
                </a:solidFill>
                <a:effectLst/>
                <a:latin typeface="+mn-lt"/>
                <a:ea typeface="+mn-ea"/>
                <a:cs typeface="+mn-cs"/>
              </a:rPr>
              <a:t>例如： </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set_language.remove</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{'Java', 2, 'JavaScript', 'PHP', 'R', 'C#', 'C++', 'Python', 'C', 'SQL'}</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set_language.remove</a:t>
            </a:r>
            <a:r>
              <a:rPr lang="en-US" altLang="zh-CN" sz="1200" kern="1200" dirty="0" smtClean="0">
                <a:solidFill>
                  <a:schemeClr val="tx1"/>
                </a:solidFill>
                <a:effectLst/>
                <a:latin typeface="+mn-lt"/>
                <a:ea typeface="+mn-ea"/>
                <a:cs typeface="+mn-cs"/>
              </a:rPr>
              <a:t>(100)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"&lt;pyshell#11&gt;",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set_language.remove</a:t>
            </a:r>
            <a:r>
              <a:rPr lang="en-US" altLang="zh-CN" sz="1200" kern="1200" dirty="0" smtClean="0">
                <a:solidFill>
                  <a:schemeClr val="tx1"/>
                </a:solidFill>
                <a:effectLst/>
                <a:latin typeface="+mn-lt"/>
                <a:ea typeface="+mn-ea"/>
                <a:cs typeface="+mn-cs"/>
              </a:rPr>
              <a:t>(100)</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KeyError</a:t>
            </a:r>
            <a:r>
              <a:rPr lang="en-US" altLang="zh-CN" sz="1200" kern="1200" dirty="0" smtClean="0">
                <a:solidFill>
                  <a:schemeClr val="tx1"/>
                </a:solidFill>
                <a:effectLst/>
                <a:latin typeface="+mn-lt"/>
                <a:ea typeface="+mn-ea"/>
                <a:cs typeface="+mn-cs"/>
              </a:rPr>
              <a:t>: 100</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⑵</a:t>
            </a:r>
            <a:r>
              <a:rPr lang="en-US" altLang="zh-CN" sz="1200" kern="1200" dirty="0" smtClean="0">
                <a:solidFill>
                  <a:schemeClr val="tx1"/>
                </a:solidFill>
                <a:effectLst/>
                <a:latin typeface="+mn-lt"/>
                <a:ea typeface="+mn-ea"/>
                <a:cs typeface="+mn-cs"/>
              </a:rPr>
              <a:t>discard( )</a:t>
            </a:r>
            <a:r>
              <a:rPr lang="zh-CN" altLang="zh-CN" sz="1200" kern="1200" dirty="0" smtClean="0">
                <a:solidFill>
                  <a:schemeClr val="tx1"/>
                </a:solidFill>
                <a:effectLst/>
                <a:latin typeface="+mn-lt"/>
                <a:ea typeface="+mn-ea"/>
                <a:cs typeface="+mn-cs"/>
              </a:rPr>
              <a:t>方法，将指定元素从集合中删除，如元素不存在不会抛出</a:t>
            </a:r>
            <a:r>
              <a:rPr lang="en-US" altLang="zh-CN" sz="1200" kern="1200" dirty="0" err="1" smtClean="0">
                <a:solidFill>
                  <a:schemeClr val="tx1"/>
                </a:solidFill>
                <a:effectLst/>
                <a:latin typeface="+mn-lt"/>
                <a:ea typeface="+mn-ea"/>
                <a:cs typeface="+mn-cs"/>
              </a:rPr>
              <a:t>KeyError</a:t>
            </a:r>
            <a:r>
              <a:rPr lang="zh-CN" altLang="zh-CN" sz="1200" kern="1200" dirty="0" smtClean="0">
                <a:solidFill>
                  <a:schemeClr val="tx1"/>
                </a:solidFill>
                <a:effectLst/>
                <a:latin typeface="+mn-lt"/>
                <a:ea typeface="+mn-ea"/>
                <a:cs typeface="+mn-cs"/>
              </a:rPr>
              <a:t>异常。</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set_language.discard</a:t>
            </a:r>
            <a:r>
              <a:rPr lang="en-US" altLang="zh-CN" sz="1200" kern="1200" dirty="0" smtClean="0">
                <a:solidFill>
                  <a:schemeClr val="tx1"/>
                </a:solidFill>
                <a:effectLst/>
                <a:latin typeface="+mn-lt"/>
                <a:ea typeface="+mn-ea"/>
                <a:cs typeface="+mn-cs"/>
              </a:rPr>
              <a:t>(2)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{'Java', 'JavaScript', 'PHP', 'R', 'C#', 'C++', 'Python', 'C', 'SQL'}</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set_language.discard</a:t>
            </a:r>
            <a:r>
              <a:rPr lang="en-US" altLang="zh-CN" sz="1200" kern="1200" dirty="0" smtClean="0">
                <a:solidFill>
                  <a:schemeClr val="tx1"/>
                </a:solidFill>
                <a:effectLst/>
                <a:latin typeface="+mn-lt"/>
                <a:ea typeface="+mn-ea"/>
                <a:cs typeface="+mn-cs"/>
              </a:rPr>
              <a:t>(100)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91</a:t>
            </a:fld>
            <a:endParaRPr lang="zh-CN" altLang="en-US"/>
          </a:p>
        </p:txBody>
      </p:sp>
    </p:spTree>
    <p:extLst>
      <p:ext uri="{BB962C8B-B14F-4D97-AF65-F5344CB8AC3E}">
        <p14:creationId xmlns:p14="http://schemas.microsoft.com/office/powerpoint/2010/main" val="1132558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4-02 </a:t>
            </a:r>
            <a:r>
              <a:rPr lang="zh-CN" altLang="zh-CN" sz="1200" kern="1200" dirty="0" smtClean="0">
                <a:solidFill>
                  <a:schemeClr val="tx1"/>
                </a:solidFill>
                <a:effectLst/>
                <a:latin typeface="+mn-lt"/>
                <a:ea typeface="+mn-ea"/>
                <a:cs typeface="+mn-cs"/>
              </a:rPr>
              <a:t>采用序列元素遍历的方法求解例题</a:t>
            </a:r>
            <a:r>
              <a:rPr lang="en-US" altLang="zh-CN" sz="1200" kern="1200" dirty="0" smtClean="0">
                <a:solidFill>
                  <a:schemeClr val="tx1"/>
                </a:solidFill>
                <a:effectLst/>
                <a:latin typeface="+mn-lt"/>
                <a:ea typeface="+mn-ea"/>
                <a:cs typeface="+mn-cs"/>
              </a:rPr>
              <a:t>4-01</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解题思路：构建两个序列索引变量，分别指向字符串首位，指向左侧的索引变量每迭代一次递增</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，指向右侧的索引变量没迭代一次递减</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，基于这两个索引变量获取字符进行对比。当左侧索引变量大于右侧索引变量时对比终止。代码如下所示：</a:t>
            </a:r>
          </a:p>
          <a:p>
            <a:r>
              <a:rPr lang="en-US" altLang="zh-CN" sz="1200" kern="1200" dirty="0" err="1" smtClean="0">
                <a:solidFill>
                  <a:schemeClr val="tx1"/>
                </a:solidFill>
                <a:effectLst/>
                <a:latin typeface="+mn-lt"/>
                <a:ea typeface="+mn-ea"/>
                <a:cs typeface="+mn-cs"/>
              </a:rPr>
              <a:t>str_x</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输入字符串：</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b=</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str_x</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flag=True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while a&lt;b: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str_x</a:t>
            </a:r>
            <a:r>
              <a:rPr lang="en-US" altLang="zh-CN" sz="1200" kern="1200" dirty="0" smtClean="0">
                <a:solidFill>
                  <a:schemeClr val="tx1"/>
                </a:solidFill>
                <a:effectLst/>
                <a:latin typeface="+mn-lt"/>
                <a:ea typeface="+mn-ea"/>
                <a:cs typeface="+mn-cs"/>
              </a:rPr>
              <a:t>[a]!=</a:t>
            </a:r>
            <a:r>
              <a:rPr lang="en-US" altLang="zh-CN" sz="1200" kern="1200" dirty="0" err="1" smtClean="0">
                <a:solidFill>
                  <a:schemeClr val="tx1"/>
                </a:solidFill>
                <a:effectLst/>
                <a:latin typeface="+mn-lt"/>
                <a:ea typeface="+mn-ea"/>
                <a:cs typeface="+mn-cs"/>
              </a:rPr>
              <a:t>str_x</a:t>
            </a:r>
            <a:r>
              <a:rPr lang="en-US" altLang="zh-CN" sz="1200" kern="1200" dirty="0" smtClean="0">
                <a:solidFill>
                  <a:schemeClr val="tx1"/>
                </a:solidFill>
                <a:effectLst/>
                <a:latin typeface="+mn-lt"/>
                <a:ea typeface="+mn-ea"/>
                <a:cs typeface="+mn-cs"/>
              </a:rPr>
              <a: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en-US" altLang="zh-CN" sz="1200" kern="1200" dirty="0" err="1" smtClean="0">
                <a:solidFill>
                  <a:schemeClr val="tx1"/>
                </a:solidFill>
                <a:effectLst/>
                <a:latin typeface="+mn-lt"/>
                <a:ea typeface="+mn-ea"/>
                <a:cs typeface="+mn-cs"/>
              </a:rPr>
              <a:t>str_x</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不是回文</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flag=False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a,b=a+1,b-1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if flag:</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en-US" altLang="zh-CN" sz="1200" kern="1200" dirty="0" err="1" smtClean="0">
                <a:solidFill>
                  <a:schemeClr val="tx1"/>
                </a:solidFill>
                <a:effectLst/>
                <a:latin typeface="+mn-lt"/>
                <a:ea typeface="+mn-ea"/>
                <a:cs typeface="+mn-cs"/>
              </a:rPr>
              <a:t>str_x</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是回文</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a:t>
            </a:fld>
            <a:endParaRPr lang="zh-CN" altLang="en-US"/>
          </a:p>
        </p:txBody>
      </p:sp>
    </p:spTree>
    <p:extLst>
      <p:ext uri="{BB962C8B-B14F-4D97-AF65-F5344CB8AC3E}">
        <p14:creationId xmlns:p14="http://schemas.microsoft.com/office/powerpoint/2010/main" val="415406462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⑶</a:t>
            </a:r>
            <a:r>
              <a:rPr lang="en-US" altLang="zh-CN" sz="1200" kern="1200" dirty="0" smtClean="0">
                <a:solidFill>
                  <a:schemeClr val="tx1"/>
                </a:solidFill>
                <a:effectLst/>
                <a:latin typeface="+mn-lt"/>
                <a:ea typeface="+mn-ea"/>
                <a:cs typeface="+mn-cs"/>
              </a:rPr>
              <a:t>pop( )</a:t>
            </a:r>
            <a:r>
              <a:rPr lang="zh-CN" altLang="zh-CN" sz="1200" kern="1200" dirty="0" smtClean="0">
                <a:solidFill>
                  <a:schemeClr val="tx1"/>
                </a:solidFill>
                <a:effectLst/>
                <a:latin typeface="+mn-lt"/>
                <a:ea typeface="+mn-ea"/>
                <a:cs typeface="+mn-cs"/>
              </a:rPr>
              <a:t>方法，从集合中随机删除一个元素，并将其作为返回值。</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set_language.pop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'Java'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set_language.pop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'JavaScript'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{'PHP', 'R', 'C#', 'C++', 'Python', 'C', 'SQL'}</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⑷</a:t>
            </a:r>
            <a:r>
              <a:rPr lang="en-US" altLang="zh-CN" sz="1200" kern="1200" dirty="0" smtClean="0">
                <a:solidFill>
                  <a:schemeClr val="tx1"/>
                </a:solidFill>
                <a:effectLst/>
                <a:latin typeface="+mn-lt"/>
                <a:ea typeface="+mn-ea"/>
                <a:cs typeface="+mn-cs"/>
              </a:rPr>
              <a:t>clear( )</a:t>
            </a:r>
            <a:r>
              <a:rPr lang="zh-CN" altLang="zh-CN" sz="1200" kern="1200" dirty="0" smtClean="0">
                <a:solidFill>
                  <a:schemeClr val="tx1"/>
                </a:solidFill>
                <a:effectLst/>
                <a:latin typeface="+mn-lt"/>
                <a:ea typeface="+mn-ea"/>
                <a:cs typeface="+mn-cs"/>
              </a:rPr>
              <a:t>方法，清空集合所有元素。</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set_language.clear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set_language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set()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92</a:t>
            </a:fld>
            <a:endParaRPr lang="zh-CN" altLang="en-US"/>
          </a:p>
        </p:txBody>
      </p:sp>
    </p:spTree>
    <p:extLst>
      <p:ext uri="{BB962C8B-B14F-4D97-AF65-F5344CB8AC3E}">
        <p14:creationId xmlns:p14="http://schemas.microsoft.com/office/powerpoint/2010/main" val="111557410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'PHP' in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False</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set() in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False</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'Python' not in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True</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93</a:t>
            </a:fld>
            <a:endParaRPr lang="zh-CN" altLang="en-US"/>
          </a:p>
        </p:txBody>
      </p:sp>
    </p:spTree>
    <p:extLst>
      <p:ext uri="{BB962C8B-B14F-4D97-AF65-F5344CB8AC3E}">
        <p14:creationId xmlns:p14="http://schemas.microsoft.com/office/powerpoint/2010/main" val="1411750824"/>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kern="1200" dirty="0" smtClean="0">
                <a:solidFill>
                  <a:schemeClr val="tx1"/>
                </a:solidFill>
                <a:effectLst/>
                <a:latin typeface="+mn-lt"/>
                <a:ea typeface="+mn-ea"/>
                <a:cs typeface="+mn-cs"/>
              </a:rPr>
              <a:t>4.</a:t>
            </a:r>
            <a:r>
              <a:rPr lang="zh-CN" altLang="zh-CN" sz="1200" b="1" kern="1200" dirty="0" smtClean="0">
                <a:solidFill>
                  <a:schemeClr val="tx1"/>
                </a:solidFill>
                <a:effectLst/>
                <a:latin typeface="+mn-lt"/>
                <a:ea typeface="+mn-ea"/>
                <a:cs typeface="+mn-cs"/>
              </a:rPr>
              <a:t>判断集合间的关系</a:t>
            </a: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⑴</a:t>
            </a:r>
            <a:r>
              <a:rPr lang="en-US" altLang="zh-CN" sz="1200" kern="1200" dirty="0" err="1" smtClean="0">
                <a:solidFill>
                  <a:schemeClr val="tx1"/>
                </a:solidFill>
                <a:effectLst/>
                <a:latin typeface="+mn-lt"/>
                <a:ea typeface="+mn-ea"/>
                <a:cs typeface="+mn-cs"/>
              </a:rPr>
              <a:t>isdisjoint</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方法，判断一个集合是否与另一个集合有交集，没有交集返回</a:t>
            </a:r>
            <a:r>
              <a:rPr lang="en-US" altLang="zh-CN" sz="1200" kern="1200" dirty="0" smtClean="0">
                <a:solidFill>
                  <a:schemeClr val="tx1"/>
                </a:solidFill>
                <a:effectLst/>
                <a:latin typeface="+mn-lt"/>
                <a:ea typeface="+mn-ea"/>
                <a:cs typeface="+mn-cs"/>
              </a:rPr>
              <a:t>True</a:t>
            </a:r>
            <a:r>
              <a:rPr lang="zh-CN" altLang="zh-CN" sz="1200" kern="1200" dirty="0" smtClean="0">
                <a:solidFill>
                  <a:schemeClr val="tx1"/>
                </a:solidFill>
                <a:effectLst/>
                <a:latin typeface="+mn-lt"/>
                <a:ea typeface="+mn-ea"/>
                <a:cs typeface="+mn-cs"/>
              </a:rPr>
              <a:t>，否则返回</a:t>
            </a:r>
            <a:r>
              <a:rPr lang="en-US" altLang="zh-CN" sz="1200" kern="1200" dirty="0" smtClean="0">
                <a:solidFill>
                  <a:schemeClr val="tx1"/>
                </a:solidFill>
                <a:effectLst/>
                <a:latin typeface="+mn-lt"/>
                <a:ea typeface="+mn-ea"/>
                <a:cs typeface="+mn-cs"/>
              </a:rPr>
              <a:t>False</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A={1,2,3,4,5,6,}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B={4,5,6,7,8,9}</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C={7,8,9,10,11,12}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A.isdisjoint</a:t>
            </a:r>
            <a:r>
              <a:rPr lang="en-US" altLang="zh-CN" sz="1200" kern="1200" dirty="0" smtClean="0">
                <a:solidFill>
                  <a:schemeClr val="tx1"/>
                </a:solidFill>
                <a:effectLst/>
                <a:latin typeface="+mn-lt"/>
                <a:ea typeface="+mn-ea"/>
                <a:cs typeface="+mn-cs"/>
              </a:rPr>
              <a: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False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C.isdisjoint</a:t>
            </a:r>
            <a:r>
              <a:rPr lang="en-US" altLang="zh-CN" sz="1200" kern="1200" dirty="0" smtClean="0">
                <a:solidFill>
                  <a:schemeClr val="tx1"/>
                </a:solidFill>
                <a:effectLst/>
                <a:latin typeface="+mn-lt"/>
                <a:ea typeface="+mn-ea"/>
                <a:cs typeface="+mn-cs"/>
              </a:rPr>
              <a:t>(A)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True</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⑵</a:t>
            </a:r>
            <a:r>
              <a:rPr lang="en-US" altLang="zh-CN" sz="1200" kern="1200" dirty="0" err="1" smtClean="0">
                <a:solidFill>
                  <a:schemeClr val="tx1"/>
                </a:solidFill>
                <a:effectLst/>
                <a:latin typeface="+mn-lt"/>
                <a:ea typeface="+mn-ea"/>
                <a:cs typeface="+mn-cs"/>
              </a:rPr>
              <a:t>issubset</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方法，判断一个集合是否是另一集合的子集，是返回</a:t>
            </a:r>
            <a:r>
              <a:rPr lang="en-US" altLang="zh-CN" sz="1200" kern="1200" dirty="0" smtClean="0">
                <a:solidFill>
                  <a:schemeClr val="tx1"/>
                </a:solidFill>
                <a:effectLst/>
                <a:latin typeface="+mn-lt"/>
                <a:ea typeface="+mn-ea"/>
                <a:cs typeface="+mn-cs"/>
              </a:rPr>
              <a:t>True</a:t>
            </a:r>
            <a:r>
              <a:rPr lang="zh-CN" altLang="zh-CN" sz="1200" kern="1200" dirty="0" smtClean="0">
                <a:solidFill>
                  <a:schemeClr val="tx1"/>
                </a:solidFill>
                <a:effectLst/>
                <a:latin typeface="+mn-lt"/>
                <a:ea typeface="+mn-ea"/>
                <a:cs typeface="+mn-cs"/>
              </a:rPr>
              <a:t>，否则返回</a:t>
            </a:r>
            <a:r>
              <a:rPr lang="en-US" altLang="zh-CN" sz="1200" kern="1200" dirty="0" smtClean="0">
                <a:solidFill>
                  <a:schemeClr val="tx1"/>
                </a:solidFill>
                <a:effectLst/>
                <a:latin typeface="+mn-lt"/>
                <a:ea typeface="+mn-ea"/>
                <a:cs typeface="+mn-cs"/>
              </a:rPr>
              <a:t>False</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D={4,5,6}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D.issubset</a:t>
            </a:r>
            <a:r>
              <a:rPr lang="en-US" altLang="zh-CN" sz="1200" kern="1200" dirty="0" smtClean="0">
                <a:solidFill>
                  <a:schemeClr val="tx1"/>
                </a:solidFill>
                <a:effectLst/>
                <a:latin typeface="+mn-lt"/>
                <a:ea typeface="+mn-ea"/>
                <a:cs typeface="+mn-cs"/>
              </a:rPr>
              <a:t>(A)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D.issubset</a:t>
            </a:r>
            <a:r>
              <a:rPr lang="en-US" altLang="zh-CN" sz="1200" kern="1200" dirty="0" smtClean="0">
                <a:solidFill>
                  <a:schemeClr val="tx1"/>
                </a:solidFill>
                <a:effectLst/>
                <a:latin typeface="+mn-lt"/>
                <a:ea typeface="+mn-ea"/>
                <a:cs typeface="+mn-cs"/>
              </a:rPr>
              <a:t>(C)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False</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⑶</a:t>
            </a:r>
            <a:r>
              <a:rPr lang="en-US" altLang="zh-CN" sz="1200" kern="1200" dirty="0" err="1" smtClean="0">
                <a:solidFill>
                  <a:schemeClr val="tx1"/>
                </a:solidFill>
                <a:effectLst/>
                <a:latin typeface="+mn-lt"/>
                <a:ea typeface="+mn-ea"/>
                <a:cs typeface="+mn-cs"/>
              </a:rPr>
              <a:t>issuperset</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方法，判断一个集合是否为另一个集合的超集，是则返回</a:t>
            </a:r>
            <a:r>
              <a:rPr lang="en-US" altLang="zh-CN" sz="1200" kern="1200" dirty="0" smtClean="0">
                <a:solidFill>
                  <a:schemeClr val="tx1"/>
                </a:solidFill>
                <a:effectLst/>
                <a:latin typeface="+mn-lt"/>
                <a:ea typeface="+mn-ea"/>
                <a:cs typeface="+mn-cs"/>
              </a:rPr>
              <a:t>True</a:t>
            </a:r>
            <a:r>
              <a:rPr lang="zh-CN" altLang="zh-CN" sz="1200" kern="1200" dirty="0" smtClean="0">
                <a:solidFill>
                  <a:schemeClr val="tx1"/>
                </a:solidFill>
                <a:effectLst/>
                <a:latin typeface="+mn-lt"/>
                <a:ea typeface="+mn-ea"/>
                <a:cs typeface="+mn-cs"/>
              </a:rPr>
              <a:t>，否则返回</a:t>
            </a:r>
            <a:r>
              <a:rPr lang="en-US" altLang="zh-CN" sz="1200" kern="1200" dirty="0" smtClean="0">
                <a:solidFill>
                  <a:schemeClr val="tx1"/>
                </a:solidFill>
                <a:effectLst/>
                <a:latin typeface="+mn-lt"/>
                <a:ea typeface="+mn-ea"/>
                <a:cs typeface="+mn-cs"/>
              </a:rPr>
              <a:t>False</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A.issuperset</a:t>
            </a:r>
            <a:r>
              <a:rPr lang="en-US" altLang="zh-CN" sz="1200" kern="1200" dirty="0" smtClean="0">
                <a:solidFill>
                  <a:schemeClr val="tx1"/>
                </a:solidFill>
                <a:effectLst/>
                <a:latin typeface="+mn-lt"/>
                <a:ea typeface="+mn-ea"/>
                <a:cs typeface="+mn-cs"/>
              </a:rPr>
              <a:t>(D)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C.issuperset</a:t>
            </a:r>
            <a:r>
              <a:rPr lang="en-US" altLang="zh-CN" sz="1200" kern="1200" dirty="0" smtClean="0">
                <a:solidFill>
                  <a:schemeClr val="tx1"/>
                </a:solidFill>
                <a:effectLst/>
                <a:latin typeface="+mn-lt"/>
                <a:ea typeface="+mn-ea"/>
                <a:cs typeface="+mn-cs"/>
              </a:rPr>
              <a:t>(D)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False</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94</a:t>
            </a:fld>
            <a:endParaRPr lang="zh-CN" altLang="en-US"/>
          </a:p>
        </p:txBody>
      </p:sp>
    </p:spTree>
    <p:extLst>
      <p:ext uri="{BB962C8B-B14F-4D97-AF65-F5344CB8AC3E}">
        <p14:creationId xmlns:p14="http://schemas.microsoft.com/office/powerpoint/2010/main" val="116824813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x','y','z</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b={'</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x','y','z</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c={'</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x','y','z</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c-={'</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x','z</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 c</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不和</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x</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z</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比</a:t>
            </a:r>
          </a:p>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a-={'x'}     # a</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不和</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x</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比</a:t>
            </a:r>
          </a:p>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for i in a:</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for j in b:</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for k in c:</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len</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(set((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i,j,k</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print(f"</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三场比赛对阵名单如下：</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na</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:{i},b:{j},c:{k}")</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95</a:t>
            </a:fld>
            <a:endParaRPr lang="zh-CN" altLang="en-US"/>
          </a:p>
        </p:txBody>
      </p:sp>
    </p:spTree>
    <p:extLst>
      <p:ext uri="{BB962C8B-B14F-4D97-AF65-F5344CB8AC3E}">
        <p14:creationId xmlns:p14="http://schemas.microsoft.com/office/powerpoint/2010/main" val="336144621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set_QS</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麻省理工大学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牛津大学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斯坦福大学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剑桥大学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哈佛大学</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set_USNews</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哈佛大学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麻省理工大学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斯坦福大学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加州大学伯克利分校</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牛津大学</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f"QS</a:t>
            </a:r>
            <a:r>
              <a:rPr lang="zh-CN" altLang="zh-CN" sz="1200" kern="1200" dirty="0" smtClean="0">
                <a:solidFill>
                  <a:schemeClr val="tx1"/>
                </a:solidFill>
                <a:effectLst/>
                <a:latin typeface="+mn-lt"/>
                <a:ea typeface="+mn-ea"/>
                <a:cs typeface="+mn-cs"/>
              </a:rPr>
              <a:t>世界大学排名前五：</a:t>
            </a:r>
            <a:r>
              <a:rPr lang="en-US" altLang="zh-CN" sz="1200" kern="1200" dirty="0" smtClean="0">
                <a:solidFill>
                  <a:schemeClr val="tx1"/>
                </a:solidFill>
                <a:effectLst/>
                <a:latin typeface="+mn-lt"/>
                <a:ea typeface="+mn-ea"/>
                <a:cs typeface="+mn-cs"/>
              </a:rPr>
              <a:t>\n{</a:t>
            </a:r>
            <a:r>
              <a:rPr lang="en-US" altLang="zh-CN" sz="1200" kern="1200" dirty="0" err="1" smtClean="0">
                <a:solidFill>
                  <a:schemeClr val="tx1"/>
                </a:solidFill>
                <a:effectLst/>
                <a:latin typeface="+mn-lt"/>
                <a:ea typeface="+mn-ea"/>
                <a:cs typeface="+mn-cs"/>
              </a:rPr>
              <a:t>set_QS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f"USNews</a:t>
            </a:r>
            <a:r>
              <a:rPr lang="zh-CN" altLang="zh-CN" sz="1200" kern="1200" dirty="0" smtClean="0">
                <a:solidFill>
                  <a:schemeClr val="tx1"/>
                </a:solidFill>
                <a:effectLst/>
                <a:latin typeface="+mn-lt"/>
                <a:ea typeface="+mn-ea"/>
                <a:cs typeface="+mn-cs"/>
              </a:rPr>
              <a:t>世界大学排名前五：</a:t>
            </a:r>
            <a:r>
              <a:rPr lang="en-US" altLang="zh-CN" sz="1200" kern="1200" dirty="0" smtClean="0">
                <a:solidFill>
                  <a:schemeClr val="tx1"/>
                </a:solidFill>
                <a:effectLst/>
                <a:latin typeface="+mn-lt"/>
                <a:ea typeface="+mn-ea"/>
                <a:cs typeface="+mn-cs"/>
              </a:rPr>
              <a:t>\n{</a:t>
            </a:r>
            <a:r>
              <a:rPr lang="en-US" altLang="zh-CN" sz="1200" kern="1200" dirty="0" err="1" smtClean="0">
                <a:solidFill>
                  <a:schemeClr val="tx1"/>
                </a:solidFill>
                <a:effectLst/>
                <a:latin typeface="+mn-lt"/>
                <a:ea typeface="+mn-ea"/>
                <a:cs typeface="+mn-cs"/>
              </a:rPr>
              <a:t>set_USNews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所有上榜学校：</a:t>
            </a:r>
            <a:r>
              <a:rPr lang="en-US" altLang="zh-CN" sz="1200" kern="1200" dirty="0" smtClean="0">
                <a:solidFill>
                  <a:schemeClr val="tx1"/>
                </a:solidFill>
                <a:effectLst/>
                <a:latin typeface="+mn-lt"/>
                <a:ea typeface="+mn-ea"/>
                <a:cs typeface="+mn-cs"/>
              </a:rPr>
              <a:t>\n{</a:t>
            </a:r>
            <a:r>
              <a:rPr lang="en-US" altLang="zh-CN" sz="1200" kern="1200" dirty="0" err="1" smtClean="0">
                <a:solidFill>
                  <a:schemeClr val="tx1"/>
                </a:solidFill>
                <a:effectLst/>
                <a:latin typeface="+mn-lt"/>
                <a:ea typeface="+mn-ea"/>
                <a:cs typeface="+mn-cs"/>
              </a:rPr>
              <a:t>set_QS|set_USNews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两榜都进前五学校：</a:t>
            </a:r>
            <a:r>
              <a:rPr lang="en-US" altLang="zh-CN" sz="1200" kern="1200" dirty="0" smtClean="0">
                <a:solidFill>
                  <a:schemeClr val="tx1"/>
                </a:solidFill>
                <a:effectLst/>
                <a:latin typeface="+mn-lt"/>
                <a:ea typeface="+mn-ea"/>
                <a:cs typeface="+mn-cs"/>
              </a:rPr>
              <a:t>\n{</a:t>
            </a:r>
            <a:r>
              <a:rPr lang="en-US" altLang="zh-CN" sz="1200" kern="1200" dirty="0" err="1" smtClean="0">
                <a:solidFill>
                  <a:schemeClr val="tx1"/>
                </a:solidFill>
                <a:effectLst/>
                <a:latin typeface="+mn-lt"/>
                <a:ea typeface="+mn-ea"/>
                <a:cs typeface="+mn-cs"/>
              </a:rPr>
              <a:t>set_QS&amp;set_USNews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只在</a:t>
            </a:r>
            <a:r>
              <a:rPr lang="en-US" altLang="zh-CN" sz="1200" kern="1200" dirty="0" smtClean="0">
                <a:solidFill>
                  <a:schemeClr val="tx1"/>
                </a:solidFill>
                <a:effectLst/>
                <a:latin typeface="+mn-lt"/>
                <a:ea typeface="+mn-ea"/>
                <a:cs typeface="+mn-cs"/>
              </a:rPr>
              <a:t>QS</a:t>
            </a:r>
            <a:r>
              <a:rPr lang="zh-CN" altLang="zh-CN" sz="1200" kern="1200" dirty="0" smtClean="0">
                <a:solidFill>
                  <a:schemeClr val="tx1"/>
                </a:solidFill>
                <a:effectLst/>
                <a:latin typeface="+mn-lt"/>
                <a:ea typeface="+mn-ea"/>
                <a:cs typeface="+mn-cs"/>
              </a:rPr>
              <a:t>榜排名前五学校：</a:t>
            </a:r>
            <a:r>
              <a:rPr lang="en-US" altLang="zh-CN" sz="1200" kern="1200" dirty="0" smtClean="0">
                <a:solidFill>
                  <a:schemeClr val="tx1"/>
                </a:solidFill>
                <a:effectLst/>
                <a:latin typeface="+mn-lt"/>
                <a:ea typeface="+mn-ea"/>
                <a:cs typeface="+mn-cs"/>
              </a:rPr>
              <a:t>\n{</a:t>
            </a:r>
            <a:r>
              <a:rPr lang="en-US" altLang="zh-CN" sz="1200" kern="1200" dirty="0" err="1" smtClean="0">
                <a:solidFill>
                  <a:schemeClr val="tx1"/>
                </a:solidFill>
                <a:effectLst/>
                <a:latin typeface="+mn-lt"/>
                <a:ea typeface="+mn-ea"/>
                <a:cs typeface="+mn-cs"/>
              </a:rPr>
              <a:t>set_QS-set_USNews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只在各自榜排名前五学校：</a:t>
            </a:r>
            <a:r>
              <a:rPr lang="en-US" altLang="zh-CN" sz="1200" kern="1200" dirty="0" smtClean="0">
                <a:solidFill>
                  <a:schemeClr val="tx1"/>
                </a:solidFill>
                <a:effectLst/>
                <a:latin typeface="+mn-lt"/>
                <a:ea typeface="+mn-ea"/>
                <a:cs typeface="+mn-cs"/>
              </a:rPr>
              <a:t>\n{</a:t>
            </a:r>
            <a:r>
              <a:rPr lang="en-US" altLang="zh-CN" sz="1200" kern="1200" dirty="0" err="1" smtClean="0">
                <a:solidFill>
                  <a:schemeClr val="tx1"/>
                </a:solidFill>
                <a:effectLst/>
                <a:latin typeface="+mn-lt"/>
                <a:ea typeface="+mn-ea"/>
                <a:cs typeface="+mn-cs"/>
              </a:rPr>
              <a:t>set_QS^set_USNews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96</a:t>
            </a:fld>
            <a:endParaRPr lang="zh-CN" altLang="en-US"/>
          </a:p>
        </p:txBody>
      </p:sp>
    </p:spTree>
    <p:extLst>
      <p:ext uri="{BB962C8B-B14F-4D97-AF65-F5344CB8AC3E}">
        <p14:creationId xmlns:p14="http://schemas.microsoft.com/office/powerpoint/2010/main" val="1453176369"/>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97</a:t>
            </a:fld>
            <a:endParaRPr lang="zh-CN" altLang="en-US"/>
          </a:p>
        </p:txBody>
      </p:sp>
    </p:spTree>
    <p:extLst>
      <p:ext uri="{BB962C8B-B14F-4D97-AF65-F5344CB8AC3E}">
        <p14:creationId xmlns:p14="http://schemas.microsoft.com/office/powerpoint/2010/main" val="4294307794"/>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3209936" y="1923417"/>
            <a:ext cx="3002921" cy="2516531"/>
          </a:xfrm>
          <a:custGeom>
            <a:avLst/>
            <a:gdLst>
              <a:gd name="connsiteX0" fmla="*/ 1467340 w 3002921"/>
              <a:gd name="connsiteY0" fmla="*/ 260 h 2516531"/>
              <a:gd name="connsiteX1" fmla="*/ 2414810 w 3002921"/>
              <a:gd name="connsiteY1" fmla="*/ 207472 h 2516531"/>
              <a:gd name="connsiteX2" fmla="*/ 2394770 w 3002921"/>
              <a:gd name="connsiteY2" fmla="*/ 1814347 h 2516531"/>
              <a:gd name="connsiteX3" fmla="*/ 2577405 w 3002921"/>
              <a:gd name="connsiteY3" fmla="*/ 2516531 h 2516531"/>
              <a:gd name="connsiteX4" fmla="*/ 1877698 w 3002921"/>
              <a:gd name="connsiteY4" fmla="*/ 1979633 h 2516531"/>
              <a:gd name="connsiteX5" fmla="*/ 321843 w 3002921"/>
              <a:gd name="connsiteY5" fmla="*/ 1627839 h 2516531"/>
              <a:gd name="connsiteX6" fmla="*/ 874112 w 3002921"/>
              <a:gd name="connsiteY6" fmla="*/ 92103 h 2516531"/>
              <a:gd name="connsiteX7" fmla="*/ 1467340 w 3002921"/>
              <a:gd name="connsiteY7" fmla="*/ 260 h 2516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2921" h="2516531">
                <a:moveTo>
                  <a:pt x="1467340" y="260"/>
                </a:moveTo>
                <a:cubicBezTo>
                  <a:pt x="1803395" y="-4857"/>
                  <a:pt x="2138618" y="65666"/>
                  <a:pt x="2414810" y="207472"/>
                </a:cubicBezTo>
                <a:cubicBezTo>
                  <a:pt x="3207230" y="614325"/>
                  <a:pt x="3197226" y="1416423"/>
                  <a:pt x="2394770" y="1814347"/>
                </a:cubicBezTo>
                <a:lnTo>
                  <a:pt x="2577405" y="2516531"/>
                </a:lnTo>
                <a:lnTo>
                  <a:pt x="1877698" y="1979633"/>
                </a:lnTo>
                <a:cubicBezTo>
                  <a:pt x="1300835" y="2079631"/>
                  <a:pt x="690305" y="1941584"/>
                  <a:pt x="321843" y="1627839"/>
                </a:cubicBezTo>
                <a:cubicBezTo>
                  <a:pt x="-278444" y="1116694"/>
                  <a:pt x="-7760" y="363983"/>
                  <a:pt x="874112" y="92103"/>
                </a:cubicBezTo>
                <a:cubicBezTo>
                  <a:pt x="1063774" y="33631"/>
                  <a:pt x="1265707" y="3330"/>
                  <a:pt x="1467340" y="260"/>
                </a:cubicBezTo>
                <a:close/>
              </a:path>
            </a:pathLst>
          </a:custGeom>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0" name="图片占位符 9"/>
          <p:cNvSpPr>
            <a:spLocks noGrp="1"/>
          </p:cNvSpPr>
          <p:nvPr>
            <p:ph type="pic" sz="quarter" idx="11"/>
          </p:nvPr>
        </p:nvSpPr>
        <p:spPr>
          <a:xfrm>
            <a:off x="5979144" y="3311651"/>
            <a:ext cx="3002921" cy="2516530"/>
          </a:xfrm>
          <a:custGeom>
            <a:avLst/>
            <a:gdLst>
              <a:gd name="connsiteX0" fmla="*/ 425517 w 3002921"/>
              <a:gd name="connsiteY0" fmla="*/ 0 h 2516530"/>
              <a:gd name="connsiteX1" fmla="*/ 1125224 w 3002921"/>
              <a:gd name="connsiteY1" fmla="*/ 536898 h 2516530"/>
              <a:gd name="connsiteX2" fmla="*/ 2681079 w 3002921"/>
              <a:gd name="connsiteY2" fmla="*/ 888692 h 2516530"/>
              <a:gd name="connsiteX3" fmla="*/ 2128810 w 3002921"/>
              <a:gd name="connsiteY3" fmla="*/ 2424428 h 2516530"/>
              <a:gd name="connsiteX4" fmla="*/ 588112 w 3002921"/>
              <a:gd name="connsiteY4" fmla="*/ 2309059 h 2516530"/>
              <a:gd name="connsiteX5" fmla="*/ 608152 w 3002921"/>
              <a:gd name="connsiteY5" fmla="*/ 702184 h 2516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02921" h="2516530">
                <a:moveTo>
                  <a:pt x="425517" y="0"/>
                </a:moveTo>
                <a:lnTo>
                  <a:pt x="1125224" y="536898"/>
                </a:lnTo>
                <a:cubicBezTo>
                  <a:pt x="1702087" y="436900"/>
                  <a:pt x="2312617" y="574947"/>
                  <a:pt x="2681079" y="888692"/>
                </a:cubicBezTo>
                <a:cubicBezTo>
                  <a:pt x="3281366" y="1399837"/>
                  <a:pt x="3010682" y="2152548"/>
                  <a:pt x="2128810" y="2424428"/>
                </a:cubicBezTo>
                <a:cubicBezTo>
                  <a:pt x="1623045" y="2580354"/>
                  <a:pt x="1030020" y="2535948"/>
                  <a:pt x="588112" y="2309059"/>
                </a:cubicBezTo>
                <a:cubicBezTo>
                  <a:pt x="-204308" y="1902206"/>
                  <a:pt x="-194304" y="1100108"/>
                  <a:pt x="608152" y="702184"/>
                </a:cubicBezTo>
                <a:close/>
              </a:path>
            </a:pathLst>
          </a:custGeom>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2215295" y="2097169"/>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3" name="图片占位符 12"/>
          <p:cNvSpPr>
            <a:spLocks noGrp="1"/>
          </p:cNvSpPr>
          <p:nvPr>
            <p:ph type="pic" sz="quarter" idx="11"/>
          </p:nvPr>
        </p:nvSpPr>
        <p:spPr>
          <a:xfrm>
            <a:off x="5218845" y="3943146"/>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2" name="图片占位符 11"/>
          <p:cNvSpPr>
            <a:spLocks noGrp="1"/>
          </p:cNvSpPr>
          <p:nvPr>
            <p:ph type="pic" sz="quarter" idx="12"/>
          </p:nvPr>
        </p:nvSpPr>
        <p:spPr>
          <a:xfrm>
            <a:off x="8222395" y="2097169"/>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1860240" y="2260472"/>
            <a:ext cx="2142667" cy="2128505"/>
          </a:xfrm>
          <a:custGeom>
            <a:avLst/>
            <a:gdLst>
              <a:gd name="connsiteX0" fmla="*/ 0 w 2142667"/>
              <a:gd name="connsiteY0" fmla="*/ 0 h 2128505"/>
              <a:gd name="connsiteX1" fmla="*/ 2142667 w 2142667"/>
              <a:gd name="connsiteY1" fmla="*/ 0 h 2128505"/>
              <a:gd name="connsiteX2" fmla="*/ 2142667 w 2142667"/>
              <a:gd name="connsiteY2" fmla="*/ 2128505 h 2128505"/>
              <a:gd name="connsiteX3" fmla="*/ 0 w 2142667"/>
              <a:gd name="connsiteY3" fmla="*/ 2128505 h 2128505"/>
            </a:gdLst>
            <a:ahLst/>
            <a:cxnLst>
              <a:cxn ang="0">
                <a:pos x="connsiteX0" y="connsiteY0"/>
              </a:cxn>
              <a:cxn ang="0">
                <a:pos x="connsiteX1" y="connsiteY1"/>
              </a:cxn>
              <a:cxn ang="0">
                <a:pos x="connsiteX2" y="connsiteY2"/>
              </a:cxn>
              <a:cxn ang="0">
                <a:pos x="connsiteX3" y="connsiteY3"/>
              </a:cxn>
            </a:cxnLst>
            <a:rect l="l" t="t" r="r" b="b"/>
            <a:pathLst>
              <a:path w="2142667" h="2128505">
                <a:moveTo>
                  <a:pt x="0" y="0"/>
                </a:moveTo>
                <a:lnTo>
                  <a:pt x="2142667" y="0"/>
                </a:lnTo>
                <a:lnTo>
                  <a:pt x="2142667" y="2128505"/>
                </a:lnTo>
                <a:lnTo>
                  <a:pt x="0" y="2128505"/>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4" name="图片占位符 13"/>
          <p:cNvSpPr>
            <a:spLocks noGrp="1"/>
          </p:cNvSpPr>
          <p:nvPr>
            <p:ph type="pic" sz="quarter" idx="11"/>
          </p:nvPr>
        </p:nvSpPr>
        <p:spPr>
          <a:xfrm>
            <a:off x="3749996" y="2814851"/>
            <a:ext cx="2826539" cy="2800237"/>
          </a:xfrm>
          <a:custGeom>
            <a:avLst/>
            <a:gdLst>
              <a:gd name="connsiteX0" fmla="*/ 0 w 2826539"/>
              <a:gd name="connsiteY0" fmla="*/ 0 h 2800237"/>
              <a:gd name="connsiteX1" fmla="*/ 2826539 w 2826539"/>
              <a:gd name="connsiteY1" fmla="*/ 0 h 2800237"/>
              <a:gd name="connsiteX2" fmla="*/ 2826539 w 2826539"/>
              <a:gd name="connsiteY2" fmla="*/ 2800237 h 2800237"/>
              <a:gd name="connsiteX3" fmla="*/ 0 w 2826539"/>
              <a:gd name="connsiteY3" fmla="*/ 2800237 h 2800237"/>
            </a:gdLst>
            <a:ahLst/>
            <a:cxnLst>
              <a:cxn ang="0">
                <a:pos x="connsiteX0" y="connsiteY0"/>
              </a:cxn>
              <a:cxn ang="0">
                <a:pos x="connsiteX1" y="connsiteY1"/>
              </a:cxn>
              <a:cxn ang="0">
                <a:pos x="connsiteX2" y="connsiteY2"/>
              </a:cxn>
              <a:cxn ang="0">
                <a:pos x="connsiteX3" y="connsiteY3"/>
              </a:cxn>
            </a:cxnLst>
            <a:rect l="l" t="t" r="r" b="b"/>
            <a:pathLst>
              <a:path w="2826539" h="2800237">
                <a:moveTo>
                  <a:pt x="0" y="0"/>
                </a:moveTo>
                <a:lnTo>
                  <a:pt x="2826539" y="0"/>
                </a:lnTo>
                <a:lnTo>
                  <a:pt x="2826539" y="2800237"/>
                </a:lnTo>
                <a:lnTo>
                  <a:pt x="0" y="2800237"/>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2"/>
          </p:nvPr>
        </p:nvSpPr>
        <p:spPr>
          <a:xfrm>
            <a:off x="6244713" y="2527547"/>
            <a:ext cx="2257996" cy="2237762"/>
          </a:xfrm>
          <a:custGeom>
            <a:avLst/>
            <a:gdLst>
              <a:gd name="connsiteX0" fmla="*/ 0 w 2257996"/>
              <a:gd name="connsiteY0" fmla="*/ 0 h 2237762"/>
              <a:gd name="connsiteX1" fmla="*/ 2257996 w 2257996"/>
              <a:gd name="connsiteY1" fmla="*/ 0 h 2237762"/>
              <a:gd name="connsiteX2" fmla="*/ 2257996 w 2257996"/>
              <a:gd name="connsiteY2" fmla="*/ 2237762 h 2237762"/>
              <a:gd name="connsiteX3" fmla="*/ 0 w 2257996"/>
              <a:gd name="connsiteY3" fmla="*/ 2237762 h 2237762"/>
            </a:gdLst>
            <a:ahLst/>
            <a:cxnLst>
              <a:cxn ang="0">
                <a:pos x="connsiteX0" y="connsiteY0"/>
              </a:cxn>
              <a:cxn ang="0">
                <a:pos x="connsiteX1" y="connsiteY1"/>
              </a:cxn>
              <a:cxn ang="0">
                <a:pos x="connsiteX2" y="connsiteY2"/>
              </a:cxn>
              <a:cxn ang="0">
                <a:pos x="connsiteX3" y="connsiteY3"/>
              </a:cxn>
            </a:cxnLst>
            <a:rect l="l" t="t" r="r" b="b"/>
            <a:pathLst>
              <a:path w="2257996" h="2237762">
                <a:moveTo>
                  <a:pt x="0" y="0"/>
                </a:moveTo>
                <a:lnTo>
                  <a:pt x="2257996" y="0"/>
                </a:lnTo>
                <a:lnTo>
                  <a:pt x="2257996" y="2237762"/>
                </a:lnTo>
                <a:lnTo>
                  <a:pt x="0" y="2237762"/>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6" name="图片占位符 15"/>
          <p:cNvSpPr>
            <a:spLocks noGrp="1"/>
          </p:cNvSpPr>
          <p:nvPr>
            <p:ph type="pic" sz="quarter" idx="13"/>
          </p:nvPr>
        </p:nvSpPr>
        <p:spPr>
          <a:xfrm>
            <a:off x="8308472" y="1689904"/>
            <a:ext cx="2033411" cy="2017222"/>
          </a:xfrm>
          <a:custGeom>
            <a:avLst/>
            <a:gdLst>
              <a:gd name="connsiteX0" fmla="*/ 0 w 2033411"/>
              <a:gd name="connsiteY0" fmla="*/ 0 h 2017222"/>
              <a:gd name="connsiteX1" fmla="*/ 2033411 w 2033411"/>
              <a:gd name="connsiteY1" fmla="*/ 0 h 2017222"/>
              <a:gd name="connsiteX2" fmla="*/ 2033411 w 2033411"/>
              <a:gd name="connsiteY2" fmla="*/ 2017222 h 2017222"/>
              <a:gd name="connsiteX3" fmla="*/ 0 w 2033411"/>
              <a:gd name="connsiteY3" fmla="*/ 2017222 h 2017222"/>
            </a:gdLst>
            <a:ahLst/>
            <a:cxnLst>
              <a:cxn ang="0">
                <a:pos x="connsiteX0" y="connsiteY0"/>
              </a:cxn>
              <a:cxn ang="0">
                <a:pos x="connsiteX1" y="connsiteY1"/>
              </a:cxn>
              <a:cxn ang="0">
                <a:pos x="connsiteX2" y="connsiteY2"/>
              </a:cxn>
              <a:cxn ang="0">
                <a:pos x="connsiteX3" y="connsiteY3"/>
              </a:cxn>
            </a:cxnLst>
            <a:rect l="l" t="t" r="r" b="b"/>
            <a:pathLst>
              <a:path w="2033411" h="2017222">
                <a:moveTo>
                  <a:pt x="0" y="0"/>
                </a:moveTo>
                <a:lnTo>
                  <a:pt x="2033411" y="0"/>
                </a:lnTo>
                <a:lnTo>
                  <a:pt x="2033411" y="2017222"/>
                </a:lnTo>
                <a:lnTo>
                  <a:pt x="0" y="2017222"/>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22121"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3" name="图片占位符 12"/>
          <p:cNvSpPr>
            <a:spLocks noGrp="1"/>
          </p:cNvSpPr>
          <p:nvPr>
            <p:ph type="pic" sz="quarter" idx="11"/>
          </p:nvPr>
        </p:nvSpPr>
        <p:spPr>
          <a:xfrm>
            <a:off x="3718105"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4" name="图片占位符 13"/>
          <p:cNvSpPr>
            <a:spLocks noGrp="1"/>
          </p:cNvSpPr>
          <p:nvPr>
            <p:ph type="pic" sz="quarter" idx="12"/>
          </p:nvPr>
        </p:nvSpPr>
        <p:spPr>
          <a:xfrm>
            <a:off x="6414089"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5" name="图片占位符 14"/>
          <p:cNvSpPr>
            <a:spLocks noGrp="1"/>
          </p:cNvSpPr>
          <p:nvPr>
            <p:ph type="pic" sz="quarter" idx="13"/>
          </p:nvPr>
        </p:nvSpPr>
        <p:spPr>
          <a:xfrm>
            <a:off x="9110073"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3624287" y="2365336"/>
            <a:ext cx="1755450" cy="2935837"/>
          </a:xfrm>
          <a:custGeom>
            <a:avLst/>
            <a:gdLst>
              <a:gd name="connsiteX0" fmla="*/ 0 w 1755450"/>
              <a:gd name="connsiteY0" fmla="*/ 0 h 2935837"/>
              <a:gd name="connsiteX1" fmla="*/ 1755450 w 1755450"/>
              <a:gd name="connsiteY1" fmla="*/ 0 h 2935837"/>
              <a:gd name="connsiteX2" fmla="*/ 1755450 w 1755450"/>
              <a:gd name="connsiteY2" fmla="*/ 2935837 h 2935837"/>
              <a:gd name="connsiteX3" fmla="*/ 0 w 1755450"/>
              <a:gd name="connsiteY3" fmla="*/ 2935837 h 2935837"/>
            </a:gdLst>
            <a:ahLst/>
            <a:cxnLst>
              <a:cxn ang="0">
                <a:pos x="connsiteX0" y="connsiteY0"/>
              </a:cxn>
              <a:cxn ang="0">
                <a:pos x="connsiteX1" y="connsiteY1"/>
              </a:cxn>
              <a:cxn ang="0">
                <a:pos x="connsiteX2" y="connsiteY2"/>
              </a:cxn>
              <a:cxn ang="0">
                <a:pos x="connsiteX3" y="connsiteY3"/>
              </a:cxn>
            </a:cxnLst>
            <a:rect l="l" t="t" r="r" b="b"/>
            <a:pathLst>
              <a:path w="1755450" h="2935837">
                <a:moveTo>
                  <a:pt x="0" y="0"/>
                </a:moveTo>
                <a:lnTo>
                  <a:pt x="1755450" y="0"/>
                </a:lnTo>
                <a:lnTo>
                  <a:pt x="1755450" y="2935837"/>
                </a:lnTo>
                <a:lnTo>
                  <a:pt x="0" y="2935837"/>
                </a:lnTo>
                <a:close/>
              </a:path>
            </a:pathLst>
          </a:custGeom>
          <a:solidFill>
            <a:srgbClr val="FFFFFF"/>
          </a:solidFill>
          <a:effectLst>
            <a:innerShdw blurRad="114300">
              <a:prstClr val="black"/>
            </a:innerShdw>
          </a:effectLst>
        </p:spPr>
        <p:txBody>
          <a:bodyPr wrap="square">
            <a:noAutofit/>
          </a:bodyPr>
          <a:lstStyle/>
          <a:p>
            <a:endParaRPr lang="zh-CN" altLang="en-US"/>
          </a:p>
        </p:txBody>
      </p:sp>
      <p:sp>
        <p:nvSpPr>
          <p:cNvPr id="9" name="图片占位符 8"/>
          <p:cNvSpPr>
            <a:spLocks noGrp="1"/>
          </p:cNvSpPr>
          <p:nvPr>
            <p:ph type="pic" sz="quarter" idx="11"/>
          </p:nvPr>
        </p:nvSpPr>
        <p:spPr>
          <a:xfrm>
            <a:off x="6854091" y="2365336"/>
            <a:ext cx="1755450" cy="2935837"/>
          </a:xfrm>
          <a:custGeom>
            <a:avLst/>
            <a:gdLst>
              <a:gd name="connsiteX0" fmla="*/ 0 w 1755450"/>
              <a:gd name="connsiteY0" fmla="*/ 0 h 2935837"/>
              <a:gd name="connsiteX1" fmla="*/ 1755450 w 1755450"/>
              <a:gd name="connsiteY1" fmla="*/ 0 h 2935837"/>
              <a:gd name="connsiteX2" fmla="*/ 1755450 w 1755450"/>
              <a:gd name="connsiteY2" fmla="*/ 2935837 h 2935837"/>
              <a:gd name="connsiteX3" fmla="*/ 0 w 1755450"/>
              <a:gd name="connsiteY3" fmla="*/ 2935837 h 2935837"/>
            </a:gdLst>
            <a:ahLst/>
            <a:cxnLst>
              <a:cxn ang="0">
                <a:pos x="connsiteX0" y="connsiteY0"/>
              </a:cxn>
              <a:cxn ang="0">
                <a:pos x="connsiteX1" y="connsiteY1"/>
              </a:cxn>
              <a:cxn ang="0">
                <a:pos x="connsiteX2" y="connsiteY2"/>
              </a:cxn>
              <a:cxn ang="0">
                <a:pos x="connsiteX3" y="connsiteY3"/>
              </a:cxn>
            </a:cxnLst>
            <a:rect l="l" t="t" r="r" b="b"/>
            <a:pathLst>
              <a:path w="1755450" h="2935837">
                <a:moveTo>
                  <a:pt x="0" y="0"/>
                </a:moveTo>
                <a:lnTo>
                  <a:pt x="1755450" y="0"/>
                </a:lnTo>
                <a:lnTo>
                  <a:pt x="1755450" y="2935837"/>
                </a:lnTo>
                <a:lnTo>
                  <a:pt x="0" y="2935837"/>
                </a:lnTo>
                <a:close/>
              </a:path>
            </a:pathLst>
          </a:custGeom>
          <a:solidFill>
            <a:srgbClr val="FFFFFF"/>
          </a:solidFill>
          <a:effectLst>
            <a:innerShdw blurRad="114300">
              <a:prstClr val="black"/>
            </a:innerShdw>
          </a:effectLst>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599154" y="2712860"/>
            <a:ext cx="2459320" cy="2459312"/>
          </a:xfrm>
          <a:custGeom>
            <a:avLst/>
            <a:gdLst>
              <a:gd name="connsiteX0" fmla="*/ 1229660 w 2459320"/>
              <a:gd name="connsiteY0" fmla="*/ 0 h 2459312"/>
              <a:gd name="connsiteX1" fmla="*/ 2459320 w 2459320"/>
              <a:gd name="connsiteY1" fmla="*/ 1229656 h 2459312"/>
              <a:gd name="connsiteX2" fmla="*/ 1229660 w 2459320"/>
              <a:gd name="connsiteY2" fmla="*/ 2459312 h 2459312"/>
              <a:gd name="connsiteX3" fmla="*/ 0 w 2459320"/>
              <a:gd name="connsiteY3" fmla="*/ 1229656 h 2459312"/>
              <a:gd name="connsiteX4" fmla="*/ 1229660 w 2459320"/>
              <a:gd name="connsiteY4" fmla="*/ 0 h 24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9320" h="2459312">
                <a:moveTo>
                  <a:pt x="1229660" y="0"/>
                </a:moveTo>
                <a:cubicBezTo>
                  <a:pt x="1908782" y="0"/>
                  <a:pt x="2459320" y="550536"/>
                  <a:pt x="2459320" y="1229656"/>
                </a:cubicBezTo>
                <a:cubicBezTo>
                  <a:pt x="2459320" y="1908776"/>
                  <a:pt x="1908782" y="2459312"/>
                  <a:pt x="1229660" y="2459312"/>
                </a:cubicBezTo>
                <a:cubicBezTo>
                  <a:pt x="550538" y="2459312"/>
                  <a:pt x="0" y="1908776"/>
                  <a:pt x="0" y="1229656"/>
                </a:cubicBezTo>
                <a:cubicBezTo>
                  <a:pt x="0" y="550536"/>
                  <a:pt x="550538" y="0"/>
                  <a:pt x="1229660"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hyperlink" Target="http://www.baidu.com/link?url=rbx6R49PtrTPE5xUOKmfe6keWdUVhpJNeF8V7ymlt2J6PMwja5VPXSK6J6yY5Cr3s7HL7t7b2FiH3wLbtngriGMtFl8_1Tbu1XG9L8HLzk3" TargetMode="External"/><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9.emf"/><Relationship Id="rId4" Type="http://schemas.openxmlformats.org/officeDocument/2006/relationships/oleObject" Target="../embeddings/oleObject2.bin"/></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10.emf"/><Relationship Id="rId4" Type="http://schemas.openxmlformats.org/officeDocument/2006/relationships/oleObject" Target="../embeddings/oleObject3.bin"/></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8" Type="http://schemas.openxmlformats.org/officeDocument/2006/relationships/hyperlink" Target="https://baike.baidu.com/item/%E5%A8%81%E5%B0%94%E7%89%B9%C2%B7%E5%BC%A0%E4%BC%AF%E4%BC%A6" TargetMode="External"/><Relationship Id="rId3" Type="http://schemas.openxmlformats.org/officeDocument/2006/relationships/hyperlink" Target="https://baike.baidu.com/item/%E5%8B%92%E5%B8%83%E6%9C%97%C2%B7%E8%A9%B9%E5%A7%86%E6%96%AF" TargetMode="External"/><Relationship Id="rId7" Type="http://schemas.openxmlformats.org/officeDocument/2006/relationships/hyperlink" Target="https://baike.baidu.com/item/%E5%BE%B7%E5%85%8B%C2%B7%E8%AF%BA%E7%BB%B4%E8%8C%A8%E5%9F%BA" TargetMode="External"/><Relationship Id="rId2" Type="http://schemas.openxmlformats.org/officeDocument/2006/relationships/hyperlink" Target="https://baike.baidu.com/item/%E5%8D%A1%E9%87%8C%E5%A7%86%C2%B7%E9%98%BF%E5%B8%83%E6%9D%9C%E5%B0%94-%E8%B4%BE%E5%B7%B4%E5%B0%94/9806717" TargetMode="External"/><Relationship Id="rId1" Type="http://schemas.openxmlformats.org/officeDocument/2006/relationships/slideLayout" Target="../slideLayouts/slideLayout2.xml"/><Relationship Id="rId6" Type="http://schemas.openxmlformats.org/officeDocument/2006/relationships/hyperlink" Target="https://baike.baidu.com/item/%E8%BF%88%E5%85%8B%E5%B0%94%C2%B7%E4%B9%94%E4%B8%B9/21768" TargetMode="External"/><Relationship Id="rId11" Type="http://schemas.openxmlformats.org/officeDocument/2006/relationships/hyperlink" Target="https://baike.baidu.com/item/%E6%91%A9%E8%A5%BF%C2%B7%E9%A9%AC%E9%BE%99/2954791" TargetMode="External"/><Relationship Id="rId5" Type="http://schemas.openxmlformats.org/officeDocument/2006/relationships/hyperlink" Target="https://baike.baidu.com/item/%E7%A7%91%E6%AF%94%C2%B7%E5%B8%83%E8%8E%B1%E6%81%A9%E7%89%B9" TargetMode="External"/><Relationship Id="rId10" Type="http://schemas.openxmlformats.org/officeDocument/2006/relationships/hyperlink" Target="https://baike.baidu.com/item/%E5%8D%A1%E6%A2%85%E9%9A%86%C2%B7%E5%AE%89%E4%B8%9C%E5%B0%BC/1903398" TargetMode="External"/><Relationship Id="rId4" Type="http://schemas.openxmlformats.org/officeDocument/2006/relationships/hyperlink" Target="https://baike.baidu.com/item/%E5%8D%A1%E5%B0%94%C2%B7%E9%A9%AC%E9%BE%99/1136497" TargetMode="External"/><Relationship Id="rId9" Type="http://schemas.openxmlformats.org/officeDocument/2006/relationships/hyperlink" Target="https://baike.baidu.com/item/%E6%B2%99%E5%A5%8E%E5%B0%94%C2%B7%E5%A5%A5%E5%B0%BC%E5%B0%94" TargetMode="Externa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1.emf"/><Relationship Id="rId4" Type="http://schemas.openxmlformats.org/officeDocument/2006/relationships/oleObject" Target="../embeddings/oleObject4.bin"/></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96.xml"/><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786467" y="1834208"/>
            <a:ext cx="9321799" cy="1508105"/>
          </a:xfrm>
          <a:prstGeom prst="rect">
            <a:avLst/>
          </a:prstGeom>
          <a:noFill/>
        </p:spPr>
        <p:txBody>
          <a:bodyPr wrap="square" rtlCol="0">
            <a:spAutoFit/>
            <a:scene3d>
              <a:camera prst="orthographicFront"/>
              <a:lightRig rig="threePt" dir="t"/>
            </a:scene3d>
            <a:sp3d contourW="25400"/>
          </a:bodyPr>
          <a:lstStyle/>
          <a:p>
            <a:pPr algn="ctr"/>
            <a:endParaRPr lang="zh-CN" altLang="en-US" sz="4400" dirty="0">
              <a:solidFill>
                <a:schemeClr val="tx1">
                  <a:lumMod val="75000"/>
                  <a:lumOff val="25000"/>
                </a:schemeClr>
              </a:solidFill>
              <a:latin typeface="时尚中黑简体" panose="01010104010101010101" pitchFamily="2" charset="-122"/>
              <a:ea typeface="时尚中黑简体" panose="01010104010101010101" pitchFamily="2" charset="-122"/>
            </a:endParaRPr>
          </a:p>
          <a:p>
            <a:pPr algn="ctr"/>
            <a:r>
              <a:rPr lang="zh-CN" altLang="en-US" sz="4800" dirty="0" smtClean="0">
                <a:solidFill>
                  <a:schemeClr val="tx1">
                    <a:lumMod val="75000"/>
                    <a:lumOff val="25000"/>
                  </a:schemeClr>
                </a:solidFill>
                <a:latin typeface="时尚中黑简体" panose="01010104010101010101" pitchFamily="2" charset="-122"/>
                <a:ea typeface="时尚中黑简体" panose="01010104010101010101" pitchFamily="2" charset="-122"/>
              </a:rPr>
              <a:t>第四章 数据结构与操作</a:t>
            </a:r>
            <a:endParaRPr lang="zh-CN" altLang="en-US" sz="4800" dirty="0">
              <a:solidFill>
                <a:schemeClr val="tx1">
                  <a:lumMod val="75000"/>
                  <a:lumOff val="25000"/>
                </a:schemeClr>
              </a:solidFill>
              <a:latin typeface="时尚中黑简体" panose="01010104010101010101" pitchFamily="2" charset="-122"/>
              <a:ea typeface="时尚中黑简体" panose="01010104010101010101" pitchFamily="2" charset="-122"/>
            </a:endParaRPr>
          </a:p>
        </p:txBody>
      </p:sp>
      <p:cxnSp>
        <p:nvCxnSpPr>
          <p:cNvPr id="12" name="直接连接符 11"/>
          <p:cNvCxnSpPr/>
          <p:nvPr/>
        </p:nvCxnSpPr>
        <p:spPr>
          <a:xfrm>
            <a:off x="2584185" y="4582335"/>
            <a:ext cx="7023631"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780765" y="5406393"/>
            <a:ext cx="5554345" cy="531780"/>
            <a:chOff x="3780765" y="5406393"/>
            <a:chExt cx="5554345" cy="531780"/>
          </a:xfrm>
        </p:grpSpPr>
        <p:grpSp>
          <p:nvGrpSpPr>
            <p:cNvPr id="64" name="组合 63"/>
            <p:cNvGrpSpPr/>
            <p:nvPr/>
          </p:nvGrpSpPr>
          <p:grpSpPr>
            <a:xfrm>
              <a:off x="6448298" y="5406393"/>
              <a:ext cx="531780" cy="531780"/>
              <a:chOff x="1805940" y="1198245"/>
              <a:chExt cx="2011680" cy="2011680"/>
            </a:xfrm>
          </p:grpSpPr>
          <p:sp>
            <p:nvSpPr>
              <p:cNvPr id="65" name="圆角矩形 2"/>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52" name="组合 51"/>
            <p:cNvGrpSpPr/>
            <p:nvPr/>
          </p:nvGrpSpPr>
          <p:grpSpPr>
            <a:xfrm>
              <a:off x="3780765" y="5406393"/>
              <a:ext cx="531780" cy="531780"/>
              <a:chOff x="1805940" y="1198245"/>
              <a:chExt cx="2011680" cy="2011680"/>
            </a:xfrm>
          </p:grpSpPr>
          <p:sp>
            <p:nvSpPr>
              <p:cNvPr id="61" name="圆角矩形 2"/>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154" name="student-graduation-cap-shape_52041"/>
            <p:cNvSpPr>
              <a:spLocks noChangeAspect="1"/>
            </p:cNvSpPr>
            <p:nvPr/>
          </p:nvSpPr>
          <p:spPr bwMode="auto">
            <a:xfrm>
              <a:off x="3931133" y="5530464"/>
              <a:ext cx="219840" cy="264806"/>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chemeClr val="tx1">
                <a:lumMod val="65000"/>
                <a:lumOff val="35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155" name="文本框 154"/>
            <p:cNvSpPr txBox="1"/>
            <p:nvPr/>
          </p:nvSpPr>
          <p:spPr>
            <a:xfrm>
              <a:off x="4305957" y="5514086"/>
              <a:ext cx="2165547" cy="3067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任课老师姓名</a:t>
              </a:r>
            </a:p>
          </p:txBody>
        </p:sp>
        <p:sp>
          <p:nvSpPr>
            <p:cNvPr id="158" name="student-graduation-cap-shape_52041"/>
            <p:cNvSpPr>
              <a:spLocks noChangeAspect="1"/>
            </p:cNvSpPr>
            <p:nvPr/>
          </p:nvSpPr>
          <p:spPr bwMode="auto">
            <a:xfrm>
              <a:off x="6582533" y="5540487"/>
              <a:ext cx="256066" cy="264808"/>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chemeClr val="tx1">
                <a:lumMod val="65000"/>
                <a:lumOff val="35000"/>
              </a:schemeClr>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159" name="文本框 158"/>
            <p:cNvSpPr txBox="1"/>
            <p:nvPr/>
          </p:nvSpPr>
          <p:spPr>
            <a:xfrm>
              <a:off x="6975450" y="5523868"/>
              <a:ext cx="2359660" cy="3067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smtClean="0">
                  <a:ln>
                    <a:noFill/>
                  </a:ln>
                  <a:solidFill>
                    <a:srgbClr val="53585F"/>
                  </a:solidFill>
                  <a:effectLst/>
                  <a:uLnTx/>
                  <a:uFillTx/>
                  <a:latin typeface="微软雅黑" panose="020B0503020204020204" charset="-122"/>
                  <a:ea typeface="微软雅黑" panose="020B0503020204020204" charset="-122"/>
                  <a:cs typeface="+mn-cs"/>
                </a:rPr>
                <a:t>2022-2023</a:t>
              </a:r>
              <a:r>
                <a:rPr kumimoji="0" lang="zh-CN" altLang="en-US" sz="1400" b="0" i="0" u="none" strike="noStrike" kern="1200" cap="none" spc="0" normalizeH="0" baseline="0" noProof="0" dirty="0" smtClean="0">
                  <a:ln>
                    <a:noFill/>
                  </a:ln>
                  <a:solidFill>
                    <a:srgbClr val="53585F"/>
                  </a:solidFill>
                  <a:effectLst/>
                  <a:uLnTx/>
                  <a:uFillTx/>
                  <a:latin typeface="微软雅黑" panose="020B0503020204020204" charset="-122"/>
                  <a:ea typeface="微软雅黑" panose="020B0503020204020204" charset="-122"/>
                  <a:cs typeface="+mn-cs"/>
                </a:rPr>
                <a:t>学年</a:t>
              </a:r>
              <a:r>
                <a:rPr kumimoji="0" lang="zh-CN" altLang="en-US" sz="1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第一学期</a:t>
              </a:r>
            </a:p>
          </p:txBody>
        </p:sp>
      </p:grpSp>
      <p:sp>
        <p:nvSpPr>
          <p:cNvPr id="161" name="矩形 160"/>
          <p:cNvSpPr/>
          <p:nvPr/>
        </p:nvSpPr>
        <p:spPr>
          <a:xfrm>
            <a:off x="2321147" y="4712507"/>
            <a:ext cx="7582128" cy="584775"/>
          </a:xfrm>
          <a:prstGeom prst="rect">
            <a:avLst/>
          </a:prstGeom>
        </p:spPr>
        <p:txBody>
          <a:bodyPr wrap="square">
            <a:spAutoFit/>
            <a:scene3d>
              <a:camera prst="orthographicFront"/>
              <a:lightRig rig="threePt" dir="t"/>
            </a:scene3d>
            <a:sp3d contourW="6350"/>
          </a:bodyPr>
          <a:lstStyle/>
          <a:p>
            <a:pPr lvl="0" algn="ctr">
              <a:defRPr/>
            </a:pPr>
            <a:r>
              <a:rPr lang="zh-CN" altLang="en-US" sz="3200">
                <a:solidFill>
                  <a:srgbClr val="000000">
                    <a:lumMod val="50000"/>
                    <a:lumOff val="50000"/>
                  </a:srgbClr>
                </a:solidFill>
                <a:ea typeface="等线" panose="02010600030101010101" pitchFamily="2" charset="-122"/>
              </a:rPr>
              <a:t>南京农业大学   </a:t>
            </a:r>
            <a:r>
              <a:rPr lang="zh-CN" altLang="en-US" sz="3200" smtClean="0">
                <a:solidFill>
                  <a:srgbClr val="000000">
                    <a:lumMod val="50000"/>
                    <a:lumOff val="50000"/>
                  </a:srgbClr>
                </a:solidFill>
                <a:ea typeface="等线" panose="02010600030101010101" pitchFamily="2" charset="-122"/>
              </a:rPr>
              <a:t>人工智能学院</a:t>
            </a:r>
            <a:r>
              <a:rPr lang="en-US" altLang="zh-CN" sz="3200" dirty="0" smtClean="0">
                <a:solidFill>
                  <a:srgbClr val="000000">
                    <a:lumMod val="50000"/>
                    <a:lumOff val="50000"/>
                  </a:srgbClr>
                </a:solidFill>
                <a:ea typeface="等线" panose="02010600030101010101" pitchFamily="2" charset="-122"/>
              </a:rPr>
              <a:t> </a:t>
            </a:r>
            <a:endParaRPr lang="en-US" altLang="zh-CN" sz="3200" dirty="0">
              <a:solidFill>
                <a:srgbClr val="000000">
                  <a:lumMod val="50000"/>
                  <a:lumOff val="50000"/>
                </a:srgbClr>
              </a:solidFill>
              <a:ea typeface="等线" panose="02010600030101010101" pitchFamily="2" charset="-122"/>
            </a:endParaRPr>
          </a:p>
        </p:txBody>
      </p:sp>
      <p:pic>
        <p:nvPicPr>
          <p:cNvPr id="4" name="图片 3" descr="南京农业大学校徽(已去底)"/>
          <p:cNvPicPr>
            <a:picLocks noChangeAspect="1"/>
          </p:cNvPicPr>
          <p:nvPr/>
        </p:nvPicPr>
        <p:blipFill>
          <a:blip r:embed="rId4" cstate="print"/>
          <a:stretch>
            <a:fillRect/>
          </a:stretch>
        </p:blipFill>
        <p:spPr>
          <a:xfrm>
            <a:off x="83820" y="46990"/>
            <a:ext cx="670560" cy="6705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par>
                          <p:cTn id="9" fill="hold">
                            <p:stCondLst>
                              <p:cond delay="950"/>
                            </p:stCondLst>
                            <p:childTnLst>
                              <p:par>
                                <p:cTn id="10" presetID="2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450"/>
                            </p:stCondLst>
                            <p:childTnLst>
                              <p:par>
                                <p:cTn id="14" presetID="10" presetClass="entr" presetSubtype="0" fill="hold" grpId="0" nodeType="afterEffect">
                                  <p:stCondLst>
                                    <p:cond delay="0"/>
                                  </p:stCondLst>
                                  <p:childTnLst>
                                    <p:set>
                                      <p:cBhvr>
                                        <p:cTn id="15" dur="1" fill="hold">
                                          <p:stCondLst>
                                            <p:cond delay="0"/>
                                          </p:stCondLst>
                                        </p:cTn>
                                        <p:tgtEl>
                                          <p:spTgt spid="161"/>
                                        </p:tgtEl>
                                        <p:attrNameLst>
                                          <p:attrName>style.visibility</p:attrName>
                                        </p:attrNameLst>
                                      </p:cBhvr>
                                      <p:to>
                                        <p:strVal val="visible"/>
                                      </p:to>
                                    </p:set>
                                    <p:animEffect transition="in" filter="fade">
                                      <p:cBhvr>
                                        <p:cTn id="16" dur="500"/>
                                        <p:tgtEl>
                                          <p:spTgt spid="161"/>
                                        </p:tgtEl>
                                      </p:cBhvr>
                                    </p:animEffect>
                                  </p:childTnLst>
                                </p:cTn>
                              </p:par>
                            </p:childTnLst>
                          </p:cTn>
                        </p:par>
                        <p:par>
                          <p:cTn id="17" fill="hold">
                            <p:stCondLst>
                              <p:cond delay="195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7951" y="-8898"/>
            <a:ext cx="8464290" cy="628954"/>
            <a:chOff x="1805470" y="2263333"/>
            <a:chExt cx="5837592" cy="629063"/>
          </a:xfrm>
        </p:grpSpPr>
        <p:sp>
          <p:nvSpPr>
            <p:cNvPr id="1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9" name="椭圆 18"/>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4.1</a:t>
              </a:r>
              <a:endParaRPr lang="en-US" altLang="zh-CN" sz="3200" dirty="0">
                <a:solidFill>
                  <a:schemeClr val="accent4"/>
                </a:solidFill>
                <a:latin typeface="Impact" panose="020B0806030902050204" pitchFamily="34" charset="0"/>
              </a:endParaRPr>
            </a:p>
          </p:txBody>
        </p:sp>
        <p:sp>
          <p:nvSpPr>
            <p:cNvPr id="22" name="矩形 21"/>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序列的通用操作</a:t>
              </a:r>
              <a:endParaRPr lang="zh-CN" altLang="en-US" sz="3200" b="1" dirty="0">
                <a:solidFill>
                  <a:schemeClr val="tx1">
                    <a:lumMod val="65000"/>
                    <a:lumOff val="35000"/>
                  </a:schemeClr>
                </a:solidFill>
              </a:endParaRPr>
            </a:p>
          </p:txBody>
        </p:sp>
      </p:grpSp>
      <p:sp>
        <p:nvSpPr>
          <p:cNvPr id="2" name="矩形 1"/>
          <p:cNvSpPr/>
          <p:nvPr/>
        </p:nvSpPr>
        <p:spPr>
          <a:xfrm>
            <a:off x="113147" y="828234"/>
            <a:ext cx="11927801" cy="1938992"/>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4-03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判断一个整数是否为自幂数，如果一个数有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位，则每位数字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次方之和等于自身，则称为自幂数。例如四位自幂数又被称为四叶玫瑰数是指一个数的个十百千位上数字的四次方之和等于该数。找出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10000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以内的所有自幂数。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解题思路：输入数字转化为字符串，对字符串进行遍历，取出每位数字按自幂数规则进行验证。代码如下所示。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1008807" y="2767226"/>
            <a:ext cx="8957978" cy="378565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str_narcissistic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in range(1,10000):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 =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 =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sum = 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x in 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sum += int(x) ** p</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sum ==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str_narcissistic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i+"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print(f"10000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以内的自幂数为：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str_narcissistic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40259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grpSp>
        <p:nvGrpSpPr>
          <p:cNvPr id="14" name="组合 13"/>
          <p:cNvGrpSpPr/>
          <p:nvPr/>
        </p:nvGrpSpPr>
        <p:grpSpPr>
          <a:xfrm>
            <a:off x="2242438" y="3168092"/>
            <a:ext cx="3083866" cy="748507"/>
            <a:chOff x="7824198" y="1404177"/>
            <a:chExt cx="3083866" cy="748507"/>
          </a:xfrm>
        </p:grpSpPr>
        <p:grpSp>
          <p:nvGrpSpPr>
            <p:cNvPr id="15" name="组合 14"/>
            <p:cNvGrpSpPr/>
            <p:nvPr/>
          </p:nvGrpSpPr>
          <p:grpSpPr>
            <a:xfrm>
              <a:off x="7824198" y="1404177"/>
              <a:ext cx="761736" cy="748507"/>
              <a:chOff x="1805940" y="1198245"/>
              <a:chExt cx="2011680" cy="2011680"/>
            </a:xfrm>
          </p:grpSpPr>
          <p:sp>
            <p:nvSpPr>
              <p:cNvPr id="23"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5"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6"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4.2.1</a:t>
              </a:r>
              <a:endParaRPr lang="en-US" altLang="zh-CN" sz="2000" b="1" dirty="0">
                <a:solidFill>
                  <a:schemeClr val="tx1">
                    <a:lumMod val="65000"/>
                    <a:lumOff val="35000"/>
                  </a:schemeClr>
                </a:solidFill>
              </a:endParaRPr>
            </a:p>
          </p:txBody>
        </p:sp>
        <p:sp>
          <p:nvSpPr>
            <p:cNvPr id="20" name="矩形 19"/>
            <p:cNvSpPr/>
            <p:nvPr/>
          </p:nvSpPr>
          <p:spPr>
            <a:xfrm>
              <a:off x="8588965" y="1476074"/>
              <a:ext cx="2319099"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字符串方法</a:t>
              </a:r>
              <a:endParaRPr lang="zh-CN" altLang="en-US" sz="2800" b="1" dirty="0">
                <a:solidFill>
                  <a:schemeClr val="tx1">
                    <a:lumMod val="65000"/>
                    <a:lumOff val="35000"/>
                  </a:schemeClr>
                </a:solidFill>
              </a:endParaRPr>
            </a:p>
          </p:txBody>
        </p:sp>
      </p:grpSp>
      <p:grpSp>
        <p:nvGrpSpPr>
          <p:cNvPr id="26" name="组合 25"/>
          <p:cNvGrpSpPr/>
          <p:nvPr/>
        </p:nvGrpSpPr>
        <p:grpSpPr>
          <a:xfrm>
            <a:off x="2209386" y="4658630"/>
            <a:ext cx="3569036" cy="773015"/>
            <a:chOff x="7791146" y="2274512"/>
            <a:chExt cx="3569036" cy="773015"/>
          </a:xfrm>
        </p:grpSpPr>
        <p:grpSp>
          <p:nvGrpSpPr>
            <p:cNvPr id="27" name="组合 26"/>
            <p:cNvGrpSpPr/>
            <p:nvPr/>
          </p:nvGrpSpPr>
          <p:grpSpPr>
            <a:xfrm>
              <a:off x="7791146" y="2274512"/>
              <a:ext cx="794787" cy="773015"/>
              <a:chOff x="1805940" y="1198245"/>
              <a:chExt cx="2011680" cy="2011681"/>
            </a:xfrm>
          </p:grpSpPr>
          <p:sp>
            <p:nvSpPr>
              <p:cNvPr id="30" name="圆角矩形 2"/>
              <p:cNvSpPr/>
              <p:nvPr/>
            </p:nvSpPr>
            <p:spPr>
              <a:xfrm>
                <a:off x="1805940" y="1198245"/>
                <a:ext cx="2011680" cy="2011681"/>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1"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2"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8" name="文本框 63"/>
            <p:cNvSpPr txBox="1"/>
            <p:nvPr/>
          </p:nvSpPr>
          <p:spPr>
            <a:xfrm>
              <a:off x="7847415" y="2459254"/>
              <a:ext cx="814063"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4.2.2</a:t>
              </a:r>
              <a:endParaRPr lang="en-US" altLang="zh-CN" sz="2000" b="1" dirty="0">
                <a:solidFill>
                  <a:schemeClr val="tx1">
                    <a:lumMod val="65000"/>
                    <a:lumOff val="35000"/>
                  </a:schemeClr>
                </a:solidFill>
              </a:endParaRPr>
            </a:p>
          </p:txBody>
        </p:sp>
        <p:sp>
          <p:nvSpPr>
            <p:cNvPr id="29" name="矩形 28"/>
            <p:cNvSpPr/>
            <p:nvPr/>
          </p:nvSpPr>
          <p:spPr>
            <a:xfrm>
              <a:off x="8590213" y="2357560"/>
              <a:ext cx="276996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正则表达式</a:t>
              </a:r>
              <a:endParaRPr lang="zh-CN" altLang="en-US" sz="2800" b="1" dirty="0">
                <a:solidFill>
                  <a:schemeClr val="tx1">
                    <a:lumMod val="65000"/>
                    <a:lumOff val="35000"/>
                  </a:schemeClr>
                </a:solidFill>
              </a:endParaRPr>
            </a:p>
          </p:txBody>
        </p:sp>
      </p:grpSp>
      <p:sp>
        <p:nvSpPr>
          <p:cNvPr id="3" name="矩形 2"/>
          <p:cNvSpPr/>
          <p:nvPr/>
        </p:nvSpPr>
        <p:spPr>
          <a:xfrm>
            <a:off x="834887" y="966192"/>
            <a:ext cx="10424159" cy="1569660"/>
          </a:xfrm>
          <a:prstGeom prst="rect">
            <a:avLst/>
          </a:prstGeom>
        </p:spPr>
        <p:txBody>
          <a:bodyPr wrap="square">
            <a:spAutoFit/>
          </a:bodyPr>
          <a:lstStyle/>
          <a:p>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字符串</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对象支持多种函数和方法，从而实现多种字符串的操作方法。但需要注意字符串为不可变序列，不能修改，否则会引发</a:t>
            </a:r>
            <a:r>
              <a:rPr lang="en-US" altLang="zh-CN" sz="2400" kern="100" dirty="0" err="1">
                <a:latin typeface="Times New Roman" panose="02020603050405020304" pitchFamily="18" charset="0"/>
                <a:ea typeface="宋体" panose="02010600030101010101" pitchFamily="2" charset="-122"/>
              </a:rPr>
              <a:t>TypeError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异常，确定要修改需要只用字符串自带的方法。支持字符串的函数有</a:t>
            </a:r>
            <a:r>
              <a:rPr lang="en-US" altLang="zh-CN" sz="2400" kern="100" dirty="0">
                <a:latin typeface="Times New Roman" panose="02020603050405020304" pitchFamily="18" charset="0"/>
                <a:ea typeface="宋体" panose="02010600030101010101" pitchFamily="2" charset="-122"/>
              </a:rPr>
              <a:t>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个，分别为</a:t>
            </a:r>
            <a:r>
              <a:rPr lang="en-US" altLang="zh-CN" sz="2400" kern="100" dirty="0" err="1">
                <a:latin typeface="Times New Roman" panose="02020603050405020304" pitchFamily="18" charset="0"/>
                <a:ea typeface="宋体" panose="02010600030101010101" pitchFamily="2" charset="-122"/>
              </a:rPr>
              <a:t>len</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rPr>
              <a:t>str</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rPr>
              <a:t>chr</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rPr>
              <a:t>ord</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rPr>
              <a:t>hex(x)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err="1">
                <a:latin typeface="Times New Roman" panose="02020603050405020304" pitchFamily="18" charset="0"/>
                <a:ea typeface="宋体" panose="02010600030101010101" pitchFamily="2" charset="-122"/>
              </a:rPr>
              <a:t>oct</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，相关用法可参考第二章</a:t>
            </a:r>
            <a:r>
              <a:rPr lang="en-US" altLang="zh-CN" sz="2400" kern="100" dirty="0">
                <a:latin typeface="Times New Roman" panose="02020603050405020304" pitchFamily="18" charset="0"/>
                <a:ea typeface="宋体" panose="02010600030101010101" pitchFamily="2" charset="-122"/>
              </a:rPr>
              <a:t>2.4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节</a:t>
            </a:r>
            <a:endParaRPr lang="zh-CN" altLang="en-US" sz="2400" dirty="0"/>
          </a:p>
        </p:txBody>
      </p:sp>
    </p:spTree>
    <p:extLst>
      <p:ext uri="{BB962C8B-B14F-4D97-AF65-F5344CB8AC3E}">
        <p14:creationId xmlns:p14="http://schemas.microsoft.com/office/powerpoint/2010/main" val="22273991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grpSp>
        <p:nvGrpSpPr>
          <p:cNvPr id="22" name="组合 21"/>
          <p:cNvGrpSpPr/>
          <p:nvPr/>
        </p:nvGrpSpPr>
        <p:grpSpPr>
          <a:xfrm>
            <a:off x="0" y="624684"/>
            <a:ext cx="4565097" cy="1631865"/>
            <a:chOff x="1949" y="4185715"/>
            <a:chExt cx="4565097" cy="1631865"/>
          </a:xfrm>
        </p:grpSpPr>
        <p:grpSp>
          <p:nvGrpSpPr>
            <p:cNvPr id="33" name="组合 25"/>
            <p:cNvGrpSpPr/>
            <p:nvPr/>
          </p:nvGrpSpPr>
          <p:grpSpPr>
            <a:xfrm>
              <a:off x="1949" y="4185715"/>
              <a:ext cx="847793" cy="1631865"/>
              <a:chOff x="1147497" y="2119547"/>
              <a:chExt cx="1914069" cy="3767138"/>
            </a:xfrm>
          </p:grpSpPr>
          <p:sp>
            <p:nvSpPr>
              <p:cNvPr id="35"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36"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7"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8"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4.2.1</a:t>
                </a:r>
                <a:endParaRPr lang="zh-CN" altLang="en-US" sz="2000" b="1" dirty="0">
                  <a:solidFill>
                    <a:schemeClr val="tx2">
                      <a:lumMod val="50000"/>
                    </a:schemeClr>
                  </a:solidFill>
                </a:endParaRPr>
              </a:p>
            </p:txBody>
          </p:sp>
          <p:sp>
            <p:nvSpPr>
              <p:cNvPr id="39" name="矩形 38"/>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34" name="矩形 33"/>
            <p:cNvSpPr/>
            <p:nvPr/>
          </p:nvSpPr>
          <p:spPr>
            <a:xfrm>
              <a:off x="805901" y="4259267"/>
              <a:ext cx="376114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字符串方法</a:t>
              </a:r>
              <a:endParaRPr lang="zh-CN" altLang="en-US" sz="2800" b="1" dirty="0">
                <a:solidFill>
                  <a:schemeClr val="accent4"/>
                </a:solidFill>
              </a:endParaRPr>
            </a:p>
          </p:txBody>
        </p:sp>
      </p:grpSp>
      <p:sp>
        <p:nvSpPr>
          <p:cNvPr id="2" name="矩形 1"/>
          <p:cNvSpPr/>
          <p:nvPr/>
        </p:nvSpPr>
        <p:spPr>
          <a:xfrm>
            <a:off x="342602" y="1804054"/>
            <a:ext cx="11223964" cy="4092787"/>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查找指定字符串</a:t>
            </a: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①</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string.find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(sub[,start[,end]])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在字符串中查找子字符串</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，从左向右查找，如果找到则返回第一个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的索引位置，否则返回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。参数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start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表示查找的起点和终点，但不包括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，缺省则代表查找起点后的字符串。</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②</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string.rfind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(sub[,start[,end]])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在字符串中查找子字符串</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，从右向左查找，如果找到则返回第一个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的索引位置，否则返回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。参数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start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表示查找的起点和终点，但不包括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，缺省则代表查找起点后的字符串。</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③</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string.index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(sub[,start[,end]])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string.rindex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(sub[,start[,end]])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功能分别类似①②，如子字符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未找到则抛出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ValueError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④</a:t>
            </a:r>
            <a:r>
              <a:rPr lang="en-US" altLang="zh-CN" sz="2400" kern="100" dirty="0" smtClean="0">
                <a:latin typeface="Times New Roman" panose="02020603050405020304" pitchFamily="18" charset="0"/>
                <a:ea typeface="宋体" panose="02010600030101010101" pitchFamily="2" charset="-122"/>
              </a:rPr>
              <a:t> </a:t>
            </a:r>
            <a:r>
              <a:rPr lang="en-US" altLang="zh-CN" sz="2400" kern="100" dirty="0" err="1">
                <a:latin typeface="Times New Roman" panose="02020603050405020304" pitchFamily="18" charset="0"/>
                <a:ea typeface="宋体" panose="02010600030101010101" pitchFamily="2" charset="-122"/>
              </a:rPr>
              <a:t>string.count</a:t>
            </a:r>
            <a:r>
              <a:rPr lang="en-US" altLang="zh-CN" sz="2400" kern="100" dirty="0">
                <a:latin typeface="Times New Roman" panose="02020603050405020304" pitchFamily="18" charset="0"/>
                <a:ea typeface="宋体" panose="02010600030101010101" pitchFamily="2" charset="-122"/>
              </a:rPr>
              <a:t>(sub[,start[,end]])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返回子字符串</a:t>
            </a:r>
            <a:r>
              <a:rPr lang="en-US" altLang="zh-CN" sz="2400" kern="100" dirty="0">
                <a:latin typeface="Times New Roman" panose="02020603050405020304" pitchFamily="18" charset="0"/>
                <a:ea typeface="宋体" panose="02010600030101010101" pitchFamily="2" charset="-122"/>
              </a:rPr>
              <a:t>sub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在字符串</a:t>
            </a:r>
            <a:r>
              <a:rPr lang="en-US" altLang="zh-CN" sz="2400" kern="100" dirty="0">
                <a:latin typeface="Times New Roman" panose="02020603050405020304" pitchFamily="18" charset="0"/>
                <a:ea typeface="宋体" panose="02010600030101010101" pitchFamily="2" charset="-122"/>
              </a:rPr>
              <a:t>string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中出现的次数。</a:t>
            </a:r>
            <a:endParaRPr lang="zh-CN" altLang="en-US" sz="2400" dirty="0"/>
          </a:p>
        </p:txBody>
      </p:sp>
    </p:spTree>
    <p:extLst>
      <p:ext uri="{BB962C8B-B14F-4D97-AF65-F5344CB8AC3E}">
        <p14:creationId xmlns:p14="http://schemas.microsoft.com/office/powerpoint/2010/main" val="123260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sp>
        <p:nvSpPr>
          <p:cNvPr id="3" name="矩形 2"/>
          <p:cNvSpPr/>
          <p:nvPr/>
        </p:nvSpPr>
        <p:spPr>
          <a:xfrm>
            <a:off x="818984" y="1596231"/>
            <a:ext cx="10265134" cy="2984791"/>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替换与合并字符串</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①</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string.replace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old,new</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[,count])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返回字符串被修改后的副本，字符串中所有子字符串</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old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都被替换为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new</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count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参数表示字符串中前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count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old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子字符串可以被替换。替换操作后并不会改变原字符串，而是产生一个新字符串。</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②</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string.join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iterable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返回有</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iterable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中字符拼贴而成的字符串，</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iterable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可以是字符串、列表或元组等，但其中的元素必须为字符串，否则抛出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TypeError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异常。调用该方法的字符串将成为新字符串的分隔符。</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56191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sp>
        <p:nvSpPr>
          <p:cNvPr id="3" name="矩形 2"/>
          <p:cNvSpPr/>
          <p:nvPr/>
        </p:nvSpPr>
        <p:spPr>
          <a:xfrm>
            <a:off x="818984" y="1596231"/>
            <a:ext cx="10265134" cy="3847207"/>
          </a:xfrm>
          <a:prstGeom prst="rect">
            <a:avLst/>
          </a:prstGeom>
        </p:spPr>
        <p:txBody>
          <a:bodyPr wrap="square">
            <a:spAutoFit/>
          </a:bodyPr>
          <a:lstStyle/>
          <a:p>
            <a:r>
              <a:rPr lang="en-US" altLang="zh-CN" sz="2800" b="1" dirty="0">
                <a:latin typeface="黑体" panose="02010609060101010101" pitchFamily="49" charset="-122"/>
                <a:ea typeface="黑体" panose="02010609060101010101" pitchFamily="49" charset="-122"/>
              </a:rPr>
              <a:t>3.</a:t>
            </a:r>
            <a:r>
              <a:rPr lang="zh-CN" altLang="zh-CN" sz="2800" b="1" dirty="0">
                <a:latin typeface="黑体" panose="02010609060101010101" pitchFamily="49" charset="-122"/>
                <a:ea typeface="黑体" panose="02010609060101010101" pitchFamily="49" charset="-122"/>
              </a:rPr>
              <a:t>修剪指定字符</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①</a:t>
            </a:r>
            <a:r>
              <a:rPr lang="en-US" altLang="zh-CN" sz="2400" dirty="0" err="1">
                <a:latin typeface="宋体" panose="02010600030101010101" pitchFamily="2" charset="-122"/>
                <a:ea typeface="宋体" panose="02010600030101010101" pitchFamily="2" charset="-122"/>
              </a:rPr>
              <a:t>string.lstrip</a:t>
            </a:r>
            <a:r>
              <a:rPr lang="en-US" altLang="zh-CN" sz="2400" dirty="0">
                <a:latin typeface="宋体" panose="02010600030101010101" pitchFamily="2" charset="-122"/>
                <a:ea typeface="宋体" panose="02010600030101010101" pitchFamily="2" charset="-122"/>
              </a:rPr>
              <a:t>([chars])</a:t>
            </a:r>
            <a:r>
              <a:rPr lang="zh-CN" altLang="zh-CN" sz="2400" dirty="0">
                <a:latin typeface="宋体" panose="02010600030101010101" pitchFamily="2" charset="-122"/>
                <a:ea typeface="宋体" panose="02010600030101010101" pitchFamily="2" charset="-122"/>
              </a:rPr>
              <a:t>若字符串中左侧子字符串可以由字符集</a:t>
            </a:r>
            <a:r>
              <a:rPr lang="en-US" altLang="zh-CN" sz="2400" dirty="0">
                <a:latin typeface="宋体" panose="02010600030101010101" pitchFamily="2" charset="-122"/>
                <a:ea typeface="宋体" panose="02010600030101010101" pitchFamily="2" charset="-122"/>
              </a:rPr>
              <a:t>chars</a:t>
            </a:r>
            <a:r>
              <a:rPr lang="zh-CN" altLang="zh-CN" sz="2400" dirty="0">
                <a:latin typeface="宋体" panose="02010600030101010101" pitchFamily="2" charset="-122"/>
                <a:ea typeface="宋体" panose="02010600030101010101" pitchFamily="2" charset="-122"/>
              </a:rPr>
              <a:t>中的元素组合而成，则该子字符串删除，返回修改后的副本，如果参数缺省，则为去除字符串左侧空格。</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②</a:t>
            </a:r>
            <a:r>
              <a:rPr lang="en-US" altLang="zh-CN" sz="2400" dirty="0" err="1">
                <a:latin typeface="宋体" panose="02010600030101010101" pitchFamily="2" charset="-122"/>
                <a:ea typeface="宋体" panose="02010600030101010101" pitchFamily="2" charset="-122"/>
              </a:rPr>
              <a:t>string.rstrip</a:t>
            </a:r>
            <a:r>
              <a:rPr lang="en-US" altLang="zh-CN" sz="2400" dirty="0">
                <a:latin typeface="宋体" panose="02010600030101010101" pitchFamily="2" charset="-122"/>
                <a:ea typeface="宋体" panose="02010600030101010101" pitchFamily="2" charset="-122"/>
              </a:rPr>
              <a:t>([chars]) </a:t>
            </a:r>
            <a:r>
              <a:rPr lang="zh-CN" altLang="zh-CN" sz="2400" dirty="0">
                <a:latin typeface="宋体" panose="02010600030101010101" pitchFamily="2" charset="-122"/>
                <a:ea typeface="宋体" panose="02010600030101010101" pitchFamily="2" charset="-122"/>
              </a:rPr>
              <a:t>若字符串中右侧子字符串可以由字符集</a:t>
            </a:r>
            <a:r>
              <a:rPr lang="en-US" altLang="zh-CN" sz="2400" dirty="0">
                <a:latin typeface="宋体" panose="02010600030101010101" pitchFamily="2" charset="-122"/>
                <a:ea typeface="宋体" panose="02010600030101010101" pitchFamily="2" charset="-122"/>
              </a:rPr>
              <a:t>chars</a:t>
            </a:r>
            <a:r>
              <a:rPr lang="zh-CN" altLang="zh-CN" sz="2400" dirty="0">
                <a:latin typeface="宋体" panose="02010600030101010101" pitchFamily="2" charset="-122"/>
                <a:ea typeface="宋体" panose="02010600030101010101" pitchFamily="2" charset="-122"/>
              </a:rPr>
              <a:t>中的元素组合而成，则该子字符串删除，返回修改后的副本，如果参数缺省，则为去除字符串右侧空格。</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③</a:t>
            </a:r>
            <a:r>
              <a:rPr lang="en-US" altLang="zh-CN" sz="2400" dirty="0">
                <a:latin typeface="宋体" panose="02010600030101010101" pitchFamily="2" charset="-122"/>
                <a:ea typeface="宋体" panose="02010600030101010101" pitchFamily="2" charset="-122"/>
              </a:rPr>
              <a:t>string. strip([chars]) </a:t>
            </a:r>
            <a:r>
              <a:rPr lang="zh-CN" altLang="zh-CN" sz="2400" dirty="0">
                <a:latin typeface="宋体" panose="02010600030101010101" pitchFamily="2" charset="-122"/>
                <a:ea typeface="宋体" panose="02010600030101010101" pitchFamily="2" charset="-122"/>
              </a:rPr>
              <a:t>若字符串中左右两侧子字符串可以由字符集</a:t>
            </a:r>
            <a:r>
              <a:rPr lang="en-US" altLang="zh-CN" sz="2400" dirty="0">
                <a:latin typeface="宋体" panose="02010600030101010101" pitchFamily="2" charset="-122"/>
                <a:ea typeface="宋体" panose="02010600030101010101" pitchFamily="2" charset="-122"/>
              </a:rPr>
              <a:t>chars</a:t>
            </a:r>
            <a:r>
              <a:rPr lang="zh-CN" altLang="zh-CN" sz="2400" dirty="0">
                <a:latin typeface="宋体" panose="02010600030101010101" pitchFamily="2" charset="-122"/>
                <a:ea typeface="宋体" panose="02010600030101010101" pitchFamily="2" charset="-122"/>
              </a:rPr>
              <a:t>中的元素组合而成，则该子字符串删除，返回修改后的副本，如果参数缺省，则为去除字符串两侧空格。</a:t>
            </a:r>
          </a:p>
        </p:txBody>
      </p:sp>
    </p:spTree>
    <p:extLst>
      <p:ext uri="{BB962C8B-B14F-4D97-AF65-F5344CB8AC3E}">
        <p14:creationId xmlns:p14="http://schemas.microsoft.com/office/powerpoint/2010/main" val="38552692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sp>
        <p:nvSpPr>
          <p:cNvPr id="3" name="矩形 2"/>
          <p:cNvSpPr/>
          <p:nvPr/>
        </p:nvSpPr>
        <p:spPr>
          <a:xfrm>
            <a:off x="166977" y="820555"/>
            <a:ext cx="11945510" cy="4955203"/>
          </a:xfrm>
          <a:prstGeom prst="rect">
            <a:avLst/>
          </a:prstGeom>
        </p:spPr>
        <p:txBody>
          <a:bodyPr wrap="square">
            <a:spAutoFit/>
          </a:bodyPr>
          <a:lstStyle/>
          <a:p>
            <a:r>
              <a:rPr lang="en-US" altLang="zh-CN" sz="2800" b="1" dirty="0">
                <a:latin typeface="黑体" panose="02010609060101010101" pitchFamily="49" charset="-122"/>
                <a:ea typeface="黑体" panose="02010609060101010101" pitchFamily="49" charset="-122"/>
              </a:rPr>
              <a:t>4.</a:t>
            </a:r>
            <a:r>
              <a:rPr lang="zh-CN" altLang="zh-CN" sz="2800" b="1" dirty="0">
                <a:latin typeface="黑体" panose="02010609060101010101" pitchFamily="49" charset="-122"/>
                <a:ea typeface="黑体" panose="02010609060101010101" pitchFamily="49" charset="-122"/>
              </a:rPr>
              <a:t>大小写与对齐格式化</a:t>
            </a:r>
          </a:p>
          <a:p>
            <a:r>
              <a:rPr lang="zh-CN" altLang="zh-CN" sz="2400" dirty="0">
                <a:latin typeface="宋体" panose="02010600030101010101" pitchFamily="2" charset="-122"/>
                <a:ea typeface="宋体" panose="02010600030101010101" pitchFamily="2" charset="-122"/>
              </a:rPr>
              <a:t>①</a:t>
            </a:r>
            <a:r>
              <a:rPr lang="en-US" altLang="zh-CN" sz="2400" dirty="0" err="1">
                <a:latin typeface="宋体" panose="02010600030101010101" pitchFamily="2" charset="-122"/>
                <a:ea typeface="宋体" panose="02010600030101010101" pitchFamily="2" charset="-122"/>
              </a:rPr>
              <a:t>string.capitalize</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将字符串的首个字符大写，其余字母字符小写，并作为副本返回。</a:t>
            </a:r>
          </a:p>
          <a:p>
            <a:r>
              <a:rPr lang="zh-CN" altLang="zh-CN" sz="2400" dirty="0">
                <a:latin typeface="宋体" panose="02010600030101010101" pitchFamily="2" charset="-122"/>
                <a:ea typeface="宋体" panose="02010600030101010101" pitchFamily="2" charset="-122"/>
              </a:rPr>
              <a:t>②</a:t>
            </a:r>
            <a:r>
              <a:rPr lang="en-US" altLang="zh-CN" sz="2400" dirty="0" err="1">
                <a:latin typeface="宋体" panose="02010600030101010101" pitchFamily="2" charset="-122"/>
                <a:ea typeface="宋体" panose="02010600030101010101" pitchFamily="2" charset="-122"/>
              </a:rPr>
              <a:t>string.title</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将字符串中的每个单词的第一个字符大写，其余字符小写，并作为副本返回。</a:t>
            </a:r>
          </a:p>
          <a:p>
            <a:r>
              <a:rPr lang="zh-CN" altLang="zh-CN" sz="2400" dirty="0">
                <a:latin typeface="宋体" panose="02010600030101010101" pitchFamily="2" charset="-122"/>
                <a:ea typeface="宋体" panose="02010600030101010101" pitchFamily="2" charset="-122"/>
              </a:rPr>
              <a:t>③</a:t>
            </a:r>
            <a:r>
              <a:rPr lang="en-US" altLang="zh-CN" sz="2400" dirty="0" err="1">
                <a:latin typeface="宋体" panose="02010600030101010101" pitchFamily="2" charset="-122"/>
                <a:ea typeface="宋体" panose="02010600030101010101" pitchFamily="2" charset="-122"/>
              </a:rPr>
              <a:t>string.lower</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将字符串中所有区分大小写的字符转为小写，并作为副本返回。</a:t>
            </a:r>
          </a:p>
          <a:p>
            <a:r>
              <a:rPr lang="zh-CN" altLang="zh-CN" sz="2400" dirty="0">
                <a:latin typeface="宋体" panose="02010600030101010101" pitchFamily="2" charset="-122"/>
                <a:ea typeface="宋体" panose="02010600030101010101" pitchFamily="2" charset="-122"/>
              </a:rPr>
              <a:t>④</a:t>
            </a:r>
            <a:r>
              <a:rPr lang="en-US" altLang="zh-CN" sz="2400" dirty="0" err="1">
                <a:latin typeface="宋体" panose="02010600030101010101" pitchFamily="2" charset="-122"/>
                <a:ea typeface="宋体" panose="02010600030101010101" pitchFamily="2" charset="-122"/>
              </a:rPr>
              <a:t>string.upper</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将字符串中所有区分大小写的字符转为大写，并作为副本返回。</a:t>
            </a:r>
          </a:p>
          <a:p>
            <a:r>
              <a:rPr lang="zh-CN" altLang="zh-CN" sz="2400" dirty="0">
                <a:latin typeface="宋体" panose="02010600030101010101" pitchFamily="2" charset="-122"/>
                <a:ea typeface="宋体" panose="02010600030101010101" pitchFamily="2" charset="-122"/>
              </a:rPr>
              <a:t>⑤</a:t>
            </a:r>
            <a:r>
              <a:rPr lang="en-US" altLang="zh-CN" sz="2400" dirty="0" err="1">
                <a:latin typeface="宋体" panose="02010600030101010101" pitchFamily="2" charset="-122"/>
                <a:ea typeface="宋体" panose="02010600030101010101" pitchFamily="2" charset="-122"/>
              </a:rPr>
              <a:t>string.ljust</a:t>
            </a:r>
            <a:r>
              <a:rPr lang="en-US" altLang="zh-CN" sz="2400" dirty="0">
                <a:latin typeface="宋体" panose="02010600030101010101" pitchFamily="2" charset="-122"/>
                <a:ea typeface="宋体" panose="02010600030101010101" pitchFamily="2" charset="-122"/>
              </a:rPr>
              <a:t>(width[,</a:t>
            </a:r>
            <a:r>
              <a:rPr lang="en-US" altLang="zh-CN" sz="2400" dirty="0" err="1">
                <a:latin typeface="宋体" panose="02010600030101010101" pitchFamily="2" charset="-122"/>
                <a:ea typeface="宋体" panose="02010600030101010101" pitchFamily="2" charset="-122"/>
              </a:rPr>
              <a:t>fillchar</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返回长度为</a:t>
            </a:r>
            <a:r>
              <a:rPr lang="en-US" altLang="zh-CN" sz="2400" dirty="0">
                <a:latin typeface="宋体" panose="02010600030101010101" pitchFamily="2" charset="-122"/>
                <a:ea typeface="宋体" panose="02010600030101010101" pitchFamily="2" charset="-122"/>
              </a:rPr>
              <a:t>width</a:t>
            </a:r>
            <a:r>
              <a:rPr lang="zh-CN" altLang="zh-CN" sz="2400" dirty="0">
                <a:latin typeface="宋体" panose="02010600030101010101" pitchFamily="2" charset="-122"/>
                <a:ea typeface="宋体" panose="02010600030101010101" pitchFamily="2" charset="-122"/>
              </a:rPr>
              <a:t>的字符串修改副本，原字符串左对齐，右侧不足位置用</a:t>
            </a:r>
            <a:r>
              <a:rPr lang="en-US" altLang="zh-CN" sz="2400" dirty="0" err="1">
                <a:latin typeface="宋体" panose="02010600030101010101" pitchFamily="2" charset="-122"/>
                <a:ea typeface="宋体" panose="02010600030101010101" pitchFamily="2" charset="-122"/>
              </a:rPr>
              <a:t>fillchar</a:t>
            </a:r>
            <a:r>
              <a:rPr lang="zh-CN" altLang="zh-CN" sz="2400" dirty="0">
                <a:latin typeface="宋体" panose="02010600030101010101" pitchFamily="2" charset="-122"/>
                <a:ea typeface="宋体" panose="02010600030101010101" pitchFamily="2" charset="-122"/>
              </a:rPr>
              <a:t>填充，如</a:t>
            </a:r>
            <a:r>
              <a:rPr lang="en-US" altLang="zh-CN" sz="2400" dirty="0">
                <a:latin typeface="宋体" panose="02010600030101010101" pitchFamily="2" charset="-122"/>
                <a:ea typeface="宋体" panose="02010600030101010101" pitchFamily="2" charset="-122"/>
              </a:rPr>
              <a:t>width</a:t>
            </a:r>
            <a:r>
              <a:rPr lang="zh-CN" altLang="zh-CN" sz="2400" dirty="0">
                <a:latin typeface="宋体" panose="02010600030101010101" pitchFamily="2" charset="-122"/>
                <a:ea typeface="宋体" panose="02010600030101010101" pitchFamily="2" charset="-122"/>
              </a:rPr>
              <a:t>小于原字符串长度，则返回原字符串副本。</a:t>
            </a:r>
          </a:p>
          <a:p>
            <a:r>
              <a:rPr lang="zh-CN" altLang="zh-CN" sz="2400" dirty="0">
                <a:latin typeface="宋体" panose="02010600030101010101" pitchFamily="2" charset="-122"/>
                <a:ea typeface="宋体" panose="02010600030101010101" pitchFamily="2" charset="-122"/>
              </a:rPr>
              <a:t>⑥</a:t>
            </a:r>
            <a:r>
              <a:rPr lang="en-US" altLang="zh-CN" sz="2400" dirty="0" err="1">
                <a:latin typeface="宋体" panose="02010600030101010101" pitchFamily="2" charset="-122"/>
                <a:ea typeface="宋体" panose="02010600030101010101" pitchFamily="2" charset="-122"/>
              </a:rPr>
              <a:t>string.rjust</a:t>
            </a:r>
            <a:r>
              <a:rPr lang="en-US" altLang="zh-CN" sz="2400" dirty="0">
                <a:latin typeface="宋体" panose="02010600030101010101" pitchFamily="2" charset="-122"/>
                <a:ea typeface="宋体" panose="02010600030101010101" pitchFamily="2" charset="-122"/>
              </a:rPr>
              <a:t>(width[,</a:t>
            </a:r>
            <a:r>
              <a:rPr lang="en-US" altLang="zh-CN" sz="2400" dirty="0" err="1">
                <a:latin typeface="宋体" panose="02010600030101010101" pitchFamily="2" charset="-122"/>
                <a:ea typeface="宋体" panose="02010600030101010101" pitchFamily="2" charset="-122"/>
              </a:rPr>
              <a:t>fillchar</a:t>
            </a:r>
            <a:r>
              <a:rPr lang="en-US" altLang="zh-CN" sz="2400" dirty="0">
                <a:latin typeface="宋体" panose="02010600030101010101" pitchFamily="2" charset="-122"/>
                <a:ea typeface="宋体" panose="02010600030101010101" pitchFamily="2" charset="-122"/>
              </a:rPr>
              <a:t>] ) </a:t>
            </a:r>
            <a:r>
              <a:rPr lang="zh-CN" altLang="zh-CN" sz="2400" dirty="0">
                <a:latin typeface="宋体" panose="02010600030101010101" pitchFamily="2" charset="-122"/>
                <a:ea typeface="宋体" panose="02010600030101010101" pitchFamily="2" charset="-122"/>
              </a:rPr>
              <a:t>返回长度为</a:t>
            </a:r>
            <a:r>
              <a:rPr lang="en-US" altLang="zh-CN" sz="2400" dirty="0">
                <a:latin typeface="宋体" panose="02010600030101010101" pitchFamily="2" charset="-122"/>
                <a:ea typeface="宋体" panose="02010600030101010101" pitchFamily="2" charset="-122"/>
              </a:rPr>
              <a:t>width</a:t>
            </a:r>
            <a:r>
              <a:rPr lang="zh-CN" altLang="zh-CN" sz="2400" dirty="0">
                <a:latin typeface="宋体" panose="02010600030101010101" pitchFamily="2" charset="-122"/>
                <a:ea typeface="宋体" panose="02010600030101010101" pitchFamily="2" charset="-122"/>
              </a:rPr>
              <a:t>的字符串修改副本，原字符串右对齐，左侧不足位置用</a:t>
            </a:r>
            <a:r>
              <a:rPr lang="en-US" altLang="zh-CN" sz="2400" dirty="0" err="1">
                <a:latin typeface="宋体" panose="02010600030101010101" pitchFamily="2" charset="-122"/>
                <a:ea typeface="宋体" panose="02010600030101010101" pitchFamily="2" charset="-122"/>
              </a:rPr>
              <a:t>fillchar</a:t>
            </a:r>
            <a:r>
              <a:rPr lang="zh-CN" altLang="zh-CN" sz="2400" dirty="0">
                <a:latin typeface="宋体" panose="02010600030101010101" pitchFamily="2" charset="-122"/>
                <a:ea typeface="宋体" panose="02010600030101010101" pitchFamily="2" charset="-122"/>
              </a:rPr>
              <a:t>填充，如</a:t>
            </a:r>
            <a:r>
              <a:rPr lang="en-US" altLang="zh-CN" sz="2400" dirty="0">
                <a:latin typeface="宋体" panose="02010600030101010101" pitchFamily="2" charset="-122"/>
                <a:ea typeface="宋体" panose="02010600030101010101" pitchFamily="2" charset="-122"/>
              </a:rPr>
              <a:t>width</a:t>
            </a:r>
            <a:r>
              <a:rPr lang="zh-CN" altLang="zh-CN" sz="2400" dirty="0">
                <a:latin typeface="宋体" panose="02010600030101010101" pitchFamily="2" charset="-122"/>
                <a:ea typeface="宋体" panose="02010600030101010101" pitchFamily="2" charset="-122"/>
              </a:rPr>
              <a:t>小于原字符串长度，则返回原字符串副本。</a:t>
            </a:r>
          </a:p>
          <a:p>
            <a:r>
              <a:rPr lang="zh-CN" altLang="zh-CN" sz="2400" dirty="0">
                <a:latin typeface="宋体" panose="02010600030101010101" pitchFamily="2" charset="-122"/>
                <a:ea typeface="宋体" panose="02010600030101010101" pitchFamily="2" charset="-122"/>
              </a:rPr>
              <a:t>⑦</a:t>
            </a:r>
            <a:r>
              <a:rPr lang="en-US" altLang="zh-CN" sz="2400" dirty="0" err="1">
                <a:latin typeface="宋体" panose="02010600030101010101" pitchFamily="2" charset="-122"/>
                <a:ea typeface="宋体" panose="02010600030101010101" pitchFamily="2" charset="-122"/>
              </a:rPr>
              <a:t>string.center</a:t>
            </a:r>
            <a:r>
              <a:rPr lang="en-US" altLang="zh-CN" sz="2400" dirty="0">
                <a:latin typeface="宋体" panose="02010600030101010101" pitchFamily="2" charset="-122"/>
                <a:ea typeface="宋体" panose="02010600030101010101" pitchFamily="2" charset="-122"/>
              </a:rPr>
              <a:t>(width[,</a:t>
            </a:r>
            <a:r>
              <a:rPr lang="en-US" altLang="zh-CN" sz="2400" dirty="0" err="1">
                <a:latin typeface="宋体" panose="02010600030101010101" pitchFamily="2" charset="-122"/>
                <a:ea typeface="宋体" panose="02010600030101010101" pitchFamily="2" charset="-122"/>
              </a:rPr>
              <a:t>fillchar</a:t>
            </a:r>
            <a:r>
              <a:rPr lang="en-US" altLang="zh-CN" sz="2400" dirty="0">
                <a:latin typeface="宋体" panose="02010600030101010101" pitchFamily="2" charset="-122"/>
                <a:ea typeface="宋体" panose="02010600030101010101" pitchFamily="2" charset="-122"/>
              </a:rPr>
              <a:t>] ) </a:t>
            </a:r>
            <a:r>
              <a:rPr lang="zh-CN" altLang="zh-CN" sz="2400" dirty="0">
                <a:latin typeface="宋体" panose="02010600030101010101" pitchFamily="2" charset="-122"/>
                <a:ea typeface="宋体" panose="02010600030101010101" pitchFamily="2" charset="-122"/>
              </a:rPr>
              <a:t>返回长度为</a:t>
            </a:r>
            <a:r>
              <a:rPr lang="en-US" altLang="zh-CN" sz="2400" dirty="0">
                <a:latin typeface="宋体" panose="02010600030101010101" pitchFamily="2" charset="-122"/>
                <a:ea typeface="宋体" panose="02010600030101010101" pitchFamily="2" charset="-122"/>
              </a:rPr>
              <a:t>width</a:t>
            </a:r>
            <a:r>
              <a:rPr lang="zh-CN" altLang="zh-CN" sz="2400" dirty="0">
                <a:latin typeface="宋体" panose="02010600030101010101" pitchFamily="2" charset="-122"/>
                <a:ea typeface="宋体" panose="02010600030101010101" pitchFamily="2" charset="-122"/>
              </a:rPr>
              <a:t>的字符串修改副本，原字符串居中，左右两侧不足位置用</a:t>
            </a:r>
            <a:r>
              <a:rPr lang="en-US" altLang="zh-CN" sz="2400" dirty="0" err="1">
                <a:latin typeface="宋体" panose="02010600030101010101" pitchFamily="2" charset="-122"/>
                <a:ea typeface="宋体" panose="02010600030101010101" pitchFamily="2" charset="-122"/>
              </a:rPr>
              <a:t>fillchar</a:t>
            </a:r>
            <a:r>
              <a:rPr lang="zh-CN" altLang="zh-CN" sz="2400" dirty="0">
                <a:latin typeface="宋体" panose="02010600030101010101" pitchFamily="2" charset="-122"/>
                <a:ea typeface="宋体" panose="02010600030101010101" pitchFamily="2" charset="-122"/>
              </a:rPr>
              <a:t>填充，如</a:t>
            </a:r>
            <a:r>
              <a:rPr lang="en-US" altLang="zh-CN" sz="2400" dirty="0">
                <a:latin typeface="宋体" panose="02010600030101010101" pitchFamily="2" charset="-122"/>
                <a:ea typeface="宋体" panose="02010600030101010101" pitchFamily="2" charset="-122"/>
              </a:rPr>
              <a:t>width</a:t>
            </a:r>
            <a:r>
              <a:rPr lang="zh-CN" altLang="zh-CN" sz="2400" dirty="0">
                <a:latin typeface="宋体" panose="02010600030101010101" pitchFamily="2" charset="-122"/>
                <a:ea typeface="宋体" panose="02010600030101010101" pitchFamily="2" charset="-122"/>
              </a:rPr>
              <a:t>小于原字符串长度，则返回原字符串副本。若两侧填充字符数不相等，则右侧多填充一个字符。</a:t>
            </a:r>
          </a:p>
        </p:txBody>
      </p:sp>
    </p:spTree>
    <p:extLst>
      <p:ext uri="{BB962C8B-B14F-4D97-AF65-F5344CB8AC3E}">
        <p14:creationId xmlns:p14="http://schemas.microsoft.com/office/powerpoint/2010/main" val="612106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sp>
        <p:nvSpPr>
          <p:cNvPr id="2" name="矩形 1"/>
          <p:cNvSpPr/>
          <p:nvPr/>
        </p:nvSpPr>
        <p:spPr>
          <a:xfrm>
            <a:off x="230588" y="814238"/>
            <a:ext cx="11728174" cy="5200783"/>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5.</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字符串分割</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①</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sep,maxsplit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sep</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作为分隔符，返回由多个分割后形成的子字符串组成的列表。参数</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maxsplit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为最大拆分次数，会生成</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maxsplit+1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个元素。如果</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maxsplit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缺省或为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则进行则不限制拆分次数，如果</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sep</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缺省则以空白符号分分割，包括空格、换行符、制表符等。</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②</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string.rsplit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sep,maxsplit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作用同上，但从右侧开始拆分。</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③</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string.partition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在分隔符</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sep</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首次出现的地方，将原字符串拆成三分，返回一个元组，第一个元素为分隔符左侧部分，第二个元素为分割符自身，第三个元素为分隔符右侧部分。如分隔符缺省，则范围字符串本身与两份空字符串组成的元组。</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④</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string.rpartition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作用同上，但从右侧开始拆分。</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⑤</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string.splitline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keepend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在换行符的位置对字符串进行拆分，返回原字符串中各行组成的列表。如果</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keepend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，则返回列表元素中包含换行符，否则不包含换行符。也既字符串按行拆分。</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4822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sp>
        <p:nvSpPr>
          <p:cNvPr id="3" name="矩形 2"/>
          <p:cNvSpPr/>
          <p:nvPr/>
        </p:nvSpPr>
        <p:spPr>
          <a:xfrm>
            <a:off x="400215" y="769266"/>
            <a:ext cx="11518790" cy="1200329"/>
          </a:xfrm>
          <a:prstGeom prst="rect">
            <a:avLst/>
          </a:prstGeom>
        </p:spPr>
        <p:txBody>
          <a:bodyPr wrap="square">
            <a:spAutoFit/>
          </a:bodyPr>
          <a:lstStyle/>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4-04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计算键盘输入数字之和，要求用“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”间隔数字输入。</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解题</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思路：使用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split()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方法最输入的数字字符串进行分割，然后对列表中的元素遍历转化为数字进行累加。代码如下所示：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703069" y="1918714"/>
            <a:ext cx="10127312" cy="2677656"/>
          </a:xfrm>
          <a:prstGeom prst="rect">
            <a:avLst/>
          </a:prstGeom>
          <a:solidFill>
            <a:schemeClr val="accent1">
              <a:lumMod val="40000"/>
              <a:lumOff val="60000"/>
            </a:schemeClr>
          </a:solidFill>
        </p:spPr>
        <p:txBody>
          <a:bodyPr wrap="square">
            <a:spAutoFit/>
          </a:bodyPr>
          <a:lstStyle/>
          <a:p>
            <a:pPr indent="5334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num_str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请输入需累加的数字，用逗号隔开：</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num_str.split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sum=0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x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sum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+=float(x)</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所有数字累加值为：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4" name="图片 13"/>
          <p:cNvPicPr/>
          <p:nvPr/>
        </p:nvPicPr>
        <p:blipFill>
          <a:blip r:embed="rId3"/>
          <a:stretch>
            <a:fillRect/>
          </a:stretch>
        </p:blipFill>
        <p:spPr>
          <a:xfrm>
            <a:off x="1383527" y="4702209"/>
            <a:ext cx="8579457" cy="2087217"/>
          </a:xfrm>
          <a:prstGeom prst="rect">
            <a:avLst/>
          </a:prstGeom>
        </p:spPr>
      </p:pic>
    </p:spTree>
    <p:extLst>
      <p:ext uri="{BB962C8B-B14F-4D97-AF65-F5344CB8AC3E}">
        <p14:creationId xmlns:p14="http://schemas.microsoft.com/office/powerpoint/2010/main" val="2484195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sp>
        <p:nvSpPr>
          <p:cNvPr id="2" name="矩形 1"/>
          <p:cNvSpPr/>
          <p:nvPr/>
        </p:nvSpPr>
        <p:spPr>
          <a:xfrm>
            <a:off x="270344" y="624684"/>
            <a:ext cx="11346511" cy="3723455"/>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6.</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字符串检查</a:t>
            </a: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string.startswith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检查字符串是否由指定的子字符串开头，成立则返回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，否则返回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string.endswith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检查字符串是否由指定的子字符串结尾，成立则返回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，否则返回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③</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string.isalpha</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检查字符串是否全为为字母，成立则返回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，否则返回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④</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string.isdigit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检查字符串是否为数字，成立则返回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，否则返回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⑤</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string.isalnumt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检查字符串是否为字母或数字，成立则返回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，否则返回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⑥</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string.isspace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检查字符串是否为空格，成立则返回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，否则返回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622284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sp>
        <p:nvSpPr>
          <p:cNvPr id="3" name="矩形 2"/>
          <p:cNvSpPr/>
          <p:nvPr/>
        </p:nvSpPr>
        <p:spPr>
          <a:xfrm>
            <a:off x="302150" y="1004660"/>
            <a:ext cx="11465781" cy="3785652"/>
          </a:xfrm>
          <a:prstGeom prst="rect">
            <a:avLst/>
          </a:prstGeom>
        </p:spPr>
        <p:txBody>
          <a:bodyPr wrap="square">
            <a:spAutoFit/>
          </a:bodyPr>
          <a:lstStyle/>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例</a:t>
            </a:r>
            <a:r>
              <a:rPr lang="en-US" altLang="zh-CN" sz="2400" dirty="0">
                <a:latin typeface="宋体" panose="02010600030101010101" pitchFamily="2" charset="-122"/>
                <a:ea typeface="宋体" panose="02010600030101010101" pitchFamily="2" charset="-122"/>
              </a:rPr>
              <a:t>4-05</a:t>
            </a:r>
            <a:r>
              <a:rPr lang="zh-CN" altLang="zh-CN" sz="2400" dirty="0">
                <a:latin typeface="宋体" panose="02010600030101010101" pitchFamily="2" charset="-122"/>
                <a:ea typeface="宋体" panose="02010600030101010101" pitchFamily="2" charset="-122"/>
              </a:rPr>
              <a:t>恺撒密码是古罗马恺撒大帝发明的军事情报解密算法，它采用了替换方法对信息中的每一个英文字符循环替换为字母表序列中该字符后面的第三个字符，字母对照表的对应关系如下：</a:t>
            </a:r>
          </a:p>
          <a:p>
            <a:r>
              <a:rPr lang="zh-CN" altLang="zh-CN" sz="2400" dirty="0">
                <a:latin typeface="宋体" panose="02010600030101010101" pitchFamily="2" charset="-122"/>
                <a:ea typeface="宋体" panose="02010600030101010101" pitchFamily="2" charset="-122"/>
              </a:rPr>
              <a:t>明文：</a:t>
            </a:r>
            <a:r>
              <a:rPr lang="en-US" altLang="zh-CN" sz="2400" dirty="0">
                <a:latin typeface="宋体" panose="02010600030101010101" pitchFamily="2" charset="-122"/>
                <a:ea typeface="宋体" panose="02010600030101010101" pitchFamily="2" charset="-122"/>
              </a:rPr>
              <a:t>A B C D E F G H I J K L M N O P Q R S T U V W X Y Z</a:t>
            </a:r>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密文：</a:t>
            </a:r>
            <a:r>
              <a:rPr lang="en-US" altLang="zh-CN" sz="2400" dirty="0">
                <a:latin typeface="宋体" panose="02010600030101010101" pitchFamily="2" charset="-122"/>
                <a:ea typeface="宋体" panose="02010600030101010101" pitchFamily="2" charset="-122"/>
              </a:rPr>
              <a:t>D E F G H I J K L M N O P Q R S T U V W X Y Z A B C</a:t>
            </a:r>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用户可能使用大小写字母</a:t>
            </a:r>
            <a:r>
              <a:rPr lang="en-US" altLang="zh-CN" sz="2400" dirty="0" err="1">
                <a:latin typeface="宋体" panose="02010600030101010101" pitchFamily="2" charset="-122"/>
                <a:ea typeface="宋体" panose="02010600030101010101" pitchFamily="2" charset="-122"/>
              </a:rPr>
              <a:t>a~zA~Z</a:t>
            </a:r>
            <a:r>
              <a:rPr lang="zh-CN" altLang="zh-CN" sz="2400" dirty="0">
                <a:latin typeface="宋体" panose="02010600030101010101" pitchFamily="2" charset="-122"/>
                <a:ea typeface="宋体" panose="02010600030101010101" pitchFamily="2" charset="-122"/>
              </a:rPr>
              <a:t>、空格和特殊符号等字符，对输入字符串进行恺撒密码加密。</a:t>
            </a:r>
          </a:p>
          <a:p>
            <a:r>
              <a:rPr lang="zh-CN" altLang="zh-CN" sz="2400" dirty="0">
                <a:latin typeface="宋体" panose="02010600030101010101" pitchFamily="2" charset="-122"/>
                <a:ea typeface="宋体" panose="02010600030101010101" pitchFamily="2" charset="-122"/>
              </a:rPr>
              <a:t>解题思路：首先检出所要加密文件中的字母，将字母转化为对应的</a:t>
            </a:r>
            <a:r>
              <a:rPr lang="en-US" altLang="zh-CN" sz="2400" dirty="0">
                <a:latin typeface="宋体" panose="02010600030101010101" pitchFamily="2" charset="-122"/>
                <a:ea typeface="宋体" panose="02010600030101010101" pitchFamily="2" charset="-122"/>
              </a:rPr>
              <a:t>ASCII</a:t>
            </a:r>
            <a:r>
              <a:rPr lang="zh-CN" altLang="zh-CN" sz="2400" dirty="0">
                <a:latin typeface="宋体" panose="02010600030101010101" pitchFamily="2" charset="-122"/>
                <a:ea typeface="宋体" panose="02010600030101010101" pitchFamily="2" charset="-122"/>
              </a:rPr>
              <a:t>码值，然后对该值进行</a:t>
            </a:r>
            <a:r>
              <a:rPr lang="en-US" altLang="zh-CN" sz="2400" dirty="0">
                <a:latin typeface="宋体" panose="02010600030101010101" pitchFamily="2" charset="-122"/>
                <a:ea typeface="宋体" panose="02010600030101010101" pitchFamily="2" charset="-122"/>
              </a:rPr>
              <a:t>+3</a:t>
            </a:r>
            <a:r>
              <a:rPr lang="zh-CN" altLang="zh-CN" sz="2400" dirty="0">
                <a:latin typeface="宋体" panose="02010600030101010101" pitchFamily="2" charset="-122"/>
                <a:ea typeface="宋体" panose="02010600030101010101" pitchFamily="2" charset="-122"/>
              </a:rPr>
              <a:t>偏移，然后转回对应的字符。对于最后</a:t>
            </a:r>
            <a:r>
              <a:rPr lang="en-US" altLang="zh-CN" sz="2400" dirty="0">
                <a:latin typeface="宋体" panose="02010600030101010101" pitchFamily="2" charset="-122"/>
                <a:ea typeface="宋体" panose="02010600030101010101" pitchFamily="2" charset="-122"/>
              </a:rPr>
              <a:t>XYZ</a:t>
            </a:r>
            <a:r>
              <a:rPr lang="zh-CN" altLang="zh-CN" sz="2400" dirty="0">
                <a:latin typeface="宋体" panose="02010600030101010101" pitchFamily="2" charset="-122"/>
                <a:ea typeface="宋体" panose="02010600030101010101" pitchFamily="2" charset="-122"/>
              </a:rPr>
              <a:t>三位字母偏移后应再减去</a:t>
            </a:r>
            <a:r>
              <a:rPr lang="en-US" altLang="zh-CN" sz="2400" dirty="0">
                <a:latin typeface="宋体" panose="02010600030101010101" pitchFamily="2" charset="-122"/>
                <a:ea typeface="宋体" panose="02010600030101010101" pitchFamily="2" charset="-122"/>
              </a:rPr>
              <a:t>26</a:t>
            </a:r>
            <a:r>
              <a:rPr lang="zh-CN" altLang="zh-CN" sz="2400" dirty="0">
                <a:latin typeface="宋体" panose="02010600030101010101" pitchFamily="2" charset="-122"/>
                <a:ea typeface="宋体" panose="02010600030101010101" pitchFamily="2" charset="-122"/>
              </a:rPr>
              <a:t>，采用取模运算进行处理。代码如下所示：</a:t>
            </a:r>
          </a:p>
        </p:txBody>
      </p:sp>
      <p:sp>
        <p:nvSpPr>
          <p:cNvPr id="4" name="矩形 3"/>
          <p:cNvSpPr/>
          <p:nvPr/>
        </p:nvSpPr>
        <p:spPr>
          <a:xfrm>
            <a:off x="405517" y="677431"/>
            <a:ext cx="11362414" cy="415498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str_plaintext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请输入一段明文：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str_ciphertext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s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str_plaintext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s.isalpha</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'a'&lt;=s&lt;='z':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或者用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if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s.lower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str_ciphertext</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chr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ord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ord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ord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+ 3 )%26 )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else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str_ciphertext</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chr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ord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ord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ord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+ 3 )%26 )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else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str_ciphertext</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保留非加密字母</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加密后的结果为：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str_ciphertext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4" name="图片 13"/>
          <p:cNvPicPr/>
          <p:nvPr/>
        </p:nvPicPr>
        <p:blipFill>
          <a:blip r:embed="rId3"/>
          <a:stretch>
            <a:fillRect/>
          </a:stretch>
        </p:blipFill>
        <p:spPr>
          <a:xfrm>
            <a:off x="1542553" y="4880892"/>
            <a:ext cx="9191707" cy="1757376"/>
          </a:xfrm>
          <a:prstGeom prst="rect">
            <a:avLst/>
          </a:prstGeom>
        </p:spPr>
      </p:pic>
    </p:spTree>
    <p:extLst>
      <p:ext uri="{BB962C8B-B14F-4D97-AF65-F5344CB8AC3E}">
        <p14:creationId xmlns:p14="http://schemas.microsoft.com/office/powerpoint/2010/main" val="20005598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347133" y="635000"/>
            <a:ext cx="11480800" cy="5892800"/>
            <a:chOff x="8502650" y="2178050"/>
            <a:chExt cx="2120900" cy="2120900"/>
          </a:xfrm>
        </p:grpSpPr>
        <p:sp>
          <p:nvSpPr>
            <p:cNvPr id="85" name="椭圆 84"/>
            <p:cNvSpPr/>
            <p:nvPr/>
          </p:nvSpPr>
          <p:spPr>
            <a:xfrm>
              <a:off x="8502650" y="2178050"/>
              <a:ext cx="2120900" cy="2120900"/>
            </a:xfrm>
            <a:prstGeom prst="roundRect">
              <a:avLst>
                <a:gd name="adj" fmla="val 7780"/>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4" name="椭圆 83"/>
            <p:cNvSpPr/>
            <p:nvPr/>
          </p:nvSpPr>
          <p:spPr>
            <a:xfrm>
              <a:off x="8502650" y="2178050"/>
              <a:ext cx="2120900" cy="2120900"/>
            </a:xfrm>
            <a:prstGeom prst="roundRect">
              <a:avLst>
                <a:gd name="adj" fmla="val 7483"/>
              </a:avLst>
            </a:prstGeom>
            <a:gradFill>
              <a:gsLst>
                <a:gs pos="100000">
                  <a:srgbClr val="E4E4E4"/>
                </a:gs>
                <a:gs pos="0">
                  <a:schemeClr val="bg1"/>
                </a:gs>
              </a:gsLst>
              <a:lin ang="5400000" scaled="1"/>
            </a:gradFill>
            <a:ln>
              <a:noFill/>
            </a:ln>
            <a:effectLst>
              <a:outerShdw blurRad="1270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sp>
        <p:nvSpPr>
          <p:cNvPr id="86" name="矩形 85"/>
          <p:cNvSpPr/>
          <p:nvPr/>
        </p:nvSpPr>
        <p:spPr>
          <a:xfrm>
            <a:off x="498764" y="635000"/>
            <a:ext cx="11329169" cy="6555641"/>
          </a:xfrm>
          <a:prstGeom prst="rect">
            <a:avLst/>
          </a:prstGeom>
        </p:spPr>
        <p:txBody>
          <a:bodyPr wrap="square">
            <a:spAutoFit/>
            <a:scene3d>
              <a:camera prst="orthographicFront"/>
              <a:lightRig rig="threePt" dir="t"/>
            </a:scene3d>
            <a:sp3d contourW="6350"/>
          </a:bodyPr>
          <a:lstStyle/>
          <a:p>
            <a:pPr>
              <a:lnSpc>
                <a:spcPct val="150000"/>
              </a:lnSpc>
            </a:pPr>
            <a:r>
              <a:rPr lang="zh-CN" altLang="en-US" sz="3200" dirty="0" smtClean="0">
                <a:solidFill>
                  <a:schemeClr val="tx1">
                    <a:lumMod val="50000"/>
                    <a:lumOff val="50000"/>
                  </a:schemeClr>
                </a:solidFill>
              </a:rPr>
              <a:t>    本章</a:t>
            </a:r>
            <a:r>
              <a:rPr lang="zh-CN" altLang="en-US" sz="3200" dirty="0">
                <a:solidFill>
                  <a:schemeClr val="tx1">
                    <a:lumMod val="50000"/>
                    <a:lumOff val="50000"/>
                  </a:schemeClr>
                </a:solidFill>
              </a:rPr>
              <a:t>内容简介：</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计算机程序</a:t>
            </a:r>
            <a:r>
              <a:rPr lang="zh-CN" altLang="zh-CN" sz="2400" dirty="0">
                <a:latin typeface="宋体" panose="02010600030101010101" pitchFamily="2" charset="-122"/>
                <a:ea typeface="宋体" panose="02010600030101010101" pitchFamily="2" charset="-122"/>
              </a:rPr>
              <a:t>本质是对输入数据的处理与输出，其中的处理包括数据的存储与运算，需要用存储在计算机中的数据来完成对客观事物的抽象与描述，同时基于这些数据完成相应的计算。实现这个目的需要解决两个问题：一是，客观事物大都是多维高维信息，而计算机内部存储单元是线性的是一维，需要解决高维到一维的映射处理；二是，在一维线性空间中如何描述事物之间的关系，而这种关系通常是高维的</a:t>
            </a:r>
            <a:r>
              <a:rPr lang="zh-CN" altLang="zh-CN" sz="2400" dirty="0" smtClean="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解决这两个问题，就要引入一个新的概念</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数据结构。</a:t>
            </a:r>
            <a:r>
              <a:rPr lang="en-US" altLang="zh-CN" sz="2400" dirty="0" smtClean="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中常规的数据结构被称为容器（</a:t>
            </a:r>
            <a:r>
              <a:rPr lang="en-US" altLang="zh-CN" sz="2400" dirty="0" err="1">
                <a:latin typeface="宋体" panose="02010600030101010101" pitchFamily="2" charset="-122"/>
                <a:ea typeface="宋体" panose="02010600030101010101" pitchFamily="2" charset="-122"/>
              </a:rPr>
              <a:t>cintainer</a:t>
            </a:r>
            <a:r>
              <a:rPr lang="zh-CN" altLang="zh-CN" sz="2400" dirty="0">
                <a:latin typeface="宋体" panose="02010600030101010101" pitchFamily="2" charset="-122"/>
                <a:ea typeface="宋体" panose="02010600030101010101" pitchFamily="2" charset="-122"/>
              </a:rPr>
              <a:t>），主要分为三类</a:t>
            </a:r>
            <a:r>
              <a:rPr lang="zh-CN" altLang="zh-CN" sz="2400" dirty="0" smtClean="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序列</a:t>
            </a:r>
            <a:r>
              <a:rPr lang="zh-CN" altLang="zh-CN" sz="2400" dirty="0">
                <a:latin typeface="宋体" panose="02010600030101010101" pitchFamily="2" charset="-122"/>
                <a:ea typeface="宋体" panose="02010600030101010101" pitchFamily="2" charset="-122"/>
              </a:rPr>
              <a:t>类型：序列中的元素有序排列，每个元素可通过数字表示的索引（下标）进行获取，元素间无排他性。序列包括字符串（</a:t>
            </a:r>
            <a:r>
              <a:rPr lang="en-US" altLang="zh-CN" sz="2400" dirty="0">
                <a:latin typeface="宋体" panose="02010600030101010101" pitchFamily="2" charset="-122"/>
                <a:ea typeface="宋体" panose="02010600030101010101" pitchFamily="2" charset="-122"/>
              </a:rPr>
              <a:t>string</a:t>
            </a:r>
            <a:r>
              <a:rPr lang="zh-CN" altLang="zh-CN" sz="2400" dirty="0">
                <a:latin typeface="宋体" panose="02010600030101010101" pitchFamily="2" charset="-122"/>
                <a:ea typeface="宋体" panose="02010600030101010101" pitchFamily="2" charset="-122"/>
              </a:rPr>
              <a:t>）、列表（</a:t>
            </a:r>
            <a:r>
              <a:rPr lang="en-US" altLang="zh-CN" sz="2400" dirty="0">
                <a:latin typeface="宋体" panose="02010600030101010101" pitchFamily="2" charset="-122"/>
                <a:ea typeface="宋体" panose="02010600030101010101" pitchFamily="2" charset="-122"/>
              </a:rPr>
              <a:t>list</a:t>
            </a:r>
            <a:r>
              <a:rPr lang="zh-CN" altLang="zh-CN" sz="2400" dirty="0">
                <a:latin typeface="宋体" panose="02010600030101010101" pitchFamily="2" charset="-122"/>
                <a:ea typeface="宋体" panose="02010600030101010101" pitchFamily="2" charset="-122"/>
              </a:rPr>
              <a:t>）和元组（</a:t>
            </a:r>
            <a:r>
              <a:rPr lang="en-US" altLang="zh-CN" sz="2400" dirty="0">
                <a:latin typeface="宋体" panose="02010600030101010101" pitchFamily="2" charset="-122"/>
                <a:ea typeface="宋体" panose="02010600030101010101" pitchFamily="2" charset="-122"/>
              </a:rPr>
              <a:t>tuple</a:t>
            </a:r>
            <a:r>
              <a:rPr lang="zh-CN" altLang="zh-CN" sz="2400" dirty="0">
                <a:latin typeface="宋体" panose="02010600030101010101" pitchFamily="2" charset="-122"/>
                <a:ea typeface="宋体" panose="02010600030101010101" pitchFamily="2" charset="-122"/>
              </a:rPr>
              <a:t>）。</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集合</a:t>
            </a:r>
            <a:r>
              <a:rPr lang="zh-CN" altLang="zh-CN" sz="2400" dirty="0">
                <a:latin typeface="宋体" panose="02010600030101010101" pitchFamily="2" charset="-122"/>
                <a:ea typeface="宋体" panose="02010600030101010101" pitchFamily="2" charset="-122"/>
              </a:rPr>
              <a:t>类型：集合是无序和无索引的元素集合，元素间有排他性（相同元素只能有唯一存在）。</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映射</a:t>
            </a:r>
            <a:r>
              <a:rPr lang="zh-CN" altLang="zh-CN" sz="2400" dirty="0">
                <a:latin typeface="宋体" panose="02010600030101010101" pitchFamily="2" charset="-122"/>
                <a:ea typeface="宋体" panose="02010600030101010101" pitchFamily="2" charset="-122"/>
              </a:rPr>
              <a:t>类型：映射是一种关联的容器类型，存储对象和对象之间的关系。字典是</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中唯一的映射类型，是“键</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值（</a:t>
            </a:r>
            <a:r>
              <a:rPr lang="en-US" altLang="zh-CN" sz="2400" dirty="0">
                <a:latin typeface="宋体" panose="02010600030101010101" pitchFamily="2" charset="-122"/>
                <a:ea typeface="宋体" panose="02010600030101010101" pitchFamily="2" charset="-122"/>
              </a:rPr>
              <a:t>key-value</a:t>
            </a:r>
            <a:r>
              <a:rPr lang="zh-CN" altLang="zh-CN" sz="2400" dirty="0">
                <a:latin typeface="宋体" panose="02010600030101010101" pitchFamily="2" charset="-122"/>
                <a:ea typeface="宋体" panose="02010600030101010101" pitchFamily="2" charset="-122"/>
              </a:rPr>
              <a:t>）”数据项的组合。</a:t>
            </a:r>
          </a:p>
          <a:p>
            <a:pPr>
              <a:lnSpc>
                <a:spcPct val="150000"/>
              </a:lnSpc>
            </a:pPr>
            <a:endParaRPr lang="zh-CN" altLang="en-US" sz="2400" dirty="0">
              <a:solidFill>
                <a:schemeClr val="tx1">
                  <a:lumMod val="50000"/>
                  <a:lumOff val="50000"/>
                </a:schemeClr>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grpSp>
        <p:nvGrpSpPr>
          <p:cNvPr id="15" name="组合 14"/>
          <p:cNvGrpSpPr/>
          <p:nvPr/>
        </p:nvGrpSpPr>
        <p:grpSpPr>
          <a:xfrm>
            <a:off x="0" y="624684"/>
            <a:ext cx="3543788" cy="1224301"/>
            <a:chOff x="3433044" y="2951527"/>
            <a:chExt cx="3543788" cy="1224301"/>
          </a:xfrm>
        </p:grpSpPr>
        <p:grpSp>
          <p:nvGrpSpPr>
            <p:cNvPr id="16" name="组合 15"/>
            <p:cNvGrpSpPr/>
            <p:nvPr/>
          </p:nvGrpSpPr>
          <p:grpSpPr>
            <a:xfrm>
              <a:off x="3433044" y="2951527"/>
              <a:ext cx="866019" cy="1224301"/>
              <a:chOff x="3808475" y="2119547"/>
              <a:chExt cx="1914069" cy="2769162"/>
            </a:xfrm>
          </p:grpSpPr>
          <p:sp>
            <p:nvSpPr>
              <p:cNvPr id="18"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9"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0"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1"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4.2.2</a:t>
                </a:r>
                <a:endParaRPr lang="zh-CN" altLang="en-US" sz="2000" b="1" dirty="0">
                  <a:solidFill>
                    <a:schemeClr val="tx2">
                      <a:lumMod val="50000"/>
                    </a:schemeClr>
                  </a:solidFill>
                </a:endParaRPr>
              </a:p>
            </p:txBody>
          </p:sp>
        </p:grpSp>
        <p:sp>
          <p:nvSpPr>
            <p:cNvPr id="17" name="矩形 16"/>
            <p:cNvSpPr/>
            <p:nvPr/>
          </p:nvSpPr>
          <p:spPr>
            <a:xfrm>
              <a:off x="4245324" y="3030160"/>
              <a:ext cx="2731508"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正则表达式</a:t>
              </a:r>
              <a:r>
                <a:rPr lang="en-US" altLang="zh-CN" sz="2800" b="1" dirty="0" smtClean="0">
                  <a:solidFill>
                    <a:schemeClr val="accent2"/>
                  </a:solidFill>
                </a:rPr>
                <a:t>*</a:t>
              </a:r>
              <a:endParaRPr lang="zh-CN" altLang="en-US" sz="2800" b="1" dirty="0">
                <a:solidFill>
                  <a:schemeClr val="accent2"/>
                </a:solidFill>
              </a:endParaRPr>
            </a:p>
          </p:txBody>
        </p:sp>
      </p:grpSp>
      <p:sp>
        <p:nvSpPr>
          <p:cNvPr id="2" name="矩形 1"/>
          <p:cNvSpPr/>
          <p:nvPr/>
        </p:nvSpPr>
        <p:spPr>
          <a:xfrm>
            <a:off x="329642" y="1565050"/>
            <a:ext cx="11052312" cy="1569660"/>
          </a:xfrm>
          <a:prstGeom prst="rect">
            <a:avLst/>
          </a:prstGeom>
        </p:spPr>
        <p:txBody>
          <a:bodyPr wrap="square">
            <a:spAutoFit/>
          </a:bodyPr>
          <a:lstStyle/>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正则表达式</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Regular Expression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进行字符串匹配的强大工具，在数据筛选、文稿整理和网页爬虫等方面有着广泛的应用。正则表达式是用事先定义好的一些特定字符和普通文本字符组成的字符串模板，可以理解为面向字符串匹配的逻辑公式，依托此公式可以实现对字符串的过滤。</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329641" y="2989613"/>
            <a:ext cx="11136139" cy="1138132"/>
          </a:xfrm>
          <a:prstGeom prst="rect">
            <a:avLst/>
          </a:prstGeom>
        </p:spPr>
        <p:txBody>
          <a:bodyPr wrap="square">
            <a:spAutoFit/>
          </a:bodyPr>
          <a:lstStyle/>
          <a:p>
            <a:pPr marL="342900" lvl="0" indent="-342900">
              <a:lnSpc>
                <a:spcPct val="157000"/>
              </a:lnSpc>
              <a:spcAft>
                <a:spcPts val="0"/>
              </a:spcAft>
              <a:buFont typeface="+mj-lt"/>
              <a:buAutoNum type="arabicPeriod"/>
            </a:pP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正则表达式语法规则</a:t>
            </a:r>
          </a:p>
          <a:p>
            <a:pPr marL="228600" algn="just">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正则表达式</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元字符及语法规则如表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所示，特殊序列如表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所示。</a:t>
            </a:r>
          </a:p>
        </p:txBody>
      </p:sp>
      <p:graphicFrame>
        <p:nvGraphicFramePr>
          <p:cNvPr id="5" name="表格 4"/>
          <p:cNvGraphicFramePr>
            <a:graphicFrameLocks noGrp="1"/>
          </p:cNvGraphicFramePr>
          <p:nvPr>
            <p:extLst>
              <p:ext uri="{D42A27DB-BD31-4B8C-83A1-F6EECF244321}">
                <p14:modId xmlns:p14="http://schemas.microsoft.com/office/powerpoint/2010/main" val="3804596293"/>
              </p:ext>
            </p:extLst>
          </p:nvPr>
        </p:nvGraphicFramePr>
        <p:xfrm>
          <a:off x="56227" y="702689"/>
          <a:ext cx="12074256" cy="5937612"/>
        </p:xfrm>
        <a:graphic>
          <a:graphicData uri="http://schemas.openxmlformats.org/drawingml/2006/table">
            <a:tbl>
              <a:tblPr firstRow="1" firstCol="1" bandRow="1">
                <a:tableStyleId>{5C22544A-7EE6-4342-B048-85BDC9FD1C3A}</a:tableStyleId>
              </a:tblPr>
              <a:tblGrid>
                <a:gridCol w="1717087">
                  <a:extLst>
                    <a:ext uri="{9D8B030D-6E8A-4147-A177-3AD203B41FA5}">
                      <a16:colId xmlns:a16="http://schemas.microsoft.com/office/drawing/2014/main" val="36805480"/>
                    </a:ext>
                  </a:extLst>
                </a:gridCol>
                <a:gridCol w="5647883">
                  <a:extLst>
                    <a:ext uri="{9D8B030D-6E8A-4147-A177-3AD203B41FA5}">
                      <a16:colId xmlns:a16="http://schemas.microsoft.com/office/drawing/2014/main" val="1449266507"/>
                    </a:ext>
                  </a:extLst>
                </a:gridCol>
                <a:gridCol w="4709286">
                  <a:extLst>
                    <a:ext uri="{9D8B030D-6E8A-4147-A177-3AD203B41FA5}">
                      <a16:colId xmlns:a16="http://schemas.microsoft.com/office/drawing/2014/main" val="53095106"/>
                    </a:ext>
                  </a:extLst>
                </a:gridCol>
              </a:tblGrid>
              <a:tr h="355748">
                <a:tc>
                  <a:txBody>
                    <a:bodyPr/>
                    <a:lstStyle/>
                    <a:p>
                      <a:pPr algn="l">
                        <a:spcAft>
                          <a:spcPts val="0"/>
                        </a:spcAft>
                      </a:pPr>
                      <a:r>
                        <a:rPr lang="zh-CN" sz="2000" kern="0">
                          <a:effectLst/>
                          <a:latin typeface="黑体" panose="02010609060101010101" pitchFamily="49" charset="-122"/>
                          <a:ea typeface="黑体" panose="02010609060101010101" pitchFamily="49" charset="-122"/>
                        </a:rPr>
                        <a:t>元字符</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dirty="0">
                          <a:effectLst/>
                          <a:latin typeface="黑体" panose="02010609060101010101" pitchFamily="49" charset="-122"/>
                          <a:ea typeface="黑体" panose="02010609060101010101" pitchFamily="49" charset="-122"/>
                        </a:rPr>
                        <a:t>描述</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dirty="0">
                          <a:effectLst/>
                          <a:latin typeface="黑体" panose="02010609060101010101" pitchFamily="49" charset="-122"/>
                          <a:ea typeface="黑体" panose="02010609060101010101" pitchFamily="49" charset="-122"/>
                        </a:rPr>
                        <a:t>示例</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53253928"/>
                  </a:ext>
                </a:extLst>
              </a:tr>
              <a:tr h="584123">
                <a:tc>
                  <a:txBody>
                    <a:bodyPr/>
                    <a:lstStyle/>
                    <a:p>
                      <a:pPr algn="l">
                        <a:spcAft>
                          <a:spcPts val="0"/>
                        </a:spcAft>
                      </a:pPr>
                      <a:r>
                        <a:rPr lang="zh-CN" sz="2000" kern="0" dirty="0">
                          <a:effectLst/>
                          <a:latin typeface="黑体" panose="02010609060101010101" pitchFamily="49" charset="-122"/>
                          <a:ea typeface="黑体" panose="02010609060101010101" pitchFamily="49" charset="-122"/>
                        </a:rPr>
                        <a:t>一般字符</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dirty="0">
                          <a:effectLst/>
                          <a:latin typeface="黑体" panose="02010609060101010101" pitchFamily="49" charset="-122"/>
                          <a:ea typeface="黑体" panose="02010609060101010101" pitchFamily="49" charset="-122"/>
                        </a:rPr>
                        <a:t>匹配自身</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a:effectLst/>
                          <a:latin typeface="黑体" panose="02010609060101010101" pitchFamily="49" charset="-122"/>
                          <a:ea typeface="黑体" panose="02010609060101010101" pitchFamily="49" charset="-122"/>
                        </a:rPr>
                        <a:t>'abc'&gt;&gt;&gt;'abc'&gt;&gt;&gt;</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:'abc'</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28484374"/>
                  </a:ext>
                </a:extLst>
              </a:tr>
              <a:tr h="538666">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匹配任意字符，换行符</a:t>
                      </a:r>
                      <a:r>
                        <a:rPr lang="en-US" sz="2000" kern="0">
                          <a:effectLst/>
                          <a:latin typeface="黑体" panose="02010609060101010101" pitchFamily="49" charset="-122"/>
                          <a:ea typeface="黑体" panose="02010609060101010101" pitchFamily="49" charset="-122"/>
                        </a:rPr>
                        <a:t>(\n)</a:t>
                      </a:r>
                      <a:r>
                        <a:rPr lang="zh-CN" sz="2000" kern="0">
                          <a:effectLst/>
                          <a:latin typeface="黑体" panose="02010609060101010101" pitchFamily="49" charset="-122"/>
                          <a:ea typeface="黑体" panose="02010609060101010101" pitchFamily="49" charset="-122"/>
                        </a:rPr>
                        <a:t>除外</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a:effectLst/>
                          <a:latin typeface="黑体" panose="02010609060101010101" pitchFamily="49" charset="-122"/>
                          <a:ea typeface="黑体" panose="02010609060101010101" pitchFamily="49" charset="-122"/>
                        </a:rPr>
                        <a:t>'abc'&gt;&gt;&gt;'a.c'&gt;&gt;&gt;</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:'abc' </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708309539"/>
                  </a:ext>
                </a:extLst>
              </a:tr>
              <a:tr h="569448">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转义字符，改变后一个字符的含义</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a:effectLst/>
                          <a:latin typeface="黑体" panose="02010609060101010101" pitchFamily="49" charset="-122"/>
                          <a:ea typeface="黑体" panose="02010609060101010101" pitchFamily="49" charset="-122"/>
                        </a:rPr>
                        <a:t>'a.c'&gt;&gt;&gt;'a\.c'&gt;&gt;&gt; </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 'a.c'</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8621781"/>
                  </a:ext>
                </a:extLst>
              </a:tr>
              <a:tr h="515580">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匹配字符串的结尾，多行时匹配每一行的结尾</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a:effectLst/>
                          <a:latin typeface="黑体" panose="02010609060101010101" pitchFamily="49" charset="-122"/>
                          <a:ea typeface="黑体" panose="02010609060101010101" pitchFamily="49" charset="-122"/>
                        </a:rPr>
                        <a:t>'abc'&gt;&gt;&gt;'abc$'&gt;&gt;&gt;</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:'abc'</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62459528"/>
                  </a:ext>
                </a:extLst>
              </a:tr>
              <a:tr h="523276">
                <a:tc rowSpan="3">
                  <a:txBody>
                    <a:bodyPr/>
                    <a:lstStyle/>
                    <a:p>
                      <a:pPr indent="114300" algn="l">
                        <a:spcAft>
                          <a:spcPts val="0"/>
                        </a:spcAft>
                      </a:pPr>
                      <a:r>
                        <a:rPr lang="en-US" sz="2000" kern="0">
                          <a:effectLst/>
                          <a:latin typeface="黑体" panose="02010609060101010101" pitchFamily="49" charset="-122"/>
                          <a:ea typeface="黑体" panose="02010609060101010101" pitchFamily="49" charset="-122"/>
                        </a:rPr>
                        <a:t>*, +, ?</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rowSpan="3">
                  <a:txBody>
                    <a:bodyPr/>
                    <a:lstStyle/>
                    <a:p>
                      <a:pPr indent="114300" algn="l">
                        <a:spcAft>
                          <a:spcPts val="0"/>
                        </a:spcAft>
                      </a:pPr>
                      <a:r>
                        <a:rPr lang="en-US" sz="2000" kern="0">
                          <a:effectLst/>
                          <a:latin typeface="黑体" panose="02010609060101010101" pitchFamily="49" charset="-122"/>
                          <a:ea typeface="黑体" panose="02010609060101010101" pitchFamily="49" charset="-122"/>
                        </a:rPr>
                        <a:t>'*'</a:t>
                      </a:r>
                      <a:r>
                        <a:rPr lang="zh-CN" sz="2000" kern="0">
                          <a:effectLst/>
                          <a:latin typeface="黑体" panose="02010609060101010101" pitchFamily="49" charset="-122"/>
                          <a:ea typeface="黑体" panose="02010609060101010101" pitchFamily="49" charset="-122"/>
                        </a:rPr>
                        <a:t>表示匹配前一个字符重复</a:t>
                      </a:r>
                      <a:r>
                        <a:rPr lang="en-US" sz="2000" kern="0">
                          <a:effectLst/>
                          <a:latin typeface="黑体" panose="02010609060101010101" pitchFamily="49" charset="-122"/>
                          <a:ea typeface="黑体" panose="02010609060101010101" pitchFamily="49" charset="-122"/>
                        </a:rPr>
                        <a:t> 0 </a:t>
                      </a:r>
                      <a:r>
                        <a:rPr lang="zh-CN" sz="2000" kern="0">
                          <a:effectLst/>
                          <a:latin typeface="黑体" panose="02010609060101010101" pitchFamily="49" charset="-122"/>
                          <a:ea typeface="黑体" panose="02010609060101010101" pitchFamily="49" charset="-122"/>
                        </a:rPr>
                        <a:t>次到无限次，</a:t>
                      </a:r>
                      <a:r>
                        <a:rPr lang="en-US" sz="2000" kern="0">
                          <a:effectLst/>
                          <a:latin typeface="黑体" panose="02010609060101010101" pitchFamily="49" charset="-122"/>
                          <a:ea typeface="黑体" panose="02010609060101010101" pitchFamily="49" charset="-122"/>
                        </a:rPr>
                        <a:t>'+'</a:t>
                      </a:r>
                      <a:r>
                        <a:rPr lang="zh-CN" sz="2000" kern="0">
                          <a:effectLst/>
                          <a:latin typeface="黑体" panose="02010609060101010101" pitchFamily="49" charset="-122"/>
                          <a:ea typeface="黑体" panose="02010609060101010101" pitchFamily="49" charset="-122"/>
                        </a:rPr>
                        <a:t>表示匹配前一个字符重复</a:t>
                      </a:r>
                      <a:r>
                        <a:rPr lang="en-US" sz="2000" kern="0">
                          <a:effectLst/>
                          <a:latin typeface="黑体" panose="02010609060101010101" pitchFamily="49" charset="-122"/>
                          <a:ea typeface="黑体" panose="02010609060101010101" pitchFamily="49" charset="-122"/>
                        </a:rPr>
                        <a:t> 1</a:t>
                      </a:r>
                      <a:r>
                        <a:rPr lang="zh-CN" sz="2000" kern="0">
                          <a:effectLst/>
                          <a:latin typeface="黑体" panose="02010609060101010101" pitchFamily="49" charset="-122"/>
                          <a:ea typeface="黑体" panose="02010609060101010101" pitchFamily="49" charset="-122"/>
                        </a:rPr>
                        <a:t>次到无限次，</a:t>
                      </a:r>
                      <a:r>
                        <a:rPr lang="en-US" sz="2000" kern="0">
                          <a:effectLst/>
                          <a:latin typeface="黑体" panose="02010609060101010101" pitchFamily="49" charset="-122"/>
                          <a:ea typeface="黑体" panose="02010609060101010101" pitchFamily="49" charset="-122"/>
                        </a:rPr>
                        <a:t>'?'</a:t>
                      </a:r>
                      <a:r>
                        <a:rPr lang="zh-CN" sz="2000" kern="0">
                          <a:effectLst/>
                          <a:latin typeface="黑体" panose="02010609060101010101" pitchFamily="49" charset="-122"/>
                          <a:ea typeface="黑体" panose="02010609060101010101" pitchFamily="49" charset="-122"/>
                        </a:rPr>
                        <a:t>表示匹配前一个字符重复</a:t>
                      </a:r>
                      <a:r>
                        <a:rPr lang="en-US" sz="2000" kern="0">
                          <a:effectLst/>
                          <a:latin typeface="黑体" panose="02010609060101010101" pitchFamily="49" charset="-122"/>
                          <a:ea typeface="黑体" panose="02010609060101010101" pitchFamily="49" charset="-122"/>
                        </a:rPr>
                        <a:t> 0 </a:t>
                      </a:r>
                      <a:r>
                        <a:rPr lang="zh-CN" sz="2000" kern="0">
                          <a:effectLst/>
                          <a:latin typeface="黑体" panose="02010609060101010101" pitchFamily="49" charset="-122"/>
                          <a:ea typeface="黑体" panose="02010609060101010101" pitchFamily="49" charset="-122"/>
                        </a:rPr>
                        <a:t>次到</a:t>
                      </a:r>
                      <a:r>
                        <a:rPr lang="en-US" sz="2000" kern="0">
                          <a:effectLst/>
                          <a:latin typeface="黑体" panose="02010609060101010101" pitchFamily="49" charset="-122"/>
                          <a:ea typeface="黑体" panose="02010609060101010101" pitchFamily="49" charset="-122"/>
                        </a:rPr>
                        <a:t>1</a:t>
                      </a:r>
                      <a:r>
                        <a:rPr lang="zh-CN" sz="2000" kern="0">
                          <a:effectLst/>
                          <a:latin typeface="黑体" panose="02010609060101010101" pitchFamily="49" charset="-122"/>
                          <a:ea typeface="黑体" panose="02010609060101010101" pitchFamily="49" charset="-122"/>
                        </a:rPr>
                        <a:t>次</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a:effectLst/>
                          <a:latin typeface="黑体" panose="02010609060101010101" pitchFamily="49" charset="-122"/>
                          <a:ea typeface="黑体" panose="02010609060101010101" pitchFamily="49" charset="-122"/>
                        </a:rPr>
                        <a:t>'abcccd'&gt;&gt;&gt;'abc*'&gt;&gt;&gt;</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:'abccc'</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398896226"/>
                  </a:ext>
                </a:extLst>
              </a:tr>
              <a:tr h="530971">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en-US" sz="2000" kern="0">
                          <a:effectLst/>
                          <a:latin typeface="黑体" panose="02010609060101010101" pitchFamily="49" charset="-122"/>
                          <a:ea typeface="黑体" panose="02010609060101010101" pitchFamily="49" charset="-122"/>
                        </a:rPr>
                        <a:t>'abcccd' &gt;&gt;&gt;'abc+'&gt;&gt;&gt;</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:'abccc'</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589969477"/>
                  </a:ext>
                </a:extLst>
              </a:tr>
              <a:tr h="523275">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en-US" sz="2000" kern="0">
                          <a:effectLst/>
                          <a:latin typeface="黑体" panose="02010609060101010101" pitchFamily="49" charset="-122"/>
                          <a:ea typeface="黑体" panose="02010609060101010101" pitchFamily="49" charset="-122"/>
                        </a:rPr>
                        <a:t>'abcccd'&gt;&gt;&gt;'abc?'&gt;&gt;&gt;</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:'abc'</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46788812"/>
                  </a:ext>
                </a:extLst>
              </a:tr>
              <a:tr h="538667">
                <a:tc rowSpan="3">
                  <a:txBody>
                    <a:bodyPr/>
                    <a:lstStyle/>
                    <a:p>
                      <a:pPr indent="114300" algn="l">
                        <a:spcAft>
                          <a:spcPts val="0"/>
                        </a:spcAft>
                      </a:pPr>
                      <a:r>
                        <a:rPr lang="en-US" sz="2000" kern="0">
                          <a:effectLst/>
                          <a:latin typeface="黑体" panose="02010609060101010101" pitchFamily="49" charset="-122"/>
                          <a:ea typeface="黑体" panose="02010609060101010101" pitchFamily="49" charset="-122"/>
                        </a:rPr>
                        <a:t>*?, +?, ??</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rowSpan="3">
                  <a:txBody>
                    <a:bodyPr/>
                    <a:lstStyle/>
                    <a:p>
                      <a:pPr indent="114300" algn="l">
                        <a:spcAft>
                          <a:spcPts val="0"/>
                        </a:spcAft>
                      </a:pPr>
                      <a:r>
                        <a:rPr lang="en-US" sz="2000" kern="0">
                          <a:effectLst/>
                          <a:latin typeface="黑体" panose="02010609060101010101" pitchFamily="49" charset="-122"/>
                          <a:ea typeface="黑体" panose="02010609060101010101" pitchFamily="49" charset="-122"/>
                        </a:rPr>
                        <a:t>   </a:t>
                      </a:r>
                      <a:r>
                        <a:rPr lang="zh-CN" sz="2000" kern="0">
                          <a:effectLst/>
                          <a:latin typeface="黑体" panose="02010609060101010101" pitchFamily="49" charset="-122"/>
                          <a:ea typeface="黑体" panose="02010609060101010101" pitchFamily="49" charset="-122"/>
                        </a:rPr>
                        <a:t>前面的</a:t>
                      </a:r>
                      <a:r>
                        <a:rPr lang="en-US" sz="2000" kern="0">
                          <a:effectLst/>
                          <a:latin typeface="黑体" panose="02010609060101010101" pitchFamily="49" charset="-122"/>
                          <a:ea typeface="黑体" panose="02010609060101010101" pitchFamily="49" charset="-122"/>
                        </a:rPr>
                        <a:t>*,+,?</a:t>
                      </a:r>
                      <a:r>
                        <a:rPr lang="zh-CN" sz="2000" kern="0">
                          <a:effectLst/>
                          <a:latin typeface="黑体" panose="02010609060101010101" pitchFamily="49" charset="-122"/>
                          <a:ea typeface="黑体" panose="02010609060101010101" pitchFamily="49" charset="-122"/>
                        </a:rPr>
                        <a:t>等都是贪婪匹配，也就是尽可能多匹配，后面加</a:t>
                      </a:r>
                      <a:r>
                        <a:rPr lang="en-US" sz="2000" kern="0">
                          <a:effectLst/>
                          <a:latin typeface="黑体" panose="02010609060101010101" pitchFamily="49" charset="-122"/>
                          <a:ea typeface="黑体" panose="02010609060101010101" pitchFamily="49" charset="-122"/>
                        </a:rPr>
                        <a:t>?</a:t>
                      </a:r>
                      <a:r>
                        <a:rPr lang="zh-CN" sz="2000" kern="0">
                          <a:effectLst/>
                          <a:latin typeface="黑体" panose="02010609060101010101" pitchFamily="49" charset="-122"/>
                          <a:ea typeface="黑体" panose="02010609060101010101" pitchFamily="49" charset="-122"/>
                        </a:rPr>
                        <a:t>号使其变成惰性匹配即非贪婪匹配</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a:effectLst/>
                          <a:latin typeface="黑体" panose="02010609060101010101" pitchFamily="49" charset="-122"/>
                          <a:ea typeface="黑体" panose="02010609060101010101" pitchFamily="49" charset="-122"/>
                        </a:rPr>
                        <a:t>'abc'&gt;&gt;&gt;'abc*?'&gt;&gt;&gt;</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:'ab'</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97290215"/>
                  </a:ext>
                </a:extLst>
              </a:tr>
              <a:tr h="546361">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en-US" sz="2000" kern="0">
                          <a:effectLst/>
                          <a:latin typeface="黑体" panose="02010609060101010101" pitchFamily="49" charset="-122"/>
                          <a:ea typeface="黑体" panose="02010609060101010101" pitchFamily="49" charset="-122"/>
                        </a:rPr>
                        <a:t>'abc'&gt;&gt;&gt;'abc??'&gt;&gt;&gt;</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:'ab'</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87463167"/>
                  </a:ext>
                </a:extLst>
              </a:tr>
              <a:tr h="711497">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en-US" sz="2000" kern="0" dirty="0">
                          <a:effectLst/>
                          <a:latin typeface="黑体" panose="02010609060101010101" pitchFamily="49" charset="-122"/>
                          <a:ea typeface="黑体" panose="02010609060101010101" pitchFamily="49" charset="-122"/>
                        </a:rPr>
                        <a:t>'</a:t>
                      </a:r>
                      <a:r>
                        <a:rPr lang="en-US" sz="2000" kern="0" dirty="0" err="1">
                          <a:effectLst/>
                          <a:latin typeface="黑体" panose="02010609060101010101" pitchFamily="49" charset="-122"/>
                          <a:ea typeface="黑体" panose="02010609060101010101" pitchFamily="49" charset="-122"/>
                        </a:rPr>
                        <a:t>abc</a:t>
                      </a:r>
                      <a:r>
                        <a:rPr lang="en-US" sz="2000" kern="0" dirty="0">
                          <a:effectLst/>
                          <a:latin typeface="黑体" panose="02010609060101010101" pitchFamily="49" charset="-122"/>
                          <a:ea typeface="黑体" panose="02010609060101010101" pitchFamily="49" charset="-122"/>
                        </a:rPr>
                        <a:t>'&gt;&gt;&gt;'</a:t>
                      </a:r>
                      <a:r>
                        <a:rPr lang="en-US" sz="2000" kern="0" dirty="0" err="1">
                          <a:effectLst/>
                          <a:latin typeface="黑体" panose="02010609060101010101" pitchFamily="49" charset="-122"/>
                          <a:ea typeface="黑体" panose="02010609060101010101" pitchFamily="49" charset="-122"/>
                        </a:rPr>
                        <a:t>abc</a:t>
                      </a:r>
                      <a:r>
                        <a:rPr lang="en-US" sz="2000" kern="0" dirty="0">
                          <a:effectLst/>
                          <a:latin typeface="黑体" panose="02010609060101010101" pitchFamily="49" charset="-122"/>
                          <a:ea typeface="黑体" panose="02010609060101010101" pitchFamily="49" charset="-122"/>
                        </a:rPr>
                        <a:t>+?'&gt;&gt;&gt;</a:t>
                      </a:r>
                      <a:r>
                        <a:rPr lang="zh-CN" sz="2000" kern="0" dirty="0">
                          <a:effectLst/>
                          <a:latin typeface="黑体" panose="02010609060101010101" pitchFamily="49" charset="-122"/>
                          <a:ea typeface="黑体" panose="02010609060101010101" pitchFamily="49" charset="-122"/>
                        </a:rPr>
                        <a:t>结果为</a:t>
                      </a:r>
                      <a:r>
                        <a:rPr lang="en-US" sz="2000" kern="0" dirty="0">
                          <a:effectLst/>
                          <a:latin typeface="黑体" panose="02010609060101010101" pitchFamily="49" charset="-122"/>
                          <a:ea typeface="黑体" panose="02010609060101010101" pitchFamily="49" charset="-122"/>
                        </a:rPr>
                        <a:t>:'</a:t>
                      </a:r>
                      <a:r>
                        <a:rPr lang="en-US" sz="2000" kern="0" dirty="0" err="1">
                          <a:effectLst/>
                          <a:latin typeface="黑体" panose="02010609060101010101" pitchFamily="49" charset="-122"/>
                          <a:ea typeface="黑体" panose="02010609060101010101" pitchFamily="49" charset="-122"/>
                        </a:rPr>
                        <a:t>abc</a:t>
                      </a:r>
                      <a:r>
                        <a:rPr lang="en-US" sz="2000" kern="0" dirty="0">
                          <a:effectLst/>
                          <a:latin typeface="黑体" panose="02010609060101010101" pitchFamily="49" charset="-122"/>
                          <a:ea typeface="黑体" panose="02010609060101010101" pitchFamily="49" charset="-122"/>
                        </a:rPr>
                        <a:t>'</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09893163"/>
                  </a:ext>
                </a:extLst>
              </a:tr>
            </a:tbl>
          </a:graphicData>
        </a:graphic>
      </p:graphicFrame>
      <p:graphicFrame>
        <p:nvGraphicFramePr>
          <p:cNvPr id="7" name="表格 6"/>
          <p:cNvGraphicFramePr>
            <a:graphicFrameLocks noGrp="1"/>
          </p:cNvGraphicFramePr>
          <p:nvPr>
            <p:extLst>
              <p:ext uri="{D42A27DB-BD31-4B8C-83A1-F6EECF244321}">
                <p14:modId xmlns:p14="http://schemas.microsoft.com/office/powerpoint/2010/main" val="1199353218"/>
              </p:ext>
            </p:extLst>
          </p:nvPr>
        </p:nvGraphicFramePr>
        <p:xfrm>
          <a:off x="48676" y="688221"/>
          <a:ext cx="12089357" cy="5887318"/>
        </p:xfrm>
        <a:graphic>
          <a:graphicData uri="http://schemas.openxmlformats.org/drawingml/2006/table">
            <a:tbl>
              <a:tblPr firstRow="1" firstCol="1" bandRow="1">
                <a:tableStyleId>{5C22544A-7EE6-4342-B048-85BDC9FD1C3A}</a:tableStyleId>
              </a:tblPr>
              <a:tblGrid>
                <a:gridCol w="982618">
                  <a:extLst>
                    <a:ext uri="{9D8B030D-6E8A-4147-A177-3AD203B41FA5}">
                      <a16:colId xmlns:a16="http://schemas.microsoft.com/office/drawing/2014/main" val="686771163"/>
                    </a:ext>
                  </a:extLst>
                </a:gridCol>
                <a:gridCol w="6593057">
                  <a:extLst>
                    <a:ext uri="{9D8B030D-6E8A-4147-A177-3AD203B41FA5}">
                      <a16:colId xmlns:a16="http://schemas.microsoft.com/office/drawing/2014/main" val="3474067940"/>
                    </a:ext>
                  </a:extLst>
                </a:gridCol>
                <a:gridCol w="4513682">
                  <a:extLst>
                    <a:ext uri="{9D8B030D-6E8A-4147-A177-3AD203B41FA5}">
                      <a16:colId xmlns:a16="http://schemas.microsoft.com/office/drawing/2014/main" val="1037146446"/>
                    </a:ext>
                  </a:extLst>
                </a:gridCol>
              </a:tblGrid>
              <a:tr h="701385">
                <a:tc>
                  <a:txBody>
                    <a:bodyPr/>
                    <a:lstStyle/>
                    <a:p>
                      <a:pPr algn="l">
                        <a:spcAft>
                          <a:spcPts val="0"/>
                        </a:spcAft>
                      </a:pPr>
                      <a:r>
                        <a:rPr lang="en-US" sz="2000" kern="0" dirty="0">
                          <a:effectLst/>
                          <a:latin typeface="黑体" panose="02010609060101010101" pitchFamily="49" charset="-122"/>
                          <a:ea typeface="黑体" panose="02010609060101010101" pitchFamily="49" charset="-122"/>
                        </a:rPr>
                        <a:t>{m}</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b="0" kern="0" dirty="0">
                          <a:solidFill>
                            <a:schemeClr val="tx1"/>
                          </a:solidFill>
                          <a:effectLst/>
                          <a:latin typeface="黑体" panose="02010609060101010101" pitchFamily="49" charset="-122"/>
                          <a:ea typeface="黑体" panose="02010609060101010101" pitchFamily="49" charset="-122"/>
                        </a:rPr>
                        <a:t>允许前一个字符匹配</a:t>
                      </a:r>
                      <a:r>
                        <a:rPr lang="en-US" sz="2000" b="0" kern="0" dirty="0">
                          <a:solidFill>
                            <a:schemeClr val="tx1"/>
                          </a:solidFill>
                          <a:effectLst/>
                          <a:latin typeface="黑体" panose="02010609060101010101" pitchFamily="49" charset="-122"/>
                          <a:ea typeface="黑体" panose="02010609060101010101" pitchFamily="49" charset="-122"/>
                        </a:rPr>
                        <a:t>m</a:t>
                      </a:r>
                      <a:r>
                        <a:rPr lang="zh-CN" sz="2000" b="0" kern="0" dirty="0">
                          <a:solidFill>
                            <a:schemeClr val="tx1"/>
                          </a:solidFill>
                          <a:effectLst/>
                          <a:latin typeface="黑体" panose="02010609060101010101" pitchFamily="49" charset="-122"/>
                          <a:ea typeface="黑体" panose="02010609060101010101" pitchFamily="49" charset="-122"/>
                        </a:rPr>
                        <a:t>次</a:t>
                      </a:r>
                      <a:endParaRPr lang="zh-CN" sz="2000" b="0" kern="100" dirty="0">
                        <a:solidFill>
                          <a:schemeClr val="tx1"/>
                        </a:solidFill>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solidFill>
                      <a:srgbClr val="E8EDF3"/>
                    </a:solidFill>
                  </a:tcPr>
                </a:tc>
                <a:tc>
                  <a:txBody>
                    <a:bodyPr/>
                    <a:lstStyle/>
                    <a:p>
                      <a:pPr algn="l">
                        <a:spcAft>
                          <a:spcPts val="0"/>
                        </a:spcAft>
                      </a:pPr>
                      <a:r>
                        <a:rPr lang="en-US" sz="2000" b="0" kern="0" dirty="0">
                          <a:solidFill>
                            <a:schemeClr val="tx1"/>
                          </a:solidFill>
                          <a:effectLst/>
                          <a:latin typeface="黑体" panose="02010609060101010101" pitchFamily="49" charset="-122"/>
                          <a:ea typeface="黑体" panose="02010609060101010101" pitchFamily="49" charset="-122"/>
                        </a:rPr>
                        <a:t>'</a:t>
                      </a:r>
                      <a:r>
                        <a:rPr lang="en-US" sz="2000" b="0" kern="0" dirty="0" err="1">
                          <a:solidFill>
                            <a:schemeClr val="tx1"/>
                          </a:solidFill>
                          <a:effectLst/>
                          <a:latin typeface="黑体" panose="02010609060101010101" pitchFamily="49" charset="-122"/>
                          <a:ea typeface="黑体" panose="02010609060101010101" pitchFamily="49" charset="-122"/>
                        </a:rPr>
                        <a:t>abcccd</a:t>
                      </a:r>
                      <a:r>
                        <a:rPr lang="en-US" sz="2000" b="0" kern="0" dirty="0">
                          <a:solidFill>
                            <a:schemeClr val="tx1"/>
                          </a:solidFill>
                          <a:effectLst/>
                          <a:latin typeface="黑体" panose="02010609060101010101" pitchFamily="49" charset="-122"/>
                          <a:ea typeface="黑体" panose="02010609060101010101" pitchFamily="49" charset="-122"/>
                        </a:rPr>
                        <a:t>'&gt;&gt;&gt;'</a:t>
                      </a:r>
                      <a:r>
                        <a:rPr lang="en-US" sz="2000" b="0" kern="0" dirty="0" err="1">
                          <a:solidFill>
                            <a:schemeClr val="tx1"/>
                          </a:solidFill>
                          <a:effectLst/>
                          <a:latin typeface="黑体" panose="02010609060101010101" pitchFamily="49" charset="-122"/>
                          <a:ea typeface="黑体" panose="02010609060101010101" pitchFamily="49" charset="-122"/>
                        </a:rPr>
                        <a:t>abc</a:t>
                      </a:r>
                      <a:r>
                        <a:rPr lang="en-US" sz="2000" b="0" kern="0" dirty="0">
                          <a:solidFill>
                            <a:schemeClr val="tx1"/>
                          </a:solidFill>
                          <a:effectLst/>
                          <a:latin typeface="黑体" panose="02010609060101010101" pitchFamily="49" charset="-122"/>
                          <a:ea typeface="黑体" panose="02010609060101010101" pitchFamily="49" charset="-122"/>
                        </a:rPr>
                        <a:t>{3}d'&gt;&gt;&gt;</a:t>
                      </a:r>
                      <a:r>
                        <a:rPr lang="zh-CN" sz="2000" b="0" kern="0" dirty="0">
                          <a:solidFill>
                            <a:schemeClr val="tx1"/>
                          </a:solidFill>
                          <a:effectLst/>
                          <a:latin typeface="黑体" panose="02010609060101010101" pitchFamily="49" charset="-122"/>
                          <a:ea typeface="黑体" panose="02010609060101010101" pitchFamily="49" charset="-122"/>
                        </a:rPr>
                        <a:t>结果为</a:t>
                      </a:r>
                      <a:r>
                        <a:rPr lang="en-US" sz="2000" b="0" kern="0" dirty="0">
                          <a:solidFill>
                            <a:schemeClr val="tx1"/>
                          </a:solidFill>
                          <a:effectLst/>
                          <a:latin typeface="黑体" panose="02010609060101010101" pitchFamily="49" charset="-122"/>
                          <a:ea typeface="黑体" panose="02010609060101010101" pitchFamily="49" charset="-122"/>
                        </a:rPr>
                        <a:t>:'</a:t>
                      </a:r>
                      <a:r>
                        <a:rPr lang="en-US" sz="2000" b="0" kern="0" dirty="0" err="1">
                          <a:solidFill>
                            <a:schemeClr val="tx1"/>
                          </a:solidFill>
                          <a:effectLst/>
                          <a:latin typeface="黑体" panose="02010609060101010101" pitchFamily="49" charset="-122"/>
                          <a:ea typeface="黑体" panose="02010609060101010101" pitchFamily="49" charset="-122"/>
                        </a:rPr>
                        <a:t>abcccd</a:t>
                      </a:r>
                      <a:r>
                        <a:rPr lang="en-US" sz="2000" b="0" kern="0" dirty="0">
                          <a:solidFill>
                            <a:schemeClr val="tx1"/>
                          </a:solidFill>
                          <a:effectLst/>
                          <a:latin typeface="黑体" panose="02010609060101010101" pitchFamily="49" charset="-122"/>
                          <a:ea typeface="黑体" panose="02010609060101010101" pitchFamily="49" charset="-122"/>
                        </a:rPr>
                        <a:t>'</a:t>
                      </a:r>
                      <a:endParaRPr lang="zh-CN" sz="2000" b="0" kern="100" dirty="0">
                        <a:solidFill>
                          <a:schemeClr val="tx1"/>
                        </a:solidFill>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solidFill>
                      <a:srgbClr val="E8EDF3"/>
                    </a:solidFill>
                  </a:tcPr>
                </a:tc>
                <a:extLst>
                  <a:ext uri="{0D108BD9-81ED-4DB2-BD59-A6C34878D82A}">
                    <a16:rowId xmlns:a16="http://schemas.microsoft.com/office/drawing/2014/main" val="904583765"/>
                  </a:ext>
                </a:extLst>
              </a:tr>
              <a:tr h="912017">
                <a:tc>
                  <a:txBody>
                    <a:bodyPr/>
                    <a:lstStyle/>
                    <a:p>
                      <a:pPr algn="l">
                        <a:spcAft>
                          <a:spcPts val="0"/>
                        </a:spcAft>
                      </a:pPr>
                      <a:r>
                        <a:rPr lang="en-US" sz="2000" kern="0">
                          <a:effectLst/>
                          <a:latin typeface="黑体" panose="02010609060101010101" pitchFamily="49" charset="-122"/>
                          <a:ea typeface="黑体" panose="02010609060101010101" pitchFamily="49" charset="-122"/>
                        </a:rPr>
                        <a:t>{m,n}</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dirty="0">
                          <a:effectLst/>
                          <a:latin typeface="黑体" panose="02010609060101010101" pitchFamily="49" charset="-122"/>
                          <a:ea typeface="黑体" panose="02010609060101010101" pitchFamily="49" charset="-122"/>
                        </a:rPr>
                        <a:t>允许前一个字符至少匹配</a:t>
                      </a:r>
                      <a:r>
                        <a:rPr lang="en-US" sz="2000" kern="0" dirty="0">
                          <a:effectLst/>
                          <a:latin typeface="黑体" panose="02010609060101010101" pitchFamily="49" charset="-122"/>
                          <a:ea typeface="黑体" panose="02010609060101010101" pitchFamily="49" charset="-122"/>
                        </a:rPr>
                        <a:t>m</a:t>
                      </a:r>
                      <a:r>
                        <a:rPr lang="zh-CN" sz="2000" kern="0" dirty="0">
                          <a:effectLst/>
                          <a:latin typeface="黑体" panose="02010609060101010101" pitchFamily="49" charset="-122"/>
                          <a:ea typeface="黑体" panose="02010609060101010101" pitchFamily="49" charset="-122"/>
                        </a:rPr>
                        <a:t>次</a:t>
                      </a:r>
                      <a:r>
                        <a:rPr lang="en-US" sz="2000" kern="0" dirty="0">
                          <a:effectLst/>
                          <a:latin typeface="黑体" panose="02010609060101010101" pitchFamily="49" charset="-122"/>
                          <a:ea typeface="黑体" panose="02010609060101010101" pitchFamily="49" charset="-122"/>
                        </a:rPr>
                        <a:t>,</a:t>
                      </a:r>
                      <a:r>
                        <a:rPr lang="zh-CN" sz="2000" kern="0" dirty="0">
                          <a:effectLst/>
                          <a:latin typeface="黑体" panose="02010609060101010101" pitchFamily="49" charset="-122"/>
                          <a:ea typeface="黑体" panose="02010609060101010101" pitchFamily="49" charset="-122"/>
                        </a:rPr>
                        <a:t>最多匹配</a:t>
                      </a:r>
                      <a:r>
                        <a:rPr lang="en-US" sz="2000" kern="0" dirty="0">
                          <a:effectLst/>
                          <a:latin typeface="黑体" panose="02010609060101010101" pitchFamily="49" charset="-122"/>
                          <a:ea typeface="黑体" panose="02010609060101010101" pitchFamily="49" charset="-122"/>
                        </a:rPr>
                        <a:t>n</a:t>
                      </a:r>
                      <a:r>
                        <a:rPr lang="zh-CN" sz="2000" kern="0" dirty="0">
                          <a:effectLst/>
                          <a:latin typeface="黑体" panose="02010609060101010101" pitchFamily="49" charset="-122"/>
                          <a:ea typeface="黑体" panose="02010609060101010101" pitchFamily="49" charset="-122"/>
                        </a:rPr>
                        <a:t>次</a:t>
                      </a:r>
                      <a:r>
                        <a:rPr lang="en-US" sz="2000" kern="0" dirty="0">
                          <a:effectLst/>
                          <a:latin typeface="黑体" panose="02010609060101010101" pitchFamily="49" charset="-122"/>
                          <a:ea typeface="黑体" panose="02010609060101010101" pitchFamily="49" charset="-122"/>
                        </a:rPr>
                        <a:t>(</a:t>
                      </a:r>
                      <a:r>
                        <a:rPr lang="zh-CN" sz="2000" kern="0" dirty="0">
                          <a:effectLst/>
                          <a:latin typeface="黑体" panose="02010609060101010101" pitchFamily="49" charset="-122"/>
                          <a:ea typeface="黑体" panose="02010609060101010101" pitchFamily="49" charset="-122"/>
                        </a:rPr>
                        <a:t>如果不写</a:t>
                      </a:r>
                      <a:r>
                        <a:rPr lang="en-US" sz="2000" kern="0" dirty="0">
                          <a:effectLst/>
                          <a:latin typeface="黑体" panose="02010609060101010101" pitchFamily="49" charset="-122"/>
                          <a:ea typeface="黑体" panose="02010609060101010101" pitchFamily="49" charset="-122"/>
                        </a:rPr>
                        <a:t>n</a:t>
                      </a:r>
                      <a:r>
                        <a:rPr lang="zh-CN" sz="2000" kern="0" dirty="0">
                          <a:effectLst/>
                          <a:latin typeface="黑体" panose="02010609060101010101" pitchFamily="49" charset="-122"/>
                          <a:ea typeface="黑体" panose="02010609060101010101" pitchFamily="49" charset="-122"/>
                        </a:rPr>
                        <a:t>，则代表至少出现</a:t>
                      </a:r>
                      <a:r>
                        <a:rPr lang="en-US" sz="2000" kern="0" dirty="0">
                          <a:effectLst/>
                          <a:latin typeface="黑体" panose="02010609060101010101" pitchFamily="49" charset="-122"/>
                          <a:ea typeface="黑体" panose="02010609060101010101" pitchFamily="49" charset="-122"/>
                        </a:rPr>
                        <a:t>m</a:t>
                      </a:r>
                      <a:r>
                        <a:rPr lang="zh-CN" sz="2000" kern="0" dirty="0">
                          <a:effectLst/>
                          <a:latin typeface="黑体" panose="02010609060101010101" pitchFamily="49" charset="-122"/>
                          <a:ea typeface="黑体" panose="02010609060101010101" pitchFamily="49" charset="-122"/>
                        </a:rPr>
                        <a:t>次</a:t>
                      </a:r>
                      <a:r>
                        <a:rPr lang="en-US" sz="2000" kern="0" dirty="0">
                          <a:effectLst/>
                          <a:latin typeface="黑体" panose="02010609060101010101" pitchFamily="49" charset="-122"/>
                          <a:ea typeface="黑体" panose="02010609060101010101" pitchFamily="49" charset="-122"/>
                        </a:rPr>
                        <a:t>)</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dirty="0">
                          <a:effectLst/>
                          <a:latin typeface="黑体" panose="02010609060101010101" pitchFamily="49" charset="-122"/>
                          <a:ea typeface="黑体" panose="02010609060101010101" pitchFamily="49" charset="-122"/>
                        </a:rPr>
                        <a:t>'</a:t>
                      </a:r>
                      <a:r>
                        <a:rPr lang="en-US" sz="2000" kern="0" dirty="0" err="1">
                          <a:effectLst/>
                          <a:latin typeface="黑体" panose="02010609060101010101" pitchFamily="49" charset="-122"/>
                          <a:ea typeface="黑体" panose="02010609060101010101" pitchFamily="49" charset="-122"/>
                        </a:rPr>
                        <a:t>abcccd</a:t>
                      </a:r>
                      <a:r>
                        <a:rPr lang="en-US" sz="2000" kern="0" dirty="0">
                          <a:effectLst/>
                          <a:latin typeface="黑体" panose="02010609060101010101" pitchFamily="49" charset="-122"/>
                          <a:ea typeface="黑体" panose="02010609060101010101" pitchFamily="49" charset="-122"/>
                        </a:rPr>
                        <a:t>'&gt;&gt;&gt;'</a:t>
                      </a:r>
                      <a:r>
                        <a:rPr lang="en-US" sz="2000" kern="0" dirty="0" err="1">
                          <a:effectLst/>
                          <a:latin typeface="黑体" panose="02010609060101010101" pitchFamily="49" charset="-122"/>
                          <a:ea typeface="黑体" panose="02010609060101010101" pitchFamily="49" charset="-122"/>
                        </a:rPr>
                        <a:t>abc</a:t>
                      </a:r>
                      <a:r>
                        <a:rPr lang="en-US" sz="2000" kern="0" dirty="0">
                          <a:effectLst/>
                          <a:latin typeface="黑体" panose="02010609060101010101" pitchFamily="49" charset="-122"/>
                          <a:ea typeface="黑体" panose="02010609060101010101" pitchFamily="49" charset="-122"/>
                        </a:rPr>
                        <a:t>{2,3}d'&gt;&gt;&gt;</a:t>
                      </a:r>
                      <a:r>
                        <a:rPr lang="zh-CN" sz="2000" kern="0" dirty="0">
                          <a:effectLst/>
                          <a:latin typeface="黑体" panose="02010609060101010101" pitchFamily="49" charset="-122"/>
                          <a:ea typeface="黑体" panose="02010609060101010101" pitchFamily="49" charset="-122"/>
                        </a:rPr>
                        <a:t>结果为</a:t>
                      </a:r>
                      <a:r>
                        <a:rPr lang="en-US" sz="2000" kern="0" dirty="0">
                          <a:effectLst/>
                          <a:latin typeface="黑体" panose="02010609060101010101" pitchFamily="49" charset="-122"/>
                          <a:ea typeface="黑体" panose="02010609060101010101" pitchFamily="49" charset="-122"/>
                        </a:rPr>
                        <a:t>:'</a:t>
                      </a:r>
                      <a:r>
                        <a:rPr lang="en-US" sz="2000" kern="0" dirty="0" err="1">
                          <a:effectLst/>
                          <a:latin typeface="黑体" panose="02010609060101010101" pitchFamily="49" charset="-122"/>
                          <a:ea typeface="黑体" panose="02010609060101010101" pitchFamily="49" charset="-122"/>
                        </a:rPr>
                        <a:t>abcccd</a:t>
                      </a:r>
                      <a:r>
                        <a:rPr lang="en-US" sz="2000" kern="0" dirty="0">
                          <a:effectLst/>
                          <a:latin typeface="黑体" panose="02010609060101010101" pitchFamily="49" charset="-122"/>
                          <a:ea typeface="黑体" panose="02010609060101010101" pitchFamily="49" charset="-122"/>
                        </a:rPr>
                        <a:t>'</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69719515"/>
                  </a:ext>
                </a:extLst>
              </a:tr>
              <a:tr h="587573">
                <a:tc>
                  <a:txBody>
                    <a:bodyPr/>
                    <a:lstStyle/>
                    <a:p>
                      <a:pPr indent="114300" algn="l">
                        <a:spcAft>
                          <a:spcPts val="0"/>
                        </a:spcAft>
                      </a:pPr>
                      <a:r>
                        <a:rPr lang="en-US" sz="2000" kern="0">
                          <a:effectLst/>
                          <a:latin typeface="黑体" panose="02010609060101010101" pitchFamily="49" charset="-122"/>
                          <a:ea typeface="黑体" panose="02010609060101010101" pitchFamily="49" charset="-122"/>
                        </a:rPr>
                        <a:t>{m,n}?</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14300" algn="l">
                        <a:spcAft>
                          <a:spcPts val="0"/>
                        </a:spcAft>
                      </a:pPr>
                      <a:r>
                        <a:rPr lang="zh-CN" sz="2000" kern="0">
                          <a:effectLst/>
                          <a:latin typeface="黑体" panose="02010609060101010101" pitchFamily="49" charset="-122"/>
                          <a:ea typeface="黑体" panose="02010609060101010101" pitchFamily="49" charset="-122"/>
                        </a:rPr>
                        <a:t>匹配前一个字符</a:t>
                      </a:r>
                      <a:r>
                        <a:rPr lang="en-US" sz="2000" kern="0">
                          <a:effectLst/>
                          <a:latin typeface="黑体" panose="02010609060101010101" pitchFamily="49" charset="-122"/>
                          <a:ea typeface="黑体" panose="02010609060101010101" pitchFamily="49" charset="-122"/>
                        </a:rPr>
                        <a:t> m </a:t>
                      </a:r>
                      <a:r>
                        <a:rPr lang="zh-CN" sz="2000" kern="0">
                          <a:effectLst/>
                          <a:latin typeface="黑体" panose="02010609060101010101" pitchFamily="49" charset="-122"/>
                          <a:ea typeface="黑体" panose="02010609060101010101" pitchFamily="49" charset="-122"/>
                        </a:rPr>
                        <a:t>到</a:t>
                      </a:r>
                      <a:r>
                        <a:rPr lang="en-US" sz="2000" kern="0">
                          <a:effectLst/>
                          <a:latin typeface="黑体" panose="02010609060101010101" pitchFamily="49" charset="-122"/>
                          <a:ea typeface="黑体" panose="02010609060101010101" pitchFamily="49" charset="-122"/>
                        </a:rPr>
                        <a:t> n </a:t>
                      </a:r>
                      <a:r>
                        <a:rPr lang="zh-CN" sz="2000" kern="0">
                          <a:effectLst/>
                          <a:latin typeface="黑体" panose="02010609060101010101" pitchFamily="49" charset="-122"/>
                          <a:ea typeface="黑体" panose="02010609060101010101" pitchFamily="49" charset="-122"/>
                        </a:rPr>
                        <a:t>次，并且取尽可能少的情况</a:t>
                      </a:r>
                      <a:r>
                        <a:rPr lang="en-US" sz="2000" kern="0">
                          <a:effectLst/>
                          <a:latin typeface="黑体" panose="02010609060101010101" pitchFamily="49" charset="-122"/>
                          <a:ea typeface="黑体" panose="02010609060101010101" pitchFamily="49" charset="-122"/>
                        </a:rPr>
                        <a:t> </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dirty="0">
                          <a:effectLst/>
                          <a:latin typeface="黑体" panose="02010609060101010101" pitchFamily="49" charset="-122"/>
                          <a:ea typeface="黑体" panose="02010609060101010101" pitchFamily="49" charset="-122"/>
                        </a:rPr>
                        <a:t>'</a:t>
                      </a:r>
                      <a:r>
                        <a:rPr lang="en-US" sz="2000" kern="0" dirty="0" err="1">
                          <a:effectLst/>
                          <a:latin typeface="黑体" panose="02010609060101010101" pitchFamily="49" charset="-122"/>
                          <a:ea typeface="黑体" panose="02010609060101010101" pitchFamily="49" charset="-122"/>
                        </a:rPr>
                        <a:t>abccc</a:t>
                      </a:r>
                      <a:r>
                        <a:rPr lang="en-US" sz="2000" kern="0" dirty="0">
                          <a:effectLst/>
                          <a:latin typeface="黑体" panose="02010609060101010101" pitchFamily="49" charset="-122"/>
                          <a:ea typeface="黑体" panose="02010609060101010101" pitchFamily="49" charset="-122"/>
                        </a:rPr>
                        <a:t>'&gt;&gt;&gt;'</a:t>
                      </a:r>
                      <a:r>
                        <a:rPr lang="en-US" sz="2000" kern="0" dirty="0" err="1">
                          <a:effectLst/>
                          <a:latin typeface="黑体" panose="02010609060101010101" pitchFamily="49" charset="-122"/>
                          <a:ea typeface="黑体" panose="02010609060101010101" pitchFamily="49" charset="-122"/>
                        </a:rPr>
                        <a:t>abc</a:t>
                      </a:r>
                      <a:r>
                        <a:rPr lang="en-US" sz="2000" kern="0" dirty="0">
                          <a:effectLst/>
                          <a:latin typeface="黑体" panose="02010609060101010101" pitchFamily="49" charset="-122"/>
                          <a:ea typeface="黑体" panose="02010609060101010101" pitchFamily="49" charset="-122"/>
                        </a:rPr>
                        <a:t>{2,3}?'&gt;&gt;&gt;</a:t>
                      </a:r>
                      <a:r>
                        <a:rPr lang="zh-CN" sz="2000" kern="0" dirty="0">
                          <a:effectLst/>
                          <a:latin typeface="黑体" panose="02010609060101010101" pitchFamily="49" charset="-122"/>
                          <a:ea typeface="黑体" panose="02010609060101010101" pitchFamily="49" charset="-122"/>
                        </a:rPr>
                        <a:t>结果为</a:t>
                      </a:r>
                      <a:r>
                        <a:rPr lang="en-US" sz="2000" kern="0" dirty="0">
                          <a:effectLst/>
                          <a:latin typeface="黑体" panose="02010609060101010101" pitchFamily="49" charset="-122"/>
                          <a:ea typeface="黑体" panose="02010609060101010101" pitchFamily="49" charset="-122"/>
                        </a:rPr>
                        <a:t>:'</a:t>
                      </a:r>
                      <a:r>
                        <a:rPr lang="en-US" sz="2000" kern="0" dirty="0" err="1">
                          <a:effectLst/>
                          <a:latin typeface="黑体" panose="02010609060101010101" pitchFamily="49" charset="-122"/>
                          <a:ea typeface="黑体" panose="02010609060101010101" pitchFamily="49" charset="-122"/>
                        </a:rPr>
                        <a:t>abcc</a:t>
                      </a:r>
                      <a:r>
                        <a:rPr lang="en-US" sz="2000" kern="0" dirty="0">
                          <a:effectLst/>
                          <a:latin typeface="黑体" panose="02010609060101010101" pitchFamily="49" charset="-122"/>
                          <a:ea typeface="黑体" panose="02010609060101010101" pitchFamily="49" charset="-122"/>
                        </a:rPr>
                        <a:t>'</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159345922"/>
                  </a:ext>
                </a:extLst>
              </a:tr>
              <a:tr h="482833">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匹配字符串的开始，多行内容时匹配每一行的开始</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dirty="0">
                          <a:effectLst/>
                          <a:latin typeface="黑体" panose="02010609060101010101" pitchFamily="49" charset="-122"/>
                          <a:ea typeface="黑体" panose="02010609060101010101" pitchFamily="49" charset="-122"/>
                        </a:rPr>
                        <a:t>'</a:t>
                      </a:r>
                      <a:r>
                        <a:rPr lang="en-US" sz="2000" kern="0" dirty="0" err="1">
                          <a:effectLst/>
                          <a:latin typeface="黑体" panose="02010609060101010101" pitchFamily="49" charset="-122"/>
                          <a:ea typeface="黑体" panose="02010609060101010101" pitchFamily="49" charset="-122"/>
                        </a:rPr>
                        <a:t>abc</a:t>
                      </a:r>
                      <a:r>
                        <a:rPr lang="en-US" sz="2000" kern="0" dirty="0">
                          <a:effectLst/>
                          <a:latin typeface="黑体" panose="02010609060101010101" pitchFamily="49" charset="-122"/>
                          <a:ea typeface="黑体" panose="02010609060101010101" pitchFamily="49" charset="-122"/>
                        </a:rPr>
                        <a:t>'&gt;&gt;&gt;'^</a:t>
                      </a:r>
                      <a:r>
                        <a:rPr lang="en-US" sz="2000" kern="0" dirty="0" err="1">
                          <a:effectLst/>
                          <a:latin typeface="黑体" panose="02010609060101010101" pitchFamily="49" charset="-122"/>
                          <a:ea typeface="黑体" panose="02010609060101010101" pitchFamily="49" charset="-122"/>
                        </a:rPr>
                        <a:t>abc</a:t>
                      </a:r>
                      <a:r>
                        <a:rPr lang="en-US" sz="2000" kern="0" dirty="0">
                          <a:effectLst/>
                          <a:latin typeface="黑体" panose="02010609060101010101" pitchFamily="49" charset="-122"/>
                          <a:ea typeface="黑体" panose="02010609060101010101" pitchFamily="49" charset="-122"/>
                        </a:rPr>
                        <a:t>'&gt;&gt;&gt;</a:t>
                      </a:r>
                      <a:r>
                        <a:rPr lang="zh-CN" sz="2000" kern="0" dirty="0">
                          <a:effectLst/>
                          <a:latin typeface="黑体" panose="02010609060101010101" pitchFamily="49" charset="-122"/>
                          <a:ea typeface="黑体" panose="02010609060101010101" pitchFamily="49" charset="-122"/>
                        </a:rPr>
                        <a:t>结果为</a:t>
                      </a:r>
                      <a:r>
                        <a:rPr lang="en-US" sz="2000" kern="0" dirty="0">
                          <a:effectLst/>
                          <a:latin typeface="黑体" panose="02010609060101010101" pitchFamily="49" charset="-122"/>
                          <a:ea typeface="黑体" panose="02010609060101010101" pitchFamily="49" charset="-122"/>
                        </a:rPr>
                        <a:t>:'</a:t>
                      </a:r>
                      <a:r>
                        <a:rPr lang="en-US" sz="2000" kern="0" dirty="0" err="1">
                          <a:effectLst/>
                          <a:latin typeface="黑体" panose="02010609060101010101" pitchFamily="49" charset="-122"/>
                          <a:ea typeface="黑体" panose="02010609060101010101" pitchFamily="49" charset="-122"/>
                        </a:rPr>
                        <a:t>abc</a:t>
                      </a:r>
                      <a:r>
                        <a:rPr lang="en-US" sz="2000" kern="0" dirty="0">
                          <a:effectLst/>
                          <a:latin typeface="黑体" panose="02010609060101010101" pitchFamily="49" charset="-122"/>
                          <a:ea typeface="黑体" panose="02010609060101010101" pitchFamily="49" charset="-122"/>
                        </a:rPr>
                        <a:t>'</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505339859"/>
                  </a:ext>
                </a:extLst>
              </a:tr>
              <a:tr h="651439">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字符集，对应位置可以是字符集中任意字符，可逐个列出</a:t>
                      </a:r>
                      <a:r>
                        <a:rPr lang="en-US" sz="2000" kern="0">
                          <a:effectLst/>
                          <a:latin typeface="黑体" panose="02010609060101010101" pitchFamily="49" charset="-122"/>
                          <a:ea typeface="黑体" panose="02010609060101010101" pitchFamily="49" charset="-122"/>
                        </a:rPr>
                        <a:t>[abcd]</a:t>
                      </a:r>
                      <a:r>
                        <a:rPr lang="zh-CN"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dirty="0">
                          <a:effectLst/>
                          <a:latin typeface="黑体" panose="02010609060101010101" pitchFamily="49" charset="-122"/>
                          <a:ea typeface="黑体" panose="02010609060101010101" pitchFamily="49" charset="-122"/>
                        </a:rPr>
                        <a:t>'a[</a:t>
                      </a:r>
                      <a:r>
                        <a:rPr lang="en-US" sz="2000" kern="0" dirty="0" err="1">
                          <a:effectLst/>
                          <a:latin typeface="黑体" panose="02010609060101010101" pitchFamily="49" charset="-122"/>
                          <a:ea typeface="黑体" panose="02010609060101010101" pitchFamily="49" charset="-122"/>
                        </a:rPr>
                        <a:t>abc</a:t>
                      </a:r>
                      <a:r>
                        <a:rPr lang="en-US" sz="2000" kern="0" dirty="0">
                          <a:effectLst/>
                          <a:latin typeface="黑体" panose="02010609060101010101" pitchFamily="49" charset="-122"/>
                          <a:ea typeface="黑体" panose="02010609060101010101" pitchFamily="49" charset="-122"/>
                        </a:rPr>
                        <a:t>]c' </a:t>
                      </a:r>
                      <a:r>
                        <a:rPr lang="zh-CN" sz="2000" kern="0" dirty="0">
                          <a:effectLst/>
                          <a:latin typeface="黑体" panose="02010609060101010101" pitchFamily="49" charset="-122"/>
                          <a:ea typeface="黑体" panose="02010609060101010101" pitchFamily="49" charset="-122"/>
                        </a:rPr>
                        <a:t>可以匹配</a:t>
                      </a:r>
                      <a:r>
                        <a:rPr lang="en-US" sz="2000" kern="0" dirty="0">
                          <a:effectLst/>
                          <a:latin typeface="黑体" panose="02010609060101010101" pitchFamily="49" charset="-122"/>
                          <a:ea typeface="黑体" panose="02010609060101010101" pitchFamily="49" charset="-122"/>
                        </a:rPr>
                        <a:t>'</a:t>
                      </a:r>
                      <a:r>
                        <a:rPr lang="en-US" sz="2000" kern="0" dirty="0" err="1">
                          <a:effectLst/>
                          <a:latin typeface="黑体" panose="02010609060101010101" pitchFamily="49" charset="-122"/>
                          <a:ea typeface="黑体" panose="02010609060101010101" pitchFamily="49" charset="-122"/>
                        </a:rPr>
                        <a:t>aac</a:t>
                      </a:r>
                      <a:r>
                        <a:rPr lang="en-US" sz="2000" kern="0" dirty="0">
                          <a:effectLst/>
                          <a:latin typeface="黑体" panose="02010609060101010101" pitchFamily="49" charset="-122"/>
                          <a:ea typeface="黑体" panose="02010609060101010101" pitchFamily="49" charset="-122"/>
                        </a:rPr>
                        <a:t>'</a:t>
                      </a:r>
                      <a:r>
                        <a:rPr lang="zh-CN" sz="2000" kern="0" dirty="0">
                          <a:effectLst/>
                          <a:latin typeface="黑体" panose="02010609060101010101" pitchFamily="49" charset="-122"/>
                          <a:ea typeface="黑体" panose="02010609060101010101" pitchFamily="49" charset="-122"/>
                        </a:rPr>
                        <a:t>、</a:t>
                      </a:r>
                      <a:r>
                        <a:rPr lang="en-US" sz="2000" kern="0" dirty="0">
                          <a:effectLst/>
                          <a:latin typeface="黑体" panose="02010609060101010101" pitchFamily="49" charset="-122"/>
                          <a:ea typeface="黑体" panose="02010609060101010101" pitchFamily="49" charset="-122"/>
                        </a:rPr>
                        <a:t>'</a:t>
                      </a:r>
                      <a:r>
                        <a:rPr lang="en-US" sz="2000" kern="0" dirty="0" err="1">
                          <a:effectLst/>
                          <a:latin typeface="黑体" panose="02010609060101010101" pitchFamily="49" charset="-122"/>
                          <a:ea typeface="黑体" panose="02010609060101010101" pitchFamily="49" charset="-122"/>
                        </a:rPr>
                        <a:t>abc</a:t>
                      </a:r>
                      <a:r>
                        <a:rPr lang="en-US" sz="2000" kern="0" dirty="0">
                          <a:effectLst/>
                          <a:latin typeface="黑体" panose="02010609060101010101" pitchFamily="49" charset="-122"/>
                          <a:ea typeface="黑体" panose="02010609060101010101" pitchFamily="49" charset="-122"/>
                        </a:rPr>
                        <a:t>'</a:t>
                      </a:r>
                      <a:r>
                        <a:rPr lang="zh-CN" sz="2000" kern="0" dirty="0">
                          <a:effectLst/>
                          <a:latin typeface="黑体" panose="02010609060101010101" pitchFamily="49" charset="-122"/>
                          <a:ea typeface="黑体" panose="02010609060101010101" pitchFamily="49" charset="-122"/>
                        </a:rPr>
                        <a:t>、</a:t>
                      </a:r>
                      <a:r>
                        <a:rPr lang="en-US" sz="2000" kern="0" dirty="0">
                          <a:effectLst/>
                          <a:latin typeface="黑体" panose="02010609060101010101" pitchFamily="49" charset="-122"/>
                          <a:ea typeface="黑体" panose="02010609060101010101" pitchFamily="49" charset="-122"/>
                        </a:rPr>
                        <a:t>'</a:t>
                      </a:r>
                      <a:r>
                        <a:rPr lang="en-US" sz="2000" kern="0" dirty="0" err="1">
                          <a:effectLst/>
                          <a:latin typeface="黑体" panose="02010609060101010101" pitchFamily="49" charset="-122"/>
                          <a:ea typeface="黑体" panose="02010609060101010101" pitchFamily="49" charset="-122"/>
                        </a:rPr>
                        <a:t>acc</a:t>
                      </a:r>
                      <a:r>
                        <a:rPr lang="en-US" sz="2000" kern="0" dirty="0">
                          <a:effectLst/>
                          <a:latin typeface="黑体" panose="02010609060101010101" pitchFamily="49" charset="-122"/>
                          <a:ea typeface="黑体" panose="02010609060101010101" pitchFamily="49" charset="-122"/>
                        </a:rPr>
                        <a:t>' </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861984799"/>
                  </a:ext>
                </a:extLst>
              </a:tr>
              <a:tr h="753626">
                <a:tc>
                  <a:txBody>
                    <a:bodyPr/>
                    <a:lstStyle/>
                    <a:p>
                      <a:pPr algn="l">
                        <a:spcAft>
                          <a:spcPts val="0"/>
                        </a:spcAft>
                      </a:pPr>
                      <a:r>
                        <a:rPr lang="en-US" sz="2000" kern="0">
                          <a:effectLst/>
                          <a:latin typeface="黑体" panose="02010609060101010101" pitchFamily="49" charset="-122"/>
                          <a:ea typeface="黑体" panose="02010609060101010101" pitchFamily="49" charset="-122"/>
                        </a:rPr>
                        <a:t>[a-z]</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字符集，对应位置可以是字符集中任意字符，可给出范围</a:t>
                      </a:r>
                      <a:r>
                        <a:rPr lang="en-US" sz="2000" kern="0">
                          <a:effectLst/>
                          <a:latin typeface="黑体" panose="02010609060101010101" pitchFamily="49" charset="-122"/>
                          <a:ea typeface="黑体" panose="02010609060101010101" pitchFamily="49" charset="-122"/>
                        </a:rPr>
                        <a:t>[a-z]</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a:effectLst/>
                          <a:latin typeface="黑体" panose="02010609060101010101" pitchFamily="49" charset="-122"/>
                          <a:ea typeface="黑体" panose="02010609060101010101" pitchFamily="49" charset="-122"/>
                        </a:rPr>
                        <a:t>'a[a-c]c' </a:t>
                      </a:r>
                      <a:r>
                        <a:rPr lang="zh-CN" sz="2000" kern="0">
                          <a:effectLst/>
                          <a:latin typeface="黑体" panose="02010609060101010101" pitchFamily="49" charset="-122"/>
                          <a:ea typeface="黑体" panose="02010609060101010101" pitchFamily="49" charset="-122"/>
                        </a:rPr>
                        <a:t>可以匹配</a:t>
                      </a:r>
                      <a:r>
                        <a:rPr lang="en-US" sz="2000" kern="0">
                          <a:effectLst/>
                          <a:latin typeface="黑体" panose="02010609060101010101" pitchFamily="49" charset="-122"/>
                          <a:ea typeface="黑体" panose="02010609060101010101" pitchFamily="49" charset="-122"/>
                        </a:rPr>
                        <a:t>'aac'</a:t>
                      </a:r>
                      <a:r>
                        <a:rPr lang="zh-CN" sz="2000" kern="0">
                          <a:effectLst/>
                          <a:latin typeface="黑体" panose="02010609060101010101" pitchFamily="49" charset="-122"/>
                          <a:ea typeface="黑体" panose="02010609060101010101" pitchFamily="49" charset="-122"/>
                        </a:rPr>
                        <a:t>、</a:t>
                      </a:r>
                      <a:r>
                        <a:rPr lang="en-US" sz="2000" kern="0">
                          <a:effectLst/>
                          <a:latin typeface="黑体" panose="02010609060101010101" pitchFamily="49" charset="-122"/>
                          <a:ea typeface="黑体" panose="02010609060101010101" pitchFamily="49" charset="-122"/>
                        </a:rPr>
                        <a:t>'abc'</a:t>
                      </a:r>
                      <a:r>
                        <a:rPr lang="zh-CN" sz="2000" kern="0">
                          <a:effectLst/>
                          <a:latin typeface="黑体" panose="02010609060101010101" pitchFamily="49" charset="-122"/>
                          <a:ea typeface="黑体" panose="02010609060101010101" pitchFamily="49" charset="-122"/>
                        </a:rPr>
                        <a:t>、</a:t>
                      </a:r>
                      <a:r>
                        <a:rPr lang="en-US" sz="2000" kern="0">
                          <a:effectLst/>
                          <a:latin typeface="黑体" panose="02010609060101010101" pitchFamily="49" charset="-122"/>
                          <a:ea typeface="黑体" panose="02010609060101010101" pitchFamily="49" charset="-122"/>
                        </a:rPr>
                        <a:t>'acc' </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745387240"/>
                  </a:ext>
                </a:extLst>
              </a:tr>
              <a:tr h="421520">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对字符集当中的内容进行取反</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a:effectLst/>
                          <a:latin typeface="黑体" panose="02010609060101010101" pitchFamily="49" charset="-122"/>
                          <a:ea typeface="黑体" panose="02010609060101010101" pitchFamily="49" charset="-122"/>
                        </a:rPr>
                        <a:t>'a[^abcd]c'</a:t>
                      </a:r>
                      <a:r>
                        <a:rPr lang="zh-CN" sz="2000" kern="0">
                          <a:effectLst/>
                          <a:latin typeface="黑体" panose="02010609060101010101" pitchFamily="49" charset="-122"/>
                          <a:ea typeface="黑体" panose="02010609060101010101" pitchFamily="49" charset="-122"/>
                        </a:rPr>
                        <a:t>可以匹配</a:t>
                      </a:r>
                      <a:r>
                        <a:rPr lang="en-US" sz="2000" kern="0">
                          <a:effectLst/>
                          <a:latin typeface="黑体" panose="02010609060101010101" pitchFamily="49" charset="-122"/>
                          <a:ea typeface="黑体" panose="02010609060101010101" pitchFamily="49" charset="-122"/>
                        </a:rPr>
                        <a:t>'aEc'</a:t>
                      </a:r>
                      <a:r>
                        <a:rPr lang="zh-CN" sz="2000" kern="0">
                          <a:effectLst/>
                          <a:latin typeface="黑体" panose="02010609060101010101" pitchFamily="49" charset="-122"/>
                          <a:ea typeface="黑体" panose="02010609060101010101" pitchFamily="49" charset="-122"/>
                        </a:rPr>
                        <a:t>、</a:t>
                      </a:r>
                      <a:r>
                        <a:rPr lang="en-US" sz="2000" kern="0">
                          <a:effectLst/>
                          <a:latin typeface="黑体" panose="02010609060101010101" pitchFamily="49" charset="-122"/>
                          <a:ea typeface="黑体" panose="02010609060101010101" pitchFamily="49" charset="-122"/>
                        </a:rPr>
                        <a:t>'aBc'</a:t>
                      </a:r>
                      <a:r>
                        <a:rPr lang="zh-CN" sz="2000" kern="0">
                          <a:effectLst/>
                          <a:latin typeface="黑体" panose="02010609060101010101" pitchFamily="49" charset="-122"/>
                          <a:ea typeface="黑体" panose="02010609060101010101" pitchFamily="49" charset="-122"/>
                        </a:rPr>
                        <a:t>等</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397659908"/>
                  </a:ext>
                </a:extLst>
              </a:tr>
              <a:tr h="592137">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表示左右表达式任意满足一种即可</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a:effectLst/>
                          <a:latin typeface="黑体" panose="02010609060101010101" pitchFamily="49" charset="-122"/>
                          <a:ea typeface="黑体" panose="02010609060101010101" pitchFamily="49" charset="-122"/>
                        </a:rPr>
                        <a:t>'abcd'&gt;&gt;&gt;'abc|acd'&gt;&gt;&gt;</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:'abc'</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599373381"/>
                  </a:ext>
                </a:extLst>
              </a:tr>
              <a:tr h="762761">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将被括起来的表达式作为一个分组，</a:t>
                      </a:r>
                      <a:r>
                        <a:rPr lang="en-US" sz="2000" kern="0">
                          <a:effectLst/>
                          <a:latin typeface="黑体" panose="02010609060101010101" pitchFamily="49" charset="-122"/>
                          <a:ea typeface="黑体" panose="02010609060101010101" pitchFamily="49" charset="-122"/>
                        </a:rPr>
                        <a:t>findall </a:t>
                      </a:r>
                      <a:r>
                        <a:rPr lang="zh-CN" sz="2000" kern="0">
                          <a:effectLst/>
                          <a:latin typeface="黑体" panose="02010609060101010101" pitchFamily="49" charset="-122"/>
                          <a:ea typeface="黑体" panose="02010609060101010101" pitchFamily="49" charset="-122"/>
                        </a:rPr>
                        <a:t>在有组的情况下只显示组的内容</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dirty="0">
                          <a:effectLst/>
                          <a:latin typeface="黑体" panose="02010609060101010101" pitchFamily="49" charset="-122"/>
                          <a:ea typeface="黑体" panose="02010609060101010101" pitchFamily="49" charset="-122"/>
                        </a:rPr>
                        <a:t>'a123d'&gt;&gt;&gt;'a(123)d'&gt;&gt;&gt;</a:t>
                      </a:r>
                      <a:r>
                        <a:rPr lang="zh-CN" sz="2000" kern="0" dirty="0">
                          <a:effectLst/>
                          <a:latin typeface="黑体" panose="02010609060101010101" pitchFamily="49" charset="-122"/>
                          <a:ea typeface="黑体" panose="02010609060101010101" pitchFamily="49" charset="-122"/>
                        </a:rPr>
                        <a:t>结果为</a:t>
                      </a:r>
                      <a:r>
                        <a:rPr lang="en-US" sz="2000" kern="0" dirty="0">
                          <a:effectLst/>
                          <a:latin typeface="黑体" panose="02010609060101010101" pitchFamily="49" charset="-122"/>
                          <a:ea typeface="黑体" panose="02010609060101010101" pitchFamily="49" charset="-122"/>
                        </a:rPr>
                        <a:t>:'123'</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3131555"/>
                  </a:ext>
                </a:extLst>
              </a:tr>
            </a:tbl>
          </a:graphicData>
        </a:graphic>
      </p:graphicFrame>
      <p:graphicFrame>
        <p:nvGraphicFramePr>
          <p:cNvPr id="8" name="表格 7"/>
          <p:cNvGraphicFramePr>
            <a:graphicFrameLocks noGrp="1"/>
          </p:cNvGraphicFramePr>
          <p:nvPr>
            <p:extLst>
              <p:ext uri="{D42A27DB-BD31-4B8C-83A1-F6EECF244321}">
                <p14:modId xmlns:p14="http://schemas.microsoft.com/office/powerpoint/2010/main" val="3289076614"/>
              </p:ext>
            </p:extLst>
          </p:nvPr>
        </p:nvGraphicFramePr>
        <p:xfrm>
          <a:off x="56227" y="766206"/>
          <a:ext cx="12089357" cy="5584946"/>
        </p:xfrm>
        <a:graphic>
          <a:graphicData uri="http://schemas.openxmlformats.org/drawingml/2006/table">
            <a:tbl>
              <a:tblPr firstRow="1" firstCol="1" bandRow="1">
                <a:tableStyleId>{5C22544A-7EE6-4342-B048-85BDC9FD1C3A}</a:tableStyleId>
              </a:tblPr>
              <a:tblGrid>
                <a:gridCol w="1025904">
                  <a:extLst>
                    <a:ext uri="{9D8B030D-6E8A-4147-A177-3AD203B41FA5}">
                      <a16:colId xmlns:a16="http://schemas.microsoft.com/office/drawing/2014/main" val="1199112587"/>
                    </a:ext>
                  </a:extLst>
                </a:gridCol>
                <a:gridCol w="6569667">
                  <a:extLst>
                    <a:ext uri="{9D8B030D-6E8A-4147-A177-3AD203B41FA5}">
                      <a16:colId xmlns:a16="http://schemas.microsoft.com/office/drawing/2014/main" val="3555421442"/>
                    </a:ext>
                  </a:extLst>
                </a:gridCol>
                <a:gridCol w="4493786">
                  <a:extLst>
                    <a:ext uri="{9D8B030D-6E8A-4147-A177-3AD203B41FA5}">
                      <a16:colId xmlns:a16="http://schemas.microsoft.com/office/drawing/2014/main" val="1472324661"/>
                    </a:ext>
                  </a:extLst>
                </a:gridCol>
              </a:tblGrid>
              <a:tr h="728825">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b="0" kern="0" dirty="0">
                          <a:solidFill>
                            <a:schemeClr val="tx1"/>
                          </a:solidFill>
                          <a:effectLst/>
                          <a:latin typeface="黑体" panose="02010609060101010101" pitchFamily="49" charset="-122"/>
                          <a:ea typeface="黑体" panose="02010609060101010101" pitchFamily="49" charset="-122"/>
                        </a:rPr>
                        <a:t>注释，</a:t>
                      </a:r>
                      <a:r>
                        <a:rPr lang="en-US" sz="2000" b="0" kern="0" dirty="0">
                          <a:solidFill>
                            <a:schemeClr val="tx1"/>
                          </a:solidFill>
                          <a:effectLst/>
                          <a:latin typeface="黑体" panose="02010609060101010101" pitchFamily="49" charset="-122"/>
                          <a:ea typeface="黑体" panose="02010609060101010101" pitchFamily="49" charset="-122"/>
                        </a:rPr>
                        <a:t>#</a:t>
                      </a:r>
                      <a:r>
                        <a:rPr lang="zh-CN" sz="2000" b="0" kern="0" dirty="0">
                          <a:solidFill>
                            <a:schemeClr val="tx1"/>
                          </a:solidFill>
                          <a:effectLst/>
                          <a:latin typeface="黑体" panose="02010609060101010101" pitchFamily="49" charset="-122"/>
                          <a:ea typeface="黑体" panose="02010609060101010101" pitchFamily="49" charset="-122"/>
                        </a:rPr>
                        <a:t>后面的内容会被忽略</a:t>
                      </a:r>
                      <a:endParaRPr lang="zh-CN" sz="2000" b="0" kern="100" dirty="0">
                        <a:solidFill>
                          <a:schemeClr val="tx1"/>
                        </a:solidFill>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solidFill>
                      <a:srgbClr val="E8EDF3"/>
                    </a:solidFill>
                  </a:tcPr>
                </a:tc>
                <a:tc>
                  <a:txBody>
                    <a:bodyPr/>
                    <a:lstStyle/>
                    <a:p>
                      <a:pPr algn="l">
                        <a:spcAft>
                          <a:spcPts val="0"/>
                        </a:spcAft>
                      </a:pPr>
                      <a:r>
                        <a:rPr lang="en-US" sz="2000" b="0" kern="0" dirty="0">
                          <a:solidFill>
                            <a:schemeClr val="tx1"/>
                          </a:solidFill>
                          <a:effectLst/>
                          <a:latin typeface="黑体" panose="02010609060101010101" pitchFamily="49" charset="-122"/>
                          <a:ea typeface="黑体" panose="02010609060101010101" pitchFamily="49" charset="-122"/>
                        </a:rPr>
                        <a:t>'abc123' &gt;&gt;&gt;'</a:t>
                      </a:r>
                      <a:r>
                        <a:rPr lang="en-US" sz="2000" b="0" kern="0" dirty="0" err="1">
                          <a:solidFill>
                            <a:schemeClr val="tx1"/>
                          </a:solidFill>
                          <a:effectLst/>
                          <a:latin typeface="黑体" panose="02010609060101010101" pitchFamily="49" charset="-122"/>
                          <a:ea typeface="黑体" panose="02010609060101010101" pitchFamily="49" charset="-122"/>
                        </a:rPr>
                        <a:t>abc</a:t>
                      </a:r>
                      <a:r>
                        <a:rPr lang="en-US" sz="2000" b="0" kern="0" dirty="0">
                          <a:solidFill>
                            <a:schemeClr val="tx1"/>
                          </a:solidFill>
                          <a:effectLst/>
                          <a:latin typeface="黑体" panose="02010609060101010101" pitchFamily="49" charset="-122"/>
                          <a:ea typeface="黑体" panose="02010609060101010101" pitchFamily="49" charset="-122"/>
                        </a:rPr>
                        <a:t>(?#</a:t>
                      </a:r>
                      <a:r>
                        <a:rPr lang="en-US" sz="2000" b="0" kern="0" dirty="0" err="1">
                          <a:solidFill>
                            <a:schemeClr val="tx1"/>
                          </a:solidFill>
                          <a:effectLst/>
                          <a:latin typeface="黑体" panose="02010609060101010101" pitchFamily="49" charset="-122"/>
                          <a:ea typeface="黑体" panose="02010609060101010101" pitchFamily="49" charset="-122"/>
                        </a:rPr>
                        <a:t>fasd</a:t>
                      </a:r>
                      <a:r>
                        <a:rPr lang="en-US" sz="2000" b="0" kern="0" dirty="0">
                          <a:solidFill>
                            <a:schemeClr val="tx1"/>
                          </a:solidFill>
                          <a:effectLst/>
                          <a:latin typeface="黑体" panose="02010609060101010101" pitchFamily="49" charset="-122"/>
                          <a:ea typeface="黑体" panose="02010609060101010101" pitchFamily="49" charset="-122"/>
                        </a:rPr>
                        <a:t>)123' &gt;&gt;&gt;</a:t>
                      </a:r>
                      <a:r>
                        <a:rPr lang="zh-CN" sz="2000" b="0" kern="0" dirty="0">
                          <a:solidFill>
                            <a:schemeClr val="tx1"/>
                          </a:solidFill>
                          <a:effectLst/>
                          <a:latin typeface="黑体" panose="02010609060101010101" pitchFamily="49" charset="-122"/>
                          <a:ea typeface="黑体" panose="02010609060101010101" pitchFamily="49" charset="-122"/>
                        </a:rPr>
                        <a:t>结果为</a:t>
                      </a:r>
                      <a:r>
                        <a:rPr lang="en-US" sz="2000" b="0" kern="0" dirty="0">
                          <a:solidFill>
                            <a:schemeClr val="tx1"/>
                          </a:solidFill>
                          <a:effectLst/>
                          <a:latin typeface="黑体" panose="02010609060101010101" pitchFamily="49" charset="-122"/>
                          <a:ea typeface="黑体" panose="02010609060101010101" pitchFamily="49" charset="-122"/>
                        </a:rPr>
                        <a:t>:'abc123'</a:t>
                      </a:r>
                      <a:endParaRPr lang="zh-CN" sz="2000" b="0" kern="100" dirty="0">
                        <a:solidFill>
                          <a:schemeClr val="tx1"/>
                        </a:solidFill>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solidFill>
                      <a:srgbClr val="E8EDF3"/>
                    </a:solidFill>
                  </a:tcPr>
                </a:tc>
                <a:extLst>
                  <a:ext uri="{0D108BD9-81ED-4DB2-BD59-A6C34878D82A}">
                    <a16:rowId xmlns:a16="http://schemas.microsoft.com/office/drawing/2014/main" val="3344395675"/>
                  </a:ext>
                </a:extLst>
              </a:tr>
              <a:tr h="567642">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dirty="0">
                          <a:effectLst/>
                          <a:latin typeface="黑体" panose="02010609060101010101" pitchFamily="49" charset="-122"/>
                          <a:ea typeface="黑体" panose="02010609060101010101" pitchFamily="49" charset="-122"/>
                        </a:rPr>
                        <a:t>表达式</a:t>
                      </a:r>
                      <a:r>
                        <a:rPr lang="en-US" sz="2000" kern="0" dirty="0">
                          <a:effectLst/>
                          <a:latin typeface="黑体" panose="02010609060101010101" pitchFamily="49" charset="-122"/>
                          <a:ea typeface="黑体" panose="02010609060101010101" pitchFamily="49" charset="-122"/>
                        </a:rPr>
                        <a:t>’…’</a:t>
                      </a:r>
                      <a:r>
                        <a:rPr lang="zh-CN" sz="2000" kern="0" dirty="0">
                          <a:effectLst/>
                          <a:latin typeface="黑体" panose="02010609060101010101" pitchFamily="49" charset="-122"/>
                          <a:ea typeface="黑体" panose="02010609060101010101" pitchFamily="49" charset="-122"/>
                        </a:rPr>
                        <a:t>之前的字符串，特殊构建不作为分组</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在字符串</a:t>
                      </a:r>
                      <a:r>
                        <a:rPr lang="en-US" sz="2000" kern="0">
                          <a:effectLst/>
                          <a:latin typeface="黑体" panose="02010609060101010101" pitchFamily="49" charset="-122"/>
                          <a:ea typeface="黑体" panose="02010609060101010101" pitchFamily="49" charset="-122"/>
                        </a:rPr>
                        <a:t>'pythonretest'</a:t>
                      </a:r>
                      <a:r>
                        <a:rPr lang="zh-CN" sz="2000" kern="0">
                          <a:effectLst/>
                          <a:latin typeface="黑体" panose="02010609060101010101" pitchFamily="49" charset="-122"/>
                          <a:ea typeface="黑体" panose="02010609060101010101" pitchFamily="49" charset="-122"/>
                        </a:rPr>
                        <a:t>中</a:t>
                      </a:r>
                      <a:r>
                        <a:rPr lang="en-US" sz="2000" kern="0">
                          <a:effectLst/>
                          <a:latin typeface="黑体" panose="02010609060101010101" pitchFamily="49" charset="-122"/>
                          <a:ea typeface="黑体" panose="02010609060101010101" pitchFamily="49" charset="-122"/>
                        </a:rPr>
                        <a:t>(?=test)</a:t>
                      </a:r>
                      <a:r>
                        <a:rPr lang="zh-CN" sz="2000" kern="0">
                          <a:effectLst/>
                          <a:latin typeface="黑体" panose="02010609060101010101" pitchFamily="49" charset="-122"/>
                          <a:ea typeface="黑体" panose="02010609060101010101" pitchFamily="49" charset="-122"/>
                        </a:rPr>
                        <a:t>会匹配</a:t>
                      </a:r>
                      <a:r>
                        <a:rPr lang="en-US" sz="2000" kern="0">
                          <a:effectLst/>
                          <a:latin typeface="黑体" panose="02010609060101010101" pitchFamily="49" charset="-122"/>
                          <a:ea typeface="黑体" panose="02010609060101010101" pitchFamily="49" charset="-122"/>
                        </a:rPr>
                        <a:t>'pythonre'</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313293834"/>
                  </a:ext>
                </a:extLst>
              </a:tr>
              <a:tr h="537274">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14300" algn="l">
                        <a:spcAft>
                          <a:spcPts val="0"/>
                        </a:spcAft>
                      </a:pPr>
                      <a:r>
                        <a:rPr lang="zh-CN" sz="2000" kern="0" dirty="0">
                          <a:effectLst/>
                          <a:latin typeface="黑体" panose="02010609060101010101" pitchFamily="49" charset="-122"/>
                          <a:ea typeface="黑体" panose="02010609060101010101" pitchFamily="49" charset="-122"/>
                        </a:rPr>
                        <a:t>后面不跟表达式</a:t>
                      </a:r>
                      <a:r>
                        <a:rPr lang="en-US" sz="2000" kern="0" dirty="0">
                          <a:effectLst/>
                          <a:latin typeface="黑体" panose="02010609060101010101" pitchFamily="49" charset="-122"/>
                          <a:ea typeface="黑体" panose="02010609060101010101" pitchFamily="49" charset="-122"/>
                        </a:rPr>
                        <a:t>’…’</a:t>
                      </a:r>
                      <a:r>
                        <a:rPr lang="zh-CN" sz="2000" kern="0" dirty="0">
                          <a:effectLst/>
                          <a:latin typeface="黑体" panose="02010609060101010101" pitchFamily="49" charset="-122"/>
                          <a:ea typeface="黑体" panose="02010609060101010101" pitchFamily="49" charset="-122"/>
                        </a:rPr>
                        <a:t>的字符串，特殊构建不作为分组</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如果</a:t>
                      </a:r>
                      <a:r>
                        <a:rPr lang="en-US" sz="2000" kern="0">
                          <a:effectLst/>
                          <a:latin typeface="黑体" panose="02010609060101010101" pitchFamily="49" charset="-122"/>
                          <a:ea typeface="黑体" panose="02010609060101010101" pitchFamily="49" charset="-122"/>
                        </a:rPr>
                        <a:t>'pythonre'</a:t>
                      </a:r>
                      <a:r>
                        <a:rPr lang="zh-CN" sz="2000" kern="0">
                          <a:effectLst/>
                          <a:latin typeface="黑体" panose="02010609060101010101" pitchFamily="49" charset="-122"/>
                          <a:ea typeface="黑体" panose="02010609060101010101" pitchFamily="49" charset="-122"/>
                        </a:rPr>
                        <a:t>后面不是字符串</a:t>
                      </a:r>
                      <a:r>
                        <a:rPr lang="en-US" sz="2000" kern="0">
                          <a:effectLst/>
                          <a:latin typeface="黑体" panose="02010609060101010101" pitchFamily="49" charset="-122"/>
                          <a:ea typeface="黑体" panose="02010609060101010101" pitchFamily="49" charset="-122"/>
                        </a:rPr>
                        <a:t>'test'</a:t>
                      </a:r>
                      <a:r>
                        <a:rPr lang="zh-CN" sz="2000" kern="0">
                          <a:effectLst/>
                          <a:latin typeface="黑体" panose="02010609060101010101" pitchFamily="49" charset="-122"/>
                          <a:ea typeface="黑体" panose="02010609060101010101" pitchFamily="49" charset="-122"/>
                        </a:rPr>
                        <a:t>，那么</a:t>
                      </a:r>
                      <a:r>
                        <a:rPr lang="en-US" sz="2000" kern="0">
                          <a:effectLst/>
                          <a:latin typeface="黑体" panose="02010609060101010101" pitchFamily="49" charset="-122"/>
                          <a:ea typeface="黑体" panose="02010609060101010101" pitchFamily="49" charset="-122"/>
                        </a:rPr>
                        <a:t> (?!test) </a:t>
                      </a:r>
                      <a:r>
                        <a:rPr lang="zh-CN" sz="2000" kern="0">
                          <a:effectLst/>
                          <a:latin typeface="黑体" panose="02010609060101010101" pitchFamily="49" charset="-122"/>
                          <a:ea typeface="黑体" panose="02010609060101010101" pitchFamily="49" charset="-122"/>
                        </a:rPr>
                        <a:t>会匹配</a:t>
                      </a:r>
                      <a:r>
                        <a:rPr lang="en-US" sz="2000" kern="0">
                          <a:effectLst/>
                          <a:latin typeface="黑体" panose="02010609060101010101" pitchFamily="49" charset="-122"/>
                          <a:ea typeface="黑体" panose="02010609060101010101" pitchFamily="49" charset="-122"/>
                        </a:rPr>
                        <a:t>'pythonre'</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14532535"/>
                  </a:ext>
                </a:extLst>
              </a:tr>
              <a:tr h="583993">
                <a:tc>
                  <a:txBody>
                    <a:bodyPr/>
                    <a:lstStyle/>
                    <a:p>
                      <a:pPr algn="l">
                        <a:spcAft>
                          <a:spcPts val="0"/>
                        </a:spcAft>
                      </a:pPr>
                      <a:r>
                        <a:rPr lang="en-US" sz="2000" kern="0">
                          <a:effectLst/>
                          <a:latin typeface="黑体" panose="02010609060101010101" pitchFamily="49" charset="-122"/>
                          <a:ea typeface="黑体" panose="02010609060101010101" pitchFamily="49" charset="-122"/>
                        </a:rPr>
                        <a:t>(?&lt;=…)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14300" algn="l">
                        <a:spcAft>
                          <a:spcPts val="0"/>
                        </a:spcAft>
                      </a:pPr>
                      <a:r>
                        <a:rPr lang="zh-CN" sz="2000" kern="0" dirty="0">
                          <a:effectLst/>
                          <a:latin typeface="黑体" panose="02010609060101010101" pitchFamily="49" charset="-122"/>
                          <a:ea typeface="黑体" panose="02010609060101010101" pitchFamily="49" charset="-122"/>
                        </a:rPr>
                        <a:t>跟在表达式</a:t>
                      </a:r>
                      <a:r>
                        <a:rPr lang="en-US" sz="2000" kern="0" dirty="0">
                          <a:effectLst/>
                          <a:latin typeface="黑体" panose="02010609060101010101" pitchFamily="49" charset="-122"/>
                          <a:ea typeface="黑体" panose="02010609060101010101" pitchFamily="49" charset="-122"/>
                        </a:rPr>
                        <a:t>’…’</a:t>
                      </a:r>
                      <a:r>
                        <a:rPr lang="zh-CN" sz="2000" kern="0" dirty="0">
                          <a:effectLst/>
                          <a:latin typeface="黑体" panose="02010609060101010101" pitchFamily="49" charset="-122"/>
                          <a:ea typeface="黑体" panose="02010609060101010101" pitchFamily="49" charset="-122"/>
                        </a:rPr>
                        <a:t>后面的字符串符合括号之后的正则表达式，特殊构建不作为分组</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正则表达式</a:t>
                      </a:r>
                      <a:r>
                        <a:rPr lang="en-US" sz="2000" kern="0">
                          <a:effectLst/>
                          <a:latin typeface="黑体" panose="02010609060101010101" pitchFamily="49" charset="-122"/>
                          <a:ea typeface="黑体" panose="02010609060101010101" pitchFamily="49" charset="-122"/>
                        </a:rPr>
                        <a:t>' (?&lt;=abc)def'</a:t>
                      </a:r>
                      <a:r>
                        <a:rPr lang="zh-CN" sz="2000" kern="0">
                          <a:effectLst/>
                          <a:latin typeface="黑体" panose="02010609060101010101" pitchFamily="49" charset="-122"/>
                          <a:ea typeface="黑体" panose="02010609060101010101" pitchFamily="49" charset="-122"/>
                        </a:rPr>
                        <a:t>会在</a:t>
                      </a:r>
                      <a:r>
                        <a:rPr lang="en-US" sz="2000" kern="0">
                          <a:effectLst/>
                          <a:latin typeface="黑体" panose="02010609060101010101" pitchFamily="49" charset="-122"/>
                          <a:ea typeface="黑体" panose="02010609060101010101" pitchFamily="49" charset="-122"/>
                        </a:rPr>
                        <a:t>'abcdef'</a:t>
                      </a:r>
                      <a:r>
                        <a:rPr lang="zh-CN" sz="2000" kern="0">
                          <a:effectLst/>
                          <a:latin typeface="黑体" panose="02010609060101010101" pitchFamily="49" charset="-122"/>
                          <a:ea typeface="黑体" panose="02010609060101010101" pitchFamily="49" charset="-122"/>
                        </a:rPr>
                        <a:t>中匹配</a:t>
                      </a:r>
                      <a:r>
                        <a:rPr lang="en-US" sz="2000" kern="0">
                          <a:effectLst/>
                          <a:latin typeface="黑体" panose="02010609060101010101" pitchFamily="49" charset="-122"/>
                          <a:ea typeface="黑体" panose="02010609060101010101" pitchFamily="49" charset="-122"/>
                        </a:rPr>
                        <a:t>'def'</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98683378"/>
                  </a:ext>
                </a:extLst>
              </a:tr>
              <a:tr h="546618">
                <a:tc>
                  <a:txBody>
                    <a:bodyPr/>
                    <a:lstStyle/>
                    <a:p>
                      <a:pPr algn="l">
                        <a:spcAft>
                          <a:spcPts val="0"/>
                        </a:spcAft>
                      </a:pPr>
                      <a:r>
                        <a:rPr lang="en-US" sz="2000" kern="0">
                          <a:effectLst/>
                          <a:latin typeface="黑体" panose="02010609060101010101" pitchFamily="49" charset="-122"/>
                          <a:ea typeface="黑体" panose="02010609060101010101" pitchFamily="49" charset="-122"/>
                        </a:rPr>
                        <a:t>(?&lt;!…)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14300" algn="l">
                        <a:spcAft>
                          <a:spcPts val="0"/>
                        </a:spcAft>
                      </a:pPr>
                      <a:r>
                        <a:rPr lang="zh-CN" sz="2000" kern="0" dirty="0">
                          <a:effectLst/>
                          <a:latin typeface="黑体" panose="02010609060101010101" pitchFamily="49" charset="-122"/>
                          <a:ea typeface="黑体" panose="02010609060101010101" pitchFamily="49" charset="-122"/>
                        </a:rPr>
                        <a:t>前面不跟表达式</a:t>
                      </a:r>
                      <a:r>
                        <a:rPr lang="en-US" sz="2000" kern="0" dirty="0">
                          <a:effectLst/>
                          <a:latin typeface="黑体" panose="02010609060101010101" pitchFamily="49" charset="-122"/>
                          <a:ea typeface="黑体" panose="02010609060101010101" pitchFamily="49" charset="-122"/>
                        </a:rPr>
                        <a:t>’…’</a:t>
                      </a:r>
                      <a:r>
                        <a:rPr lang="zh-CN" sz="2000" kern="0" dirty="0">
                          <a:effectLst/>
                          <a:latin typeface="黑体" panose="02010609060101010101" pitchFamily="49" charset="-122"/>
                          <a:ea typeface="黑体" panose="02010609060101010101" pitchFamily="49" charset="-122"/>
                        </a:rPr>
                        <a:t>后面的字符串符合括号之后的正则表达式，特殊构建不作为分组</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如果</a:t>
                      </a:r>
                      <a:r>
                        <a:rPr lang="en-US" sz="2000" kern="0">
                          <a:effectLst/>
                          <a:latin typeface="黑体" panose="02010609060101010101" pitchFamily="49" charset="-122"/>
                          <a:ea typeface="黑体" panose="02010609060101010101" pitchFamily="49" charset="-122"/>
                        </a:rPr>
                        <a:t>'def'</a:t>
                      </a:r>
                      <a:r>
                        <a:rPr lang="zh-CN" sz="2000" kern="0">
                          <a:effectLst/>
                          <a:latin typeface="黑体" panose="02010609060101010101" pitchFamily="49" charset="-122"/>
                          <a:ea typeface="黑体" panose="02010609060101010101" pitchFamily="49" charset="-122"/>
                        </a:rPr>
                        <a:t>前面不是字符串</a:t>
                      </a:r>
                      <a:r>
                        <a:rPr lang="en-US" sz="2000" kern="0">
                          <a:effectLst/>
                          <a:latin typeface="黑体" panose="02010609060101010101" pitchFamily="49" charset="-122"/>
                          <a:ea typeface="黑体" panose="02010609060101010101" pitchFamily="49" charset="-122"/>
                        </a:rPr>
                        <a:t>'abc'</a:t>
                      </a:r>
                      <a:r>
                        <a:rPr lang="zh-CN" sz="2000" kern="0">
                          <a:effectLst/>
                          <a:latin typeface="黑体" panose="02010609060101010101" pitchFamily="49" charset="-122"/>
                          <a:ea typeface="黑体" panose="02010609060101010101" pitchFamily="49" charset="-122"/>
                        </a:rPr>
                        <a:t>，那么</a:t>
                      </a:r>
                      <a:r>
                        <a:rPr lang="en-US" sz="2000" kern="0">
                          <a:effectLst/>
                          <a:latin typeface="黑体" panose="02010609060101010101" pitchFamily="49" charset="-122"/>
                          <a:ea typeface="黑体" panose="02010609060101010101" pitchFamily="49" charset="-122"/>
                        </a:rPr>
                        <a:t> (?!abc) </a:t>
                      </a:r>
                      <a:r>
                        <a:rPr lang="zh-CN" sz="2000" kern="0">
                          <a:effectLst/>
                          <a:latin typeface="黑体" panose="02010609060101010101" pitchFamily="49" charset="-122"/>
                          <a:ea typeface="黑体" panose="02010609060101010101" pitchFamily="49" charset="-122"/>
                        </a:rPr>
                        <a:t>会匹配</a:t>
                      </a:r>
                      <a:r>
                        <a:rPr lang="en-US" sz="2000" kern="0">
                          <a:effectLst/>
                          <a:latin typeface="黑体" panose="02010609060101010101" pitchFamily="49" charset="-122"/>
                          <a:ea typeface="黑体" panose="02010609060101010101" pitchFamily="49" charset="-122"/>
                        </a:rPr>
                        <a:t>'def'</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2293831"/>
                  </a:ext>
                </a:extLst>
              </a:tr>
              <a:tr h="315357">
                <a:tc>
                  <a:txBody>
                    <a:bodyPr/>
                    <a:lstStyle/>
                    <a:p>
                      <a:pPr algn="l">
                        <a:spcAft>
                          <a:spcPts val="0"/>
                        </a:spcAft>
                      </a:pPr>
                      <a:r>
                        <a:rPr lang="en-US" sz="2000" kern="0">
                          <a:effectLst/>
                          <a:latin typeface="黑体" panose="02010609060101010101" pitchFamily="49" charset="-122"/>
                          <a:ea typeface="黑体" panose="02010609060101010101" pitchFamily="49" charset="-122"/>
                        </a:rPr>
                        <a: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dirty="0">
                          <a:effectLst/>
                          <a:latin typeface="黑体" panose="02010609060101010101" pitchFamily="49" charset="-122"/>
                          <a:ea typeface="黑体" panose="02010609060101010101" pitchFamily="49" charset="-122"/>
                        </a:rPr>
                        <a:t>(…)</a:t>
                      </a:r>
                      <a:r>
                        <a:rPr lang="zh-CN" sz="2000" kern="0" dirty="0">
                          <a:effectLst/>
                          <a:latin typeface="黑体" panose="02010609060101010101" pitchFamily="49" charset="-122"/>
                          <a:ea typeface="黑体" panose="02010609060101010101" pitchFamily="49" charset="-122"/>
                        </a:rPr>
                        <a:t>不分组版本，支持</a:t>
                      </a:r>
                      <a:r>
                        <a:rPr lang="en-US" sz="2000" kern="0" dirty="0">
                          <a:effectLst/>
                          <a:latin typeface="黑体" panose="02010609060101010101" pitchFamily="49" charset="-122"/>
                          <a:ea typeface="黑体" panose="02010609060101010101" pitchFamily="49" charset="-122"/>
                        </a:rPr>
                        <a:t>|</a:t>
                      </a:r>
                      <a:r>
                        <a:rPr lang="zh-CN" sz="2000" kern="0" dirty="0">
                          <a:effectLst/>
                          <a:latin typeface="黑体" panose="02010609060101010101" pitchFamily="49" charset="-122"/>
                          <a:ea typeface="黑体" panose="02010609060101010101" pitchFamily="49" charset="-122"/>
                        </a:rPr>
                        <a:t>或后接量词</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a:effectLst/>
                          <a:latin typeface="黑体" panose="02010609060101010101" pitchFamily="49" charset="-122"/>
                          <a:ea typeface="黑体" panose="02010609060101010101" pitchFamily="49" charset="-122"/>
                        </a:rPr>
                        <a:t>'abc'&gt;&gt;&gt;'(?:a)(b)'&gt;&gt;&gt;</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'[b]'</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925766846"/>
                  </a:ext>
                </a:extLst>
              </a:tr>
              <a:tr h="537274">
                <a:tc>
                  <a:txBody>
                    <a:bodyPr/>
                    <a:lstStyle/>
                    <a:p>
                      <a:pPr algn="l">
                        <a:spcAft>
                          <a:spcPts val="0"/>
                        </a:spcAft>
                      </a:pPr>
                      <a:r>
                        <a:rPr lang="en-US" sz="2000" kern="0">
                          <a:effectLst/>
                          <a:latin typeface="黑体" panose="02010609060101010101" pitchFamily="49" charset="-122"/>
                          <a:ea typeface="黑体" panose="02010609060101010101" pitchFamily="49" charset="-122"/>
                        </a:rPr>
                        <a:t>?P&lt;&gt;</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指定</a:t>
                      </a:r>
                      <a:r>
                        <a:rPr lang="en-US" sz="2000" kern="0">
                          <a:effectLst/>
                          <a:latin typeface="黑体" panose="02010609060101010101" pitchFamily="49" charset="-122"/>
                          <a:ea typeface="黑体" panose="02010609060101010101" pitchFamily="49" charset="-122"/>
                        </a:rPr>
                        <a:t>Key</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a:effectLst/>
                          <a:latin typeface="黑体" panose="02010609060101010101" pitchFamily="49" charset="-122"/>
                          <a:ea typeface="黑体" panose="02010609060101010101" pitchFamily="49" charset="-122"/>
                        </a:rPr>
                        <a:t>'abc'&gt;&gt;&gt;'(?P&lt;n1&gt;a) '&gt;&gt;&gt;</a:t>
                      </a:r>
                      <a:r>
                        <a:rPr lang="zh-CN" sz="2000" kern="0">
                          <a:effectLst/>
                          <a:latin typeface="黑体" panose="02010609060101010101" pitchFamily="49" charset="-122"/>
                          <a:ea typeface="黑体" panose="02010609060101010101" pitchFamily="49" charset="-122"/>
                        </a:rPr>
                        <a:t>结果为</a:t>
                      </a:r>
                      <a:r>
                        <a:rPr lang="en-US" sz="2000" kern="0">
                          <a:effectLst/>
                          <a:latin typeface="黑体" panose="02010609060101010101" pitchFamily="49" charset="-122"/>
                          <a:ea typeface="黑体" panose="02010609060101010101" pitchFamily="49" charset="-122"/>
                        </a:rPr>
                        <a:t>:groupdict{n1:a}</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50440048"/>
                  </a:ext>
                </a:extLst>
              </a:tr>
              <a:tr h="1492764">
                <a:tc>
                  <a:txBody>
                    <a:bodyPr/>
                    <a:lstStyle/>
                    <a:p>
                      <a:pPr algn="l">
                        <a:spcAft>
                          <a:spcPts val="0"/>
                        </a:spcAft>
                      </a:pPr>
                      <a:r>
                        <a:rPr lang="en-US" sz="2000" kern="0">
                          <a:effectLst/>
                          <a:latin typeface="黑体" panose="02010609060101010101" pitchFamily="49" charset="-122"/>
                          <a:ea typeface="黑体" panose="02010609060101010101" pitchFamily="49" charset="-122"/>
                        </a:rPr>
                        <a:t>(?iLmsux)</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zh-CN" sz="2000" kern="0">
                          <a:effectLst/>
                          <a:latin typeface="黑体" panose="02010609060101010101" pitchFamily="49" charset="-122"/>
                          <a:ea typeface="黑体" panose="02010609060101010101" pitchFamily="49" charset="-122"/>
                        </a:rPr>
                        <a:t>分组设置模式，</a:t>
                      </a:r>
                      <a:r>
                        <a:rPr lang="en-US" sz="2000" kern="0">
                          <a:effectLst/>
                          <a:latin typeface="黑体" panose="02010609060101010101" pitchFamily="49" charset="-122"/>
                          <a:ea typeface="黑体" panose="02010609060101010101" pitchFamily="49" charset="-122"/>
                        </a:rPr>
                        <a:t>iLmsux</a:t>
                      </a:r>
                      <a:r>
                        <a:rPr lang="zh-CN" sz="2000" kern="0">
                          <a:effectLst/>
                          <a:latin typeface="黑体" panose="02010609060101010101" pitchFamily="49" charset="-122"/>
                          <a:ea typeface="黑体" panose="02010609060101010101" pitchFamily="49" charset="-122"/>
                        </a:rPr>
                        <a:t>之中的每个字符代表一个模式，仅用于正则表达式开头</a:t>
                      </a:r>
                      <a:endParaRPr lang="zh-CN" sz="20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l">
                        <a:spcAft>
                          <a:spcPts val="0"/>
                        </a:spcAft>
                      </a:pPr>
                      <a:r>
                        <a:rPr lang="en-US" sz="2000" kern="0" dirty="0">
                          <a:effectLst/>
                          <a:latin typeface="黑体" panose="02010609060101010101" pitchFamily="49" charset="-122"/>
                          <a:ea typeface="黑体" panose="02010609060101010101" pitchFamily="49" charset="-122"/>
                        </a:rPr>
                        <a:t> </a:t>
                      </a:r>
                      <a:endParaRPr 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68747332"/>
                  </a:ext>
                </a:extLst>
              </a:tr>
            </a:tbl>
          </a:graphicData>
        </a:graphic>
      </p:graphicFrame>
    </p:spTree>
    <p:extLst>
      <p:ext uri="{BB962C8B-B14F-4D97-AF65-F5344CB8AC3E}">
        <p14:creationId xmlns:p14="http://schemas.microsoft.com/office/powerpoint/2010/main" val="28917457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graphicFrame>
        <p:nvGraphicFramePr>
          <p:cNvPr id="3" name="表格 2"/>
          <p:cNvGraphicFramePr>
            <a:graphicFrameLocks noGrp="1"/>
          </p:cNvGraphicFramePr>
          <p:nvPr>
            <p:extLst>
              <p:ext uri="{D42A27DB-BD31-4B8C-83A1-F6EECF244321}">
                <p14:modId xmlns:p14="http://schemas.microsoft.com/office/powerpoint/2010/main" val="4063379225"/>
              </p:ext>
            </p:extLst>
          </p:nvPr>
        </p:nvGraphicFramePr>
        <p:xfrm>
          <a:off x="86567" y="1194266"/>
          <a:ext cx="11752925" cy="4023360"/>
        </p:xfrm>
        <a:graphic>
          <a:graphicData uri="http://schemas.openxmlformats.org/drawingml/2006/table">
            <a:tbl>
              <a:tblPr firstRow="1" firstCol="1" bandRow="1">
                <a:tableStyleId>{5C22544A-7EE6-4342-B048-85BDC9FD1C3A}</a:tableStyleId>
              </a:tblPr>
              <a:tblGrid>
                <a:gridCol w="2384611">
                  <a:extLst>
                    <a:ext uri="{9D8B030D-6E8A-4147-A177-3AD203B41FA5}">
                      <a16:colId xmlns:a16="http://schemas.microsoft.com/office/drawing/2014/main" val="957795761"/>
                    </a:ext>
                  </a:extLst>
                </a:gridCol>
                <a:gridCol w="9368314">
                  <a:extLst>
                    <a:ext uri="{9D8B030D-6E8A-4147-A177-3AD203B41FA5}">
                      <a16:colId xmlns:a16="http://schemas.microsoft.com/office/drawing/2014/main" val="2882516769"/>
                    </a:ext>
                  </a:extLst>
                </a:gridCol>
              </a:tblGrid>
              <a:tr h="180975">
                <a:tc>
                  <a:txBody>
                    <a:bodyPr/>
                    <a:lstStyle/>
                    <a:p>
                      <a:pPr algn="l">
                        <a:spcAft>
                          <a:spcPts val="0"/>
                        </a:spcAft>
                      </a:pPr>
                      <a:r>
                        <a:rPr lang="zh-CN" sz="2400" kern="0">
                          <a:effectLst/>
                        </a:rPr>
                        <a:t>特殊表达式</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l">
                        <a:spcAft>
                          <a:spcPts val="0"/>
                        </a:spcAft>
                      </a:pPr>
                      <a:r>
                        <a:rPr lang="zh-CN" sz="2400" kern="0">
                          <a:effectLst/>
                        </a:rPr>
                        <a:t>描述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4036236235"/>
                  </a:ext>
                </a:extLst>
              </a:tr>
              <a:tr h="207645">
                <a:tc>
                  <a:txBody>
                    <a:bodyPr/>
                    <a:lstStyle/>
                    <a:p>
                      <a:pPr algn="l">
                        <a:spcAft>
                          <a:spcPts val="0"/>
                        </a:spcAft>
                      </a:pPr>
                      <a:r>
                        <a:rPr lang="en-US" sz="2400" kern="0">
                          <a:effectLst/>
                        </a:rPr>
                        <a:t>\A</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l">
                        <a:spcAft>
                          <a:spcPts val="0"/>
                        </a:spcAft>
                      </a:pPr>
                      <a:r>
                        <a:rPr lang="zh-CN" sz="2400" kern="0">
                          <a:effectLst/>
                        </a:rPr>
                        <a:t>匹配字符串开始位置，忽略多行模式</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516432902"/>
                  </a:ext>
                </a:extLst>
              </a:tr>
              <a:tr h="207645">
                <a:tc>
                  <a:txBody>
                    <a:bodyPr/>
                    <a:lstStyle/>
                    <a:p>
                      <a:pPr algn="l">
                        <a:spcAft>
                          <a:spcPts val="0"/>
                        </a:spcAft>
                      </a:pPr>
                      <a:r>
                        <a:rPr lang="en-US" sz="2400" kern="0">
                          <a:effectLst/>
                        </a:rPr>
                        <a:t>\Z</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l">
                        <a:spcAft>
                          <a:spcPts val="0"/>
                        </a:spcAft>
                      </a:pPr>
                      <a:r>
                        <a:rPr lang="zh-CN" sz="2400" kern="0">
                          <a:effectLst/>
                        </a:rPr>
                        <a:t>匹配字符串结束位置，忽略多行模式</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889153648"/>
                  </a:ext>
                </a:extLst>
              </a:tr>
              <a:tr h="207645">
                <a:tc>
                  <a:txBody>
                    <a:bodyPr/>
                    <a:lstStyle/>
                    <a:p>
                      <a:pPr algn="l">
                        <a:spcAft>
                          <a:spcPts val="0"/>
                        </a:spcAft>
                      </a:pPr>
                      <a:r>
                        <a:rPr lang="en-US" sz="2400" kern="0">
                          <a:effectLst/>
                        </a:rPr>
                        <a:t>\b</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l">
                        <a:spcAft>
                          <a:spcPts val="0"/>
                        </a:spcAft>
                      </a:pPr>
                      <a:r>
                        <a:rPr lang="zh-CN" sz="2400" kern="0">
                          <a:effectLst/>
                        </a:rPr>
                        <a:t>匹配位于单词开始或结束位置的空字符串</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504253325"/>
                  </a:ext>
                </a:extLst>
              </a:tr>
              <a:tr h="207645">
                <a:tc>
                  <a:txBody>
                    <a:bodyPr/>
                    <a:lstStyle/>
                    <a:p>
                      <a:pPr algn="l">
                        <a:spcAft>
                          <a:spcPts val="0"/>
                        </a:spcAft>
                      </a:pPr>
                      <a:r>
                        <a:rPr lang="en-US" sz="2400" kern="0">
                          <a:effectLst/>
                        </a:rPr>
                        <a:t>\B</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l">
                        <a:spcAft>
                          <a:spcPts val="0"/>
                        </a:spcAft>
                      </a:pPr>
                      <a:r>
                        <a:rPr lang="zh-CN" sz="2400" kern="0">
                          <a:effectLst/>
                        </a:rPr>
                        <a:t>匹配不位于单词开始或结束位置的空字符串</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532036632"/>
                  </a:ext>
                </a:extLst>
              </a:tr>
              <a:tr h="207645">
                <a:tc>
                  <a:txBody>
                    <a:bodyPr/>
                    <a:lstStyle/>
                    <a:p>
                      <a:pPr algn="l">
                        <a:spcAft>
                          <a:spcPts val="0"/>
                        </a:spcAft>
                      </a:pPr>
                      <a:r>
                        <a:rPr lang="en-US" sz="2400" kern="0">
                          <a:effectLst/>
                        </a:rPr>
                        <a:t>\d</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l">
                        <a:spcAft>
                          <a:spcPts val="0"/>
                        </a:spcAft>
                      </a:pPr>
                      <a:r>
                        <a:rPr lang="zh-CN" sz="2400" kern="0">
                          <a:effectLst/>
                        </a:rPr>
                        <a:t>匹配数字，等同</a:t>
                      </a:r>
                      <a:r>
                        <a:rPr lang="en-US" sz="2400" kern="0">
                          <a:effectLst/>
                        </a:rPr>
                        <a:t>[0~9]</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382483823"/>
                  </a:ext>
                </a:extLst>
              </a:tr>
              <a:tr h="207645">
                <a:tc>
                  <a:txBody>
                    <a:bodyPr/>
                    <a:lstStyle/>
                    <a:p>
                      <a:pPr algn="l">
                        <a:spcAft>
                          <a:spcPts val="0"/>
                        </a:spcAft>
                      </a:pPr>
                      <a:r>
                        <a:rPr lang="en-US" sz="2400" kern="0">
                          <a:effectLst/>
                        </a:rPr>
                        <a:t>\D</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l">
                        <a:spcAft>
                          <a:spcPts val="0"/>
                        </a:spcAft>
                      </a:pPr>
                      <a:r>
                        <a:rPr lang="zh-CN" sz="2400" kern="0">
                          <a:effectLst/>
                        </a:rPr>
                        <a:t>匹配非数字字符，等同</a:t>
                      </a:r>
                      <a:r>
                        <a:rPr lang="en-US" sz="2400" kern="0">
                          <a:effectLst/>
                        </a:rPr>
                        <a:t>[^0-9]</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827335253"/>
                  </a:ext>
                </a:extLst>
              </a:tr>
              <a:tr h="207645">
                <a:tc>
                  <a:txBody>
                    <a:bodyPr/>
                    <a:lstStyle/>
                    <a:p>
                      <a:pPr algn="l">
                        <a:spcAft>
                          <a:spcPts val="0"/>
                        </a:spcAft>
                      </a:pPr>
                      <a:r>
                        <a:rPr lang="en-US" sz="2400" kern="0">
                          <a:effectLst/>
                        </a:rPr>
                        <a:t>\s</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l">
                        <a:spcAft>
                          <a:spcPts val="0"/>
                        </a:spcAft>
                      </a:pPr>
                      <a:r>
                        <a:rPr lang="zh-CN" sz="2400" kern="0">
                          <a:effectLst/>
                        </a:rPr>
                        <a:t>匹配空白字符</a:t>
                      </a:r>
                      <a:r>
                        <a:rPr lang="en-US" sz="2400" kern="0">
                          <a:effectLst/>
                        </a:rPr>
                        <a:t>(</a:t>
                      </a:r>
                      <a:r>
                        <a:rPr lang="zh-CN" sz="2400" kern="0">
                          <a:effectLst/>
                        </a:rPr>
                        <a:t>空格、</a:t>
                      </a:r>
                      <a:r>
                        <a:rPr lang="en-US" sz="2400" kern="0">
                          <a:effectLst/>
                        </a:rPr>
                        <a:t>\t</a:t>
                      </a:r>
                      <a:r>
                        <a:rPr lang="zh-CN" sz="2400" kern="0">
                          <a:effectLst/>
                        </a:rPr>
                        <a:t>、</a:t>
                      </a:r>
                      <a:r>
                        <a:rPr lang="en-US" sz="2400" kern="0">
                          <a:effectLst/>
                        </a:rPr>
                        <a:t>\n</a:t>
                      </a:r>
                      <a:r>
                        <a:rPr lang="zh-CN" sz="2400" kern="0">
                          <a:effectLst/>
                        </a:rPr>
                        <a:t>、</a:t>
                      </a:r>
                      <a:r>
                        <a:rPr lang="en-US" sz="2400" kern="0">
                          <a:effectLst/>
                        </a:rPr>
                        <a:t>\r</a:t>
                      </a:r>
                      <a:r>
                        <a:rPr lang="zh-CN" sz="2400" kern="0">
                          <a:effectLst/>
                        </a:rPr>
                        <a:t>、</a:t>
                      </a:r>
                      <a:r>
                        <a:rPr lang="en-US" sz="2400" kern="0">
                          <a:effectLst/>
                        </a:rPr>
                        <a:t>\f</a:t>
                      </a:r>
                      <a:r>
                        <a:rPr lang="zh-CN" sz="2400" kern="0">
                          <a:effectLst/>
                        </a:rPr>
                        <a:t>、</a:t>
                      </a:r>
                      <a:r>
                        <a:rPr lang="en-US" sz="2400" kern="0">
                          <a:effectLst/>
                        </a:rPr>
                        <a:t>\v)</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84141691"/>
                  </a:ext>
                </a:extLst>
              </a:tr>
              <a:tr h="207645">
                <a:tc>
                  <a:txBody>
                    <a:bodyPr/>
                    <a:lstStyle/>
                    <a:p>
                      <a:pPr algn="l">
                        <a:spcAft>
                          <a:spcPts val="0"/>
                        </a:spcAft>
                      </a:pPr>
                      <a:r>
                        <a:rPr lang="en-US" sz="2400" kern="0">
                          <a:effectLst/>
                        </a:rPr>
                        <a:t>\S</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l">
                        <a:spcAft>
                          <a:spcPts val="0"/>
                        </a:spcAft>
                      </a:pPr>
                      <a:r>
                        <a:rPr lang="zh-CN" sz="2400" kern="0">
                          <a:effectLst/>
                        </a:rPr>
                        <a:t>匹配非空白字符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665925564"/>
                  </a:ext>
                </a:extLst>
              </a:tr>
              <a:tr h="207645">
                <a:tc>
                  <a:txBody>
                    <a:bodyPr/>
                    <a:lstStyle/>
                    <a:p>
                      <a:pPr algn="l">
                        <a:spcAft>
                          <a:spcPts val="0"/>
                        </a:spcAft>
                      </a:pPr>
                      <a:r>
                        <a:rPr lang="en-US" sz="2400" kern="0">
                          <a:effectLst/>
                        </a:rPr>
                        <a:t>\w</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l">
                        <a:spcAft>
                          <a:spcPts val="0"/>
                        </a:spcAft>
                      </a:pPr>
                      <a:r>
                        <a:rPr lang="zh-CN" sz="2400" kern="0">
                          <a:effectLst/>
                        </a:rPr>
                        <a:t>匹配任意数字和字母</a:t>
                      </a:r>
                      <a:r>
                        <a:rPr lang="en-US" sz="2400" kern="0">
                          <a:effectLst/>
                        </a:rPr>
                        <a:t>,</a:t>
                      </a:r>
                      <a:r>
                        <a:rPr lang="zh-CN" sz="2400" kern="0">
                          <a:effectLst/>
                        </a:rPr>
                        <a:t>等同</a:t>
                      </a:r>
                      <a:r>
                        <a:rPr lang="en-US" sz="2400" kern="0">
                          <a:effectLst/>
                        </a:rPr>
                        <a:t>[a~z</a:t>
                      </a:r>
                      <a:r>
                        <a:rPr lang="zh-CN" sz="2400" kern="0">
                          <a:effectLst/>
                        </a:rPr>
                        <a:t>、</a:t>
                      </a:r>
                      <a:r>
                        <a:rPr lang="en-US" sz="2400" kern="0">
                          <a:effectLst/>
                        </a:rPr>
                        <a:t>A~Z</a:t>
                      </a:r>
                      <a:r>
                        <a:rPr lang="zh-CN" sz="2400" kern="0">
                          <a:effectLst/>
                        </a:rPr>
                        <a:t>、</a:t>
                      </a:r>
                      <a:r>
                        <a:rPr lang="en-US" sz="2400" kern="0">
                          <a:effectLst/>
                        </a:rPr>
                        <a:t>0~9]</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859886976"/>
                  </a:ext>
                </a:extLst>
              </a:tr>
              <a:tr h="207645">
                <a:tc>
                  <a:txBody>
                    <a:bodyPr/>
                    <a:lstStyle/>
                    <a:p>
                      <a:pPr algn="l">
                        <a:spcAft>
                          <a:spcPts val="0"/>
                        </a:spcAft>
                      </a:pPr>
                      <a:r>
                        <a:rPr lang="en-US" sz="2400" kern="0">
                          <a:effectLst/>
                        </a:rPr>
                        <a:t>\W</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l">
                        <a:spcAft>
                          <a:spcPts val="0"/>
                        </a:spcAft>
                      </a:pPr>
                      <a:r>
                        <a:rPr lang="zh-CN" sz="2400" kern="0" dirty="0">
                          <a:effectLst/>
                        </a:rPr>
                        <a:t>匹配任意非数字和字母</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82320890"/>
                  </a:ext>
                </a:extLst>
              </a:tr>
            </a:tbl>
          </a:graphicData>
        </a:graphic>
      </p:graphicFrame>
    </p:spTree>
    <p:extLst>
      <p:ext uri="{BB962C8B-B14F-4D97-AF65-F5344CB8AC3E}">
        <p14:creationId xmlns:p14="http://schemas.microsoft.com/office/powerpoint/2010/main" val="6655555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sp>
        <p:nvSpPr>
          <p:cNvPr id="2" name="矩形 1"/>
          <p:cNvSpPr/>
          <p:nvPr/>
        </p:nvSpPr>
        <p:spPr>
          <a:xfrm>
            <a:off x="151075" y="1028343"/>
            <a:ext cx="11529391" cy="4524315"/>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贪婪</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与非贪婪模式影响的是被量词修饰的子表达式的匹配行为，在正则表达式匹配成功的前提下，贪婪模式一般趋向于最大长度匹配，既尽可能多匹配；而非贪婪模式一般趋向于匹配到结果就好，既尽可能少的匹配。</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iLmsux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用于设置分组模式为：“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”，它们不匹配任何字串，而是表示对应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模块当中的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re.I</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re.U</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种选项。含义分别为：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 = IGNORECASE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忽略大小写</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 = LOCALE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字符集本地化</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为了支持多语言版本的字符集使用环境</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 = UNICODE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\w,\W,\b,\B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这些元字符时将按照</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UNICODE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定义的属性</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 = MULTILINE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多行模式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改变</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的行为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 = DOTALL      #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的匹配不受限制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包括换行符</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 = VERBOSE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冗余模式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可以忽略正则表达式中的空白和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号的注释</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4093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sp>
        <p:nvSpPr>
          <p:cNvPr id="3" name="矩形 2"/>
          <p:cNvSpPr/>
          <p:nvPr/>
        </p:nvSpPr>
        <p:spPr>
          <a:xfrm>
            <a:off x="198783" y="677431"/>
            <a:ext cx="10397657" cy="461665"/>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4-06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使用元字符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进行字符串匹配测试，代码如下所示：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492981" y="1083436"/>
            <a:ext cx="10670649" cy="5632311"/>
          </a:xfrm>
          <a:prstGeom prst="rect">
            <a:avLst/>
          </a:prstGeom>
          <a:solidFill>
            <a:schemeClr val="accent1">
              <a:lumMod val="40000"/>
              <a:lumOff val="60000"/>
            </a:schemeClr>
          </a:solidFill>
        </p:spPr>
        <p:txBody>
          <a:bodyPr wrap="square">
            <a:spAutoFit/>
          </a:bodyPr>
          <a:lstStyle/>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import 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reg_str1='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aab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字符串匹配对象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reg_str2='a2b'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字符串匹配对象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生成正则表达式对象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pattern2=</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生成正则表达式对象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正则表达式对象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进行匹配</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m1=pattern1.match(reg_str1)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m2=pattern1.match(reg_str2)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print(f"{m1}\n{m2}")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正则表达式对象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进行匹配</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m3=pattern2.match(reg_str1)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m4=pattern2.match(reg_str2)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print(f"{m3}\n{m4}")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匹配结果类型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print(type(m1))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4" name="图片 13"/>
          <p:cNvPicPr/>
          <p:nvPr/>
        </p:nvPicPr>
        <p:blipFill>
          <a:blip r:embed="rId3"/>
          <a:stretch>
            <a:fillRect/>
          </a:stretch>
        </p:blipFill>
        <p:spPr>
          <a:xfrm>
            <a:off x="1569084" y="1704301"/>
            <a:ext cx="10622916" cy="2851797"/>
          </a:xfrm>
          <a:prstGeom prst="rect">
            <a:avLst/>
          </a:prstGeom>
        </p:spPr>
      </p:pic>
    </p:spTree>
    <p:extLst>
      <p:ext uri="{BB962C8B-B14F-4D97-AF65-F5344CB8AC3E}">
        <p14:creationId xmlns:p14="http://schemas.microsoft.com/office/powerpoint/2010/main" val="23849126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sp>
        <p:nvSpPr>
          <p:cNvPr id="2" name="矩形 1"/>
          <p:cNvSpPr/>
          <p:nvPr/>
        </p:nvSpPr>
        <p:spPr>
          <a:xfrm>
            <a:off x="82163" y="419000"/>
            <a:ext cx="11844794" cy="1507464"/>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2.re</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模块</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正则表达式</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本身可理解为一种面向字符匹配的专门编程语言，其功能被集成于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模块，可直接调用实现正则匹配。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模块中的常用函数如下：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82163" y="1819829"/>
            <a:ext cx="12035625" cy="4524315"/>
          </a:xfrm>
          <a:prstGeom prst="rect">
            <a:avLst/>
          </a:prstGeom>
        </p:spPr>
        <p:txBody>
          <a:bodyPr wrap="square">
            <a:spAutoFit/>
          </a:bodyPr>
          <a:lstStyle/>
          <a:p>
            <a:pPr indent="266700" algn="just">
              <a:spcAft>
                <a:spcPts val="0"/>
              </a:spcAft>
            </a:pPr>
            <a:r>
              <a:rPr lang="zh-CN" altLang="zh-CN" sz="2400" kern="100" dirty="0">
                <a:latin typeface="Calibri" panose="020F0502020204030204" pitchFamily="34" charset="0"/>
                <a:ea typeface="宋体" panose="02010600030101010101" pitchFamily="2" charset="-122"/>
                <a:cs typeface="宋体" panose="02010600030101010101" pitchFamily="2" charset="-122"/>
              </a:rPr>
              <a:t>⑴</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pattern,flags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功能说明：该函数用于将正则表达式编译为正则表达式对象。参数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为正则表达式字符串，</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flag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为编译标志位，用于修改正则表达式匹配方式，既分组设置模式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 “L”, “m”, “s”, “u”, “x”</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。例如：</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82163" y="4081987"/>
            <a:ext cx="11932258" cy="193899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import 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reg_str1=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r"xy</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z",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re.I|re.X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result=reg_str1.match("</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XyZ</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result.group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XyZ</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82164" y="6043475"/>
            <a:ext cx="12035624" cy="830997"/>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以上</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匹配过程中，忽略大小写和空格，书写方式上</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r"xy</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z",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re.I|re.X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(r"(?ix)</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xy</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z")</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等效。</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09204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28954"/>
            <a:chOff x="755375" y="4038666"/>
            <a:chExt cx="8476742" cy="62895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4.2</a:t>
                </a:r>
                <a:endParaRPr lang="en-US" altLang="zh-CN" sz="3200" dirty="0">
                  <a:solidFill>
                    <a:schemeClr val="accent2"/>
                  </a:solidFill>
                  <a:latin typeface="Impact" panose="020B0806030902050204" pitchFamily="34" charset="0"/>
                </a:endParaRPr>
              </a:p>
            </p:txBody>
          </p:sp>
        </p:grpSp>
        <p:sp>
          <p:nvSpPr>
            <p:cNvPr id="11" name="矩形 10"/>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字符串操作</a:t>
              </a:r>
              <a:endParaRPr lang="zh-CN" altLang="en-US" sz="3200" b="1" dirty="0">
                <a:solidFill>
                  <a:schemeClr val="tx1">
                    <a:lumMod val="65000"/>
                    <a:lumOff val="35000"/>
                  </a:schemeClr>
                </a:solidFill>
              </a:endParaRPr>
            </a:p>
          </p:txBody>
        </p:sp>
      </p:grpSp>
      <p:sp>
        <p:nvSpPr>
          <p:cNvPr id="3" name="矩形 2"/>
          <p:cNvSpPr/>
          <p:nvPr/>
        </p:nvSpPr>
        <p:spPr>
          <a:xfrm>
            <a:off x="71562" y="764090"/>
            <a:ext cx="11903102" cy="2677656"/>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⑵</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re.match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 match()</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re.match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re.match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pattern,string,flags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功能说明：该函数主要用于在字符串起始位置进行匹配，如果要实现字符串的完全匹配可以在表达式末尾加边界匹配符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。参数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为正则表达式字符串，</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string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为匹配对象字符串，</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flag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为编译标志位，作用同上。</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296848" y="3720006"/>
            <a:ext cx="11335910" cy="230832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import re</a:t>
            </a:r>
            <a:endParaRPr lang="zh-CN"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="Readability counts."</a:t>
            </a:r>
            <a:endParaRPr lang="zh-CN"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re.match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('Read',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).group())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在起始位置匹配</a:t>
            </a: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Read</a:t>
            </a:r>
            <a:endParaRPr lang="zh-CN"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re.match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ead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不在起始位置匹配</a:t>
            </a: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None</a:t>
            </a:r>
            <a:endParaRPr lang="zh-CN" altLang="zh-CN" sz="2400" kern="100"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269775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83264"/>
            <a:chOff x="755375" y="4038666"/>
            <a:chExt cx="8476742" cy="68326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latin typeface="Times New Roman" panose="02020603050405020304" pitchFamily="18" charset="0"/>
                  <a:cs typeface="Times New Roman" panose="02020603050405020304" pitchFamily="18" charset="0"/>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Times New Roman" panose="02020603050405020304" pitchFamily="18" charset="0"/>
                    <a:cs typeface="Times New Roman" panose="02020603050405020304" pitchFamily="18" charset="0"/>
                  </a:rPr>
                  <a:t>4.2</a:t>
                </a:r>
                <a:endParaRPr lang="en-US" altLang="zh-CN" sz="3200" dirty="0">
                  <a:solidFill>
                    <a:schemeClr val="accent2"/>
                  </a:solidFill>
                  <a:latin typeface="Times New Roman" panose="02020603050405020304" pitchFamily="18" charset="0"/>
                  <a:cs typeface="Times New Roman" panose="02020603050405020304" pitchFamily="18" charset="0"/>
                </a:endParaRPr>
              </a:p>
            </p:txBody>
          </p:sp>
        </p:grpSp>
        <p:sp>
          <p:nvSpPr>
            <p:cNvPr id="11" name="矩形 10"/>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latin typeface="Times New Roman" panose="02020603050405020304" pitchFamily="18" charset="0"/>
                  <a:cs typeface="Times New Roman" panose="02020603050405020304" pitchFamily="18" charset="0"/>
                </a:rPr>
                <a:t>字符串操作</a:t>
              </a:r>
              <a:endParaRPr lang="zh-CN" altLang="en-US" sz="3200" b="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grpSp>
      <p:sp>
        <p:nvSpPr>
          <p:cNvPr id="3" name="矩形 2"/>
          <p:cNvSpPr/>
          <p:nvPr/>
        </p:nvSpPr>
        <p:spPr>
          <a:xfrm>
            <a:off x="71562" y="764090"/>
            <a:ext cx="11903102" cy="2677656"/>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⑵</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re.match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 match()</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方法</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rPr>
              <a:t>   pattern</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match()</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格式如下：</a:t>
            </a:r>
          </a:p>
          <a:p>
            <a:r>
              <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err="1" smtClean="0">
                <a:latin typeface="Times New Roman" panose="02020603050405020304" pitchFamily="18" charset="0"/>
                <a:ea typeface="宋体" panose="02010600030101010101" pitchFamily="2" charset="-122"/>
                <a:cs typeface="Times New Roman" panose="02020603050405020304" pitchFamily="18" charset="0"/>
              </a:rPr>
              <a:t>pattern.match</a:t>
            </a:r>
            <a:r>
              <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err="1" smtClean="0">
                <a:latin typeface="Times New Roman" panose="02020603050405020304" pitchFamily="18" charset="0"/>
                <a:ea typeface="宋体" panose="02010600030101010101" pitchFamily="2" charset="-122"/>
                <a:cs typeface="Times New Roman" panose="02020603050405020304" pitchFamily="18" charset="0"/>
              </a:rPr>
              <a:t>string,pos</a:t>
            </a:r>
            <a:r>
              <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rPr>
              <a:t>=0,endpos=</a:t>
            </a:r>
            <a:r>
              <a:rPr lang="en-US" altLang="zh-CN" sz="2400" dirty="0" err="1" smtClean="0">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rPr>
              <a:t>(string</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功能说明：</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pattern</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为正则表达式对象，参数</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string</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为需要匹配的字符串对象，</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pos</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为匹配起始位置，默认为</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endpos</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为匹配结束位置，默认为</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例如：</a:t>
            </a:r>
          </a:p>
          <a:p>
            <a:pPr indent="266700" algn="just">
              <a:spcAft>
                <a:spcPts val="0"/>
              </a:spcAft>
            </a:pPr>
            <a:endParaRPr lang="zh-CN" altLang="zh-CN" sz="24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96848" y="3720006"/>
            <a:ext cx="11335910" cy="1569660"/>
          </a:xfrm>
          <a:prstGeom prst="rect">
            <a:avLst/>
          </a:prstGeom>
          <a:solidFill>
            <a:schemeClr val="accent1">
              <a:lumMod val="40000"/>
              <a:lumOff val="60000"/>
            </a:schemeClr>
          </a:solidFill>
        </p:spPr>
        <p:txBody>
          <a:bodyPr wrap="square">
            <a:spAutoFit/>
          </a:bodyPr>
          <a:lstStyle/>
          <a:p>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&gt;&gt;&gt; reg_str2=</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eada</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&gt;&gt;&gt; result=reg_str2.match(test_str,1,5)</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result.group</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err="1" smtClean="0">
                <a:latin typeface="Times New Roman" panose="02020603050405020304" pitchFamily="18" charset="0"/>
                <a:ea typeface="宋体" panose="02010600030101010101" pitchFamily="2" charset="-122"/>
                <a:cs typeface="Times New Roman" panose="02020603050405020304" pitchFamily="18" charset="0"/>
              </a:rPr>
              <a:t>eada</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217335" y="5491226"/>
            <a:ext cx="11343862" cy="461665"/>
          </a:xfrm>
          <a:prstGeom prst="rect">
            <a:avLst/>
          </a:prstGeom>
        </p:spPr>
        <p:txBody>
          <a:bodyPr wrap="square">
            <a:spAutoFit/>
          </a:bodyPr>
          <a:lstStyle/>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re.match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 match()</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的区别在于前者不能指定匹配区间。</a:t>
            </a:r>
          </a:p>
        </p:txBody>
      </p:sp>
    </p:spTree>
    <p:extLst>
      <p:ext uri="{BB962C8B-B14F-4D97-AF65-F5344CB8AC3E}">
        <p14:creationId xmlns:p14="http://schemas.microsoft.com/office/powerpoint/2010/main" val="24762745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83264"/>
            <a:chOff x="755375" y="4038666"/>
            <a:chExt cx="8476742" cy="68326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latin typeface="Times New Roman" panose="02020603050405020304" pitchFamily="18" charset="0"/>
                  <a:cs typeface="Times New Roman" panose="02020603050405020304" pitchFamily="18" charset="0"/>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Times New Roman" panose="02020603050405020304" pitchFamily="18" charset="0"/>
                    <a:cs typeface="Times New Roman" panose="02020603050405020304" pitchFamily="18" charset="0"/>
                  </a:rPr>
                  <a:t>4.2</a:t>
                </a:r>
                <a:endParaRPr lang="en-US" altLang="zh-CN" sz="3200" dirty="0">
                  <a:solidFill>
                    <a:schemeClr val="accent2"/>
                  </a:solidFill>
                  <a:latin typeface="Times New Roman" panose="02020603050405020304" pitchFamily="18" charset="0"/>
                  <a:cs typeface="Times New Roman" panose="02020603050405020304" pitchFamily="18" charset="0"/>
                </a:endParaRPr>
              </a:p>
            </p:txBody>
          </p:sp>
        </p:grpSp>
        <p:sp>
          <p:nvSpPr>
            <p:cNvPr id="11" name="矩形 10"/>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latin typeface="Times New Roman" panose="02020603050405020304" pitchFamily="18" charset="0"/>
                  <a:cs typeface="Times New Roman" panose="02020603050405020304" pitchFamily="18" charset="0"/>
                </a:rPr>
                <a:t>字符串操作</a:t>
              </a:r>
              <a:endParaRPr lang="zh-CN" altLang="en-US" sz="3200" b="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grpSp>
      <p:sp>
        <p:nvSpPr>
          <p:cNvPr id="5" name="矩形 4"/>
          <p:cNvSpPr/>
          <p:nvPr/>
        </p:nvSpPr>
        <p:spPr>
          <a:xfrm>
            <a:off x="101420" y="942347"/>
            <a:ext cx="11541237" cy="2308324"/>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⑶</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 string, flags=0)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功能说明：该函数会在字符串内进行匹配，只要找到第一个匹配结果就返回，如全字符串都无匹配则返回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None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。参数含义同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re.match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0" y="4765626"/>
            <a:ext cx="11642657" cy="1569660"/>
          </a:xfrm>
          <a:prstGeom prst="rect">
            <a:avLst/>
          </a:prstGeom>
        </p:spPr>
        <p:txBody>
          <a:bodyPr wrap="square">
            <a:spAutoFit/>
          </a:bodyPr>
          <a:lstStyle/>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string,pos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=0,endpos=</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(string))</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为正则表达式对象，参数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string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为需要匹配的字符串对象，</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pos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为匹配起始位置，默认为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endpos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为匹配结束位置，默认为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201433" y="3333095"/>
            <a:ext cx="11441224" cy="1200329"/>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import 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ead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re.Match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object; span=(1, 4), match='</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ead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14886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83264"/>
            <a:chOff x="755375" y="4038666"/>
            <a:chExt cx="8476742" cy="68326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latin typeface="Times New Roman" panose="02020603050405020304" pitchFamily="18" charset="0"/>
                  <a:cs typeface="Times New Roman" panose="02020603050405020304" pitchFamily="18" charset="0"/>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Times New Roman" panose="02020603050405020304" pitchFamily="18" charset="0"/>
                    <a:cs typeface="Times New Roman" panose="02020603050405020304" pitchFamily="18" charset="0"/>
                  </a:rPr>
                  <a:t>4.2</a:t>
                </a:r>
                <a:endParaRPr lang="en-US" altLang="zh-CN" sz="3200" dirty="0">
                  <a:solidFill>
                    <a:schemeClr val="accent2"/>
                  </a:solidFill>
                  <a:latin typeface="Times New Roman" panose="02020603050405020304" pitchFamily="18" charset="0"/>
                  <a:cs typeface="Times New Roman" panose="02020603050405020304" pitchFamily="18" charset="0"/>
                </a:endParaRPr>
              </a:p>
            </p:txBody>
          </p:sp>
        </p:grpSp>
        <p:sp>
          <p:nvSpPr>
            <p:cNvPr id="11" name="矩形 10"/>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latin typeface="Times New Roman" panose="02020603050405020304" pitchFamily="18" charset="0"/>
                  <a:cs typeface="Times New Roman" panose="02020603050405020304" pitchFamily="18" charset="0"/>
                </a:rPr>
                <a:t>字符串操作</a:t>
              </a:r>
              <a:endParaRPr lang="zh-CN" altLang="en-US" sz="3200" b="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grpSp>
      <p:sp>
        <p:nvSpPr>
          <p:cNvPr id="2" name="矩形 1"/>
          <p:cNvSpPr/>
          <p:nvPr/>
        </p:nvSpPr>
        <p:spPr>
          <a:xfrm>
            <a:off x="278296" y="1070129"/>
            <a:ext cx="11410121" cy="5632311"/>
          </a:xfrm>
          <a:prstGeom prst="rect">
            <a:avLst/>
          </a:prstGeom>
        </p:spPr>
        <p:txBody>
          <a:bodyPr wrap="square">
            <a:spAutoFit/>
          </a:bodyPr>
          <a:lstStyle/>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区别在于不能指定匹配区间。</a:t>
            </a: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match()</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search()</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匹配成功后都会生成</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match object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对象，该对象包含如下方法：</a:t>
            </a: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group()</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返回匹配结果；</a:t>
            </a: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start()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返回匹配起始位置；</a:t>
            </a: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返回匹配终止位置；</a:t>
            </a: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span()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返回一个包含起始位置与终止位置的元组。</a:t>
            </a: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其中</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group()</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返回匹配的完整字符串，当添加参数时生成对应组号匹配的子字符串。</a:t>
            </a: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group(0)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返回整体匹配字符串；</a:t>
            </a: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group(</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返回组号</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匹配的子字符串，如不存在抛出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IndexError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a:t>
            </a: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groups()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返回一个包含正则表达式中所有分组匹配子字符串组成的元组，一般不带参数</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76225" algn="just"/>
            <a:endPar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endParaRPr>
          </a:p>
          <a:p>
            <a:pPr indent="276225" algn="just"/>
            <a:r>
              <a:rPr lang="en-US" altLang="zh-CN" sz="2400" dirty="0" err="1" smtClean="0">
                <a:latin typeface="Times New Roman" panose="02020603050405020304" pitchFamily="18" charset="0"/>
                <a:ea typeface="宋体" panose="02010600030101010101" pitchFamily="2" charset="-122"/>
                <a:cs typeface="Times New Roman" panose="02020603050405020304" pitchFamily="18" charset="0"/>
              </a:rPr>
              <a:t>re.match</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与</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的差别在于前者只匹配字符串的开始，后者可以匹配整个字符串，失败的话都返回</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None</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a:t>
            </a:r>
          </a:p>
          <a:p>
            <a:pPr indent="276225" algn="just">
              <a:spcAft>
                <a:spcPts val="0"/>
              </a:spcAft>
            </a:pPr>
            <a:endParaRPr lang="zh-CN" altLang="zh-CN" sz="24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78296" y="909807"/>
            <a:ext cx="11330609" cy="4524315"/>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a="123ABC456"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('([0-9]*)([a-z]*)([0-9]*)',</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re.I</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reg_str.search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(a).group())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123ABC456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reg_str.search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(a).group(0))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123ABC456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reg_str.search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(a).group(1,3))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'123', '456')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reg_str.search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(a).group(1,2,3))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'123', 'ABC', '456')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reg_str.search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(a).groups())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'123', 'ABC', '456')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988039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83264"/>
            <a:chOff x="755375" y="4038666"/>
            <a:chExt cx="8476742" cy="68326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latin typeface="Times New Roman" panose="02020603050405020304" pitchFamily="18" charset="0"/>
                  <a:cs typeface="Times New Roman" panose="02020603050405020304" pitchFamily="18" charset="0"/>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Times New Roman" panose="02020603050405020304" pitchFamily="18" charset="0"/>
                    <a:cs typeface="Times New Roman" panose="02020603050405020304" pitchFamily="18" charset="0"/>
                  </a:rPr>
                  <a:t>4.2</a:t>
                </a:r>
                <a:endParaRPr lang="en-US" altLang="zh-CN" sz="3200" dirty="0">
                  <a:solidFill>
                    <a:schemeClr val="accent2"/>
                  </a:solidFill>
                  <a:latin typeface="Times New Roman" panose="02020603050405020304" pitchFamily="18" charset="0"/>
                  <a:cs typeface="Times New Roman" panose="02020603050405020304" pitchFamily="18" charset="0"/>
                </a:endParaRPr>
              </a:p>
            </p:txBody>
          </p:sp>
        </p:grpSp>
        <p:sp>
          <p:nvSpPr>
            <p:cNvPr id="11" name="矩形 10"/>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latin typeface="Times New Roman" panose="02020603050405020304" pitchFamily="18" charset="0"/>
                  <a:cs typeface="Times New Roman" panose="02020603050405020304" pitchFamily="18" charset="0"/>
                </a:rPr>
                <a:t>字符串操作</a:t>
              </a:r>
              <a:endParaRPr lang="zh-CN" altLang="en-US" sz="3200" b="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grpSp>
      <p:sp>
        <p:nvSpPr>
          <p:cNvPr id="4" name="矩形 3"/>
          <p:cNvSpPr/>
          <p:nvPr/>
        </p:nvSpPr>
        <p:spPr>
          <a:xfrm>
            <a:off x="192860" y="736011"/>
            <a:ext cx="11672515" cy="1938992"/>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⑷</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re.findall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pattern.findall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re.findall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re.findall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(pattern, string, flags=0)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功能说明：该函数会遍历字符串进行匹配，可以获取字符串中所有能匹配的子字符串并以列表的形式给出，如全字符串都无匹配则返回空列表。参数含义同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re.match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202841" y="736011"/>
            <a:ext cx="11610932" cy="193899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import 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('(?i)[a-z]+')</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="12as3ABC4j5k6"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re.findall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'as', 'ABC', 'j', 'k']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144957" y="3914836"/>
            <a:ext cx="11243536" cy="1569660"/>
          </a:xfrm>
          <a:prstGeom prst="rect">
            <a:avLst/>
          </a:prstGeom>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pattern.findall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pattern.findall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string,pos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=0,endpos=</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(string))</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为正则表达式对象，参数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string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为需要匹配的字符串对象，</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pos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为匹配起始位置，默认为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endpos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为匹配结束位置，默认为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83572" y="3973416"/>
            <a:ext cx="11662533" cy="156966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test_str1="Betty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Botter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bought some butter"</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reg_tt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reg_tt.findall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(test_str1,1,15))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遍历字符串匹配</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'Betty',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Botter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87306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形状 3"/>
          <p:cNvSpPr/>
          <p:nvPr/>
        </p:nvSpPr>
        <p:spPr>
          <a:xfrm>
            <a:off x="3551693" y="3094865"/>
            <a:ext cx="6969321" cy="1784801"/>
          </a:xfrm>
          <a:custGeom>
            <a:avLst/>
            <a:gdLst>
              <a:gd name="connsiteX0" fmla="*/ 0 w 7485681"/>
              <a:gd name="connsiteY0" fmla="*/ 1917038 h 1917038"/>
              <a:gd name="connsiteX1" fmla="*/ 418454 w 7485681"/>
              <a:gd name="connsiteY1" fmla="*/ 1545079 h 1917038"/>
              <a:gd name="connsiteX2" fmla="*/ 1937288 w 7485681"/>
              <a:gd name="connsiteY2" fmla="*/ 1576076 h 1917038"/>
              <a:gd name="connsiteX3" fmla="*/ 2572718 w 7485681"/>
              <a:gd name="connsiteY3" fmla="*/ 212225 h 1917038"/>
              <a:gd name="connsiteX4" fmla="*/ 5098942 w 7485681"/>
              <a:gd name="connsiteY4" fmla="*/ 150232 h 1917038"/>
              <a:gd name="connsiteX5" fmla="*/ 4912962 w 7485681"/>
              <a:gd name="connsiteY5" fmla="*/ 1638069 h 1917038"/>
              <a:gd name="connsiteX6" fmla="*/ 7485681 w 7485681"/>
              <a:gd name="connsiteY6" fmla="*/ 1359099 h 19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85681" h="1917038">
                <a:moveTo>
                  <a:pt x="0" y="1917038"/>
                </a:moveTo>
                <a:cubicBezTo>
                  <a:pt x="47786" y="1759472"/>
                  <a:pt x="95573" y="1601906"/>
                  <a:pt x="418454" y="1545079"/>
                </a:cubicBezTo>
                <a:cubicBezTo>
                  <a:pt x="741335" y="1488252"/>
                  <a:pt x="1578244" y="1798218"/>
                  <a:pt x="1937288" y="1576076"/>
                </a:cubicBezTo>
                <a:cubicBezTo>
                  <a:pt x="2296332" y="1353934"/>
                  <a:pt x="2045776" y="449866"/>
                  <a:pt x="2572718" y="212225"/>
                </a:cubicBezTo>
                <a:cubicBezTo>
                  <a:pt x="3099660" y="-25416"/>
                  <a:pt x="4708901" y="-87409"/>
                  <a:pt x="5098942" y="150232"/>
                </a:cubicBezTo>
                <a:cubicBezTo>
                  <a:pt x="5488983" y="387873"/>
                  <a:pt x="4515172" y="1436591"/>
                  <a:pt x="4912962" y="1638069"/>
                </a:cubicBezTo>
                <a:cubicBezTo>
                  <a:pt x="5310752" y="1839547"/>
                  <a:pt x="6398216" y="1599323"/>
                  <a:pt x="7485681" y="1359099"/>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任意多边形: 形状 5"/>
          <p:cNvSpPr/>
          <p:nvPr/>
        </p:nvSpPr>
        <p:spPr>
          <a:xfrm>
            <a:off x="4134628" y="3480877"/>
            <a:ext cx="6522016" cy="1855594"/>
          </a:xfrm>
          <a:custGeom>
            <a:avLst/>
            <a:gdLst>
              <a:gd name="connsiteX0" fmla="*/ 0 w 7005234"/>
              <a:gd name="connsiteY0" fmla="*/ 1993077 h 1993077"/>
              <a:gd name="connsiteX1" fmla="*/ 418454 w 7005234"/>
              <a:gd name="connsiteY1" fmla="*/ 1621118 h 1993077"/>
              <a:gd name="connsiteX2" fmla="*/ 1425844 w 7005234"/>
              <a:gd name="connsiteY2" fmla="*/ 1605620 h 1993077"/>
              <a:gd name="connsiteX3" fmla="*/ 2417736 w 7005234"/>
              <a:gd name="connsiteY3" fmla="*/ 164277 h 1993077"/>
              <a:gd name="connsiteX4" fmla="*/ 4448014 w 7005234"/>
              <a:gd name="connsiteY4" fmla="*/ 195274 h 1993077"/>
              <a:gd name="connsiteX5" fmla="*/ 5238427 w 7005234"/>
              <a:gd name="connsiteY5" fmla="*/ 1621118 h 1993077"/>
              <a:gd name="connsiteX6" fmla="*/ 7005234 w 7005234"/>
              <a:gd name="connsiteY6" fmla="*/ 1140670 h 1993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234" h="1993077">
                <a:moveTo>
                  <a:pt x="0" y="1993077"/>
                </a:moveTo>
                <a:cubicBezTo>
                  <a:pt x="90406" y="1839385"/>
                  <a:pt x="180813" y="1685694"/>
                  <a:pt x="418454" y="1621118"/>
                </a:cubicBezTo>
                <a:cubicBezTo>
                  <a:pt x="656095" y="1556542"/>
                  <a:pt x="1092630" y="1848427"/>
                  <a:pt x="1425844" y="1605620"/>
                </a:cubicBezTo>
                <a:cubicBezTo>
                  <a:pt x="1759058" y="1362813"/>
                  <a:pt x="1914041" y="399335"/>
                  <a:pt x="2417736" y="164277"/>
                </a:cubicBezTo>
                <a:cubicBezTo>
                  <a:pt x="2921431" y="-70781"/>
                  <a:pt x="3977899" y="-47533"/>
                  <a:pt x="4448014" y="195274"/>
                </a:cubicBezTo>
                <a:cubicBezTo>
                  <a:pt x="4918129" y="438081"/>
                  <a:pt x="4812224" y="1463552"/>
                  <a:pt x="5238427" y="1621118"/>
                </a:cubicBezTo>
                <a:cubicBezTo>
                  <a:pt x="5664630" y="1778684"/>
                  <a:pt x="6334932" y="1459677"/>
                  <a:pt x="7005234" y="1140670"/>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任意多边形: 形状 11"/>
          <p:cNvSpPr/>
          <p:nvPr/>
        </p:nvSpPr>
        <p:spPr bwMode="auto">
          <a:xfrm>
            <a:off x="11078063" y="145801"/>
            <a:ext cx="590720" cy="500729"/>
          </a:xfrm>
          <a:custGeom>
            <a:avLst/>
            <a:gdLst>
              <a:gd name="T0" fmla="*/ 9008 w 16128"/>
              <a:gd name="T1" fmla="*/ 9118 h 13670"/>
              <a:gd name="T2" fmla="*/ 11668 w 16128"/>
              <a:gd name="T3" fmla="*/ 8439 h 13670"/>
              <a:gd name="T4" fmla="*/ 14502 w 16128"/>
              <a:gd name="T5" fmla="*/ 7645 h 13670"/>
              <a:gd name="T6" fmla="*/ 16083 w 16128"/>
              <a:gd name="T7" fmla="*/ 7107 h 13670"/>
              <a:gd name="T8" fmla="*/ 15867 w 16128"/>
              <a:gd name="T9" fmla="*/ 6545 h 13670"/>
              <a:gd name="T10" fmla="*/ 14995 w 16128"/>
              <a:gd name="T11" fmla="*/ 5410 h 13670"/>
              <a:gd name="T12" fmla="*/ 13743 w 16128"/>
              <a:gd name="T13" fmla="*/ 3931 h 13670"/>
              <a:gd name="T14" fmla="*/ 6671 w 16128"/>
              <a:gd name="T15" fmla="*/ 6187 h 13670"/>
              <a:gd name="T16" fmla="*/ 7399 w 16128"/>
              <a:gd name="T17" fmla="*/ 8114 h 13670"/>
              <a:gd name="T18" fmla="*/ 7834 w 16128"/>
              <a:gd name="T19" fmla="*/ 9142 h 13670"/>
              <a:gd name="T20" fmla="*/ 6171 w 16128"/>
              <a:gd name="T21" fmla="*/ 7159 h 13670"/>
              <a:gd name="T22" fmla="*/ 5413 w 16128"/>
              <a:gd name="T23" fmla="*/ 8193 h 13670"/>
              <a:gd name="T24" fmla="*/ 4789 w 16128"/>
              <a:gd name="T25" fmla="*/ 8949 h 13670"/>
              <a:gd name="T26" fmla="*/ 4394 w 16128"/>
              <a:gd name="T27" fmla="*/ 9233 h 13670"/>
              <a:gd name="T28" fmla="*/ 3806 w 16128"/>
              <a:gd name="T29" fmla="*/ 8807 h 13670"/>
              <a:gd name="T30" fmla="*/ 2946 w 16128"/>
              <a:gd name="T31" fmla="*/ 7995 h 13670"/>
              <a:gd name="T32" fmla="*/ 1946 w 16128"/>
              <a:gd name="T33" fmla="*/ 6977 h 13670"/>
              <a:gd name="T34" fmla="*/ 1903 w 16128"/>
              <a:gd name="T35" fmla="*/ 7958 h 13670"/>
              <a:gd name="T36" fmla="*/ 1902 w 16128"/>
              <a:gd name="T37" fmla="*/ 9349 h 13670"/>
              <a:gd name="T38" fmla="*/ 2036 w 16128"/>
              <a:gd name="T39" fmla="*/ 9736 h 13670"/>
              <a:gd name="T40" fmla="*/ 3069 w 16128"/>
              <a:gd name="T41" fmla="*/ 10776 h 13670"/>
              <a:gd name="T42" fmla="*/ 4618 w 16128"/>
              <a:gd name="T43" fmla="*/ 12220 h 13670"/>
              <a:gd name="T44" fmla="*/ 5996 w 16128"/>
              <a:gd name="T45" fmla="*/ 13385 h 13670"/>
              <a:gd name="T46" fmla="*/ 6767 w 16128"/>
              <a:gd name="T47" fmla="*/ 13636 h 13670"/>
              <a:gd name="T48" fmla="*/ 8689 w 16128"/>
              <a:gd name="T49" fmla="*/ 13137 h 13670"/>
              <a:gd name="T50" fmla="*/ 11288 w 16128"/>
              <a:gd name="T51" fmla="*/ 12351 h 13670"/>
              <a:gd name="T52" fmla="*/ 13358 w 16128"/>
              <a:gd name="T53" fmla="*/ 11677 h 13670"/>
              <a:gd name="T54" fmla="*/ 13885 w 16128"/>
              <a:gd name="T55" fmla="*/ 11379 h 13670"/>
              <a:gd name="T56" fmla="*/ 14007 w 16128"/>
              <a:gd name="T57" fmla="*/ 10539 h 13670"/>
              <a:gd name="T58" fmla="*/ 14216 w 16128"/>
              <a:gd name="T59" fmla="*/ 8501 h 13670"/>
              <a:gd name="T60" fmla="*/ 12749 w 16128"/>
              <a:gd name="T61" fmla="*/ 8644 h 13670"/>
              <a:gd name="T62" fmla="*/ 8990 w 16128"/>
              <a:gd name="T63" fmla="*/ 9702 h 13670"/>
              <a:gd name="T64" fmla="*/ 7661 w 16128"/>
              <a:gd name="T65" fmla="*/ 10019 h 13670"/>
              <a:gd name="T66" fmla="*/ 7380 w 16128"/>
              <a:gd name="T67" fmla="*/ 9609 h 13670"/>
              <a:gd name="T68" fmla="*/ 6949 w 16128"/>
              <a:gd name="T69" fmla="*/ 8595 h 13670"/>
              <a:gd name="T70" fmla="*/ 6330 w 16128"/>
              <a:gd name="T71" fmla="*/ 6984 h 13670"/>
              <a:gd name="T72" fmla="*/ 7769 w 16128"/>
              <a:gd name="T73" fmla="*/ 244 h 13670"/>
              <a:gd name="T74" fmla="*/ 4580 w 16128"/>
              <a:gd name="T75" fmla="*/ 1102 h 13670"/>
              <a:gd name="T76" fmla="*/ 2926 w 16128"/>
              <a:gd name="T77" fmla="*/ 1610 h 13670"/>
              <a:gd name="T78" fmla="*/ 2820 w 16128"/>
              <a:gd name="T79" fmla="*/ 1937 h 13670"/>
              <a:gd name="T80" fmla="*/ 3833 w 16128"/>
              <a:gd name="T81" fmla="*/ 2838 h 13670"/>
              <a:gd name="T82" fmla="*/ 5235 w 16128"/>
              <a:gd name="T83" fmla="*/ 3977 h 13670"/>
              <a:gd name="T84" fmla="*/ 6374 w 16128"/>
              <a:gd name="T85" fmla="*/ 4818 h 13670"/>
              <a:gd name="T86" fmla="*/ 7007 w 16128"/>
              <a:gd name="T87" fmla="*/ 4905 h 13670"/>
              <a:gd name="T88" fmla="*/ 8782 w 16128"/>
              <a:gd name="T89" fmla="*/ 4451 h 13670"/>
              <a:gd name="T90" fmla="*/ 11048 w 16128"/>
              <a:gd name="T91" fmla="*/ 3797 h 13670"/>
              <a:gd name="T92" fmla="*/ 12729 w 16128"/>
              <a:gd name="T93" fmla="*/ 3245 h 13670"/>
              <a:gd name="T94" fmla="*/ 12897 w 16128"/>
              <a:gd name="T95" fmla="*/ 2914 h 13670"/>
              <a:gd name="T96" fmla="*/ 12015 w 16128"/>
              <a:gd name="T97" fmla="*/ 2075 h 13670"/>
              <a:gd name="T98" fmla="*/ 10264 w 16128"/>
              <a:gd name="T99" fmla="*/ 587 h 13670"/>
              <a:gd name="T100" fmla="*/ 100 w 16128"/>
              <a:gd name="T101" fmla="*/ 4443 h 13670"/>
              <a:gd name="T102" fmla="*/ 1108 w 16128"/>
              <a:gd name="T103" fmla="*/ 5506 h 13670"/>
              <a:gd name="T104" fmla="*/ 2621 w 16128"/>
              <a:gd name="T105" fmla="*/ 6979 h 13670"/>
              <a:gd name="T106" fmla="*/ 3911 w 16128"/>
              <a:gd name="T107" fmla="*/ 8146 h 13670"/>
              <a:gd name="T108" fmla="*/ 4398 w 16128"/>
              <a:gd name="T109" fmla="*/ 8331 h 13670"/>
              <a:gd name="T110" fmla="*/ 4998 w 16128"/>
              <a:gd name="T111" fmla="*/ 7639 h 13670"/>
              <a:gd name="T112" fmla="*/ 6013 w 16128"/>
              <a:gd name="T113" fmla="*/ 6264 h 13670"/>
              <a:gd name="T114" fmla="*/ 2048 w 16128"/>
              <a:gd name="T115" fmla="*/ 2138 h 13670"/>
              <a:gd name="T116" fmla="*/ 871 w 16128"/>
              <a:gd name="T117" fmla="*/ 3303 h 13670"/>
              <a:gd name="T118" fmla="*/ 198 w 16128"/>
              <a:gd name="T119" fmla="*/ 4018 h 13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3670">
                <a:moveTo>
                  <a:pt x="7951" y="9328"/>
                </a:moveTo>
                <a:lnTo>
                  <a:pt x="7990" y="9330"/>
                </a:lnTo>
                <a:lnTo>
                  <a:pt x="8072" y="9320"/>
                </a:lnTo>
                <a:lnTo>
                  <a:pt x="8193" y="9299"/>
                </a:lnTo>
                <a:lnTo>
                  <a:pt x="8349" y="9268"/>
                </a:lnTo>
                <a:lnTo>
                  <a:pt x="8540" y="9227"/>
                </a:lnTo>
                <a:lnTo>
                  <a:pt x="8761" y="9176"/>
                </a:lnTo>
                <a:lnTo>
                  <a:pt x="9008" y="9118"/>
                </a:lnTo>
                <a:lnTo>
                  <a:pt x="9283" y="9053"/>
                </a:lnTo>
                <a:lnTo>
                  <a:pt x="9579" y="8979"/>
                </a:lnTo>
                <a:lnTo>
                  <a:pt x="9895" y="8900"/>
                </a:lnTo>
                <a:lnTo>
                  <a:pt x="10226" y="8816"/>
                </a:lnTo>
                <a:lnTo>
                  <a:pt x="10573" y="8727"/>
                </a:lnTo>
                <a:lnTo>
                  <a:pt x="10931" y="8633"/>
                </a:lnTo>
                <a:lnTo>
                  <a:pt x="11296" y="8538"/>
                </a:lnTo>
                <a:lnTo>
                  <a:pt x="11668" y="8439"/>
                </a:lnTo>
                <a:lnTo>
                  <a:pt x="12042" y="8338"/>
                </a:lnTo>
                <a:lnTo>
                  <a:pt x="12416" y="8236"/>
                </a:lnTo>
                <a:lnTo>
                  <a:pt x="12786" y="8134"/>
                </a:lnTo>
                <a:lnTo>
                  <a:pt x="13151" y="8033"/>
                </a:lnTo>
                <a:lnTo>
                  <a:pt x="13509" y="7932"/>
                </a:lnTo>
                <a:lnTo>
                  <a:pt x="13855" y="7833"/>
                </a:lnTo>
                <a:lnTo>
                  <a:pt x="14187" y="7737"/>
                </a:lnTo>
                <a:lnTo>
                  <a:pt x="14502" y="7645"/>
                </a:lnTo>
                <a:lnTo>
                  <a:pt x="14797" y="7555"/>
                </a:lnTo>
                <a:lnTo>
                  <a:pt x="15071" y="7471"/>
                </a:lnTo>
                <a:lnTo>
                  <a:pt x="15319" y="7393"/>
                </a:lnTo>
                <a:lnTo>
                  <a:pt x="15538" y="7320"/>
                </a:lnTo>
                <a:lnTo>
                  <a:pt x="15727" y="7255"/>
                </a:lnTo>
                <a:lnTo>
                  <a:pt x="15883" y="7197"/>
                </a:lnTo>
                <a:lnTo>
                  <a:pt x="16002" y="7147"/>
                </a:lnTo>
                <a:lnTo>
                  <a:pt x="16083" y="7107"/>
                </a:lnTo>
                <a:lnTo>
                  <a:pt x="16120" y="7076"/>
                </a:lnTo>
                <a:lnTo>
                  <a:pt x="16128" y="7042"/>
                </a:lnTo>
                <a:lnTo>
                  <a:pt x="16119" y="6993"/>
                </a:lnTo>
                <a:lnTo>
                  <a:pt x="16095" y="6928"/>
                </a:lnTo>
                <a:lnTo>
                  <a:pt x="16056" y="6851"/>
                </a:lnTo>
                <a:lnTo>
                  <a:pt x="16005" y="6760"/>
                </a:lnTo>
                <a:lnTo>
                  <a:pt x="15942" y="6658"/>
                </a:lnTo>
                <a:lnTo>
                  <a:pt x="15867" y="6545"/>
                </a:lnTo>
                <a:lnTo>
                  <a:pt x="15781" y="6424"/>
                </a:lnTo>
                <a:lnTo>
                  <a:pt x="15688" y="6294"/>
                </a:lnTo>
                <a:lnTo>
                  <a:pt x="15586" y="6157"/>
                </a:lnTo>
                <a:lnTo>
                  <a:pt x="15477" y="6015"/>
                </a:lnTo>
                <a:lnTo>
                  <a:pt x="15363" y="5868"/>
                </a:lnTo>
                <a:lnTo>
                  <a:pt x="15243" y="5718"/>
                </a:lnTo>
                <a:lnTo>
                  <a:pt x="15120" y="5564"/>
                </a:lnTo>
                <a:lnTo>
                  <a:pt x="14995" y="5410"/>
                </a:lnTo>
                <a:lnTo>
                  <a:pt x="14868" y="5254"/>
                </a:lnTo>
                <a:lnTo>
                  <a:pt x="14740" y="5100"/>
                </a:lnTo>
                <a:lnTo>
                  <a:pt x="14613" y="4948"/>
                </a:lnTo>
                <a:lnTo>
                  <a:pt x="14487" y="4799"/>
                </a:lnTo>
                <a:lnTo>
                  <a:pt x="14364" y="4653"/>
                </a:lnTo>
                <a:lnTo>
                  <a:pt x="14131" y="4380"/>
                </a:lnTo>
                <a:lnTo>
                  <a:pt x="13920" y="4136"/>
                </a:lnTo>
                <a:lnTo>
                  <a:pt x="13743" y="3931"/>
                </a:lnTo>
                <a:lnTo>
                  <a:pt x="13605" y="3773"/>
                </a:lnTo>
                <a:lnTo>
                  <a:pt x="13516" y="3672"/>
                </a:lnTo>
                <a:lnTo>
                  <a:pt x="13485" y="3637"/>
                </a:lnTo>
                <a:lnTo>
                  <a:pt x="6465" y="5620"/>
                </a:lnTo>
                <a:lnTo>
                  <a:pt x="6480" y="5661"/>
                </a:lnTo>
                <a:lnTo>
                  <a:pt x="6522" y="5776"/>
                </a:lnTo>
                <a:lnTo>
                  <a:pt x="6586" y="5955"/>
                </a:lnTo>
                <a:lnTo>
                  <a:pt x="6671" y="6187"/>
                </a:lnTo>
                <a:lnTo>
                  <a:pt x="6773" y="6462"/>
                </a:lnTo>
                <a:lnTo>
                  <a:pt x="6886" y="6769"/>
                </a:lnTo>
                <a:lnTo>
                  <a:pt x="7010" y="7099"/>
                </a:lnTo>
                <a:lnTo>
                  <a:pt x="7139" y="7440"/>
                </a:lnTo>
                <a:lnTo>
                  <a:pt x="7203" y="7611"/>
                </a:lnTo>
                <a:lnTo>
                  <a:pt x="7269" y="7782"/>
                </a:lnTo>
                <a:lnTo>
                  <a:pt x="7334" y="7950"/>
                </a:lnTo>
                <a:lnTo>
                  <a:pt x="7399" y="8114"/>
                </a:lnTo>
                <a:lnTo>
                  <a:pt x="7462" y="8275"/>
                </a:lnTo>
                <a:lnTo>
                  <a:pt x="7524" y="8428"/>
                </a:lnTo>
                <a:lnTo>
                  <a:pt x="7583" y="8573"/>
                </a:lnTo>
                <a:lnTo>
                  <a:pt x="7640" y="8710"/>
                </a:lnTo>
                <a:lnTo>
                  <a:pt x="7694" y="8837"/>
                </a:lnTo>
                <a:lnTo>
                  <a:pt x="7744" y="8952"/>
                </a:lnTo>
                <a:lnTo>
                  <a:pt x="7791" y="9055"/>
                </a:lnTo>
                <a:lnTo>
                  <a:pt x="7834" y="9142"/>
                </a:lnTo>
                <a:lnTo>
                  <a:pt x="7871" y="9215"/>
                </a:lnTo>
                <a:lnTo>
                  <a:pt x="7904" y="9271"/>
                </a:lnTo>
                <a:lnTo>
                  <a:pt x="7931" y="9308"/>
                </a:lnTo>
                <a:lnTo>
                  <a:pt x="7951" y="9328"/>
                </a:lnTo>
                <a:close/>
                <a:moveTo>
                  <a:pt x="6318" y="6950"/>
                </a:moveTo>
                <a:lnTo>
                  <a:pt x="6301" y="6976"/>
                </a:lnTo>
                <a:lnTo>
                  <a:pt x="6251" y="7047"/>
                </a:lnTo>
                <a:lnTo>
                  <a:pt x="6171" y="7159"/>
                </a:lnTo>
                <a:lnTo>
                  <a:pt x="6068" y="7304"/>
                </a:lnTo>
                <a:lnTo>
                  <a:pt x="5944" y="7476"/>
                </a:lnTo>
                <a:lnTo>
                  <a:pt x="5805" y="7668"/>
                </a:lnTo>
                <a:lnTo>
                  <a:pt x="5730" y="7770"/>
                </a:lnTo>
                <a:lnTo>
                  <a:pt x="5653" y="7873"/>
                </a:lnTo>
                <a:lnTo>
                  <a:pt x="5574" y="7979"/>
                </a:lnTo>
                <a:lnTo>
                  <a:pt x="5494" y="8086"/>
                </a:lnTo>
                <a:lnTo>
                  <a:pt x="5413" y="8193"/>
                </a:lnTo>
                <a:lnTo>
                  <a:pt x="5330" y="8299"/>
                </a:lnTo>
                <a:lnTo>
                  <a:pt x="5249" y="8403"/>
                </a:lnTo>
                <a:lnTo>
                  <a:pt x="5168" y="8504"/>
                </a:lnTo>
                <a:lnTo>
                  <a:pt x="5087" y="8603"/>
                </a:lnTo>
                <a:lnTo>
                  <a:pt x="5009" y="8698"/>
                </a:lnTo>
                <a:lnTo>
                  <a:pt x="4933" y="8787"/>
                </a:lnTo>
                <a:lnTo>
                  <a:pt x="4860" y="8871"/>
                </a:lnTo>
                <a:lnTo>
                  <a:pt x="4789" y="8949"/>
                </a:lnTo>
                <a:lnTo>
                  <a:pt x="4722" y="9018"/>
                </a:lnTo>
                <a:lnTo>
                  <a:pt x="4660" y="9080"/>
                </a:lnTo>
                <a:lnTo>
                  <a:pt x="4603" y="9133"/>
                </a:lnTo>
                <a:lnTo>
                  <a:pt x="4550" y="9175"/>
                </a:lnTo>
                <a:lnTo>
                  <a:pt x="4503" y="9208"/>
                </a:lnTo>
                <a:lnTo>
                  <a:pt x="4462" y="9229"/>
                </a:lnTo>
                <a:lnTo>
                  <a:pt x="4429" y="9237"/>
                </a:lnTo>
                <a:lnTo>
                  <a:pt x="4394" y="9233"/>
                </a:lnTo>
                <a:lnTo>
                  <a:pt x="4349" y="9216"/>
                </a:lnTo>
                <a:lnTo>
                  <a:pt x="4293" y="9187"/>
                </a:lnTo>
                <a:lnTo>
                  <a:pt x="4230" y="9146"/>
                </a:lnTo>
                <a:lnTo>
                  <a:pt x="4158" y="9095"/>
                </a:lnTo>
                <a:lnTo>
                  <a:pt x="4079" y="9035"/>
                </a:lnTo>
                <a:lnTo>
                  <a:pt x="3994" y="8967"/>
                </a:lnTo>
                <a:lnTo>
                  <a:pt x="3902" y="8890"/>
                </a:lnTo>
                <a:lnTo>
                  <a:pt x="3806" y="8807"/>
                </a:lnTo>
                <a:lnTo>
                  <a:pt x="3705" y="8718"/>
                </a:lnTo>
                <a:lnTo>
                  <a:pt x="3602" y="8623"/>
                </a:lnTo>
                <a:lnTo>
                  <a:pt x="3495" y="8524"/>
                </a:lnTo>
                <a:lnTo>
                  <a:pt x="3387" y="8422"/>
                </a:lnTo>
                <a:lnTo>
                  <a:pt x="3276" y="8317"/>
                </a:lnTo>
                <a:lnTo>
                  <a:pt x="3166" y="8210"/>
                </a:lnTo>
                <a:lnTo>
                  <a:pt x="3055" y="8103"/>
                </a:lnTo>
                <a:lnTo>
                  <a:pt x="2946" y="7995"/>
                </a:lnTo>
                <a:lnTo>
                  <a:pt x="2839" y="7889"/>
                </a:lnTo>
                <a:lnTo>
                  <a:pt x="2733" y="7783"/>
                </a:lnTo>
                <a:lnTo>
                  <a:pt x="2631" y="7680"/>
                </a:lnTo>
                <a:lnTo>
                  <a:pt x="2439" y="7485"/>
                </a:lnTo>
                <a:lnTo>
                  <a:pt x="2269" y="7311"/>
                </a:lnTo>
                <a:lnTo>
                  <a:pt x="2126" y="7163"/>
                </a:lnTo>
                <a:lnTo>
                  <a:pt x="2017" y="7049"/>
                </a:lnTo>
                <a:lnTo>
                  <a:pt x="1946" y="6977"/>
                </a:lnTo>
                <a:lnTo>
                  <a:pt x="1922" y="6950"/>
                </a:lnTo>
                <a:lnTo>
                  <a:pt x="1921" y="6978"/>
                </a:lnTo>
                <a:lnTo>
                  <a:pt x="1920" y="7055"/>
                </a:lnTo>
                <a:lnTo>
                  <a:pt x="1917" y="7176"/>
                </a:lnTo>
                <a:lnTo>
                  <a:pt x="1914" y="7334"/>
                </a:lnTo>
                <a:lnTo>
                  <a:pt x="1910" y="7522"/>
                </a:lnTo>
                <a:lnTo>
                  <a:pt x="1906" y="7732"/>
                </a:lnTo>
                <a:lnTo>
                  <a:pt x="1903" y="7958"/>
                </a:lnTo>
                <a:lnTo>
                  <a:pt x="1899" y="8194"/>
                </a:lnTo>
                <a:lnTo>
                  <a:pt x="1897" y="8432"/>
                </a:lnTo>
                <a:lnTo>
                  <a:pt x="1895" y="8666"/>
                </a:lnTo>
                <a:lnTo>
                  <a:pt x="1895" y="8888"/>
                </a:lnTo>
                <a:lnTo>
                  <a:pt x="1896" y="9092"/>
                </a:lnTo>
                <a:lnTo>
                  <a:pt x="1898" y="9186"/>
                </a:lnTo>
                <a:lnTo>
                  <a:pt x="1899" y="9271"/>
                </a:lnTo>
                <a:lnTo>
                  <a:pt x="1902" y="9349"/>
                </a:lnTo>
                <a:lnTo>
                  <a:pt x="1905" y="9418"/>
                </a:lnTo>
                <a:lnTo>
                  <a:pt x="1908" y="9478"/>
                </a:lnTo>
                <a:lnTo>
                  <a:pt x="1912" y="9526"/>
                </a:lnTo>
                <a:lnTo>
                  <a:pt x="1917" y="9564"/>
                </a:lnTo>
                <a:lnTo>
                  <a:pt x="1922" y="9590"/>
                </a:lnTo>
                <a:lnTo>
                  <a:pt x="1939" y="9619"/>
                </a:lnTo>
                <a:lnTo>
                  <a:pt x="1978" y="9668"/>
                </a:lnTo>
                <a:lnTo>
                  <a:pt x="2036" y="9736"/>
                </a:lnTo>
                <a:lnTo>
                  <a:pt x="2114" y="9820"/>
                </a:lnTo>
                <a:lnTo>
                  <a:pt x="2209" y="9920"/>
                </a:lnTo>
                <a:lnTo>
                  <a:pt x="2319" y="10035"/>
                </a:lnTo>
                <a:lnTo>
                  <a:pt x="2445" y="10163"/>
                </a:lnTo>
                <a:lnTo>
                  <a:pt x="2585" y="10301"/>
                </a:lnTo>
                <a:lnTo>
                  <a:pt x="2736" y="10451"/>
                </a:lnTo>
                <a:lnTo>
                  <a:pt x="2898" y="10609"/>
                </a:lnTo>
                <a:lnTo>
                  <a:pt x="3069" y="10776"/>
                </a:lnTo>
                <a:lnTo>
                  <a:pt x="3249" y="10948"/>
                </a:lnTo>
                <a:lnTo>
                  <a:pt x="3434" y="11125"/>
                </a:lnTo>
                <a:lnTo>
                  <a:pt x="3626" y="11307"/>
                </a:lnTo>
                <a:lnTo>
                  <a:pt x="3821" y="11490"/>
                </a:lnTo>
                <a:lnTo>
                  <a:pt x="4020" y="11675"/>
                </a:lnTo>
                <a:lnTo>
                  <a:pt x="4219" y="11858"/>
                </a:lnTo>
                <a:lnTo>
                  <a:pt x="4419" y="12040"/>
                </a:lnTo>
                <a:lnTo>
                  <a:pt x="4618" y="12220"/>
                </a:lnTo>
                <a:lnTo>
                  <a:pt x="4813" y="12395"/>
                </a:lnTo>
                <a:lnTo>
                  <a:pt x="5005" y="12563"/>
                </a:lnTo>
                <a:lnTo>
                  <a:pt x="5191" y="12726"/>
                </a:lnTo>
                <a:lnTo>
                  <a:pt x="5371" y="12880"/>
                </a:lnTo>
                <a:lnTo>
                  <a:pt x="5543" y="13024"/>
                </a:lnTo>
                <a:lnTo>
                  <a:pt x="5705" y="13157"/>
                </a:lnTo>
                <a:lnTo>
                  <a:pt x="5856" y="13278"/>
                </a:lnTo>
                <a:lnTo>
                  <a:pt x="5996" y="13385"/>
                </a:lnTo>
                <a:lnTo>
                  <a:pt x="6122" y="13478"/>
                </a:lnTo>
                <a:lnTo>
                  <a:pt x="6233" y="13553"/>
                </a:lnTo>
                <a:lnTo>
                  <a:pt x="6328" y="13612"/>
                </a:lnTo>
                <a:lnTo>
                  <a:pt x="6406" y="13650"/>
                </a:lnTo>
                <a:lnTo>
                  <a:pt x="6465" y="13669"/>
                </a:lnTo>
                <a:lnTo>
                  <a:pt x="6532" y="13670"/>
                </a:lnTo>
                <a:lnTo>
                  <a:pt x="6634" y="13659"/>
                </a:lnTo>
                <a:lnTo>
                  <a:pt x="6767" y="13636"/>
                </a:lnTo>
                <a:lnTo>
                  <a:pt x="6929" y="13603"/>
                </a:lnTo>
                <a:lnTo>
                  <a:pt x="7117" y="13560"/>
                </a:lnTo>
                <a:lnTo>
                  <a:pt x="7332" y="13508"/>
                </a:lnTo>
                <a:lnTo>
                  <a:pt x="7568" y="13447"/>
                </a:lnTo>
                <a:lnTo>
                  <a:pt x="7824" y="13379"/>
                </a:lnTo>
                <a:lnTo>
                  <a:pt x="8098" y="13304"/>
                </a:lnTo>
                <a:lnTo>
                  <a:pt x="8388" y="13223"/>
                </a:lnTo>
                <a:lnTo>
                  <a:pt x="8689" y="13137"/>
                </a:lnTo>
                <a:lnTo>
                  <a:pt x="9001" y="13046"/>
                </a:lnTo>
                <a:lnTo>
                  <a:pt x="9323" y="12951"/>
                </a:lnTo>
                <a:lnTo>
                  <a:pt x="9650" y="12854"/>
                </a:lnTo>
                <a:lnTo>
                  <a:pt x="9979" y="12755"/>
                </a:lnTo>
                <a:lnTo>
                  <a:pt x="10311" y="12654"/>
                </a:lnTo>
                <a:lnTo>
                  <a:pt x="10640" y="12552"/>
                </a:lnTo>
                <a:lnTo>
                  <a:pt x="10967" y="12451"/>
                </a:lnTo>
                <a:lnTo>
                  <a:pt x="11288" y="12351"/>
                </a:lnTo>
                <a:lnTo>
                  <a:pt x="11600" y="12252"/>
                </a:lnTo>
                <a:lnTo>
                  <a:pt x="11902" y="12156"/>
                </a:lnTo>
                <a:lnTo>
                  <a:pt x="12191" y="12064"/>
                </a:lnTo>
                <a:lnTo>
                  <a:pt x="12464" y="11975"/>
                </a:lnTo>
                <a:lnTo>
                  <a:pt x="12720" y="11891"/>
                </a:lnTo>
                <a:lnTo>
                  <a:pt x="12956" y="11813"/>
                </a:lnTo>
                <a:lnTo>
                  <a:pt x="13170" y="11741"/>
                </a:lnTo>
                <a:lnTo>
                  <a:pt x="13358" y="11677"/>
                </a:lnTo>
                <a:lnTo>
                  <a:pt x="13519" y="11619"/>
                </a:lnTo>
                <a:lnTo>
                  <a:pt x="13652" y="11572"/>
                </a:lnTo>
                <a:lnTo>
                  <a:pt x="13752" y="11534"/>
                </a:lnTo>
                <a:lnTo>
                  <a:pt x="13819" y="11505"/>
                </a:lnTo>
                <a:lnTo>
                  <a:pt x="13848" y="11488"/>
                </a:lnTo>
                <a:lnTo>
                  <a:pt x="13860" y="11468"/>
                </a:lnTo>
                <a:lnTo>
                  <a:pt x="13872" y="11431"/>
                </a:lnTo>
                <a:lnTo>
                  <a:pt x="13885" y="11379"/>
                </a:lnTo>
                <a:lnTo>
                  <a:pt x="13898" y="11313"/>
                </a:lnTo>
                <a:lnTo>
                  <a:pt x="13912" y="11232"/>
                </a:lnTo>
                <a:lnTo>
                  <a:pt x="13928" y="11141"/>
                </a:lnTo>
                <a:lnTo>
                  <a:pt x="13943" y="11038"/>
                </a:lnTo>
                <a:lnTo>
                  <a:pt x="13959" y="10925"/>
                </a:lnTo>
                <a:lnTo>
                  <a:pt x="13975" y="10803"/>
                </a:lnTo>
                <a:lnTo>
                  <a:pt x="13991" y="10674"/>
                </a:lnTo>
                <a:lnTo>
                  <a:pt x="14007" y="10539"/>
                </a:lnTo>
                <a:lnTo>
                  <a:pt x="14023" y="10398"/>
                </a:lnTo>
                <a:lnTo>
                  <a:pt x="14057" y="10105"/>
                </a:lnTo>
                <a:lnTo>
                  <a:pt x="14089" y="9803"/>
                </a:lnTo>
                <a:lnTo>
                  <a:pt x="14119" y="9504"/>
                </a:lnTo>
                <a:lnTo>
                  <a:pt x="14148" y="9215"/>
                </a:lnTo>
                <a:lnTo>
                  <a:pt x="14174" y="8946"/>
                </a:lnTo>
                <a:lnTo>
                  <a:pt x="14197" y="8705"/>
                </a:lnTo>
                <a:lnTo>
                  <a:pt x="14216" y="8501"/>
                </a:lnTo>
                <a:lnTo>
                  <a:pt x="14230" y="8345"/>
                </a:lnTo>
                <a:lnTo>
                  <a:pt x="14239" y="8245"/>
                </a:lnTo>
                <a:lnTo>
                  <a:pt x="14242" y="8209"/>
                </a:lnTo>
                <a:lnTo>
                  <a:pt x="14170" y="8230"/>
                </a:lnTo>
                <a:lnTo>
                  <a:pt x="13967" y="8290"/>
                </a:lnTo>
                <a:lnTo>
                  <a:pt x="13649" y="8382"/>
                </a:lnTo>
                <a:lnTo>
                  <a:pt x="13237" y="8502"/>
                </a:lnTo>
                <a:lnTo>
                  <a:pt x="12749" y="8644"/>
                </a:lnTo>
                <a:lnTo>
                  <a:pt x="12203" y="8802"/>
                </a:lnTo>
                <a:lnTo>
                  <a:pt x="11617" y="8969"/>
                </a:lnTo>
                <a:lnTo>
                  <a:pt x="11011" y="9141"/>
                </a:lnTo>
                <a:lnTo>
                  <a:pt x="10403" y="9314"/>
                </a:lnTo>
                <a:lnTo>
                  <a:pt x="9809" y="9479"/>
                </a:lnTo>
                <a:lnTo>
                  <a:pt x="9525" y="9556"/>
                </a:lnTo>
                <a:lnTo>
                  <a:pt x="9251" y="9632"/>
                </a:lnTo>
                <a:lnTo>
                  <a:pt x="8990" y="9702"/>
                </a:lnTo>
                <a:lnTo>
                  <a:pt x="8745" y="9767"/>
                </a:lnTo>
                <a:lnTo>
                  <a:pt x="8519" y="9826"/>
                </a:lnTo>
                <a:lnTo>
                  <a:pt x="8312" y="9879"/>
                </a:lnTo>
                <a:lnTo>
                  <a:pt x="8128" y="9924"/>
                </a:lnTo>
                <a:lnTo>
                  <a:pt x="7967" y="9962"/>
                </a:lnTo>
                <a:lnTo>
                  <a:pt x="7835" y="9991"/>
                </a:lnTo>
                <a:lnTo>
                  <a:pt x="7732" y="10010"/>
                </a:lnTo>
                <a:lnTo>
                  <a:pt x="7661" y="10019"/>
                </a:lnTo>
                <a:lnTo>
                  <a:pt x="7624" y="10018"/>
                </a:lnTo>
                <a:lnTo>
                  <a:pt x="7601" y="10002"/>
                </a:lnTo>
                <a:lnTo>
                  <a:pt x="7574" y="9970"/>
                </a:lnTo>
                <a:lnTo>
                  <a:pt x="7543" y="9923"/>
                </a:lnTo>
                <a:lnTo>
                  <a:pt x="7508" y="9863"/>
                </a:lnTo>
                <a:lnTo>
                  <a:pt x="7468" y="9789"/>
                </a:lnTo>
                <a:lnTo>
                  <a:pt x="7426" y="9705"/>
                </a:lnTo>
                <a:lnTo>
                  <a:pt x="7380" y="9609"/>
                </a:lnTo>
                <a:lnTo>
                  <a:pt x="7331" y="9504"/>
                </a:lnTo>
                <a:lnTo>
                  <a:pt x="7281" y="9391"/>
                </a:lnTo>
                <a:lnTo>
                  <a:pt x="7228" y="9270"/>
                </a:lnTo>
                <a:lnTo>
                  <a:pt x="7174" y="9143"/>
                </a:lnTo>
                <a:lnTo>
                  <a:pt x="7118" y="9011"/>
                </a:lnTo>
                <a:lnTo>
                  <a:pt x="7063" y="8875"/>
                </a:lnTo>
                <a:lnTo>
                  <a:pt x="7006" y="8736"/>
                </a:lnTo>
                <a:lnTo>
                  <a:pt x="6949" y="8595"/>
                </a:lnTo>
                <a:lnTo>
                  <a:pt x="6893" y="8454"/>
                </a:lnTo>
                <a:lnTo>
                  <a:pt x="6782" y="8172"/>
                </a:lnTo>
                <a:lnTo>
                  <a:pt x="6676" y="7900"/>
                </a:lnTo>
                <a:lnTo>
                  <a:pt x="6579" y="7646"/>
                </a:lnTo>
                <a:lnTo>
                  <a:pt x="6493" y="7418"/>
                </a:lnTo>
                <a:lnTo>
                  <a:pt x="6421" y="7227"/>
                </a:lnTo>
                <a:lnTo>
                  <a:pt x="6366" y="7078"/>
                </a:lnTo>
                <a:lnTo>
                  <a:pt x="6330" y="6984"/>
                </a:lnTo>
                <a:lnTo>
                  <a:pt x="6318" y="6950"/>
                </a:lnTo>
                <a:close/>
                <a:moveTo>
                  <a:pt x="9742" y="156"/>
                </a:moveTo>
                <a:lnTo>
                  <a:pt x="9130" y="3375"/>
                </a:lnTo>
                <a:lnTo>
                  <a:pt x="8713" y="0"/>
                </a:lnTo>
                <a:lnTo>
                  <a:pt x="8645" y="17"/>
                </a:lnTo>
                <a:lnTo>
                  <a:pt x="8453" y="67"/>
                </a:lnTo>
                <a:lnTo>
                  <a:pt x="8155" y="144"/>
                </a:lnTo>
                <a:lnTo>
                  <a:pt x="7769" y="244"/>
                </a:lnTo>
                <a:lnTo>
                  <a:pt x="7311" y="364"/>
                </a:lnTo>
                <a:lnTo>
                  <a:pt x="6800" y="499"/>
                </a:lnTo>
                <a:lnTo>
                  <a:pt x="6255" y="644"/>
                </a:lnTo>
                <a:lnTo>
                  <a:pt x="5690" y="796"/>
                </a:lnTo>
                <a:lnTo>
                  <a:pt x="5408" y="873"/>
                </a:lnTo>
                <a:lnTo>
                  <a:pt x="5127" y="950"/>
                </a:lnTo>
                <a:lnTo>
                  <a:pt x="4850" y="1027"/>
                </a:lnTo>
                <a:lnTo>
                  <a:pt x="4580" y="1102"/>
                </a:lnTo>
                <a:lnTo>
                  <a:pt x="4319" y="1177"/>
                </a:lnTo>
                <a:lnTo>
                  <a:pt x="4069" y="1250"/>
                </a:lnTo>
                <a:lnTo>
                  <a:pt x="3833" y="1319"/>
                </a:lnTo>
                <a:lnTo>
                  <a:pt x="3612" y="1386"/>
                </a:lnTo>
                <a:lnTo>
                  <a:pt x="3408" y="1448"/>
                </a:lnTo>
                <a:lnTo>
                  <a:pt x="3225" y="1508"/>
                </a:lnTo>
                <a:lnTo>
                  <a:pt x="3063" y="1562"/>
                </a:lnTo>
                <a:lnTo>
                  <a:pt x="2926" y="1610"/>
                </a:lnTo>
                <a:lnTo>
                  <a:pt x="2815" y="1654"/>
                </a:lnTo>
                <a:lnTo>
                  <a:pt x="2734" y="1690"/>
                </a:lnTo>
                <a:lnTo>
                  <a:pt x="2682" y="1720"/>
                </a:lnTo>
                <a:lnTo>
                  <a:pt x="2665" y="1743"/>
                </a:lnTo>
                <a:lnTo>
                  <a:pt x="2675" y="1770"/>
                </a:lnTo>
                <a:lnTo>
                  <a:pt x="2705" y="1812"/>
                </a:lnTo>
                <a:lnTo>
                  <a:pt x="2754" y="1868"/>
                </a:lnTo>
                <a:lnTo>
                  <a:pt x="2820" y="1937"/>
                </a:lnTo>
                <a:lnTo>
                  <a:pt x="2904" y="2019"/>
                </a:lnTo>
                <a:lnTo>
                  <a:pt x="3002" y="2111"/>
                </a:lnTo>
                <a:lnTo>
                  <a:pt x="3114" y="2213"/>
                </a:lnTo>
                <a:lnTo>
                  <a:pt x="3238" y="2325"/>
                </a:lnTo>
                <a:lnTo>
                  <a:pt x="3373" y="2444"/>
                </a:lnTo>
                <a:lnTo>
                  <a:pt x="3518" y="2570"/>
                </a:lnTo>
                <a:lnTo>
                  <a:pt x="3672" y="2702"/>
                </a:lnTo>
                <a:lnTo>
                  <a:pt x="3833" y="2838"/>
                </a:lnTo>
                <a:lnTo>
                  <a:pt x="4001" y="2978"/>
                </a:lnTo>
                <a:lnTo>
                  <a:pt x="4172" y="3121"/>
                </a:lnTo>
                <a:lnTo>
                  <a:pt x="4349" y="3265"/>
                </a:lnTo>
                <a:lnTo>
                  <a:pt x="4526" y="3410"/>
                </a:lnTo>
                <a:lnTo>
                  <a:pt x="4705" y="3555"/>
                </a:lnTo>
                <a:lnTo>
                  <a:pt x="4884" y="3698"/>
                </a:lnTo>
                <a:lnTo>
                  <a:pt x="5061" y="3839"/>
                </a:lnTo>
                <a:lnTo>
                  <a:pt x="5235" y="3977"/>
                </a:lnTo>
                <a:lnTo>
                  <a:pt x="5405" y="4109"/>
                </a:lnTo>
                <a:lnTo>
                  <a:pt x="5570" y="4236"/>
                </a:lnTo>
                <a:lnTo>
                  <a:pt x="5727" y="4355"/>
                </a:lnTo>
                <a:lnTo>
                  <a:pt x="5878" y="4467"/>
                </a:lnTo>
                <a:lnTo>
                  <a:pt x="6019" y="4571"/>
                </a:lnTo>
                <a:lnTo>
                  <a:pt x="6150" y="4665"/>
                </a:lnTo>
                <a:lnTo>
                  <a:pt x="6268" y="4747"/>
                </a:lnTo>
                <a:lnTo>
                  <a:pt x="6374" y="4818"/>
                </a:lnTo>
                <a:lnTo>
                  <a:pt x="6465" y="4875"/>
                </a:lnTo>
                <a:lnTo>
                  <a:pt x="6541" y="4920"/>
                </a:lnTo>
                <a:lnTo>
                  <a:pt x="6600" y="4948"/>
                </a:lnTo>
                <a:lnTo>
                  <a:pt x="6641" y="4961"/>
                </a:lnTo>
                <a:lnTo>
                  <a:pt x="6688" y="4961"/>
                </a:lnTo>
                <a:lnTo>
                  <a:pt x="6767" y="4951"/>
                </a:lnTo>
                <a:lnTo>
                  <a:pt x="6874" y="4932"/>
                </a:lnTo>
                <a:lnTo>
                  <a:pt x="7007" y="4905"/>
                </a:lnTo>
                <a:lnTo>
                  <a:pt x="7165" y="4869"/>
                </a:lnTo>
                <a:lnTo>
                  <a:pt x="7345" y="4826"/>
                </a:lnTo>
                <a:lnTo>
                  <a:pt x="7546" y="4777"/>
                </a:lnTo>
                <a:lnTo>
                  <a:pt x="7766" y="4721"/>
                </a:lnTo>
                <a:lnTo>
                  <a:pt x="8000" y="4661"/>
                </a:lnTo>
                <a:lnTo>
                  <a:pt x="8249" y="4595"/>
                </a:lnTo>
                <a:lnTo>
                  <a:pt x="8511" y="4525"/>
                </a:lnTo>
                <a:lnTo>
                  <a:pt x="8782" y="4451"/>
                </a:lnTo>
                <a:lnTo>
                  <a:pt x="9060" y="4374"/>
                </a:lnTo>
                <a:lnTo>
                  <a:pt x="9344" y="4294"/>
                </a:lnTo>
                <a:lnTo>
                  <a:pt x="9631" y="4213"/>
                </a:lnTo>
                <a:lnTo>
                  <a:pt x="9921" y="4130"/>
                </a:lnTo>
                <a:lnTo>
                  <a:pt x="10209" y="4046"/>
                </a:lnTo>
                <a:lnTo>
                  <a:pt x="10494" y="3962"/>
                </a:lnTo>
                <a:lnTo>
                  <a:pt x="10775" y="3880"/>
                </a:lnTo>
                <a:lnTo>
                  <a:pt x="11048" y="3797"/>
                </a:lnTo>
                <a:lnTo>
                  <a:pt x="11313" y="3717"/>
                </a:lnTo>
                <a:lnTo>
                  <a:pt x="11566" y="3638"/>
                </a:lnTo>
                <a:lnTo>
                  <a:pt x="11805" y="3561"/>
                </a:lnTo>
                <a:lnTo>
                  <a:pt x="12029" y="3490"/>
                </a:lnTo>
                <a:lnTo>
                  <a:pt x="12236" y="3421"/>
                </a:lnTo>
                <a:lnTo>
                  <a:pt x="12423" y="3357"/>
                </a:lnTo>
                <a:lnTo>
                  <a:pt x="12588" y="3298"/>
                </a:lnTo>
                <a:lnTo>
                  <a:pt x="12729" y="3245"/>
                </a:lnTo>
                <a:lnTo>
                  <a:pt x="12845" y="3199"/>
                </a:lnTo>
                <a:lnTo>
                  <a:pt x="12932" y="3159"/>
                </a:lnTo>
                <a:lnTo>
                  <a:pt x="12989" y="3127"/>
                </a:lnTo>
                <a:lnTo>
                  <a:pt x="13013" y="3103"/>
                </a:lnTo>
                <a:lnTo>
                  <a:pt x="13011" y="3076"/>
                </a:lnTo>
                <a:lnTo>
                  <a:pt x="12991" y="3034"/>
                </a:lnTo>
                <a:lnTo>
                  <a:pt x="12952" y="2980"/>
                </a:lnTo>
                <a:lnTo>
                  <a:pt x="12897" y="2914"/>
                </a:lnTo>
                <a:lnTo>
                  <a:pt x="12827" y="2837"/>
                </a:lnTo>
                <a:lnTo>
                  <a:pt x="12743" y="2750"/>
                </a:lnTo>
                <a:lnTo>
                  <a:pt x="12646" y="2654"/>
                </a:lnTo>
                <a:lnTo>
                  <a:pt x="12538" y="2551"/>
                </a:lnTo>
                <a:lnTo>
                  <a:pt x="12420" y="2441"/>
                </a:lnTo>
                <a:lnTo>
                  <a:pt x="12292" y="2324"/>
                </a:lnTo>
                <a:lnTo>
                  <a:pt x="12156" y="2202"/>
                </a:lnTo>
                <a:lnTo>
                  <a:pt x="12015" y="2075"/>
                </a:lnTo>
                <a:lnTo>
                  <a:pt x="11868" y="1946"/>
                </a:lnTo>
                <a:lnTo>
                  <a:pt x="11718" y="1815"/>
                </a:lnTo>
                <a:lnTo>
                  <a:pt x="11565" y="1682"/>
                </a:lnTo>
                <a:lnTo>
                  <a:pt x="11410" y="1548"/>
                </a:lnTo>
                <a:lnTo>
                  <a:pt x="11100" y="1285"/>
                </a:lnTo>
                <a:lnTo>
                  <a:pt x="10800" y="1032"/>
                </a:lnTo>
                <a:lnTo>
                  <a:pt x="10517" y="796"/>
                </a:lnTo>
                <a:lnTo>
                  <a:pt x="10264" y="587"/>
                </a:lnTo>
                <a:lnTo>
                  <a:pt x="10051" y="410"/>
                </a:lnTo>
                <a:lnTo>
                  <a:pt x="9885" y="274"/>
                </a:lnTo>
                <a:lnTo>
                  <a:pt x="9780" y="187"/>
                </a:lnTo>
                <a:lnTo>
                  <a:pt x="9742" y="156"/>
                </a:lnTo>
                <a:close/>
                <a:moveTo>
                  <a:pt x="0" y="4296"/>
                </a:moveTo>
                <a:lnTo>
                  <a:pt x="12" y="4325"/>
                </a:lnTo>
                <a:lnTo>
                  <a:pt x="45" y="4375"/>
                </a:lnTo>
                <a:lnTo>
                  <a:pt x="100" y="4443"/>
                </a:lnTo>
                <a:lnTo>
                  <a:pt x="173" y="4529"/>
                </a:lnTo>
                <a:lnTo>
                  <a:pt x="264" y="4632"/>
                </a:lnTo>
                <a:lnTo>
                  <a:pt x="372" y="4748"/>
                </a:lnTo>
                <a:lnTo>
                  <a:pt x="495" y="4878"/>
                </a:lnTo>
                <a:lnTo>
                  <a:pt x="631" y="5022"/>
                </a:lnTo>
                <a:lnTo>
                  <a:pt x="780" y="5174"/>
                </a:lnTo>
                <a:lnTo>
                  <a:pt x="939" y="5336"/>
                </a:lnTo>
                <a:lnTo>
                  <a:pt x="1108" y="5506"/>
                </a:lnTo>
                <a:lnTo>
                  <a:pt x="1284" y="5683"/>
                </a:lnTo>
                <a:lnTo>
                  <a:pt x="1467" y="5864"/>
                </a:lnTo>
                <a:lnTo>
                  <a:pt x="1655" y="6048"/>
                </a:lnTo>
                <a:lnTo>
                  <a:pt x="1847" y="6236"/>
                </a:lnTo>
                <a:lnTo>
                  <a:pt x="2040" y="6424"/>
                </a:lnTo>
                <a:lnTo>
                  <a:pt x="2235" y="6612"/>
                </a:lnTo>
                <a:lnTo>
                  <a:pt x="2429" y="6797"/>
                </a:lnTo>
                <a:lnTo>
                  <a:pt x="2621" y="6979"/>
                </a:lnTo>
                <a:lnTo>
                  <a:pt x="2809" y="7156"/>
                </a:lnTo>
                <a:lnTo>
                  <a:pt x="2993" y="7327"/>
                </a:lnTo>
                <a:lnTo>
                  <a:pt x="3170" y="7491"/>
                </a:lnTo>
                <a:lnTo>
                  <a:pt x="3340" y="7645"/>
                </a:lnTo>
                <a:lnTo>
                  <a:pt x="3500" y="7789"/>
                </a:lnTo>
                <a:lnTo>
                  <a:pt x="3649" y="7922"/>
                </a:lnTo>
                <a:lnTo>
                  <a:pt x="3787" y="8041"/>
                </a:lnTo>
                <a:lnTo>
                  <a:pt x="3911" y="8146"/>
                </a:lnTo>
                <a:lnTo>
                  <a:pt x="4021" y="8234"/>
                </a:lnTo>
                <a:lnTo>
                  <a:pt x="4114" y="8305"/>
                </a:lnTo>
                <a:lnTo>
                  <a:pt x="4189" y="8357"/>
                </a:lnTo>
                <a:lnTo>
                  <a:pt x="4246" y="8390"/>
                </a:lnTo>
                <a:lnTo>
                  <a:pt x="4282" y="8401"/>
                </a:lnTo>
                <a:lnTo>
                  <a:pt x="4311" y="8392"/>
                </a:lnTo>
                <a:lnTo>
                  <a:pt x="4351" y="8368"/>
                </a:lnTo>
                <a:lnTo>
                  <a:pt x="4398" y="8331"/>
                </a:lnTo>
                <a:lnTo>
                  <a:pt x="4452" y="8280"/>
                </a:lnTo>
                <a:lnTo>
                  <a:pt x="4514" y="8217"/>
                </a:lnTo>
                <a:lnTo>
                  <a:pt x="4582" y="8143"/>
                </a:lnTo>
                <a:lnTo>
                  <a:pt x="4657" y="8058"/>
                </a:lnTo>
                <a:lnTo>
                  <a:pt x="4736" y="7964"/>
                </a:lnTo>
                <a:lnTo>
                  <a:pt x="4819" y="7862"/>
                </a:lnTo>
                <a:lnTo>
                  <a:pt x="4907" y="7754"/>
                </a:lnTo>
                <a:lnTo>
                  <a:pt x="4998" y="7639"/>
                </a:lnTo>
                <a:lnTo>
                  <a:pt x="5090" y="7519"/>
                </a:lnTo>
                <a:lnTo>
                  <a:pt x="5185" y="7395"/>
                </a:lnTo>
                <a:lnTo>
                  <a:pt x="5281" y="7268"/>
                </a:lnTo>
                <a:lnTo>
                  <a:pt x="5378" y="7139"/>
                </a:lnTo>
                <a:lnTo>
                  <a:pt x="5474" y="7009"/>
                </a:lnTo>
                <a:lnTo>
                  <a:pt x="5664" y="6750"/>
                </a:lnTo>
                <a:lnTo>
                  <a:pt x="5845" y="6499"/>
                </a:lnTo>
                <a:lnTo>
                  <a:pt x="6013" y="6264"/>
                </a:lnTo>
                <a:lnTo>
                  <a:pt x="6162" y="6055"/>
                </a:lnTo>
                <a:lnTo>
                  <a:pt x="6287" y="5877"/>
                </a:lnTo>
                <a:lnTo>
                  <a:pt x="6383" y="5740"/>
                </a:lnTo>
                <a:lnTo>
                  <a:pt x="6444" y="5652"/>
                </a:lnTo>
                <a:lnTo>
                  <a:pt x="6465" y="5621"/>
                </a:lnTo>
                <a:lnTo>
                  <a:pt x="2140" y="2050"/>
                </a:lnTo>
                <a:lnTo>
                  <a:pt x="2116" y="2073"/>
                </a:lnTo>
                <a:lnTo>
                  <a:pt x="2048" y="2138"/>
                </a:lnTo>
                <a:lnTo>
                  <a:pt x="1942" y="2241"/>
                </a:lnTo>
                <a:lnTo>
                  <a:pt x="1805" y="2374"/>
                </a:lnTo>
                <a:lnTo>
                  <a:pt x="1644" y="2532"/>
                </a:lnTo>
                <a:lnTo>
                  <a:pt x="1463" y="2710"/>
                </a:lnTo>
                <a:lnTo>
                  <a:pt x="1270" y="2901"/>
                </a:lnTo>
                <a:lnTo>
                  <a:pt x="1070" y="3101"/>
                </a:lnTo>
                <a:lnTo>
                  <a:pt x="970" y="3203"/>
                </a:lnTo>
                <a:lnTo>
                  <a:pt x="871" y="3303"/>
                </a:lnTo>
                <a:lnTo>
                  <a:pt x="773" y="3403"/>
                </a:lnTo>
                <a:lnTo>
                  <a:pt x="677" y="3502"/>
                </a:lnTo>
                <a:lnTo>
                  <a:pt x="585" y="3598"/>
                </a:lnTo>
                <a:lnTo>
                  <a:pt x="496" y="3690"/>
                </a:lnTo>
                <a:lnTo>
                  <a:pt x="412" y="3780"/>
                </a:lnTo>
                <a:lnTo>
                  <a:pt x="335" y="3865"/>
                </a:lnTo>
                <a:lnTo>
                  <a:pt x="262" y="3944"/>
                </a:lnTo>
                <a:lnTo>
                  <a:pt x="198" y="4018"/>
                </a:lnTo>
                <a:lnTo>
                  <a:pt x="140" y="4085"/>
                </a:lnTo>
                <a:lnTo>
                  <a:pt x="92" y="4145"/>
                </a:lnTo>
                <a:lnTo>
                  <a:pt x="53" y="4196"/>
                </a:lnTo>
                <a:lnTo>
                  <a:pt x="24" y="4240"/>
                </a:lnTo>
                <a:lnTo>
                  <a:pt x="6" y="4273"/>
                </a:lnTo>
                <a:lnTo>
                  <a:pt x="0" y="4296"/>
                </a:lnTo>
                <a:close/>
              </a:path>
            </a:pathLst>
          </a:custGeom>
          <a:solidFill>
            <a:schemeClr val="bg1">
              <a:lumMod val="65000"/>
            </a:schemeClr>
          </a:solidFill>
          <a:ln>
            <a:noFill/>
          </a:ln>
        </p:spPr>
        <p:txBody>
          <a:bodyPr anchor="ctr"/>
          <a:lstStyle/>
          <a:p>
            <a:pPr algn="ctr"/>
            <a:endParaRPr/>
          </a:p>
        </p:txBody>
      </p:sp>
      <p:sp>
        <p:nvSpPr>
          <p:cNvPr id="9" name="任意多边形: 形状 12"/>
          <p:cNvSpPr/>
          <p:nvPr/>
        </p:nvSpPr>
        <p:spPr bwMode="auto">
          <a:xfrm>
            <a:off x="11044278" y="3208772"/>
            <a:ext cx="512723" cy="531405"/>
          </a:xfrm>
          <a:custGeom>
            <a:avLst/>
            <a:gdLst>
              <a:gd name="T0" fmla="*/ 11756 w 15561"/>
              <a:gd name="T1" fmla="*/ 11710 h 16127"/>
              <a:gd name="T2" fmla="*/ 11764 w 15561"/>
              <a:gd name="T3" fmla="*/ 11201 h 16127"/>
              <a:gd name="T4" fmla="*/ 13246 w 15561"/>
              <a:gd name="T5" fmla="*/ 11223 h 16127"/>
              <a:gd name="T6" fmla="*/ 14516 w 15561"/>
              <a:gd name="T7" fmla="*/ 10799 h 16127"/>
              <a:gd name="T8" fmla="*/ 15019 w 15561"/>
              <a:gd name="T9" fmla="*/ 9764 h 16127"/>
              <a:gd name="T10" fmla="*/ 14640 w 15561"/>
              <a:gd name="T11" fmla="*/ 9601 h 16127"/>
              <a:gd name="T12" fmla="*/ 13604 w 15561"/>
              <a:gd name="T13" fmla="*/ 9504 h 16127"/>
              <a:gd name="T14" fmla="*/ 12573 w 15561"/>
              <a:gd name="T15" fmla="*/ 9264 h 16127"/>
              <a:gd name="T16" fmla="*/ 11663 w 15561"/>
              <a:gd name="T17" fmla="*/ 8766 h 16127"/>
              <a:gd name="T18" fmla="*/ 11017 w 15561"/>
              <a:gd name="T19" fmla="*/ 8232 h 16127"/>
              <a:gd name="T20" fmla="*/ 10681 w 15561"/>
              <a:gd name="T21" fmla="*/ 7871 h 16127"/>
              <a:gd name="T22" fmla="*/ 10298 w 15561"/>
              <a:gd name="T23" fmla="*/ 7197 h 16127"/>
              <a:gd name="T24" fmla="*/ 9830 w 15561"/>
              <a:gd name="T25" fmla="*/ 5728 h 16127"/>
              <a:gd name="T26" fmla="*/ 9597 w 15561"/>
              <a:gd name="T27" fmla="*/ 4029 h 16127"/>
              <a:gd name="T28" fmla="*/ 9339 w 15561"/>
              <a:gd name="T29" fmla="*/ 3691 h 16127"/>
              <a:gd name="T30" fmla="*/ 8860 w 15561"/>
              <a:gd name="T31" fmla="*/ 3488 h 16127"/>
              <a:gd name="T32" fmla="*/ 8307 w 15561"/>
              <a:gd name="T33" fmla="*/ 3331 h 16127"/>
              <a:gd name="T34" fmla="*/ 8380 w 15561"/>
              <a:gd name="T35" fmla="*/ 2454 h 16127"/>
              <a:gd name="T36" fmla="*/ 8517 w 15561"/>
              <a:gd name="T37" fmla="*/ 1469 h 16127"/>
              <a:gd name="T38" fmla="*/ 8721 w 15561"/>
              <a:gd name="T39" fmla="*/ 338 h 16127"/>
              <a:gd name="T40" fmla="*/ 8701 w 15561"/>
              <a:gd name="T41" fmla="*/ 50 h 16127"/>
              <a:gd name="T42" fmla="*/ 8062 w 15561"/>
              <a:gd name="T43" fmla="*/ 34 h 16127"/>
              <a:gd name="T44" fmla="*/ 7116 w 15561"/>
              <a:gd name="T45" fmla="*/ 266 h 16127"/>
              <a:gd name="T46" fmla="*/ 6546 w 15561"/>
              <a:gd name="T47" fmla="*/ 578 h 16127"/>
              <a:gd name="T48" fmla="*/ 6528 w 15561"/>
              <a:gd name="T49" fmla="*/ 1371 h 16127"/>
              <a:gd name="T50" fmla="*/ 6668 w 15561"/>
              <a:gd name="T51" fmla="*/ 2356 h 16127"/>
              <a:gd name="T52" fmla="*/ 6855 w 15561"/>
              <a:gd name="T53" fmla="*/ 3480 h 16127"/>
              <a:gd name="T54" fmla="*/ 6238 w 15561"/>
              <a:gd name="T55" fmla="*/ 3615 h 16127"/>
              <a:gd name="T56" fmla="*/ 5781 w 15561"/>
              <a:gd name="T57" fmla="*/ 3785 h 16127"/>
              <a:gd name="T58" fmla="*/ 5565 w 15561"/>
              <a:gd name="T59" fmla="*/ 3970 h 16127"/>
              <a:gd name="T60" fmla="*/ 5229 w 15561"/>
              <a:gd name="T61" fmla="*/ 5241 h 16127"/>
              <a:gd name="T62" fmla="*/ 4800 w 15561"/>
              <a:gd name="T63" fmla="*/ 6479 h 16127"/>
              <a:gd name="T64" fmla="*/ 4448 w 15561"/>
              <a:gd name="T65" fmla="*/ 7367 h 16127"/>
              <a:gd name="T66" fmla="*/ 4037 w 15561"/>
              <a:gd name="T67" fmla="*/ 8168 h 16127"/>
              <a:gd name="T68" fmla="*/ 3314 w 15561"/>
              <a:gd name="T69" fmla="*/ 9117 h 16127"/>
              <a:gd name="T70" fmla="*/ 2287 w 15561"/>
              <a:gd name="T71" fmla="*/ 9861 h 16127"/>
              <a:gd name="T72" fmla="*/ 1150 w 15561"/>
              <a:gd name="T73" fmla="*/ 10273 h 16127"/>
              <a:gd name="T74" fmla="*/ 156 w 15561"/>
              <a:gd name="T75" fmla="*/ 10551 h 16127"/>
              <a:gd name="T76" fmla="*/ 34 w 15561"/>
              <a:gd name="T77" fmla="*/ 10965 h 16127"/>
              <a:gd name="T78" fmla="*/ 674 w 15561"/>
              <a:gd name="T79" fmla="*/ 11869 h 16127"/>
              <a:gd name="T80" fmla="*/ 2299 w 15561"/>
              <a:gd name="T81" fmla="*/ 12370 h 16127"/>
              <a:gd name="T82" fmla="*/ 4064 w 15561"/>
              <a:gd name="T83" fmla="*/ 12173 h 16127"/>
              <a:gd name="T84" fmla="*/ 3561 w 15561"/>
              <a:gd name="T85" fmla="*/ 13156 h 16127"/>
              <a:gd name="T86" fmla="*/ 2724 w 15561"/>
              <a:gd name="T87" fmla="*/ 14306 h 16127"/>
              <a:gd name="T88" fmla="*/ 2162 w 15561"/>
              <a:gd name="T89" fmla="*/ 15252 h 16127"/>
              <a:gd name="T90" fmla="*/ 2377 w 15561"/>
              <a:gd name="T91" fmla="*/ 15926 h 16127"/>
              <a:gd name="T92" fmla="*/ 3744 w 15561"/>
              <a:gd name="T93" fmla="*/ 16099 h 16127"/>
              <a:gd name="T94" fmla="*/ 5735 w 15561"/>
              <a:gd name="T95" fmla="*/ 15122 h 16127"/>
              <a:gd name="T96" fmla="*/ 7416 w 15561"/>
              <a:gd name="T97" fmla="*/ 12603 h 16127"/>
              <a:gd name="T98" fmla="*/ 7963 w 15561"/>
              <a:gd name="T99" fmla="*/ 13505 h 16127"/>
              <a:gd name="T100" fmla="*/ 8690 w 15561"/>
              <a:gd name="T101" fmla="*/ 14388 h 16127"/>
              <a:gd name="T102" fmla="*/ 9609 w 15561"/>
              <a:gd name="T103" fmla="*/ 15151 h 16127"/>
              <a:gd name="T104" fmla="*/ 11499 w 15561"/>
              <a:gd name="T105" fmla="*/ 15845 h 16127"/>
              <a:gd name="T106" fmla="*/ 13652 w 15561"/>
              <a:gd name="T107" fmla="*/ 15818 h 16127"/>
              <a:gd name="T108" fmla="*/ 15262 w 15561"/>
              <a:gd name="T109" fmla="*/ 15059 h 16127"/>
              <a:gd name="T110" fmla="*/ 15415 w 15561"/>
              <a:gd name="T111" fmla="*/ 14300 h 16127"/>
              <a:gd name="T112" fmla="*/ 14411 w 15561"/>
              <a:gd name="T113" fmla="*/ 13735 h 16127"/>
              <a:gd name="T114" fmla="*/ 12988 w 15561"/>
              <a:gd name="T115" fmla="*/ 12936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61" h="16127">
                <a:moveTo>
                  <a:pt x="12316" y="12369"/>
                </a:moveTo>
                <a:lnTo>
                  <a:pt x="12252" y="12302"/>
                </a:lnTo>
                <a:lnTo>
                  <a:pt x="12187" y="12232"/>
                </a:lnTo>
                <a:lnTo>
                  <a:pt x="12123" y="12162"/>
                </a:lnTo>
                <a:lnTo>
                  <a:pt x="12061" y="12089"/>
                </a:lnTo>
                <a:lnTo>
                  <a:pt x="11998" y="12015"/>
                </a:lnTo>
                <a:lnTo>
                  <a:pt x="11936" y="11941"/>
                </a:lnTo>
                <a:lnTo>
                  <a:pt x="11875" y="11865"/>
                </a:lnTo>
                <a:lnTo>
                  <a:pt x="11815" y="11788"/>
                </a:lnTo>
                <a:lnTo>
                  <a:pt x="11756" y="11710"/>
                </a:lnTo>
                <a:lnTo>
                  <a:pt x="11697" y="11632"/>
                </a:lnTo>
                <a:lnTo>
                  <a:pt x="11638" y="11553"/>
                </a:lnTo>
                <a:lnTo>
                  <a:pt x="11581" y="11473"/>
                </a:lnTo>
                <a:lnTo>
                  <a:pt x="11524" y="11392"/>
                </a:lnTo>
                <a:lnTo>
                  <a:pt x="11469" y="11312"/>
                </a:lnTo>
                <a:lnTo>
                  <a:pt x="11414" y="11231"/>
                </a:lnTo>
                <a:lnTo>
                  <a:pt x="11361" y="11149"/>
                </a:lnTo>
                <a:lnTo>
                  <a:pt x="11490" y="11168"/>
                </a:lnTo>
                <a:lnTo>
                  <a:pt x="11625" y="11185"/>
                </a:lnTo>
                <a:lnTo>
                  <a:pt x="11764" y="11201"/>
                </a:lnTo>
                <a:lnTo>
                  <a:pt x="11905" y="11215"/>
                </a:lnTo>
                <a:lnTo>
                  <a:pt x="12051" y="11227"/>
                </a:lnTo>
                <a:lnTo>
                  <a:pt x="12197" y="11237"/>
                </a:lnTo>
                <a:lnTo>
                  <a:pt x="12347" y="11245"/>
                </a:lnTo>
                <a:lnTo>
                  <a:pt x="12496" y="11249"/>
                </a:lnTo>
                <a:lnTo>
                  <a:pt x="12648" y="11251"/>
                </a:lnTo>
                <a:lnTo>
                  <a:pt x="12798" y="11250"/>
                </a:lnTo>
                <a:lnTo>
                  <a:pt x="12949" y="11245"/>
                </a:lnTo>
                <a:lnTo>
                  <a:pt x="13098" y="11236"/>
                </a:lnTo>
                <a:lnTo>
                  <a:pt x="13246" y="11223"/>
                </a:lnTo>
                <a:lnTo>
                  <a:pt x="13391" y="11206"/>
                </a:lnTo>
                <a:lnTo>
                  <a:pt x="13535" y="11184"/>
                </a:lnTo>
                <a:lnTo>
                  <a:pt x="13674" y="11156"/>
                </a:lnTo>
                <a:lnTo>
                  <a:pt x="13810" y="11123"/>
                </a:lnTo>
                <a:lnTo>
                  <a:pt x="13943" y="11085"/>
                </a:lnTo>
                <a:lnTo>
                  <a:pt x="14069" y="11041"/>
                </a:lnTo>
                <a:lnTo>
                  <a:pt x="14190" y="10990"/>
                </a:lnTo>
                <a:lnTo>
                  <a:pt x="14305" y="10934"/>
                </a:lnTo>
                <a:lnTo>
                  <a:pt x="14414" y="10869"/>
                </a:lnTo>
                <a:lnTo>
                  <a:pt x="14516" y="10799"/>
                </a:lnTo>
                <a:lnTo>
                  <a:pt x="14610" y="10720"/>
                </a:lnTo>
                <a:lnTo>
                  <a:pt x="14696" y="10634"/>
                </a:lnTo>
                <a:lnTo>
                  <a:pt x="14773" y="10541"/>
                </a:lnTo>
                <a:lnTo>
                  <a:pt x="14841" y="10439"/>
                </a:lnTo>
                <a:lnTo>
                  <a:pt x="14899" y="10328"/>
                </a:lnTo>
                <a:lnTo>
                  <a:pt x="14947" y="10208"/>
                </a:lnTo>
                <a:lnTo>
                  <a:pt x="14983" y="10080"/>
                </a:lnTo>
                <a:lnTo>
                  <a:pt x="15007" y="9942"/>
                </a:lnTo>
                <a:lnTo>
                  <a:pt x="15021" y="9794"/>
                </a:lnTo>
                <a:lnTo>
                  <a:pt x="15019" y="9764"/>
                </a:lnTo>
                <a:lnTo>
                  <a:pt x="15008" y="9738"/>
                </a:lnTo>
                <a:lnTo>
                  <a:pt x="14992" y="9715"/>
                </a:lnTo>
                <a:lnTo>
                  <a:pt x="14968" y="9694"/>
                </a:lnTo>
                <a:lnTo>
                  <a:pt x="14939" y="9676"/>
                </a:lnTo>
                <a:lnTo>
                  <a:pt x="14902" y="9660"/>
                </a:lnTo>
                <a:lnTo>
                  <a:pt x="14861" y="9645"/>
                </a:lnTo>
                <a:lnTo>
                  <a:pt x="14813" y="9631"/>
                </a:lnTo>
                <a:lnTo>
                  <a:pt x="14760" y="9620"/>
                </a:lnTo>
                <a:lnTo>
                  <a:pt x="14702" y="9610"/>
                </a:lnTo>
                <a:lnTo>
                  <a:pt x="14640" y="9601"/>
                </a:lnTo>
                <a:lnTo>
                  <a:pt x="14572" y="9593"/>
                </a:lnTo>
                <a:lnTo>
                  <a:pt x="14500" y="9586"/>
                </a:lnTo>
                <a:lnTo>
                  <a:pt x="14425" y="9579"/>
                </a:lnTo>
                <a:lnTo>
                  <a:pt x="14345" y="9573"/>
                </a:lnTo>
                <a:lnTo>
                  <a:pt x="14261" y="9566"/>
                </a:lnTo>
                <a:lnTo>
                  <a:pt x="14086" y="9552"/>
                </a:lnTo>
                <a:lnTo>
                  <a:pt x="13899" y="9537"/>
                </a:lnTo>
                <a:lnTo>
                  <a:pt x="13802" y="9527"/>
                </a:lnTo>
                <a:lnTo>
                  <a:pt x="13704" y="9517"/>
                </a:lnTo>
                <a:lnTo>
                  <a:pt x="13604" y="9504"/>
                </a:lnTo>
                <a:lnTo>
                  <a:pt x="13502" y="9490"/>
                </a:lnTo>
                <a:lnTo>
                  <a:pt x="13400" y="9475"/>
                </a:lnTo>
                <a:lnTo>
                  <a:pt x="13297" y="9458"/>
                </a:lnTo>
                <a:lnTo>
                  <a:pt x="13193" y="9439"/>
                </a:lnTo>
                <a:lnTo>
                  <a:pt x="13089" y="9417"/>
                </a:lnTo>
                <a:lnTo>
                  <a:pt x="12984" y="9392"/>
                </a:lnTo>
                <a:lnTo>
                  <a:pt x="12880" y="9364"/>
                </a:lnTo>
                <a:lnTo>
                  <a:pt x="12777" y="9334"/>
                </a:lnTo>
                <a:lnTo>
                  <a:pt x="12675" y="9300"/>
                </a:lnTo>
                <a:lnTo>
                  <a:pt x="12573" y="9264"/>
                </a:lnTo>
                <a:lnTo>
                  <a:pt x="12473" y="9223"/>
                </a:lnTo>
                <a:lnTo>
                  <a:pt x="12375" y="9181"/>
                </a:lnTo>
                <a:lnTo>
                  <a:pt x="12279" y="9136"/>
                </a:lnTo>
                <a:lnTo>
                  <a:pt x="12184" y="9087"/>
                </a:lnTo>
                <a:lnTo>
                  <a:pt x="12091" y="9037"/>
                </a:lnTo>
                <a:lnTo>
                  <a:pt x="12001" y="8985"/>
                </a:lnTo>
                <a:lnTo>
                  <a:pt x="11913" y="8932"/>
                </a:lnTo>
                <a:lnTo>
                  <a:pt x="11827" y="8877"/>
                </a:lnTo>
                <a:lnTo>
                  <a:pt x="11743" y="8822"/>
                </a:lnTo>
                <a:lnTo>
                  <a:pt x="11663" y="8766"/>
                </a:lnTo>
                <a:lnTo>
                  <a:pt x="11585" y="8709"/>
                </a:lnTo>
                <a:lnTo>
                  <a:pt x="11509" y="8653"/>
                </a:lnTo>
                <a:lnTo>
                  <a:pt x="11436" y="8596"/>
                </a:lnTo>
                <a:lnTo>
                  <a:pt x="11367" y="8540"/>
                </a:lnTo>
                <a:lnTo>
                  <a:pt x="11300" y="8485"/>
                </a:lnTo>
                <a:lnTo>
                  <a:pt x="11236" y="8431"/>
                </a:lnTo>
                <a:lnTo>
                  <a:pt x="11177" y="8378"/>
                </a:lnTo>
                <a:lnTo>
                  <a:pt x="11120" y="8327"/>
                </a:lnTo>
                <a:lnTo>
                  <a:pt x="11067" y="8279"/>
                </a:lnTo>
                <a:lnTo>
                  <a:pt x="11017" y="8232"/>
                </a:lnTo>
                <a:lnTo>
                  <a:pt x="10972" y="8188"/>
                </a:lnTo>
                <a:lnTo>
                  <a:pt x="10930" y="8147"/>
                </a:lnTo>
                <a:lnTo>
                  <a:pt x="10892" y="8108"/>
                </a:lnTo>
                <a:lnTo>
                  <a:pt x="10828" y="8043"/>
                </a:lnTo>
                <a:lnTo>
                  <a:pt x="10782" y="7992"/>
                </a:lnTo>
                <a:lnTo>
                  <a:pt x="10753" y="7960"/>
                </a:lnTo>
                <a:lnTo>
                  <a:pt x="10743" y="7950"/>
                </a:lnTo>
                <a:lnTo>
                  <a:pt x="10733" y="7937"/>
                </a:lnTo>
                <a:lnTo>
                  <a:pt x="10703" y="7900"/>
                </a:lnTo>
                <a:lnTo>
                  <a:pt x="10681" y="7871"/>
                </a:lnTo>
                <a:lnTo>
                  <a:pt x="10656" y="7836"/>
                </a:lnTo>
                <a:lnTo>
                  <a:pt x="10626" y="7794"/>
                </a:lnTo>
                <a:lnTo>
                  <a:pt x="10594" y="7745"/>
                </a:lnTo>
                <a:lnTo>
                  <a:pt x="10558" y="7689"/>
                </a:lnTo>
                <a:lnTo>
                  <a:pt x="10520" y="7626"/>
                </a:lnTo>
                <a:lnTo>
                  <a:pt x="10479" y="7555"/>
                </a:lnTo>
                <a:lnTo>
                  <a:pt x="10436" y="7477"/>
                </a:lnTo>
                <a:lnTo>
                  <a:pt x="10392" y="7392"/>
                </a:lnTo>
                <a:lnTo>
                  <a:pt x="10345" y="7299"/>
                </a:lnTo>
                <a:lnTo>
                  <a:pt x="10298" y="7197"/>
                </a:lnTo>
                <a:lnTo>
                  <a:pt x="10250" y="7088"/>
                </a:lnTo>
                <a:lnTo>
                  <a:pt x="10202" y="6971"/>
                </a:lnTo>
                <a:lnTo>
                  <a:pt x="10152" y="6846"/>
                </a:lnTo>
                <a:lnTo>
                  <a:pt x="10104" y="6712"/>
                </a:lnTo>
                <a:lnTo>
                  <a:pt x="10055" y="6570"/>
                </a:lnTo>
                <a:lnTo>
                  <a:pt x="10008" y="6420"/>
                </a:lnTo>
                <a:lnTo>
                  <a:pt x="9962" y="6260"/>
                </a:lnTo>
                <a:lnTo>
                  <a:pt x="9916" y="6092"/>
                </a:lnTo>
                <a:lnTo>
                  <a:pt x="9873" y="5915"/>
                </a:lnTo>
                <a:lnTo>
                  <a:pt x="9830" y="5728"/>
                </a:lnTo>
                <a:lnTo>
                  <a:pt x="9791" y="5533"/>
                </a:lnTo>
                <a:lnTo>
                  <a:pt x="9754" y="5328"/>
                </a:lnTo>
                <a:lnTo>
                  <a:pt x="9720" y="5114"/>
                </a:lnTo>
                <a:lnTo>
                  <a:pt x="9690" y="4890"/>
                </a:lnTo>
                <a:lnTo>
                  <a:pt x="9662" y="4657"/>
                </a:lnTo>
                <a:lnTo>
                  <a:pt x="9639" y="4413"/>
                </a:lnTo>
                <a:lnTo>
                  <a:pt x="9620" y="4160"/>
                </a:lnTo>
                <a:lnTo>
                  <a:pt x="9615" y="4115"/>
                </a:lnTo>
                <a:lnTo>
                  <a:pt x="9607" y="4071"/>
                </a:lnTo>
                <a:lnTo>
                  <a:pt x="9597" y="4029"/>
                </a:lnTo>
                <a:lnTo>
                  <a:pt x="9583" y="3989"/>
                </a:lnTo>
                <a:lnTo>
                  <a:pt x="9567" y="3950"/>
                </a:lnTo>
                <a:lnTo>
                  <a:pt x="9547" y="3913"/>
                </a:lnTo>
                <a:lnTo>
                  <a:pt x="9525" y="3877"/>
                </a:lnTo>
                <a:lnTo>
                  <a:pt x="9500" y="3842"/>
                </a:lnTo>
                <a:lnTo>
                  <a:pt x="9473" y="3809"/>
                </a:lnTo>
                <a:lnTo>
                  <a:pt x="9443" y="3778"/>
                </a:lnTo>
                <a:lnTo>
                  <a:pt x="9410" y="3748"/>
                </a:lnTo>
                <a:lnTo>
                  <a:pt x="9376" y="3719"/>
                </a:lnTo>
                <a:lnTo>
                  <a:pt x="9339" y="3691"/>
                </a:lnTo>
                <a:lnTo>
                  <a:pt x="9300" y="3665"/>
                </a:lnTo>
                <a:lnTo>
                  <a:pt x="9258" y="3641"/>
                </a:lnTo>
                <a:lnTo>
                  <a:pt x="9215" y="3618"/>
                </a:lnTo>
                <a:lnTo>
                  <a:pt x="9170" y="3596"/>
                </a:lnTo>
                <a:lnTo>
                  <a:pt x="9122" y="3574"/>
                </a:lnTo>
                <a:lnTo>
                  <a:pt x="9074" y="3554"/>
                </a:lnTo>
                <a:lnTo>
                  <a:pt x="9023" y="3536"/>
                </a:lnTo>
                <a:lnTo>
                  <a:pt x="8971" y="3519"/>
                </a:lnTo>
                <a:lnTo>
                  <a:pt x="8916" y="3503"/>
                </a:lnTo>
                <a:lnTo>
                  <a:pt x="8860" y="3488"/>
                </a:lnTo>
                <a:lnTo>
                  <a:pt x="8803" y="3475"/>
                </a:lnTo>
                <a:lnTo>
                  <a:pt x="8744" y="3461"/>
                </a:lnTo>
                <a:lnTo>
                  <a:pt x="8685" y="3450"/>
                </a:lnTo>
                <a:lnTo>
                  <a:pt x="8624" y="3440"/>
                </a:lnTo>
                <a:lnTo>
                  <a:pt x="8561" y="3430"/>
                </a:lnTo>
                <a:lnTo>
                  <a:pt x="8499" y="3422"/>
                </a:lnTo>
                <a:lnTo>
                  <a:pt x="8434" y="3415"/>
                </a:lnTo>
                <a:lnTo>
                  <a:pt x="8369" y="3409"/>
                </a:lnTo>
                <a:lnTo>
                  <a:pt x="8303" y="3404"/>
                </a:lnTo>
                <a:lnTo>
                  <a:pt x="8307" y="3331"/>
                </a:lnTo>
                <a:lnTo>
                  <a:pt x="8312" y="3255"/>
                </a:lnTo>
                <a:lnTo>
                  <a:pt x="8317" y="3175"/>
                </a:lnTo>
                <a:lnTo>
                  <a:pt x="8323" y="3094"/>
                </a:lnTo>
                <a:lnTo>
                  <a:pt x="8329" y="3008"/>
                </a:lnTo>
                <a:lnTo>
                  <a:pt x="8336" y="2921"/>
                </a:lnTo>
                <a:lnTo>
                  <a:pt x="8343" y="2831"/>
                </a:lnTo>
                <a:lnTo>
                  <a:pt x="8351" y="2740"/>
                </a:lnTo>
                <a:lnTo>
                  <a:pt x="8360" y="2646"/>
                </a:lnTo>
                <a:lnTo>
                  <a:pt x="8369" y="2551"/>
                </a:lnTo>
                <a:lnTo>
                  <a:pt x="8380" y="2454"/>
                </a:lnTo>
                <a:lnTo>
                  <a:pt x="8390" y="2358"/>
                </a:lnTo>
                <a:lnTo>
                  <a:pt x="8401" y="2260"/>
                </a:lnTo>
                <a:lnTo>
                  <a:pt x="8413" y="2160"/>
                </a:lnTo>
                <a:lnTo>
                  <a:pt x="8426" y="2061"/>
                </a:lnTo>
                <a:lnTo>
                  <a:pt x="8439" y="1963"/>
                </a:lnTo>
                <a:lnTo>
                  <a:pt x="8450" y="1879"/>
                </a:lnTo>
                <a:lnTo>
                  <a:pt x="8463" y="1796"/>
                </a:lnTo>
                <a:lnTo>
                  <a:pt x="8476" y="1714"/>
                </a:lnTo>
                <a:lnTo>
                  <a:pt x="8490" y="1631"/>
                </a:lnTo>
                <a:lnTo>
                  <a:pt x="8517" y="1469"/>
                </a:lnTo>
                <a:lnTo>
                  <a:pt x="8545" y="1309"/>
                </a:lnTo>
                <a:lnTo>
                  <a:pt x="8575" y="1155"/>
                </a:lnTo>
                <a:lnTo>
                  <a:pt x="8603" y="1006"/>
                </a:lnTo>
                <a:lnTo>
                  <a:pt x="8629" y="864"/>
                </a:lnTo>
                <a:lnTo>
                  <a:pt x="8655" y="730"/>
                </a:lnTo>
                <a:lnTo>
                  <a:pt x="8678" y="605"/>
                </a:lnTo>
                <a:lnTo>
                  <a:pt x="8698" y="490"/>
                </a:lnTo>
                <a:lnTo>
                  <a:pt x="8707" y="436"/>
                </a:lnTo>
                <a:lnTo>
                  <a:pt x="8715" y="386"/>
                </a:lnTo>
                <a:lnTo>
                  <a:pt x="8721" y="338"/>
                </a:lnTo>
                <a:lnTo>
                  <a:pt x="8727" y="294"/>
                </a:lnTo>
                <a:lnTo>
                  <a:pt x="8731" y="253"/>
                </a:lnTo>
                <a:lnTo>
                  <a:pt x="8734" y="216"/>
                </a:lnTo>
                <a:lnTo>
                  <a:pt x="8736" y="181"/>
                </a:lnTo>
                <a:lnTo>
                  <a:pt x="8736" y="152"/>
                </a:lnTo>
                <a:lnTo>
                  <a:pt x="8735" y="126"/>
                </a:lnTo>
                <a:lnTo>
                  <a:pt x="8732" y="104"/>
                </a:lnTo>
                <a:lnTo>
                  <a:pt x="8727" y="86"/>
                </a:lnTo>
                <a:lnTo>
                  <a:pt x="8721" y="73"/>
                </a:lnTo>
                <a:lnTo>
                  <a:pt x="8701" y="50"/>
                </a:lnTo>
                <a:lnTo>
                  <a:pt x="8670" y="32"/>
                </a:lnTo>
                <a:lnTo>
                  <a:pt x="8631" y="19"/>
                </a:lnTo>
                <a:lnTo>
                  <a:pt x="8583" y="9"/>
                </a:lnTo>
                <a:lnTo>
                  <a:pt x="8526" y="3"/>
                </a:lnTo>
                <a:lnTo>
                  <a:pt x="8463" y="0"/>
                </a:lnTo>
                <a:lnTo>
                  <a:pt x="8394" y="1"/>
                </a:lnTo>
                <a:lnTo>
                  <a:pt x="8318" y="5"/>
                </a:lnTo>
                <a:lnTo>
                  <a:pt x="8237" y="12"/>
                </a:lnTo>
                <a:lnTo>
                  <a:pt x="8151" y="21"/>
                </a:lnTo>
                <a:lnTo>
                  <a:pt x="8062" y="34"/>
                </a:lnTo>
                <a:lnTo>
                  <a:pt x="7970" y="48"/>
                </a:lnTo>
                <a:lnTo>
                  <a:pt x="7876" y="66"/>
                </a:lnTo>
                <a:lnTo>
                  <a:pt x="7779" y="85"/>
                </a:lnTo>
                <a:lnTo>
                  <a:pt x="7683" y="107"/>
                </a:lnTo>
                <a:lnTo>
                  <a:pt x="7585" y="130"/>
                </a:lnTo>
                <a:lnTo>
                  <a:pt x="7488" y="154"/>
                </a:lnTo>
                <a:lnTo>
                  <a:pt x="7392" y="180"/>
                </a:lnTo>
                <a:lnTo>
                  <a:pt x="7297" y="208"/>
                </a:lnTo>
                <a:lnTo>
                  <a:pt x="7205" y="237"/>
                </a:lnTo>
                <a:lnTo>
                  <a:pt x="7116" y="266"/>
                </a:lnTo>
                <a:lnTo>
                  <a:pt x="7031" y="297"/>
                </a:lnTo>
                <a:lnTo>
                  <a:pt x="6949" y="328"/>
                </a:lnTo>
                <a:lnTo>
                  <a:pt x="6874" y="360"/>
                </a:lnTo>
                <a:lnTo>
                  <a:pt x="6805" y="391"/>
                </a:lnTo>
                <a:lnTo>
                  <a:pt x="6741" y="423"/>
                </a:lnTo>
                <a:lnTo>
                  <a:pt x="6684" y="455"/>
                </a:lnTo>
                <a:lnTo>
                  <a:pt x="6636" y="486"/>
                </a:lnTo>
                <a:lnTo>
                  <a:pt x="6597" y="517"/>
                </a:lnTo>
                <a:lnTo>
                  <a:pt x="6566" y="548"/>
                </a:lnTo>
                <a:lnTo>
                  <a:pt x="6546" y="578"/>
                </a:lnTo>
                <a:lnTo>
                  <a:pt x="6536" y="607"/>
                </a:lnTo>
                <a:lnTo>
                  <a:pt x="6526" y="680"/>
                </a:lnTo>
                <a:lnTo>
                  <a:pt x="6519" y="757"/>
                </a:lnTo>
                <a:lnTo>
                  <a:pt x="6514" y="838"/>
                </a:lnTo>
                <a:lnTo>
                  <a:pt x="6512" y="920"/>
                </a:lnTo>
                <a:lnTo>
                  <a:pt x="6511" y="1006"/>
                </a:lnTo>
                <a:lnTo>
                  <a:pt x="6513" y="1095"/>
                </a:lnTo>
                <a:lnTo>
                  <a:pt x="6516" y="1184"/>
                </a:lnTo>
                <a:lnTo>
                  <a:pt x="6521" y="1277"/>
                </a:lnTo>
                <a:lnTo>
                  <a:pt x="6528" y="1371"/>
                </a:lnTo>
                <a:lnTo>
                  <a:pt x="6536" y="1467"/>
                </a:lnTo>
                <a:lnTo>
                  <a:pt x="6546" y="1563"/>
                </a:lnTo>
                <a:lnTo>
                  <a:pt x="6558" y="1661"/>
                </a:lnTo>
                <a:lnTo>
                  <a:pt x="6570" y="1760"/>
                </a:lnTo>
                <a:lnTo>
                  <a:pt x="6584" y="1860"/>
                </a:lnTo>
                <a:lnTo>
                  <a:pt x="6600" y="1959"/>
                </a:lnTo>
                <a:lnTo>
                  <a:pt x="6616" y="2058"/>
                </a:lnTo>
                <a:lnTo>
                  <a:pt x="6633" y="2158"/>
                </a:lnTo>
                <a:lnTo>
                  <a:pt x="6650" y="2257"/>
                </a:lnTo>
                <a:lnTo>
                  <a:pt x="6668" y="2356"/>
                </a:lnTo>
                <a:lnTo>
                  <a:pt x="6687" y="2453"/>
                </a:lnTo>
                <a:lnTo>
                  <a:pt x="6707" y="2549"/>
                </a:lnTo>
                <a:lnTo>
                  <a:pt x="6727" y="2645"/>
                </a:lnTo>
                <a:lnTo>
                  <a:pt x="6747" y="2738"/>
                </a:lnTo>
                <a:lnTo>
                  <a:pt x="6767" y="2829"/>
                </a:lnTo>
                <a:lnTo>
                  <a:pt x="6808" y="3007"/>
                </a:lnTo>
                <a:lnTo>
                  <a:pt x="6848" y="3173"/>
                </a:lnTo>
                <a:lnTo>
                  <a:pt x="6886" y="3328"/>
                </a:lnTo>
                <a:lnTo>
                  <a:pt x="6923" y="3470"/>
                </a:lnTo>
                <a:lnTo>
                  <a:pt x="6855" y="3480"/>
                </a:lnTo>
                <a:lnTo>
                  <a:pt x="6788" y="3491"/>
                </a:lnTo>
                <a:lnTo>
                  <a:pt x="6723" y="3503"/>
                </a:lnTo>
                <a:lnTo>
                  <a:pt x="6658" y="3515"/>
                </a:lnTo>
                <a:lnTo>
                  <a:pt x="6595" y="3528"/>
                </a:lnTo>
                <a:lnTo>
                  <a:pt x="6532" y="3541"/>
                </a:lnTo>
                <a:lnTo>
                  <a:pt x="6470" y="3555"/>
                </a:lnTo>
                <a:lnTo>
                  <a:pt x="6410" y="3569"/>
                </a:lnTo>
                <a:lnTo>
                  <a:pt x="6351" y="3584"/>
                </a:lnTo>
                <a:lnTo>
                  <a:pt x="6293" y="3600"/>
                </a:lnTo>
                <a:lnTo>
                  <a:pt x="6238" y="3615"/>
                </a:lnTo>
                <a:lnTo>
                  <a:pt x="6184" y="3630"/>
                </a:lnTo>
                <a:lnTo>
                  <a:pt x="6132" y="3646"/>
                </a:lnTo>
                <a:lnTo>
                  <a:pt x="6080" y="3663"/>
                </a:lnTo>
                <a:lnTo>
                  <a:pt x="6032" y="3679"/>
                </a:lnTo>
                <a:lnTo>
                  <a:pt x="5985" y="3696"/>
                </a:lnTo>
                <a:lnTo>
                  <a:pt x="5940" y="3713"/>
                </a:lnTo>
                <a:lnTo>
                  <a:pt x="5898" y="3732"/>
                </a:lnTo>
                <a:lnTo>
                  <a:pt x="5856" y="3749"/>
                </a:lnTo>
                <a:lnTo>
                  <a:pt x="5818" y="3767"/>
                </a:lnTo>
                <a:lnTo>
                  <a:pt x="5781" y="3785"/>
                </a:lnTo>
                <a:lnTo>
                  <a:pt x="5748" y="3803"/>
                </a:lnTo>
                <a:lnTo>
                  <a:pt x="5717" y="3821"/>
                </a:lnTo>
                <a:lnTo>
                  <a:pt x="5688" y="3839"/>
                </a:lnTo>
                <a:lnTo>
                  <a:pt x="5662" y="3859"/>
                </a:lnTo>
                <a:lnTo>
                  <a:pt x="5639" y="3877"/>
                </a:lnTo>
                <a:lnTo>
                  <a:pt x="5618" y="3895"/>
                </a:lnTo>
                <a:lnTo>
                  <a:pt x="5601" y="3914"/>
                </a:lnTo>
                <a:lnTo>
                  <a:pt x="5585" y="3932"/>
                </a:lnTo>
                <a:lnTo>
                  <a:pt x="5574" y="3951"/>
                </a:lnTo>
                <a:lnTo>
                  <a:pt x="5565" y="3970"/>
                </a:lnTo>
                <a:lnTo>
                  <a:pt x="5560" y="3989"/>
                </a:lnTo>
                <a:lnTo>
                  <a:pt x="5531" y="4125"/>
                </a:lnTo>
                <a:lnTo>
                  <a:pt x="5499" y="4262"/>
                </a:lnTo>
                <a:lnTo>
                  <a:pt x="5466" y="4401"/>
                </a:lnTo>
                <a:lnTo>
                  <a:pt x="5430" y="4541"/>
                </a:lnTo>
                <a:lnTo>
                  <a:pt x="5392" y="4681"/>
                </a:lnTo>
                <a:lnTo>
                  <a:pt x="5353" y="4822"/>
                </a:lnTo>
                <a:lnTo>
                  <a:pt x="5313" y="4962"/>
                </a:lnTo>
                <a:lnTo>
                  <a:pt x="5271" y="5101"/>
                </a:lnTo>
                <a:lnTo>
                  <a:pt x="5229" y="5241"/>
                </a:lnTo>
                <a:lnTo>
                  <a:pt x="5185" y="5378"/>
                </a:lnTo>
                <a:lnTo>
                  <a:pt x="5142" y="5513"/>
                </a:lnTo>
                <a:lnTo>
                  <a:pt x="5097" y="5645"/>
                </a:lnTo>
                <a:lnTo>
                  <a:pt x="5053" y="5776"/>
                </a:lnTo>
                <a:lnTo>
                  <a:pt x="5010" y="5903"/>
                </a:lnTo>
                <a:lnTo>
                  <a:pt x="4966" y="6027"/>
                </a:lnTo>
                <a:lnTo>
                  <a:pt x="4923" y="6147"/>
                </a:lnTo>
                <a:lnTo>
                  <a:pt x="4881" y="6262"/>
                </a:lnTo>
                <a:lnTo>
                  <a:pt x="4840" y="6374"/>
                </a:lnTo>
                <a:lnTo>
                  <a:pt x="4800" y="6479"/>
                </a:lnTo>
                <a:lnTo>
                  <a:pt x="4762" y="6580"/>
                </a:lnTo>
                <a:lnTo>
                  <a:pt x="4691" y="6764"/>
                </a:lnTo>
                <a:lnTo>
                  <a:pt x="4630" y="6921"/>
                </a:lnTo>
                <a:lnTo>
                  <a:pt x="4578" y="7049"/>
                </a:lnTo>
                <a:lnTo>
                  <a:pt x="4540" y="7144"/>
                </a:lnTo>
                <a:lnTo>
                  <a:pt x="4515" y="7203"/>
                </a:lnTo>
                <a:lnTo>
                  <a:pt x="4506" y="7224"/>
                </a:lnTo>
                <a:lnTo>
                  <a:pt x="4500" y="7240"/>
                </a:lnTo>
                <a:lnTo>
                  <a:pt x="4480" y="7290"/>
                </a:lnTo>
                <a:lnTo>
                  <a:pt x="4448" y="7367"/>
                </a:lnTo>
                <a:lnTo>
                  <a:pt x="4402" y="7471"/>
                </a:lnTo>
                <a:lnTo>
                  <a:pt x="4375" y="7532"/>
                </a:lnTo>
                <a:lnTo>
                  <a:pt x="4345" y="7597"/>
                </a:lnTo>
                <a:lnTo>
                  <a:pt x="4310" y="7667"/>
                </a:lnTo>
                <a:lnTo>
                  <a:pt x="4273" y="7742"/>
                </a:lnTo>
                <a:lnTo>
                  <a:pt x="4233" y="7821"/>
                </a:lnTo>
                <a:lnTo>
                  <a:pt x="4188" y="7903"/>
                </a:lnTo>
                <a:lnTo>
                  <a:pt x="4141" y="7988"/>
                </a:lnTo>
                <a:lnTo>
                  <a:pt x="4090" y="8077"/>
                </a:lnTo>
                <a:lnTo>
                  <a:pt x="4037" y="8168"/>
                </a:lnTo>
                <a:lnTo>
                  <a:pt x="3979" y="8261"/>
                </a:lnTo>
                <a:lnTo>
                  <a:pt x="3919" y="8354"/>
                </a:lnTo>
                <a:lnTo>
                  <a:pt x="3855" y="8450"/>
                </a:lnTo>
                <a:lnTo>
                  <a:pt x="3788" y="8546"/>
                </a:lnTo>
                <a:lnTo>
                  <a:pt x="3718" y="8643"/>
                </a:lnTo>
                <a:lnTo>
                  <a:pt x="3644" y="8739"/>
                </a:lnTo>
                <a:lnTo>
                  <a:pt x="3566" y="8835"/>
                </a:lnTo>
                <a:lnTo>
                  <a:pt x="3485" y="8931"/>
                </a:lnTo>
                <a:lnTo>
                  <a:pt x="3401" y="9025"/>
                </a:lnTo>
                <a:lnTo>
                  <a:pt x="3314" y="9117"/>
                </a:lnTo>
                <a:lnTo>
                  <a:pt x="3224" y="9208"/>
                </a:lnTo>
                <a:lnTo>
                  <a:pt x="3130" y="9297"/>
                </a:lnTo>
                <a:lnTo>
                  <a:pt x="3032" y="9381"/>
                </a:lnTo>
                <a:lnTo>
                  <a:pt x="2931" y="9464"/>
                </a:lnTo>
                <a:lnTo>
                  <a:pt x="2827" y="9543"/>
                </a:lnTo>
                <a:lnTo>
                  <a:pt x="2723" y="9613"/>
                </a:lnTo>
                <a:lnTo>
                  <a:pt x="2618" y="9681"/>
                </a:lnTo>
                <a:lnTo>
                  <a:pt x="2509" y="9744"/>
                </a:lnTo>
                <a:lnTo>
                  <a:pt x="2399" y="9805"/>
                </a:lnTo>
                <a:lnTo>
                  <a:pt x="2287" y="9861"/>
                </a:lnTo>
                <a:lnTo>
                  <a:pt x="2173" y="9915"/>
                </a:lnTo>
                <a:lnTo>
                  <a:pt x="2058" y="9964"/>
                </a:lnTo>
                <a:lnTo>
                  <a:pt x="1943" y="10011"/>
                </a:lnTo>
                <a:lnTo>
                  <a:pt x="1826" y="10056"/>
                </a:lnTo>
                <a:lnTo>
                  <a:pt x="1711" y="10098"/>
                </a:lnTo>
                <a:lnTo>
                  <a:pt x="1596" y="10137"/>
                </a:lnTo>
                <a:lnTo>
                  <a:pt x="1482" y="10174"/>
                </a:lnTo>
                <a:lnTo>
                  <a:pt x="1370" y="10209"/>
                </a:lnTo>
                <a:lnTo>
                  <a:pt x="1259" y="10241"/>
                </a:lnTo>
                <a:lnTo>
                  <a:pt x="1150" y="10273"/>
                </a:lnTo>
                <a:lnTo>
                  <a:pt x="1044" y="10302"/>
                </a:lnTo>
                <a:lnTo>
                  <a:pt x="840" y="10355"/>
                </a:lnTo>
                <a:lnTo>
                  <a:pt x="652" y="10404"/>
                </a:lnTo>
                <a:lnTo>
                  <a:pt x="564" y="10426"/>
                </a:lnTo>
                <a:lnTo>
                  <a:pt x="481" y="10448"/>
                </a:lnTo>
                <a:lnTo>
                  <a:pt x="404" y="10469"/>
                </a:lnTo>
                <a:lnTo>
                  <a:pt x="332" y="10489"/>
                </a:lnTo>
                <a:lnTo>
                  <a:pt x="267" y="10510"/>
                </a:lnTo>
                <a:lnTo>
                  <a:pt x="208" y="10531"/>
                </a:lnTo>
                <a:lnTo>
                  <a:pt x="156" y="10551"/>
                </a:lnTo>
                <a:lnTo>
                  <a:pt x="111" y="10571"/>
                </a:lnTo>
                <a:lnTo>
                  <a:pt x="74" y="10591"/>
                </a:lnTo>
                <a:lnTo>
                  <a:pt x="44" y="10612"/>
                </a:lnTo>
                <a:lnTo>
                  <a:pt x="24" y="10633"/>
                </a:lnTo>
                <a:lnTo>
                  <a:pt x="12" y="10656"/>
                </a:lnTo>
                <a:lnTo>
                  <a:pt x="3" y="10701"/>
                </a:lnTo>
                <a:lnTo>
                  <a:pt x="0" y="10756"/>
                </a:lnTo>
                <a:lnTo>
                  <a:pt x="4" y="10819"/>
                </a:lnTo>
                <a:lnTo>
                  <a:pt x="15" y="10889"/>
                </a:lnTo>
                <a:lnTo>
                  <a:pt x="34" y="10965"/>
                </a:lnTo>
                <a:lnTo>
                  <a:pt x="61" y="11047"/>
                </a:lnTo>
                <a:lnTo>
                  <a:pt x="94" y="11133"/>
                </a:lnTo>
                <a:lnTo>
                  <a:pt x="136" y="11223"/>
                </a:lnTo>
                <a:lnTo>
                  <a:pt x="187" y="11315"/>
                </a:lnTo>
                <a:lnTo>
                  <a:pt x="245" y="11409"/>
                </a:lnTo>
                <a:lnTo>
                  <a:pt x="313" y="11503"/>
                </a:lnTo>
                <a:lnTo>
                  <a:pt x="389" y="11598"/>
                </a:lnTo>
                <a:lnTo>
                  <a:pt x="475" y="11691"/>
                </a:lnTo>
                <a:lnTo>
                  <a:pt x="570" y="11782"/>
                </a:lnTo>
                <a:lnTo>
                  <a:pt x="674" y="11869"/>
                </a:lnTo>
                <a:lnTo>
                  <a:pt x="789" y="11953"/>
                </a:lnTo>
                <a:lnTo>
                  <a:pt x="913" y="12031"/>
                </a:lnTo>
                <a:lnTo>
                  <a:pt x="1048" y="12105"/>
                </a:lnTo>
                <a:lnTo>
                  <a:pt x="1193" y="12171"/>
                </a:lnTo>
                <a:lnTo>
                  <a:pt x="1350" y="12229"/>
                </a:lnTo>
                <a:lnTo>
                  <a:pt x="1516" y="12278"/>
                </a:lnTo>
                <a:lnTo>
                  <a:pt x="1695" y="12318"/>
                </a:lnTo>
                <a:lnTo>
                  <a:pt x="1885" y="12347"/>
                </a:lnTo>
                <a:lnTo>
                  <a:pt x="2086" y="12365"/>
                </a:lnTo>
                <a:lnTo>
                  <a:pt x="2299" y="12370"/>
                </a:lnTo>
                <a:lnTo>
                  <a:pt x="2524" y="12361"/>
                </a:lnTo>
                <a:lnTo>
                  <a:pt x="2763" y="12339"/>
                </a:lnTo>
                <a:lnTo>
                  <a:pt x="3012" y="12301"/>
                </a:lnTo>
                <a:lnTo>
                  <a:pt x="3276" y="12246"/>
                </a:lnTo>
                <a:lnTo>
                  <a:pt x="3552" y="12175"/>
                </a:lnTo>
                <a:lnTo>
                  <a:pt x="3842" y="12085"/>
                </a:lnTo>
                <a:lnTo>
                  <a:pt x="4144" y="11976"/>
                </a:lnTo>
                <a:lnTo>
                  <a:pt x="4118" y="12042"/>
                </a:lnTo>
                <a:lnTo>
                  <a:pt x="4091" y="12107"/>
                </a:lnTo>
                <a:lnTo>
                  <a:pt x="4064" y="12173"/>
                </a:lnTo>
                <a:lnTo>
                  <a:pt x="4036" y="12239"/>
                </a:lnTo>
                <a:lnTo>
                  <a:pt x="4007" y="12307"/>
                </a:lnTo>
                <a:lnTo>
                  <a:pt x="3978" y="12374"/>
                </a:lnTo>
                <a:lnTo>
                  <a:pt x="3948" y="12443"/>
                </a:lnTo>
                <a:lnTo>
                  <a:pt x="3918" y="12510"/>
                </a:lnTo>
                <a:lnTo>
                  <a:pt x="3854" y="12643"/>
                </a:lnTo>
                <a:lnTo>
                  <a:pt x="3786" y="12774"/>
                </a:lnTo>
                <a:lnTo>
                  <a:pt x="3714" y="12903"/>
                </a:lnTo>
                <a:lnTo>
                  <a:pt x="3640" y="13030"/>
                </a:lnTo>
                <a:lnTo>
                  <a:pt x="3561" y="13156"/>
                </a:lnTo>
                <a:lnTo>
                  <a:pt x="3480" y="13279"/>
                </a:lnTo>
                <a:lnTo>
                  <a:pt x="3397" y="13401"/>
                </a:lnTo>
                <a:lnTo>
                  <a:pt x="3312" y="13521"/>
                </a:lnTo>
                <a:lnTo>
                  <a:pt x="3227" y="13639"/>
                </a:lnTo>
                <a:lnTo>
                  <a:pt x="3141" y="13755"/>
                </a:lnTo>
                <a:lnTo>
                  <a:pt x="3056" y="13869"/>
                </a:lnTo>
                <a:lnTo>
                  <a:pt x="2970" y="13981"/>
                </a:lnTo>
                <a:lnTo>
                  <a:pt x="2886" y="14091"/>
                </a:lnTo>
                <a:lnTo>
                  <a:pt x="2804" y="14200"/>
                </a:lnTo>
                <a:lnTo>
                  <a:pt x="2724" y="14306"/>
                </a:lnTo>
                <a:lnTo>
                  <a:pt x="2647" y="14409"/>
                </a:lnTo>
                <a:lnTo>
                  <a:pt x="2573" y="14511"/>
                </a:lnTo>
                <a:lnTo>
                  <a:pt x="2502" y="14611"/>
                </a:lnTo>
                <a:lnTo>
                  <a:pt x="2437" y="14709"/>
                </a:lnTo>
                <a:lnTo>
                  <a:pt x="2376" y="14804"/>
                </a:lnTo>
                <a:lnTo>
                  <a:pt x="2320" y="14898"/>
                </a:lnTo>
                <a:lnTo>
                  <a:pt x="2270" y="14990"/>
                </a:lnTo>
                <a:lnTo>
                  <a:pt x="2226" y="15080"/>
                </a:lnTo>
                <a:lnTo>
                  <a:pt x="2190" y="15166"/>
                </a:lnTo>
                <a:lnTo>
                  <a:pt x="2162" y="15252"/>
                </a:lnTo>
                <a:lnTo>
                  <a:pt x="2141" y="15335"/>
                </a:lnTo>
                <a:lnTo>
                  <a:pt x="2128" y="15415"/>
                </a:lnTo>
                <a:lnTo>
                  <a:pt x="2124" y="15494"/>
                </a:lnTo>
                <a:lnTo>
                  <a:pt x="2132" y="15571"/>
                </a:lnTo>
                <a:lnTo>
                  <a:pt x="2148" y="15645"/>
                </a:lnTo>
                <a:lnTo>
                  <a:pt x="2175" y="15717"/>
                </a:lnTo>
                <a:lnTo>
                  <a:pt x="2213" y="15786"/>
                </a:lnTo>
                <a:lnTo>
                  <a:pt x="2252" y="15835"/>
                </a:lnTo>
                <a:lnTo>
                  <a:pt x="2306" y="15881"/>
                </a:lnTo>
                <a:lnTo>
                  <a:pt x="2377" y="15926"/>
                </a:lnTo>
                <a:lnTo>
                  <a:pt x="2462" y="15970"/>
                </a:lnTo>
                <a:lnTo>
                  <a:pt x="2560" y="16010"/>
                </a:lnTo>
                <a:lnTo>
                  <a:pt x="2672" y="16045"/>
                </a:lnTo>
                <a:lnTo>
                  <a:pt x="2795" y="16076"/>
                </a:lnTo>
                <a:lnTo>
                  <a:pt x="2931" y="16100"/>
                </a:lnTo>
                <a:lnTo>
                  <a:pt x="3075" y="16117"/>
                </a:lnTo>
                <a:lnTo>
                  <a:pt x="3231" y="16126"/>
                </a:lnTo>
                <a:lnTo>
                  <a:pt x="3394" y="16127"/>
                </a:lnTo>
                <a:lnTo>
                  <a:pt x="3565" y="16118"/>
                </a:lnTo>
                <a:lnTo>
                  <a:pt x="3744" y="16099"/>
                </a:lnTo>
                <a:lnTo>
                  <a:pt x="3929" y="16068"/>
                </a:lnTo>
                <a:lnTo>
                  <a:pt x="4119" y="16024"/>
                </a:lnTo>
                <a:lnTo>
                  <a:pt x="4314" y="15968"/>
                </a:lnTo>
                <a:lnTo>
                  <a:pt x="4512" y="15896"/>
                </a:lnTo>
                <a:lnTo>
                  <a:pt x="4714" y="15810"/>
                </a:lnTo>
                <a:lnTo>
                  <a:pt x="4917" y="15709"/>
                </a:lnTo>
                <a:lnTo>
                  <a:pt x="5122" y="15590"/>
                </a:lnTo>
                <a:lnTo>
                  <a:pt x="5327" y="15453"/>
                </a:lnTo>
                <a:lnTo>
                  <a:pt x="5531" y="15297"/>
                </a:lnTo>
                <a:lnTo>
                  <a:pt x="5735" y="15122"/>
                </a:lnTo>
                <a:lnTo>
                  <a:pt x="5936" y="14926"/>
                </a:lnTo>
                <a:lnTo>
                  <a:pt x="6134" y="14710"/>
                </a:lnTo>
                <a:lnTo>
                  <a:pt x="6329" y="14471"/>
                </a:lnTo>
                <a:lnTo>
                  <a:pt x="6519" y="14208"/>
                </a:lnTo>
                <a:lnTo>
                  <a:pt x="6704" y="13921"/>
                </a:lnTo>
                <a:lnTo>
                  <a:pt x="6881" y="13610"/>
                </a:lnTo>
                <a:lnTo>
                  <a:pt x="7053" y="13272"/>
                </a:lnTo>
                <a:lnTo>
                  <a:pt x="7216" y="12907"/>
                </a:lnTo>
                <a:lnTo>
                  <a:pt x="7370" y="12515"/>
                </a:lnTo>
                <a:lnTo>
                  <a:pt x="7416" y="12603"/>
                </a:lnTo>
                <a:lnTo>
                  <a:pt x="7463" y="12691"/>
                </a:lnTo>
                <a:lnTo>
                  <a:pt x="7512" y="12780"/>
                </a:lnTo>
                <a:lnTo>
                  <a:pt x="7563" y="12869"/>
                </a:lnTo>
                <a:lnTo>
                  <a:pt x="7615" y="12960"/>
                </a:lnTo>
                <a:lnTo>
                  <a:pt x="7668" y="13050"/>
                </a:lnTo>
                <a:lnTo>
                  <a:pt x="7724" y="13141"/>
                </a:lnTo>
                <a:lnTo>
                  <a:pt x="7782" y="13232"/>
                </a:lnTo>
                <a:lnTo>
                  <a:pt x="7840" y="13323"/>
                </a:lnTo>
                <a:lnTo>
                  <a:pt x="7902" y="13413"/>
                </a:lnTo>
                <a:lnTo>
                  <a:pt x="7963" y="13505"/>
                </a:lnTo>
                <a:lnTo>
                  <a:pt x="8028" y="13596"/>
                </a:lnTo>
                <a:lnTo>
                  <a:pt x="8095" y="13687"/>
                </a:lnTo>
                <a:lnTo>
                  <a:pt x="8162" y="13776"/>
                </a:lnTo>
                <a:lnTo>
                  <a:pt x="8232" y="13866"/>
                </a:lnTo>
                <a:lnTo>
                  <a:pt x="8304" y="13955"/>
                </a:lnTo>
                <a:lnTo>
                  <a:pt x="8377" y="14043"/>
                </a:lnTo>
                <a:lnTo>
                  <a:pt x="8452" y="14131"/>
                </a:lnTo>
                <a:lnTo>
                  <a:pt x="8529" y="14218"/>
                </a:lnTo>
                <a:lnTo>
                  <a:pt x="8609" y="14304"/>
                </a:lnTo>
                <a:lnTo>
                  <a:pt x="8690" y="14388"/>
                </a:lnTo>
                <a:lnTo>
                  <a:pt x="8773" y="14472"/>
                </a:lnTo>
                <a:lnTo>
                  <a:pt x="8857" y="14554"/>
                </a:lnTo>
                <a:lnTo>
                  <a:pt x="8944" y="14634"/>
                </a:lnTo>
                <a:lnTo>
                  <a:pt x="9033" y="14713"/>
                </a:lnTo>
                <a:lnTo>
                  <a:pt x="9124" y="14790"/>
                </a:lnTo>
                <a:lnTo>
                  <a:pt x="9217" y="14867"/>
                </a:lnTo>
                <a:lnTo>
                  <a:pt x="9312" y="14941"/>
                </a:lnTo>
                <a:lnTo>
                  <a:pt x="9409" y="15013"/>
                </a:lnTo>
                <a:lnTo>
                  <a:pt x="9508" y="15083"/>
                </a:lnTo>
                <a:lnTo>
                  <a:pt x="9609" y="15151"/>
                </a:lnTo>
                <a:lnTo>
                  <a:pt x="9713" y="15217"/>
                </a:lnTo>
                <a:lnTo>
                  <a:pt x="9886" y="15318"/>
                </a:lnTo>
                <a:lnTo>
                  <a:pt x="10068" y="15411"/>
                </a:lnTo>
                <a:lnTo>
                  <a:pt x="10256" y="15496"/>
                </a:lnTo>
                <a:lnTo>
                  <a:pt x="10451" y="15574"/>
                </a:lnTo>
                <a:lnTo>
                  <a:pt x="10652" y="15643"/>
                </a:lnTo>
                <a:lnTo>
                  <a:pt x="10859" y="15705"/>
                </a:lnTo>
                <a:lnTo>
                  <a:pt x="11069" y="15759"/>
                </a:lnTo>
                <a:lnTo>
                  <a:pt x="11282" y="15805"/>
                </a:lnTo>
                <a:lnTo>
                  <a:pt x="11499" y="15845"/>
                </a:lnTo>
                <a:lnTo>
                  <a:pt x="11717" y="15875"/>
                </a:lnTo>
                <a:lnTo>
                  <a:pt x="11936" y="15899"/>
                </a:lnTo>
                <a:lnTo>
                  <a:pt x="12157" y="15915"/>
                </a:lnTo>
                <a:lnTo>
                  <a:pt x="12377" y="15923"/>
                </a:lnTo>
                <a:lnTo>
                  <a:pt x="12596" y="15924"/>
                </a:lnTo>
                <a:lnTo>
                  <a:pt x="12813" y="15917"/>
                </a:lnTo>
                <a:lnTo>
                  <a:pt x="13028" y="15903"/>
                </a:lnTo>
                <a:lnTo>
                  <a:pt x="13241" y="15882"/>
                </a:lnTo>
                <a:lnTo>
                  <a:pt x="13449" y="15854"/>
                </a:lnTo>
                <a:lnTo>
                  <a:pt x="13652" y="15818"/>
                </a:lnTo>
                <a:lnTo>
                  <a:pt x="13850" y="15774"/>
                </a:lnTo>
                <a:lnTo>
                  <a:pt x="14041" y="15723"/>
                </a:lnTo>
                <a:lnTo>
                  <a:pt x="14226" y="15665"/>
                </a:lnTo>
                <a:lnTo>
                  <a:pt x="14402" y="15600"/>
                </a:lnTo>
                <a:lnTo>
                  <a:pt x="14571" y="15527"/>
                </a:lnTo>
                <a:lnTo>
                  <a:pt x="14731" y="15448"/>
                </a:lnTo>
                <a:lnTo>
                  <a:pt x="14880" y="15361"/>
                </a:lnTo>
                <a:lnTo>
                  <a:pt x="15020" y="15267"/>
                </a:lnTo>
                <a:lnTo>
                  <a:pt x="15147" y="15166"/>
                </a:lnTo>
                <a:lnTo>
                  <a:pt x="15262" y="15059"/>
                </a:lnTo>
                <a:lnTo>
                  <a:pt x="15365" y="14944"/>
                </a:lnTo>
                <a:lnTo>
                  <a:pt x="15454" y="14822"/>
                </a:lnTo>
                <a:lnTo>
                  <a:pt x="15528" y="14693"/>
                </a:lnTo>
                <a:lnTo>
                  <a:pt x="15552" y="14633"/>
                </a:lnTo>
                <a:lnTo>
                  <a:pt x="15561" y="14575"/>
                </a:lnTo>
                <a:lnTo>
                  <a:pt x="15556" y="14517"/>
                </a:lnTo>
                <a:lnTo>
                  <a:pt x="15539" y="14462"/>
                </a:lnTo>
                <a:lnTo>
                  <a:pt x="15508" y="14407"/>
                </a:lnTo>
                <a:lnTo>
                  <a:pt x="15467" y="14354"/>
                </a:lnTo>
                <a:lnTo>
                  <a:pt x="15415" y="14300"/>
                </a:lnTo>
                <a:lnTo>
                  <a:pt x="15351" y="14247"/>
                </a:lnTo>
                <a:lnTo>
                  <a:pt x="15278" y="14194"/>
                </a:lnTo>
                <a:lnTo>
                  <a:pt x="15195" y="14140"/>
                </a:lnTo>
                <a:lnTo>
                  <a:pt x="15104" y="14086"/>
                </a:lnTo>
                <a:lnTo>
                  <a:pt x="15005" y="14030"/>
                </a:lnTo>
                <a:lnTo>
                  <a:pt x="14898" y="13975"/>
                </a:lnTo>
                <a:lnTo>
                  <a:pt x="14785" y="13917"/>
                </a:lnTo>
                <a:lnTo>
                  <a:pt x="14666" y="13858"/>
                </a:lnTo>
                <a:lnTo>
                  <a:pt x="14542" y="13798"/>
                </a:lnTo>
                <a:lnTo>
                  <a:pt x="14411" y="13735"/>
                </a:lnTo>
                <a:lnTo>
                  <a:pt x="14278" y="13669"/>
                </a:lnTo>
                <a:lnTo>
                  <a:pt x="14141" y="13602"/>
                </a:lnTo>
                <a:lnTo>
                  <a:pt x="14000" y="13531"/>
                </a:lnTo>
                <a:lnTo>
                  <a:pt x="13858" y="13458"/>
                </a:lnTo>
                <a:lnTo>
                  <a:pt x="13713" y="13380"/>
                </a:lnTo>
                <a:lnTo>
                  <a:pt x="13568" y="13300"/>
                </a:lnTo>
                <a:lnTo>
                  <a:pt x="13422" y="13215"/>
                </a:lnTo>
                <a:lnTo>
                  <a:pt x="13276" y="13126"/>
                </a:lnTo>
                <a:lnTo>
                  <a:pt x="13131" y="13033"/>
                </a:lnTo>
                <a:lnTo>
                  <a:pt x="12988" y="12936"/>
                </a:lnTo>
                <a:lnTo>
                  <a:pt x="12848" y="12833"/>
                </a:lnTo>
                <a:lnTo>
                  <a:pt x="12709" y="12726"/>
                </a:lnTo>
                <a:lnTo>
                  <a:pt x="12574" y="12612"/>
                </a:lnTo>
                <a:lnTo>
                  <a:pt x="12443" y="12494"/>
                </a:lnTo>
                <a:lnTo>
                  <a:pt x="12316" y="12369"/>
                </a:lnTo>
                <a:close/>
              </a:path>
            </a:pathLst>
          </a:custGeom>
          <a:solidFill>
            <a:schemeClr val="bg1">
              <a:lumMod val="65000"/>
            </a:schemeClr>
          </a:solidFill>
          <a:ln>
            <a:noFill/>
          </a:ln>
        </p:spPr>
        <p:txBody>
          <a:bodyPr anchor="ctr"/>
          <a:lstStyle/>
          <a:p>
            <a:pPr algn="ctr"/>
            <a:endParaRPr/>
          </a:p>
        </p:txBody>
      </p:sp>
      <p:sp>
        <p:nvSpPr>
          <p:cNvPr id="11" name="任意多边形: 形状 13"/>
          <p:cNvSpPr/>
          <p:nvPr/>
        </p:nvSpPr>
        <p:spPr bwMode="auto">
          <a:xfrm>
            <a:off x="8226396" y="5706840"/>
            <a:ext cx="614336" cy="338365"/>
          </a:xfrm>
          <a:custGeom>
            <a:avLst/>
            <a:gdLst>
              <a:gd name="T0" fmla="*/ 10971 w 16128"/>
              <a:gd name="T1" fmla="*/ 8176 h 8883"/>
              <a:gd name="T2" fmla="*/ 7655 w 16128"/>
              <a:gd name="T3" fmla="*/ 8061 h 8883"/>
              <a:gd name="T4" fmla="*/ 4083 w 16128"/>
              <a:gd name="T5" fmla="*/ 7866 h 8883"/>
              <a:gd name="T6" fmla="*/ 2042 w 16128"/>
              <a:gd name="T7" fmla="*/ 7706 h 8883"/>
              <a:gd name="T8" fmla="*/ 1589 w 16128"/>
              <a:gd name="T9" fmla="*/ 7235 h 8883"/>
              <a:gd name="T10" fmla="*/ 1006 w 16128"/>
              <a:gd name="T11" fmla="*/ 5968 h 8883"/>
              <a:gd name="T12" fmla="*/ 771 w 16128"/>
              <a:gd name="T13" fmla="*/ 4243 h 8883"/>
              <a:gd name="T14" fmla="*/ 1393 w 16128"/>
              <a:gd name="T15" fmla="*/ 2405 h 8883"/>
              <a:gd name="T16" fmla="*/ 2964 w 16128"/>
              <a:gd name="T17" fmla="*/ 1909 h 8883"/>
              <a:gd name="T18" fmla="*/ 6564 w 16128"/>
              <a:gd name="T19" fmla="*/ 1447 h 8883"/>
              <a:gd name="T20" fmla="*/ 10424 w 16128"/>
              <a:gd name="T21" fmla="*/ 1038 h 8883"/>
              <a:gd name="T22" fmla="*/ 12597 w 16128"/>
              <a:gd name="T23" fmla="*/ 899 h 8883"/>
              <a:gd name="T24" fmla="*/ 13128 w 16128"/>
              <a:gd name="T25" fmla="*/ 1626 h 8883"/>
              <a:gd name="T26" fmla="*/ 13488 w 16128"/>
              <a:gd name="T27" fmla="*/ 3261 h 8883"/>
              <a:gd name="T28" fmla="*/ 13360 w 16128"/>
              <a:gd name="T29" fmla="*/ 5440 h 8883"/>
              <a:gd name="T30" fmla="*/ 12442 w 16128"/>
              <a:gd name="T31" fmla="*/ 7822 h 8883"/>
              <a:gd name="T32" fmla="*/ 1722 w 16128"/>
              <a:gd name="T33" fmla="*/ 3559 h 8883"/>
              <a:gd name="T34" fmla="*/ 1610 w 16128"/>
              <a:gd name="T35" fmla="*/ 4827 h 8883"/>
              <a:gd name="T36" fmla="*/ 1821 w 16128"/>
              <a:gd name="T37" fmla="*/ 6105 h 8883"/>
              <a:gd name="T38" fmla="*/ 2223 w 16128"/>
              <a:gd name="T39" fmla="*/ 6890 h 8883"/>
              <a:gd name="T40" fmla="*/ 2815 w 16128"/>
              <a:gd name="T41" fmla="*/ 7027 h 8883"/>
              <a:gd name="T42" fmla="*/ 3708 w 16128"/>
              <a:gd name="T43" fmla="*/ 7106 h 8883"/>
              <a:gd name="T44" fmla="*/ 4626 w 16128"/>
              <a:gd name="T45" fmla="*/ 7114 h 8883"/>
              <a:gd name="T46" fmla="*/ 5277 w 16128"/>
              <a:gd name="T47" fmla="*/ 7002 h 8883"/>
              <a:gd name="T48" fmla="*/ 6117 w 16128"/>
              <a:gd name="T49" fmla="*/ 6048 h 8883"/>
              <a:gd name="T50" fmla="*/ 6592 w 16128"/>
              <a:gd name="T51" fmla="*/ 4703 h 8883"/>
              <a:gd name="T52" fmla="*/ 6605 w 16128"/>
              <a:gd name="T53" fmla="*/ 3423 h 8883"/>
              <a:gd name="T54" fmla="*/ 6306 w 16128"/>
              <a:gd name="T55" fmla="*/ 2459 h 8883"/>
              <a:gd name="T56" fmla="*/ 5768 w 16128"/>
              <a:gd name="T57" fmla="*/ 2220 h 8883"/>
              <a:gd name="T58" fmla="*/ 4548 w 16128"/>
              <a:gd name="T59" fmla="*/ 2338 h 8883"/>
              <a:gd name="T60" fmla="*/ 3154 w 16128"/>
              <a:gd name="T61" fmla="*/ 2591 h 8883"/>
              <a:gd name="T62" fmla="*/ 2196 w 16128"/>
              <a:gd name="T63" fmla="*/ 2861 h 8883"/>
              <a:gd name="T64" fmla="*/ 15671 w 16128"/>
              <a:gd name="T65" fmla="*/ 2135 h 8883"/>
              <a:gd name="T66" fmla="*/ 15349 w 16128"/>
              <a:gd name="T67" fmla="*/ 2127 h 8883"/>
              <a:gd name="T68" fmla="*/ 14910 w 16128"/>
              <a:gd name="T69" fmla="*/ 2222 h 8883"/>
              <a:gd name="T70" fmla="*/ 14284 w 16128"/>
              <a:gd name="T71" fmla="*/ 2300 h 8883"/>
              <a:gd name="T72" fmla="*/ 14116 w 16128"/>
              <a:gd name="T73" fmla="*/ 1445 h 8883"/>
              <a:gd name="T74" fmla="*/ 13892 w 16128"/>
              <a:gd name="T75" fmla="*/ 757 h 8883"/>
              <a:gd name="T76" fmla="*/ 13637 w 16128"/>
              <a:gd name="T77" fmla="*/ 266 h 8883"/>
              <a:gd name="T78" fmla="*/ 13345 w 16128"/>
              <a:gd name="T79" fmla="*/ 6 h 8883"/>
              <a:gd name="T80" fmla="*/ 10894 w 16128"/>
              <a:gd name="T81" fmla="*/ 175 h 8883"/>
              <a:gd name="T82" fmla="*/ 6541 w 16128"/>
              <a:gd name="T83" fmla="*/ 674 h 8883"/>
              <a:gd name="T84" fmla="*/ 2481 w 16128"/>
              <a:gd name="T85" fmla="*/ 1237 h 8883"/>
              <a:gd name="T86" fmla="*/ 710 w 16128"/>
              <a:gd name="T87" fmla="*/ 1842 h 8883"/>
              <a:gd name="T88" fmla="*/ 8 w 16128"/>
              <a:gd name="T89" fmla="*/ 4083 h 8883"/>
              <a:gd name="T90" fmla="*/ 272 w 16128"/>
              <a:gd name="T91" fmla="*/ 6186 h 8883"/>
              <a:gd name="T92" fmla="*/ 929 w 16128"/>
              <a:gd name="T93" fmla="*/ 7732 h 8883"/>
              <a:gd name="T94" fmla="*/ 1441 w 16128"/>
              <a:gd name="T95" fmla="*/ 8309 h 8883"/>
              <a:gd name="T96" fmla="*/ 3744 w 16128"/>
              <a:gd name="T97" fmla="*/ 8503 h 8883"/>
              <a:gd name="T98" fmla="*/ 7772 w 16128"/>
              <a:gd name="T99" fmla="*/ 8740 h 8883"/>
              <a:gd name="T100" fmla="*/ 11511 w 16128"/>
              <a:gd name="T101" fmla="*/ 8879 h 8883"/>
              <a:gd name="T102" fmla="*/ 13007 w 16128"/>
              <a:gd name="T103" fmla="*/ 8734 h 8883"/>
              <a:gd name="T104" fmla="*/ 13342 w 16128"/>
              <a:gd name="T105" fmla="*/ 8126 h 8883"/>
              <a:gd name="T106" fmla="*/ 13623 w 16128"/>
              <a:gd name="T107" fmla="*/ 7510 h 8883"/>
              <a:gd name="T108" fmla="*/ 13854 w 16128"/>
              <a:gd name="T109" fmla="*/ 6893 h 8883"/>
              <a:gd name="T110" fmla="*/ 14106 w 16128"/>
              <a:gd name="T111" fmla="*/ 6375 h 8883"/>
              <a:gd name="T112" fmla="*/ 14908 w 16128"/>
              <a:gd name="T113" fmla="*/ 6542 h 8883"/>
              <a:gd name="T114" fmla="*/ 15282 w 16128"/>
              <a:gd name="T115" fmla="*/ 6577 h 8883"/>
              <a:gd name="T116" fmla="*/ 15493 w 16128"/>
              <a:gd name="T117" fmla="*/ 6514 h 8883"/>
              <a:gd name="T118" fmla="*/ 15767 w 16128"/>
              <a:gd name="T119" fmla="*/ 5991 h 8883"/>
              <a:gd name="T120" fmla="*/ 16052 w 16128"/>
              <a:gd name="T121" fmla="*/ 4959 h 8883"/>
              <a:gd name="T122" fmla="*/ 16105 w 16128"/>
              <a:gd name="T123" fmla="*/ 3580 h 8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28" h="8883">
                <a:moveTo>
                  <a:pt x="12256" y="8117"/>
                </a:moveTo>
                <a:lnTo>
                  <a:pt x="12214" y="8137"/>
                </a:lnTo>
                <a:lnTo>
                  <a:pt x="12118" y="8153"/>
                </a:lnTo>
                <a:lnTo>
                  <a:pt x="11974" y="8165"/>
                </a:lnTo>
                <a:lnTo>
                  <a:pt x="11784" y="8173"/>
                </a:lnTo>
                <a:lnTo>
                  <a:pt x="11551" y="8178"/>
                </a:lnTo>
                <a:lnTo>
                  <a:pt x="11279" y="8178"/>
                </a:lnTo>
                <a:lnTo>
                  <a:pt x="10971" y="8176"/>
                </a:lnTo>
                <a:lnTo>
                  <a:pt x="10631" y="8169"/>
                </a:lnTo>
                <a:lnTo>
                  <a:pt x="10263" y="8160"/>
                </a:lnTo>
                <a:lnTo>
                  <a:pt x="9870" y="8149"/>
                </a:lnTo>
                <a:lnTo>
                  <a:pt x="9457" y="8136"/>
                </a:lnTo>
                <a:lnTo>
                  <a:pt x="9025" y="8120"/>
                </a:lnTo>
                <a:lnTo>
                  <a:pt x="8578" y="8103"/>
                </a:lnTo>
                <a:lnTo>
                  <a:pt x="8120" y="8083"/>
                </a:lnTo>
                <a:lnTo>
                  <a:pt x="7655" y="8061"/>
                </a:lnTo>
                <a:lnTo>
                  <a:pt x="7186" y="8039"/>
                </a:lnTo>
                <a:lnTo>
                  <a:pt x="6716" y="8016"/>
                </a:lnTo>
                <a:lnTo>
                  <a:pt x="6250" y="7992"/>
                </a:lnTo>
                <a:lnTo>
                  <a:pt x="5790" y="7967"/>
                </a:lnTo>
                <a:lnTo>
                  <a:pt x="5339" y="7942"/>
                </a:lnTo>
                <a:lnTo>
                  <a:pt x="4902" y="7917"/>
                </a:lnTo>
                <a:lnTo>
                  <a:pt x="4483" y="7892"/>
                </a:lnTo>
                <a:lnTo>
                  <a:pt x="4083" y="7866"/>
                </a:lnTo>
                <a:lnTo>
                  <a:pt x="3707" y="7842"/>
                </a:lnTo>
                <a:lnTo>
                  <a:pt x="3360" y="7819"/>
                </a:lnTo>
                <a:lnTo>
                  <a:pt x="3042" y="7795"/>
                </a:lnTo>
                <a:lnTo>
                  <a:pt x="2760" y="7774"/>
                </a:lnTo>
                <a:lnTo>
                  <a:pt x="2515" y="7754"/>
                </a:lnTo>
                <a:lnTo>
                  <a:pt x="2311" y="7736"/>
                </a:lnTo>
                <a:lnTo>
                  <a:pt x="2152" y="7720"/>
                </a:lnTo>
                <a:lnTo>
                  <a:pt x="2042" y="7706"/>
                </a:lnTo>
                <a:lnTo>
                  <a:pt x="1984" y="7693"/>
                </a:lnTo>
                <a:lnTo>
                  <a:pt x="1947" y="7674"/>
                </a:lnTo>
                <a:lnTo>
                  <a:pt x="1903" y="7639"/>
                </a:lnTo>
                <a:lnTo>
                  <a:pt x="1851" y="7587"/>
                </a:lnTo>
                <a:lnTo>
                  <a:pt x="1792" y="7520"/>
                </a:lnTo>
                <a:lnTo>
                  <a:pt x="1729" y="7439"/>
                </a:lnTo>
                <a:lnTo>
                  <a:pt x="1660" y="7343"/>
                </a:lnTo>
                <a:lnTo>
                  <a:pt x="1589" y="7235"/>
                </a:lnTo>
                <a:lnTo>
                  <a:pt x="1514" y="7113"/>
                </a:lnTo>
                <a:lnTo>
                  <a:pt x="1438" y="6980"/>
                </a:lnTo>
                <a:lnTo>
                  <a:pt x="1362" y="6835"/>
                </a:lnTo>
                <a:lnTo>
                  <a:pt x="1285" y="6681"/>
                </a:lnTo>
                <a:lnTo>
                  <a:pt x="1211" y="6516"/>
                </a:lnTo>
                <a:lnTo>
                  <a:pt x="1139" y="6341"/>
                </a:lnTo>
                <a:lnTo>
                  <a:pt x="1070" y="6159"/>
                </a:lnTo>
                <a:lnTo>
                  <a:pt x="1006" y="5968"/>
                </a:lnTo>
                <a:lnTo>
                  <a:pt x="948" y="5771"/>
                </a:lnTo>
                <a:lnTo>
                  <a:pt x="895" y="5567"/>
                </a:lnTo>
                <a:lnTo>
                  <a:pt x="850" y="5357"/>
                </a:lnTo>
                <a:lnTo>
                  <a:pt x="813" y="5141"/>
                </a:lnTo>
                <a:lnTo>
                  <a:pt x="786" y="4922"/>
                </a:lnTo>
                <a:lnTo>
                  <a:pt x="769" y="4699"/>
                </a:lnTo>
                <a:lnTo>
                  <a:pt x="764" y="4472"/>
                </a:lnTo>
                <a:lnTo>
                  <a:pt x="771" y="4243"/>
                </a:lnTo>
                <a:lnTo>
                  <a:pt x="791" y="4012"/>
                </a:lnTo>
                <a:lnTo>
                  <a:pt x="827" y="3781"/>
                </a:lnTo>
                <a:lnTo>
                  <a:pt x="877" y="3549"/>
                </a:lnTo>
                <a:lnTo>
                  <a:pt x="943" y="3317"/>
                </a:lnTo>
                <a:lnTo>
                  <a:pt x="1027" y="3086"/>
                </a:lnTo>
                <a:lnTo>
                  <a:pt x="1130" y="2856"/>
                </a:lnTo>
                <a:lnTo>
                  <a:pt x="1251" y="2630"/>
                </a:lnTo>
                <a:lnTo>
                  <a:pt x="1393" y="2405"/>
                </a:lnTo>
                <a:lnTo>
                  <a:pt x="1556" y="2185"/>
                </a:lnTo>
                <a:lnTo>
                  <a:pt x="1605" y="2159"/>
                </a:lnTo>
                <a:lnTo>
                  <a:pt x="1711" y="2128"/>
                </a:lnTo>
                <a:lnTo>
                  <a:pt x="1870" y="2092"/>
                </a:lnTo>
                <a:lnTo>
                  <a:pt x="2077" y="2052"/>
                </a:lnTo>
                <a:lnTo>
                  <a:pt x="2333" y="2007"/>
                </a:lnTo>
                <a:lnTo>
                  <a:pt x="2629" y="1960"/>
                </a:lnTo>
                <a:lnTo>
                  <a:pt x="2964" y="1909"/>
                </a:lnTo>
                <a:lnTo>
                  <a:pt x="3333" y="1857"/>
                </a:lnTo>
                <a:lnTo>
                  <a:pt x="3734" y="1801"/>
                </a:lnTo>
                <a:lnTo>
                  <a:pt x="4160" y="1744"/>
                </a:lnTo>
                <a:lnTo>
                  <a:pt x="4610" y="1686"/>
                </a:lnTo>
                <a:lnTo>
                  <a:pt x="5079" y="1626"/>
                </a:lnTo>
                <a:lnTo>
                  <a:pt x="5563" y="1567"/>
                </a:lnTo>
                <a:lnTo>
                  <a:pt x="6060" y="1507"/>
                </a:lnTo>
                <a:lnTo>
                  <a:pt x="6564" y="1447"/>
                </a:lnTo>
                <a:lnTo>
                  <a:pt x="7072" y="1389"/>
                </a:lnTo>
                <a:lnTo>
                  <a:pt x="7580" y="1331"/>
                </a:lnTo>
                <a:lnTo>
                  <a:pt x="8085" y="1275"/>
                </a:lnTo>
                <a:lnTo>
                  <a:pt x="8583" y="1222"/>
                </a:lnTo>
                <a:lnTo>
                  <a:pt x="9069" y="1171"/>
                </a:lnTo>
                <a:lnTo>
                  <a:pt x="9541" y="1123"/>
                </a:lnTo>
                <a:lnTo>
                  <a:pt x="9993" y="1078"/>
                </a:lnTo>
                <a:lnTo>
                  <a:pt x="10424" y="1038"/>
                </a:lnTo>
                <a:lnTo>
                  <a:pt x="10827" y="1001"/>
                </a:lnTo>
                <a:lnTo>
                  <a:pt x="11201" y="969"/>
                </a:lnTo>
                <a:lnTo>
                  <a:pt x="11541" y="942"/>
                </a:lnTo>
                <a:lnTo>
                  <a:pt x="11842" y="921"/>
                </a:lnTo>
                <a:lnTo>
                  <a:pt x="12103" y="906"/>
                </a:lnTo>
                <a:lnTo>
                  <a:pt x="12318" y="896"/>
                </a:lnTo>
                <a:lnTo>
                  <a:pt x="12484" y="893"/>
                </a:lnTo>
                <a:lnTo>
                  <a:pt x="12597" y="899"/>
                </a:lnTo>
                <a:lnTo>
                  <a:pt x="12653" y="912"/>
                </a:lnTo>
                <a:lnTo>
                  <a:pt x="12722" y="963"/>
                </a:lnTo>
                <a:lnTo>
                  <a:pt x="12792" y="1033"/>
                </a:lnTo>
                <a:lnTo>
                  <a:pt x="12860" y="1120"/>
                </a:lnTo>
                <a:lnTo>
                  <a:pt x="12930" y="1223"/>
                </a:lnTo>
                <a:lnTo>
                  <a:pt x="12997" y="1342"/>
                </a:lnTo>
                <a:lnTo>
                  <a:pt x="13064" y="1477"/>
                </a:lnTo>
                <a:lnTo>
                  <a:pt x="13128" y="1626"/>
                </a:lnTo>
                <a:lnTo>
                  <a:pt x="13189" y="1789"/>
                </a:lnTo>
                <a:lnTo>
                  <a:pt x="13247" y="1965"/>
                </a:lnTo>
                <a:lnTo>
                  <a:pt x="13301" y="2153"/>
                </a:lnTo>
                <a:lnTo>
                  <a:pt x="13350" y="2354"/>
                </a:lnTo>
                <a:lnTo>
                  <a:pt x="13393" y="2565"/>
                </a:lnTo>
                <a:lnTo>
                  <a:pt x="13432" y="2787"/>
                </a:lnTo>
                <a:lnTo>
                  <a:pt x="13463" y="3019"/>
                </a:lnTo>
                <a:lnTo>
                  <a:pt x="13488" y="3261"/>
                </a:lnTo>
                <a:lnTo>
                  <a:pt x="13505" y="3510"/>
                </a:lnTo>
                <a:lnTo>
                  <a:pt x="13513" y="3768"/>
                </a:lnTo>
                <a:lnTo>
                  <a:pt x="13513" y="4032"/>
                </a:lnTo>
                <a:lnTo>
                  <a:pt x="13504" y="4304"/>
                </a:lnTo>
                <a:lnTo>
                  <a:pt x="13485" y="4580"/>
                </a:lnTo>
                <a:lnTo>
                  <a:pt x="13455" y="4862"/>
                </a:lnTo>
                <a:lnTo>
                  <a:pt x="13413" y="5149"/>
                </a:lnTo>
                <a:lnTo>
                  <a:pt x="13360" y="5440"/>
                </a:lnTo>
                <a:lnTo>
                  <a:pt x="13296" y="5734"/>
                </a:lnTo>
                <a:lnTo>
                  <a:pt x="13217" y="6030"/>
                </a:lnTo>
                <a:lnTo>
                  <a:pt x="13125" y="6328"/>
                </a:lnTo>
                <a:lnTo>
                  <a:pt x="13019" y="6627"/>
                </a:lnTo>
                <a:lnTo>
                  <a:pt x="12898" y="6926"/>
                </a:lnTo>
                <a:lnTo>
                  <a:pt x="12762" y="7226"/>
                </a:lnTo>
                <a:lnTo>
                  <a:pt x="12611" y="7525"/>
                </a:lnTo>
                <a:lnTo>
                  <a:pt x="12442" y="7822"/>
                </a:lnTo>
                <a:lnTo>
                  <a:pt x="12256" y="8117"/>
                </a:lnTo>
                <a:close/>
                <a:moveTo>
                  <a:pt x="2098" y="2918"/>
                </a:moveTo>
                <a:lnTo>
                  <a:pt x="2015" y="2995"/>
                </a:lnTo>
                <a:lnTo>
                  <a:pt x="1940" y="3086"/>
                </a:lnTo>
                <a:lnTo>
                  <a:pt x="1874" y="3189"/>
                </a:lnTo>
                <a:lnTo>
                  <a:pt x="1815" y="3302"/>
                </a:lnTo>
                <a:lnTo>
                  <a:pt x="1765" y="3426"/>
                </a:lnTo>
                <a:lnTo>
                  <a:pt x="1722" y="3559"/>
                </a:lnTo>
                <a:lnTo>
                  <a:pt x="1685" y="3700"/>
                </a:lnTo>
                <a:lnTo>
                  <a:pt x="1656" y="3848"/>
                </a:lnTo>
                <a:lnTo>
                  <a:pt x="1634" y="4001"/>
                </a:lnTo>
                <a:lnTo>
                  <a:pt x="1617" y="4160"/>
                </a:lnTo>
                <a:lnTo>
                  <a:pt x="1607" y="4323"/>
                </a:lnTo>
                <a:lnTo>
                  <a:pt x="1603" y="4490"/>
                </a:lnTo>
                <a:lnTo>
                  <a:pt x="1604" y="4657"/>
                </a:lnTo>
                <a:lnTo>
                  <a:pt x="1610" y="4827"/>
                </a:lnTo>
                <a:lnTo>
                  <a:pt x="1622" y="4996"/>
                </a:lnTo>
                <a:lnTo>
                  <a:pt x="1638" y="5165"/>
                </a:lnTo>
                <a:lnTo>
                  <a:pt x="1658" y="5331"/>
                </a:lnTo>
                <a:lnTo>
                  <a:pt x="1683" y="5496"/>
                </a:lnTo>
                <a:lnTo>
                  <a:pt x="1713" y="5656"/>
                </a:lnTo>
                <a:lnTo>
                  <a:pt x="1745" y="5811"/>
                </a:lnTo>
                <a:lnTo>
                  <a:pt x="1781" y="5961"/>
                </a:lnTo>
                <a:lnTo>
                  <a:pt x="1821" y="6105"/>
                </a:lnTo>
                <a:lnTo>
                  <a:pt x="1864" y="6240"/>
                </a:lnTo>
                <a:lnTo>
                  <a:pt x="1909" y="6366"/>
                </a:lnTo>
                <a:lnTo>
                  <a:pt x="1957" y="6484"/>
                </a:lnTo>
                <a:lnTo>
                  <a:pt x="2006" y="6591"/>
                </a:lnTo>
                <a:lnTo>
                  <a:pt x="2058" y="6685"/>
                </a:lnTo>
                <a:lnTo>
                  <a:pt x="2112" y="6768"/>
                </a:lnTo>
                <a:lnTo>
                  <a:pt x="2166" y="6835"/>
                </a:lnTo>
                <a:lnTo>
                  <a:pt x="2223" y="6890"/>
                </a:lnTo>
                <a:lnTo>
                  <a:pt x="2280" y="6928"/>
                </a:lnTo>
                <a:lnTo>
                  <a:pt x="2338" y="6950"/>
                </a:lnTo>
                <a:lnTo>
                  <a:pt x="2400" y="6963"/>
                </a:lnTo>
                <a:lnTo>
                  <a:pt x="2470" y="6976"/>
                </a:lnTo>
                <a:lnTo>
                  <a:pt x="2547" y="6989"/>
                </a:lnTo>
                <a:lnTo>
                  <a:pt x="2631" y="7002"/>
                </a:lnTo>
                <a:lnTo>
                  <a:pt x="2721" y="7014"/>
                </a:lnTo>
                <a:lnTo>
                  <a:pt x="2815" y="7027"/>
                </a:lnTo>
                <a:lnTo>
                  <a:pt x="2916" y="7039"/>
                </a:lnTo>
                <a:lnTo>
                  <a:pt x="3021" y="7051"/>
                </a:lnTo>
                <a:lnTo>
                  <a:pt x="3129" y="7062"/>
                </a:lnTo>
                <a:lnTo>
                  <a:pt x="3241" y="7073"/>
                </a:lnTo>
                <a:lnTo>
                  <a:pt x="3355" y="7082"/>
                </a:lnTo>
                <a:lnTo>
                  <a:pt x="3472" y="7091"/>
                </a:lnTo>
                <a:lnTo>
                  <a:pt x="3589" y="7099"/>
                </a:lnTo>
                <a:lnTo>
                  <a:pt x="3708" y="7106"/>
                </a:lnTo>
                <a:lnTo>
                  <a:pt x="3827" y="7112"/>
                </a:lnTo>
                <a:lnTo>
                  <a:pt x="3946" y="7116"/>
                </a:lnTo>
                <a:lnTo>
                  <a:pt x="4065" y="7120"/>
                </a:lnTo>
                <a:lnTo>
                  <a:pt x="4182" y="7122"/>
                </a:lnTo>
                <a:lnTo>
                  <a:pt x="4297" y="7122"/>
                </a:lnTo>
                <a:lnTo>
                  <a:pt x="4410" y="7121"/>
                </a:lnTo>
                <a:lnTo>
                  <a:pt x="4520" y="7118"/>
                </a:lnTo>
                <a:lnTo>
                  <a:pt x="4626" y="7114"/>
                </a:lnTo>
                <a:lnTo>
                  <a:pt x="4728" y="7107"/>
                </a:lnTo>
                <a:lnTo>
                  <a:pt x="4824" y="7099"/>
                </a:lnTo>
                <a:lnTo>
                  <a:pt x="4917" y="7089"/>
                </a:lnTo>
                <a:lnTo>
                  <a:pt x="5003" y="7076"/>
                </a:lnTo>
                <a:lnTo>
                  <a:pt x="5082" y="7062"/>
                </a:lnTo>
                <a:lnTo>
                  <a:pt x="5155" y="7045"/>
                </a:lnTo>
                <a:lnTo>
                  <a:pt x="5219" y="7024"/>
                </a:lnTo>
                <a:lnTo>
                  <a:pt x="5277" y="7002"/>
                </a:lnTo>
                <a:lnTo>
                  <a:pt x="5324" y="6978"/>
                </a:lnTo>
                <a:lnTo>
                  <a:pt x="5364" y="6950"/>
                </a:lnTo>
                <a:lnTo>
                  <a:pt x="5516" y="6811"/>
                </a:lnTo>
                <a:lnTo>
                  <a:pt x="5657" y="6667"/>
                </a:lnTo>
                <a:lnTo>
                  <a:pt x="5787" y="6518"/>
                </a:lnTo>
                <a:lnTo>
                  <a:pt x="5907" y="6365"/>
                </a:lnTo>
                <a:lnTo>
                  <a:pt x="6017" y="6208"/>
                </a:lnTo>
                <a:lnTo>
                  <a:pt x="6117" y="6048"/>
                </a:lnTo>
                <a:lnTo>
                  <a:pt x="6206" y="5884"/>
                </a:lnTo>
                <a:lnTo>
                  <a:pt x="6287" y="5719"/>
                </a:lnTo>
                <a:lnTo>
                  <a:pt x="6358" y="5552"/>
                </a:lnTo>
                <a:lnTo>
                  <a:pt x="6422" y="5382"/>
                </a:lnTo>
                <a:lnTo>
                  <a:pt x="6476" y="5213"/>
                </a:lnTo>
                <a:lnTo>
                  <a:pt x="6523" y="5042"/>
                </a:lnTo>
                <a:lnTo>
                  <a:pt x="6561" y="4873"/>
                </a:lnTo>
                <a:lnTo>
                  <a:pt x="6592" y="4703"/>
                </a:lnTo>
                <a:lnTo>
                  <a:pt x="6617" y="4534"/>
                </a:lnTo>
                <a:lnTo>
                  <a:pt x="6634" y="4367"/>
                </a:lnTo>
                <a:lnTo>
                  <a:pt x="6644" y="4202"/>
                </a:lnTo>
                <a:lnTo>
                  <a:pt x="6647" y="4040"/>
                </a:lnTo>
                <a:lnTo>
                  <a:pt x="6645" y="3880"/>
                </a:lnTo>
                <a:lnTo>
                  <a:pt x="6637" y="3723"/>
                </a:lnTo>
                <a:lnTo>
                  <a:pt x="6624" y="3572"/>
                </a:lnTo>
                <a:lnTo>
                  <a:pt x="6605" y="3423"/>
                </a:lnTo>
                <a:lnTo>
                  <a:pt x="6581" y="3281"/>
                </a:lnTo>
                <a:lnTo>
                  <a:pt x="6554" y="3143"/>
                </a:lnTo>
                <a:lnTo>
                  <a:pt x="6522" y="3012"/>
                </a:lnTo>
                <a:lnTo>
                  <a:pt x="6485" y="2887"/>
                </a:lnTo>
                <a:lnTo>
                  <a:pt x="6445" y="2768"/>
                </a:lnTo>
                <a:lnTo>
                  <a:pt x="6402" y="2657"/>
                </a:lnTo>
                <a:lnTo>
                  <a:pt x="6355" y="2554"/>
                </a:lnTo>
                <a:lnTo>
                  <a:pt x="6306" y="2459"/>
                </a:lnTo>
                <a:lnTo>
                  <a:pt x="6255" y="2373"/>
                </a:lnTo>
                <a:lnTo>
                  <a:pt x="6201" y="2296"/>
                </a:lnTo>
                <a:lnTo>
                  <a:pt x="6170" y="2271"/>
                </a:lnTo>
                <a:lnTo>
                  <a:pt x="6122" y="2252"/>
                </a:lnTo>
                <a:lnTo>
                  <a:pt x="6055" y="2237"/>
                </a:lnTo>
                <a:lnTo>
                  <a:pt x="5973" y="2227"/>
                </a:lnTo>
                <a:lnTo>
                  <a:pt x="5878" y="2222"/>
                </a:lnTo>
                <a:lnTo>
                  <a:pt x="5768" y="2220"/>
                </a:lnTo>
                <a:lnTo>
                  <a:pt x="5646" y="2224"/>
                </a:lnTo>
                <a:lnTo>
                  <a:pt x="5513" y="2231"/>
                </a:lnTo>
                <a:lnTo>
                  <a:pt x="5370" y="2241"/>
                </a:lnTo>
                <a:lnTo>
                  <a:pt x="5217" y="2254"/>
                </a:lnTo>
                <a:lnTo>
                  <a:pt x="5058" y="2271"/>
                </a:lnTo>
                <a:lnTo>
                  <a:pt x="4893" y="2290"/>
                </a:lnTo>
                <a:lnTo>
                  <a:pt x="4722" y="2312"/>
                </a:lnTo>
                <a:lnTo>
                  <a:pt x="4548" y="2338"/>
                </a:lnTo>
                <a:lnTo>
                  <a:pt x="4371" y="2364"/>
                </a:lnTo>
                <a:lnTo>
                  <a:pt x="4191" y="2392"/>
                </a:lnTo>
                <a:lnTo>
                  <a:pt x="4013" y="2423"/>
                </a:lnTo>
                <a:lnTo>
                  <a:pt x="3834" y="2455"/>
                </a:lnTo>
                <a:lnTo>
                  <a:pt x="3658" y="2487"/>
                </a:lnTo>
                <a:lnTo>
                  <a:pt x="3486" y="2522"/>
                </a:lnTo>
                <a:lnTo>
                  <a:pt x="3316" y="2556"/>
                </a:lnTo>
                <a:lnTo>
                  <a:pt x="3154" y="2591"/>
                </a:lnTo>
                <a:lnTo>
                  <a:pt x="2998" y="2627"/>
                </a:lnTo>
                <a:lnTo>
                  <a:pt x="2850" y="2662"/>
                </a:lnTo>
                <a:lnTo>
                  <a:pt x="2711" y="2698"/>
                </a:lnTo>
                <a:lnTo>
                  <a:pt x="2582" y="2732"/>
                </a:lnTo>
                <a:lnTo>
                  <a:pt x="2466" y="2766"/>
                </a:lnTo>
                <a:lnTo>
                  <a:pt x="2362" y="2799"/>
                </a:lnTo>
                <a:lnTo>
                  <a:pt x="2272" y="2831"/>
                </a:lnTo>
                <a:lnTo>
                  <a:pt x="2196" y="2861"/>
                </a:lnTo>
                <a:lnTo>
                  <a:pt x="2138" y="2891"/>
                </a:lnTo>
                <a:lnTo>
                  <a:pt x="2098" y="2918"/>
                </a:lnTo>
                <a:close/>
                <a:moveTo>
                  <a:pt x="15769" y="2215"/>
                </a:moveTo>
                <a:lnTo>
                  <a:pt x="15757" y="2193"/>
                </a:lnTo>
                <a:lnTo>
                  <a:pt x="15742" y="2175"/>
                </a:lnTo>
                <a:lnTo>
                  <a:pt x="15722" y="2159"/>
                </a:lnTo>
                <a:lnTo>
                  <a:pt x="15699" y="2145"/>
                </a:lnTo>
                <a:lnTo>
                  <a:pt x="15671" y="2135"/>
                </a:lnTo>
                <a:lnTo>
                  <a:pt x="15641" y="2125"/>
                </a:lnTo>
                <a:lnTo>
                  <a:pt x="15607" y="2119"/>
                </a:lnTo>
                <a:lnTo>
                  <a:pt x="15571" y="2116"/>
                </a:lnTo>
                <a:lnTo>
                  <a:pt x="15531" y="2114"/>
                </a:lnTo>
                <a:lnTo>
                  <a:pt x="15489" y="2114"/>
                </a:lnTo>
                <a:lnTo>
                  <a:pt x="15445" y="2116"/>
                </a:lnTo>
                <a:lnTo>
                  <a:pt x="15398" y="2121"/>
                </a:lnTo>
                <a:lnTo>
                  <a:pt x="15349" y="2127"/>
                </a:lnTo>
                <a:lnTo>
                  <a:pt x="15298" y="2134"/>
                </a:lnTo>
                <a:lnTo>
                  <a:pt x="15247" y="2143"/>
                </a:lnTo>
                <a:lnTo>
                  <a:pt x="15193" y="2153"/>
                </a:lnTo>
                <a:lnTo>
                  <a:pt x="15138" y="2165"/>
                </a:lnTo>
                <a:lnTo>
                  <a:pt x="15083" y="2177"/>
                </a:lnTo>
                <a:lnTo>
                  <a:pt x="15025" y="2191"/>
                </a:lnTo>
                <a:lnTo>
                  <a:pt x="14968" y="2205"/>
                </a:lnTo>
                <a:lnTo>
                  <a:pt x="14910" y="2222"/>
                </a:lnTo>
                <a:lnTo>
                  <a:pt x="14852" y="2238"/>
                </a:lnTo>
                <a:lnTo>
                  <a:pt x="14794" y="2255"/>
                </a:lnTo>
                <a:lnTo>
                  <a:pt x="14736" y="2272"/>
                </a:lnTo>
                <a:lnTo>
                  <a:pt x="14621" y="2307"/>
                </a:lnTo>
                <a:lnTo>
                  <a:pt x="14509" y="2345"/>
                </a:lnTo>
                <a:lnTo>
                  <a:pt x="14402" y="2381"/>
                </a:lnTo>
                <a:lnTo>
                  <a:pt x="14300" y="2418"/>
                </a:lnTo>
                <a:lnTo>
                  <a:pt x="14284" y="2300"/>
                </a:lnTo>
                <a:lnTo>
                  <a:pt x="14267" y="2185"/>
                </a:lnTo>
                <a:lnTo>
                  <a:pt x="14249" y="2073"/>
                </a:lnTo>
                <a:lnTo>
                  <a:pt x="14230" y="1963"/>
                </a:lnTo>
                <a:lnTo>
                  <a:pt x="14209" y="1855"/>
                </a:lnTo>
                <a:lnTo>
                  <a:pt x="14187" y="1749"/>
                </a:lnTo>
                <a:lnTo>
                  <a:pt x="14164" y="1645"/>
                </a:lnTo>
                <a:lnTo>
                  <a:pt x="14140" y="1544"/>
                </a:lnTo>
                <a:lnTo>
                  <a:pt x="14116" y="1445"/>
                </a:lnTo>
                <a:lnTo>
                  <a:pt x="14091" y="1350"/>
                </a:lnTo>
                <a:lnTo>
                  <a:pt x="14065" y="1256"/>
                </a:lnTo>
                <a:lnTo>
                  <a:pt x="14037" y="1166"/>
                </a:lnTo>
                <a:lnTo>
                  <a:pt x="14009" y="1078"/>
                </a:lnTo>
                <a:lnTo>
                  <a:pt x="13981" y="994"/>
                </a:lnTo>
                <a:lnTo>
                  <a:pt x="13952" y="912"/>
                </a:lnTo>
                <a:lnTo>
                  <a:pt x="13922" y="833"/>
                </a:lnTo>
                <a:lnTo>
                  <a:pt x="13892" y="757"/>
                </a:lnTo>
                <a:lnTo>
                  <a:pt x="13861" y="684"/>
                </a:lnTo>
                <a:lnTo>
                  <a:pt x="13830" y="615"/>
                </a:lnTo>
                <a:lnTo>
                  <a:pt x="13799" y="548"/>
                </a:lnTo>
                <a:lnTo>
                  <a:pt x="13766" y="485"/>
                </a:lnTo>
                <a:lnTo>
                  <a:pt x="13735" y="424"/>
                </a:lnTo>
                <a:lnTo>
                  <a:pt x="13703" y="368"/>
                </a:lnTo>
                <a:lnTo>
                  <a:pt x="13669" y="315"/>
                </a:lnTo>
                <a:lnTo>
                  <a:pt x="13637" y="266"/>
                </a:lnTo>
                <a:lnTo>
                  <a:pt x="13604" y="219"/>
                </a:lnTo>
                <a:lnTo>
                  <a:pt x="13572" y="177"/>
                </a:lnTo>
                <a:lnTo>
                  <a:pt x="13538" y="138"/>
                </a:lnTo>
                <a:lnTo>
                  <a:pt x="13506" y="103"/>
                </a:lnTo>
                <a:lnTo>
                  <a:pt x="13473" y="73"/>
                </a:lnTo>
                <a:lnTo>
                  <a:pt x="13441" y="45"/>
                </a:lnTo>
                <a:lnTo>
                  <a:pt x="13408" y="22"/>
                </a:lnTo>
                <a:lnTo>
                  <a:pt x="13345" y="6"/>
                </a:lnTo>
                <a:lnTo>
                  <a:pt x="13218" y="0"/>
                </a:lnTo>
                <a:lnTo>
                  <a:pt x="13030" y="3"/>
                </a:lnTo>
                <a:lnTo>
                  <a:pt x="12788" y="14"/>
                </a:lnTo>
                <a:lnTo>
                  <a:pt x="12495" y="32"/>
                </a:lnTo>
                <a:lnTo>
                  <a:pt x="12154" y="59"/>
                </a:lnTo>
                <a:lnTo>
                  <a:pt x="11771" y="91"/>
                </a:lnTo>
                <a:lnTo>
                  <a:pt x="11350" y="130"/>
                </a:lnTo>
                <a:lnTo>
                  <a:pt x="10894" y="175"/>
                </a:lnTo>
                <a:lnTo>
                  <a:pt x="10410" y="224"/>
                </a:lnTo>
                <a:lnTo>
                  <a:pt x="9899" y="279"/>
                </a:lnTo>
                <a:lnTo>
                  <a:pt x="9367" y="338"/>
                </a:lnTo>
                <a:lnTo>
                  <a:pt x="8818" y="399"/>
                </a:lnTo>
                <a:lnTo>
                  <a:pt x="8258" y="465"/>
                </a:lnTo>
                <a:lnTo>
                  <a:pt x="7688" y="533"/>
                </a:lnTo>
                <a:lnTo>
                  <a:pt x="7114" y="602"/>
                </a:lnTo>
                <a:lnTo>
                  <a:pt x="6541" y="674"/>
                </a:lnTo>
                <a:lnTo>
                  <a:pt x="5972" y="746"/>
                </a:lnTo>
                <a:lnTo>
                  <a:pt x="5413" y="819"/>
                </a:lnTo>
                <a:lnTo>
                  <a:pt x="4867" y="892"/>
                </a:lnTo>
                <a:lnTo>
                  <a:pt x="4337" y="964"/>
                </a:lnTo>
                <a:lnTo>
                  <a:pt x="3830" y="1035"/>
                </a:lnTo>
                <a:lnTo>
                  <a:pt x="3349" y="1105"/>
                </a:lnTo>
                <a:lnTo>
                  <a:pt x="2898" y="1172"/>
                </a:lnTo>
                <a:lnTo>
                  <a:pt x="2481" y="1237"/>
                </a:lnTo>
                <a:lnTo>
                  <a:pt x="2104" y="1299"/>
                </a:lnTo>
                <a:lnTo>
                  <a:pt x="1769" y="1357"/>
                </a:lnTo>
                <a:lnTo>
                  <a:pt x="1482" y="1411"/>
                </a:lnTo>
                <a:lnTo>
                  <a:pt x="1247" y="1459"/>
                </a:lnTo>
                <a:lnTo>
                  <a:pt x="1067" y="1504"/>
                </a:lnTo>
                <a:lnTo>
                  <a:pt x="949" y="1541"/>
                </a:lnTo>
                <a:lnTo>
                  <a:pt x="894" y="1574"/>
                </a:lnTo>
                <a:lnTo>
                  <a:pt x="710" y="1842"/>
                </a:lnTo>
                <a:lnTo>
                  <a:pt x="549" y="2115"/>
                </a:lnTo>
                <a:lnTo>
                  <a:pt x="412" y="2392"/>
                </a:lnTo>
                <a:lnTo>
                  <a:pt x="297" y="2671"/>
                </a:lnTo>
                <a:lnTo>
                  <a:pt x="203" y="2953"/>
                </a:lnTo>
                <a:lnTo>
                  <a:pt x="127" y="3236"/>
                </a:lnTo>
                <a:lnTo>
                  <a:pt x="71" y="3519"/>
                </a:lnTo>
                <a:lnTo>
                  <a:pt x="31" y="3801"/>
                </a:lnTo>
                <a:lnTo>
                  <a:pt x="8" y="4083"/>
                </a:lnTo>
                <a:lnTo>
                  <a:pt x="0" y="4362"/>
                </a:lnTo>
                <a:lnTo>
                  <a:pt x="6" y="4638"/>
                </a:lnTo>
                <a:lnTo>
                  <a:pt x="25" y="4911"/>
                </a:lnTo>
                <a:lnTo>
                  <a:pt x="55" y="5178"/>
                </a:lnTo>
                <a:lnTo>
                  <a:pt x="97" y="5441"/>
                </a:lnTo>
                <a:lnTo>
                  <a:pt x="147" y="5696"/>
                </a:lnTo>
                <a:lnTo>
                  <a:pt x="207" y="5946"/>
                </a:lnTo>
                <a:lnTo>
                  <a:pt x="272" y="6186"/>
                </a:lnTo>
                <a:lnTo>
                  <a:pt x="345" y="6419"/>
                </a:lnTo>
                <a:lnTo>
                  <a:pt x="422" y="6642"/>
                </a:lnTo>
                <a:lnTo>
                  <a:pt x="504" y="6855"/>
                </a:lnTo>
                <a:lnTo>
                  <a:pt x="588" y="7056"/>
                </a:lnTo>
                <a:lnTo>
                  <a:pt x="673" y="7245"/>
                </a:lnTo>
                <a:lnTo>
                  <a:pt x="760" y="7421"/>
                </a:lnTo>
                <a:lnTo>
                  <a:pt x="846" y="7583"/>
                </a:lnTo>
                <a:lnTo>
                  <a:pt x="929" y="7732"/>
                </a:lnTo>
                <a:lnTo>
                  <a:pt x="1011" y="7864"/>
                </a:lnTo>
                <a:lnTo>
                  <a:pt x="1088" y="7981"/>
                </a:lnTo>
                <a:lnTo>
                  <a:pt x="1160" y="8082"/>
                </a:lnTo>
                <a:lnTo>
                  <a:pt x="1226" y="8163"/>
                </a:lnTo>
                <a:lnTo>
                  <a:pt x="1284" y="8226"/>
                </a:lnTo>
                <a:lnTo>
                  <a:pt x="1335" y="8271"/>
                </a:lnTo>
                <a:lnTo>
                  <a:pt x="1375" y="8294"/>
                </a:lnTo>
                <a:lnTo>
                  <a:pt x="1441" y="8309"/>
                </a:lnTo>
                <a:lnTo>
                  <a:pt x="1565" y="8326"/>
                </a:lnTo>
                <a:lnTo>
                  <a:pt x="1745" y="8345"/>
                </a:lnTo>
                <a:lnTo>
                  <a:pt x="1974" y="8368"/>
                </a:lnTo>
                <a:lnTo>
                  <a:pt x="2251" y="8392"/>
                </a:lnTo>
                <a:lnTo>
                  <a:pt x="2569" y="8417"/>
                </a:lnTo>
                <a:lnTo>
                  <a:pt x="2927" y="8444"/>
                </a:lnTo>
                <a:lnTo>
                  <a:pt x="3319" y="8474"/>
                </a:lnTo>
                <a:lnTo>
                  <a:pt x="3744" y="8503"/>
                </a:lnTo>
                <a:lnTo>
                  <a:pt x="4194" y="8533"/>
                </a:lnTo>
                <a:lnTo>
                  <a:pt x="4667" y="8564"/>
                </a:lnTo>
                <a:lnTo>
                  <a:pt x="5160" y="8594"/>
                </a:lnTo>
                <a:lnTo>
                  <a:pt x="5668" y="8625"/>
                </a:lnTo>
                <a:lnTo>
                  <a:pt x="6187" y="8656"/>
                </a:lnTo>
                <a:lnTo>
                  <a:pt x="6713" y="8685"/>
                </a:lnTo>
                <a:lnTo>
                  <a:pt x="7242" y="8713"/>
                </a:lnTo>
                <a:lnTo>
                  <a:pt x="7772" y="8740"/>
                </a:lnTo>
                <a:lnTo>
                  <a:pt x="8297" y="8766"/>
                </a:lnTo>
                <a:lnTo>
                  <a:pt x="8813" y="8789"/>
                </a:lnTo>
                <a:lnTo>
                  <a:pt x="9316" y="8811"/>
                </a:lnTo>
                <a:lnTo>
                  <a:pt x="9804" y="8830"/>
                </a:lnTo>
                <a:lnTo>
                  <a:pt x="10271" y="8848"/>
                </a:lnTo>
                <a:lnTo>
                  <a:pt x="10714" y="8861"/>
                </a:lnTo>
                <a:lnTo>
                  <a:pt x="11128" y="8872"/>
                </a:lnTo>
                <a:lnTo>
                  <a:pt x="11511" y="8879"/>
                </a:lnTo>
                <a:lnTo>
                  <a:pt x="11858" y="8883"/>
                </a:lnTo>
                <a:lnTo>
                  <a:pt x="12165" y="8882"/>
                </a:lnTo>
                <a:lnTo>
                  <a:pt x="12428" y="8877"/>
                </a:lnTo>
                <a:lnTo>
                  <a:pt x="12642" y="8868"/>
                </a:lnTo>
                <a:lnTo>
                  <a:pt x="12806" y="8854"/>
                </a:lnTo>
                <a:lnTo>
                  <a:pt x="12913" y="8834"/>
                </a:lnTo>
                <a:lnTo>
                  <a:pt x="12962" y="8809"/>
                </a:lnTo>
                <a:lnTo>
                  <a:pt x="13007" y="8734"/>
                </a:lnTo>
                <a:lnTo>
                  <a:pt x="13053" y="8659"/>
                </a:lnTo>
                <a:lnTo>
                  <a:pt x="13096" y="8583"/>
                </a:lnTo>
                <a:lnTo>
                  <a:pt x="13139" y="8507"/>
                </a:lnTo>
                <a:lnTo>
                  <a:pt x="13182" y="8431"/>
                </a:lnTo>
                <a:lnTo>
                  <a:pt x="13223" y="8354"/>
                </a:lnTo>
                <a:lnTo>
                  <a:pt x="13263" y="8279"/>
                </a:lnTo>
                <a:lnTo>
                  <a:pt x="13303" y="8202"/>
                </a:lnTo>
                <a:lnTo>
                  <a:pt x="13342" y="8126"/>
                </a:lnTo>
                <a:lnTo>
                  <a:pt x="13380" y="8049"/>
                </a:lnTo>
                <a:lnTo>
                  <a:pt x="13417" y="7972"/>
                </a:lnTo>
                <a:lnTo>
                  <a:pt x="13454" y="7896"/>
                </a:lnTo>
                <a:lnTo>
                  <a:pt x="13489" y="7819"/>
                </a:lnTo>
                <a:lnTo>
                  <a:pt x="13523" y="7742"/>
                </a:lnTo>
                <a:lnTo>
                  <a:pt x="13558" y="7664"/>
                </a:lnTo>
                <a:lnTo>
                  <a:pt x="13591" y="7587"/>
                </a:lnTo>
                <a:lnTo>
                  <a:pt x="13623" y="7510"/>
                </a:lnTo>
                <a:lnTo>
                  <a:pt x="13654" y="7433"/>
                </a:lnTo>
                <a:lnTo>
                  <a:pt x="13686" y="7356"/>
                </a:lnTo>
                <a:lnTo>
                  <a:pt x="13715" y="7279"/>
                </a:lnTo>
                <a:lnTo>
                  <a:pt x="13745" y="7201"/>
                </a:lnTo>
                <a:lnTo>
                  <a:pt x="13773" y="7124"/>
                </a:lnTo>
                <a:lnTo>
                  <a:pt x="13801" y="7047"/>
                </a:lnTo>
                <a:lnTo>
                  <a:pt x="13828" y="6970"/>
                </a:lnTo>
                <a:lnTo>
                  <a:pt x="13854" y="6893"/>
                </a:lnTo>
                <a:lnTo>
                  <a:pt x="13880" y="6815"/>
                </a:lnTo>
                <a:lnTo>
                  <a:pt x="13904" y="6738"/>
                </a:lnTo>
                <a:lnTo>
                  <a:pt x="13929" y="6661"/>
                </a:lnTo>
                <a:lnTo>
                  <a:pt x="13952" y="6585"/>
                </a:lnTo>
                <a:lnTo>
                  <a:pt x="13975" y="6508"/>
                </a:lnTo>
                <a:lnTo>
                  <a:pt x="13997" y="6431"/>
                </a:lnTo>
                <a:lnTo>
                  <a:pt x="14018" y="6354"/>
                </a:lnTo>
                <a:lnTo>
                  <a:pt x="14106" y="6375"/>
                </a:lnTo>
                <a:lnTo>
                  <a:pt x="14202" y="6399"/>
                </a:lnTo>
                <a:lnTo>
                  <a:pt x="14305" y="6423"/>
                </a:lnTo>
                <a:lnTo>
                  <a:pt x="14411" y="6447"/>
                </a:lnTo>
                <a:lnTo>
                  <a:pt x="14521" y="6470"/>
                </a:lnTo>
                <a:lnTo>
                  <a:pt x="14633" y="6494"/>
                </a:lnTo>
                <a:lnTo>
                  <a:pt x="14745" y="6515"/>
                </a:lnTo>
                <a:lnTo>
                  <a:pt x="14855" y="6534"/>
                </a:lnTo>
                <a:lnTo>
                  <a:pt x="14908" y="6542"/>
                </a:lnTo>
                <a:lnTo>
                  <a:pt x="14961" y="6550"/>
                </a:lnTo>
                <a:lnTo>
                  <a:pt x="15012" y="6557"/>
                </a:lnTo>
                <a:lnTo>
                  <a:pt x="15063" y="6562"/>
                </a:lnTo>
                <a:lnTo>
                  <a:pt x="15110" y="6567"/>
                </a:lnTo>
                <a:lnTo>
                  <a:pt x="15156" y="6572"/>
                </a:lnTo>
                <a:lnTo>
                  <a:pt x="15201" y="6575"/>
                </a:lnTo>
                <a:lnTo>
                  <a:pt x="15243" y="6577"/>
                </a:lnTo>
                <a:lnTo>
                  <a:pt x="15282" y="6577"/>
                </a:lnTo>
                <a:lnTo>
                  <a:pt x="15319" y="6576"/>
                </a:lnTo>
                <a:lnTo>
                  <a:pt x="15353" y="6573"/>
                </a:lnTo>
                <a:lnTo>
                  <a:pt x="15384" y="6569"/>
                </a:lnTo>
                <a:lnTo>
                  <a:pt x="15411" y="6563"/>
                </a:lnTo>
                <a:lnTo>
                  <a:pt x="15434" y="6555"/>
                </a:lnTo>
                <a:lnTo>
                  <a:pt x="15455" y="6546"/>
                </a:lnTo>
                <a:lnTo>
                  <a:pt x="15472" y="6536"/>
                </a:lnTo>
                <a:lnTo>
                  <a:pt x="15493" y="6514"/>
                </a:lnTo>
                <a:lnTo>
                  <a:pt x="15518" y="6483"/>
                </a:lnTo>
                <a:lnTo>
                  <a:pt x="15547" y="6440"/>
                </a:lnTo>
                <a:lnTo>
                  <a:pt x="15580" y="6389"/>
                </a:lnTo>
                <a:lnTo>
                  <a:pt x="15614" y="6327"/>
                </a:lnTo>
                <a:lnTo>
                  <a:pt x="15650" y="6256"/>
                </a:lnTo>
                <a:lnTo>
                  <a:pt x="15689" y="6176"/>
                </a:lnTo>
                <a:lnTo>
                  <a:pt x="15728" y="6087"/>
                </a:lnTo>
                <a:lnTo>
                  <a:pt x="15767" y="5991"/>
                </a:lnTo>
                <a:lnTo>
                  <a:pt x="15807" y="5887"/>
                </a:lnTo>
                <a:lnTo>
                  <a:pt x="15847" y="5775"/>
                </a:lnTo>
                <a:lnTo>
                  <a:pt x="15886" y="5655"/>
                </a:lnTo>
                <a:lnTo>
                  <a:pt x="15923" y="5529"/>
                </a:lnTo>
                <a:lnTo>
                  <a:pt x="15960" y="5396"/>
                </a:lnTo>
                <a:lnTo>
                  <a:pt x="15993" y="5257"/>
                </a:lnTo>
                <a:lnTo>
                  <a:pt x="16024" y="5111"/>
                </a:lnTo>
                <a:lnTo>
                  <a:pt x="16052" y="4959"/>
                </a:lnTo>
                <a:lnTo>
                  <a:pt x="16077" y="4803"/>
                </a:lnTo>
                <a:lnTo>
                  <a:pt x="16097" y="4640"/>
                </a:lnTo>
                <a:lnTo>
                  <a:pt x="16112" y="4474"/>
                </a:lnTo>
                <a:lnTo>
                  <a:pt x="16123" y="4303"/>
                </a:lnTo>
                <a:lnTo>
                  <a:pt x="16128" y="4128"/>
                </a:lnTo>
                <a:lnTo>
                  <a:pt x="16127" y="3949"/>
                </a:lnTo>
                <a:lnTo>
                  <a:pt x="16119" y="3766"/>
                </a:lnTo>
                <a:lnTo>
                  <a:pt x="16105" y="3580"/>
                </a:lnTo>
                <a:lnTo>
                  <a:pt x="16083" y="3391"/>
                </a:lnTo>
                <a:lnTo>
                  <a:pt x="16052" y="3200"/>
                </a:lnTo>
                <a:lnTo>
                  <a:pt x="16015" y="3006"/>
                </a:lnTo>
                <a:lnTo>
                  <a:pt x="15968" y="2811"/>
                </a:lnTo>
                <a:lnTo>
                  <a:pt x="15911" y="2614"/>
                </a:lnTo>
                <a:lnTo>
                  <a:pt x="15846" y="2415"/>
                </a:lnTo>
                <a:lnTo>
                  <a:pt x="15769" y="2215"/>
                </a:lnTo>
                <a:close/>
              </a:path>
            </a:pathLst>
          </a:custGeom>
          <a:solidFill>
            <a:schemeClr val="bg1">
              <a:lumMod val="65000"/>
            </a:schemeClr>
          </a:solidFill>
          <a:ln>
            <a:noFill/>
          </a:ln>
        </p:spPr>
        <p:txBody>
          <a:bodyPr anchor="ctr"/>
          <a:lstStyle/>
          <a:p>
            <a:pPr algn="ctr"/>
            <a:endParaRPr/>
          </a:p>
        </p:txBody>
      </p:sp>
      <p:sp>
        <p:nvSpPr>
          <p:cNvPr id="17" name="任意多边形: 形状 14"/>
          <p:cNvSpPr/>
          <p:nvPr/>
        </p:nvSpPr>
        <p:spPr bwMode="auto">
          <a:xfrm>
            <a:off x="10686611" y="6104332"/>
            <a:ext cx="325160" cy="378366"/>
          </a:xfrm>
          <a:custGeom>
            <a:avLst/>
            <a:gdLst>
              <a:gd name="T0" fmla="*/ 2317 w 13859"/>
              <a:gd name="T1" fmla="*/ 8004 h 16128"/>
              <a:gd name="T2" fmla="*/ 1967 w 13859"/>
              <a:gd name="T3" fmla="*/ 8285 h 16128"/>
              <a:gd name="T4" fmla="*/ 1694 w 13859"/>
              <a:gd name="T5" fmla="*/ 8189 h 16128"/>
              <a:gd name="T6" fmla="*/ 1481 w 13859"/>
              <a:gd name="T7" fmla="*/ 8207 h 16128"/>
              <a:gd name="T8" fmla="*/ 1015 w 13859"/>
              <a:gd name="T9" fmla="*/ 8838 h 16128"/>
              <a:gd name="T10" fmla="*/ 404 w 13859"/>
              <a:gd name="T11" fmla="*/ 10161 h 16128"/>
              <a:gd name="T12" fmla="*/ 18 w 13859"/>
              <a:gd name="T13" fmla="*/ 11295 h 16128"/>
              <a:gd name="T14" fmla="*/ 40 w 13859"/>
              <a:gd name="T15" fmla="*/ 11571 h 16128"/>
              <a:gd name="T16" fmla="*/ 184 w 13859"/>
              <a:gd name="T17" fmla="*/ 11696 h 16128"/>
              <a:gd name="T18" fmla="*/ 504 w 13859"/>
              <a:gd name="T19" fmla="*/ 11935 h 16128"/>
              <a:gd name="T20" fmla="*/ 429 w 13859"/>
              <a:gd name="T21" fmla="*/ 12718 h 16128"/>
              <a:gd name="T22" fmla="*/ 538 w 13859"/>
              <a:gd name="T23" fmla="*/ 13327 h 16128"/>
              <a:gd name="T24" fmla="*/ 1117 w 13859"/>
              <a:gd name="T25" fmla="*/ 14247 h 16128"/>
              <a:gd name="T26" fmla="*/ 2368 w 13859"/>
              <a:gd name="T27" fmla="*/ 14903 h 16128"/>
              <a:gd name="T28" fmla="*/ 4069 w 13859"/>
              <a:gd name="T29" fmla="*/ 14654 h 16128"/>
              <a:gd name="T30" fmla="*/ 4877 w 13859"/>
              <a:gd name="T31" fmla="*/ 12294 h 16128"/>
              <a:gd name="T32" fmla="*/ 5243 w 13859"/>
              <a:gd name="T33" fmla="*/ 9182 h 16128"/>
              <a:gd name="T34" fmla="*/ 5131 w 13859"/>
              <a:gd name="T35" fmla="*/ 7572 h 16128"/>
              <a:gd name="T36" fmla="*/ 4463 w 13859"/>
              <a:gd name="T37" fmla="*/ 7305 h 16128"/>
              <a:gd name="T38" fmla="*/ 3526 w 13859"/>
              <a:gd name="T39" fmla="*/ 7315 h 16128"/>
              <a:gd name="T40" fmla="*/ 2765 w 13859"/>
              <a:gd name="T41" fmla="*/ 7576 h 16128"/>
              <a:gd name="T42" fmla="*/ 12945 w 13859"/>
              <a:gd name="T43" fmla="*/ 8879 h 16128"/>
              <a:gd name="T44" fmla="*/ 13234 w 13859"/>
              <a:gd name="T45" fmla="*/ 8953 h 16128"/>
              <a:gd name="T46" fmla="*/ 13512 w 13859"/>
              <a:gd name="T47" fmla="*/ 8943 h 16128"/>
              <a:gd name="T48" fmla="*/ 13774 w 13859"/>
              <a:gd name="T49" fmla="*/ 8047 h 16128"/>
              <a:gd name="T50" fmla="*/ 13576 w 13859"/>
              <a:gd name="T51" fmla="*/ 4414 h 16128"/>
              <a:gd name="T52" fmla="*/ 10849 w 13859"/>
              <a:gd name="T53" fmla="*/ 812 h 16128"/>
              <a:gd name="T54" fmla="*/ 4579 w 13859"/>
              <a:gd name="T55" fmla="*/ 323 h 16128"/>
              <a:gd name="T56" fmla="*/ 1107 w 13859"/>
              <a:gd name="T57" fmla="*/ 3063 h 16128"/>
              <a:gd name="T58" fmla="*/ 298 w 13859"/>
              <a:gd name="T59" fmla="*/ 6381 h 16128"/>
              <a:gd name="T60" fmla="*/ 468 w 13859"/>
              <a:gd name="T61" fmla="*/ 7635 h 16128"/>
              <a:gd name="T62" fmla="*/ 669 w 13859"/>
              <a:gd name="T63" fmla="*/ 7694 h 16128"/>
              <a:gd name="T64" fmla="*/ 867 w 13859"/>
              <a:gd name="T65" fmla="*/ 7689 h 16128"/>
              <a:gd name="T66" fmla="*/ 1040 w 13859"/>
              <a:gd name="T67" fmla="*/ 7615 h 16128"/>
              <a:gd name="T68" fmla="*/ 1153 w 13859"/>
              <a:gd name="T69" fmla="*/ 6002 h 16128"/>
              <a:gd name="T70" fmla="*/ 2207 w 13859"/>
              <a:gd name="T71" fmla="*/ 2984 h 16128"/>
              <a:gd name="T72" fmla="*/ 5730 w 13859"/>
              <a:gd name="T73" fmla="*/ 968 h 16128"/>
              <a:gd name="T74" fmla="*/ 11096 w 13859"/>
              <a:gd name="T75" fmla="*/ 2116 h 16128"/>
              <a:gd name="T76" fmla="*/ 12882 w 13859"/>
              <a:gd name="T77" fmla="*/ 5512 h 16128"/>
              <a:gd name="T78" fmla="*/ 12837 w 13859"/>
              <a:gd name="T79" fmla="*/ 8391 h 16128"/>
              <a:gd name="T80" fmla="*/ 12363 w 13859"/>
              <a:gd name="T81" fmla="*/ 9207 h 16128"/>
              <a:gd name="T82" fmla="*/ 12196 w 13859"/>
              <a:gd name="T83" fmla="*/ 9200 h 16128"/>
              <a:gd name="T84" fmla="*/ 11803 w 13859"/>
              <a:gd name="T85" fmla="*/ 8483 h 16128"/>
              <a:gd name="T86" fmla="*/ 11506 w 13859"/>
              <a:gd name="T87" fmla="*/ 8049 h 16128"/>
              <a:gd name="T88" fmla="*/ 11126 w 13859"/>
              <a:gd name="T89" fmla="*/ 7668 h 16128"/>
              <a:gd name="T90" fmla="*/ 10363 w 13859"/>
              <a:gd name="T91" fmla="*/ 7693 h 16128"/>
              <a:gd name="T92" fmla="*/ 9499 w 13859"/>
              <a:gd name="T93" fmla="*/ 8070 h 16128"/>
              <a:gd name="T94" fmla="*/ 8926 w 13859"/>
              <a:gd name="T95" fmla="*/ 8534 h 16128"/>
              <a:gd name="T96" fmla="*/ 8632 w 13859"/>
              <a:gd name="T97" fmla="*/ 10488 h 16128"/>
              <a:gd name="T98" fmla="*/ 8646 w 13859"/>
              <a:gd name="T99" fmla="*/ 13526 h 16128"/>
              <a:gd name="T100" fmla="*/ 9240 w 13859"/>
              <a:gd name="T101" fmla="*/ 15599 h 16128"/>
              <a:gd name="T102" fmla="*/ 11060 w 13859"/>
              <a:gd name="T103" fmla="*/ 16119 h 16128"/>
              <a:gd name="T104" fmla="*/ 12333 w 13859"/>
              <a:gd name="T105" fmla="*/ 15535 h 16128"/>
              <a:gd name="T106" fmla="*/ 12971 w 13859"/>
              <a:gd name="T107" fmla="*/ 14631 h 16128"/>
              <a:gd name="T108" fmla="*/ 13083 w 13859"/>
              <a:gd name="T109" fmla="*/ 14119 h 16128"/>
              <a:gd name="T110" fmla="*/ 13150 w 13859"/>
              <a:gd name="T111" fmla="*/ 13442 h 16128"/>
              <a:gd name="T112" fmla="*/ 13522 w 13859"/>
              <a:gd name="T113" fmla="*/ 13307 h 16128"/>
              <a:gd name="T114" fmla="*/ 13720 w 13859"/>
              <a:gd name="T115" fmla="*/ 13151 h 16128"/>
              <a:gd name="T116" fmla="*/ 13766 w 13859"/>
              <a:gd name="T117" fmla="*/ 12817 h 16128"/>
              <a:gd name="T118" fmla="*/ 13425 w 13859"/>
              <a:gd name="T119" fmla="*/ 11505 h 16128"/>
              <a:gd name="T120" fmla="*/ 12866 w 13859"/>
              <a:gd name="T121" fmla="*/ 9968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59" h="16128">
                <a:moveTo>
                  <a:pt x="2717" y="7615"/>
                </a:moveTo>
                <a:lnTo>
                  <a:pt x="2670" y="7657"/>
                </a:lnTo>
                <a:lnTo>
                  <a:pt x="2624" y="7699"/>
                </a:lnTo>
                <a:lnTo>
                  <a:pt x="2578" y="7741"/>
                </a:lnTo>
                <a:lnTo>
                  <a:pt x="2533" y="7785"/>
                </a:lnTo>
                <a:lnTo>
                  <a:pt x="2489" y="7827"/>
                </a:lnTo>
                <a:lnTo>
                  <a:pt x="2445" y="7871"/>
                </a:lnTo>
                <a:lnTo>
                  <a:pt x="2402" y="7915"/>
                </a:lnTo>
                <a:lnTo>
                  <a:pt x="2359" y="7959"/>
                </a:lnTo>
                <a:lnTo>
                  <a:pt x="2317" y="8004"/>
                </a:lnTo>
                <a:lnTo>
                  <a:pt x="2276" y="8049"/>
                </a:lnTo>
                <a:lnTo>
                  <a:pt x="2235" y="8094"/>
                </a:lnTo>
                <a:lnTo>
                  <a:pt x="2195" y="8140"/>
                </a:lnTo>
                <a:lnTo>
                  <a:pt x="2154" y="8186"/>
                </a:lnTo>
                <a:lnTo>
                  <a:pt x="2115" y="8232"/>
                </a:lnTo>
                <a:lnTo>
                  <a:pt x="2077" y="8279"/>
                </a:lnTo>
                <a:lnTo>
                  <a:pt x="2038" y="8326"/>
                </a:lnTo>
                <a:lnTo>
                  <a:pt x="2018" y="8314"/>
                </a:lnTo>
                <a:lnTo>
                  <a:pt x="1994" y="8300"/>
                </a:lnTo>
                <a:lnTo>
                  <a:pt x="1967" y="8285"/>
                </a:lnTo>
                <a:lnTo>
                  <a:pt x="1937" y="8270"/>
                </a:lnTo>
                <a:lnTo>
                  <a:pt x="1905" y="8255"/>
                </a:lnTo>
                <a:lnTo>
                  <a:pt x="1870" y="8239"/>
                </a:lnTo>
                <a:lnTo>
                  <a:pt x="1834" y="8224"/>
                </a:lnTo>
                <a:lnTo>
                  <a:pt x="1795" y="8212"/>
                </a:lnTo>
                <a:lnTo>
                  <a:pt x="1776" y="8206"/>
                </a:lnTo>
                <a:lnTo>
                  <a:pt x="1755" y="8201"/>
                </a:lnTo>
                <a:lnTo>
                  <a:pt x="1735" y="8196"/>
                </a:lnTo>
                <a:lnTo>
                  <a:pt x="1714" y="8192"/>
                </a:lnTo>
                <a:lnTo>
                  <a:pt x="1694" y="8189"/>
                </a:lnTo>
                <a:lnTo>
                  <a:pt x="1673" y="8186"/>
                </a:lnTo>
                <a:lnTo>
                  <a:pt x="1651" y="8184"/>
                </a:lnTo>
                <a:lnTo>
                  <a:pt x="1630" y="8183"/>
                </a:lnTo>
                <a:lnTo>
                  <a:pt x="1608" y="8183"/>
                </a:lnTo>
                <a:lnTo>
                  <a:pt x="1587" y="8184"/>
                </a:lnTo>
                <a:lnTo>
                  <a:pt x="1565" y="8187"/>
                </a:lnTo>
                <a:lnTo>
                  <a:pt x="1544" y="8190"/>
                </a:lnTo>
                <a:lnTo>
                  <a:pt x="1523" y="8194"/>
                </a:lnTo>
                <a:lnTo>
                  <a:pt x="1502" y="8200"/>
                </a:lnTo>
                <a:lnTo>
                  <a:pt x="1481" y="8207"/>
                </a:lnTo>
                <a:lnTo>
                  <a:pt x="1459" y="8215"/>
                </a:lnTo>
                <a:lnTo>
                  <a:pt x="1424" y="8236"/>
                </a:lnTo>
                <a:lnTo>
                  <a:pt x="1384" y="8272"/>
                </a:lnTo>
                <a:lnTo>
                  <a:pt x="1339" y="8320"/>
                </a:lnTo>
                <a:lnTo>
                  <a:pt x="1292" y="8382"/>
                </a:lnTo>
                <a:lnTo>
                  <a:pt x="1241" y="8453"/>
                </a:lnTo>
                <a:lnTo>
                  <a:pt x="1188" y="8536"/>
                </a:lnTo>
                <a:lnTo>
                  <a:pt x="1132" y="8628"/>
                </a:lnTo>
                <a:lnTo>
                  <a:pt x="1075" y="8729"/>
                </a:lnTo>
                <a:lnTo>
                  <a:pt x="1015" y="8838"/>
                </a:lnTo>
                <a:lnTo>
                  <a:pt x="953" y="8954"/>
                </a:lnTo>
                <a:lnTo>
                  <a:pt x="892" y="9075"/>
                </a:lnTo>
                <a:lnTo>
                  <a:pt x="829" y="9202"/>
                </a:lnTo>
                <a:lnTo>
                  <a:pt x="767" y="9333"/>
                </a:lnTo>
                <a:lnTo>
                  <a:pt x="704" y="9468"/>
                </a:lnTo>
                <a:lnTo>
                  <a:pt x="641" y="9605"/>
                </a:lnTo>
                <a:lnTo>
                  <a:pt x="580" y="9744"/>
                </a:lnTo>
                <a:lnTo>
                  <a:pt x="520" y="9883"/>
                </a:lnTo>
                <a:lnTo>
                  <a:pt x="462" y="10023"/>
                </a:lnTo>
                <a:lnTo>
                  <a:pt x="404" y="10161"/>
                </a:lnTo>
                <a:lnTo>
                  <a:pt x="349" y="10298"/>
                </a:lnTo>
                <a:lnTo>
                  <a:pt x="298" y="10431"/>
                </a:lnTo>
                <a:lnTo>
                  <a:pt x="248" y="10561"/>
                </a:lnTo>
                <a:lnTo>
                  <a:pt x="203" y="10687"/>
                </a:lnTo>
                <a:lnTo>
                  <a:pt x="161" y="10807"/>
                </a:lnTo>
                <a:lnTo>
                  <a:pt x="123" y="10921"/>
                </a:lnTo>
                <a:lnTo>
                  <a:pt x="89" y="11027"/>
                </a:lnTo>
                <a:lnTo>
                  <a:pt x="61" y="11125"/>
                </a:lnTo>
                <a:lnTo>
                  <a:pt x="36" y="11215"/>
                </a:lnTo>
                <a:lnTo>
                  <a:pt x="18" y="11295"/>
                </a:lnTo>
                <a:lnTo>
                  <a:pt x="6" y="11363"/>
                </a:lnTo>
                <a:lnTo>
                  <a:pt x="0" y="11421"/>
                </a:lnTo>
                <a:lnTo>
                  <a:pt x="0" y="11466"/>
                </a:lnTo>
                <a:lnTo>
                  <a:pt x="2" y="11481"/>
                </a:lnTo>
                <a:lnTo>
                  <a:pt x="6" y="11497"/>
                </a:lnTo>
                <a:lnTo>
                  <a:pt x="10" y="11512"/>
                </a:lnTo>
                <a:lnTo>
                  <a:pt x="16" y="11527"/>
                </a:lnTo>
                <a:lnTo>
                  <a:pt x="23" y="11542"/>
                </a:lnTo>
                <a:lnTo>
                  <a:pt x="31" y="11557"/>
                </a:lnTo>
                <a:lnTo>
                  <a:pt x="40" y="11571"/>
                </a:lnTo>
                <a:lnTo>
                  <a:pt x="51" y="11584"/>
                </a:lnTo>
                <a:lnTo>
                  <a:pt x="62" y="11598"/>
                </a:lnTo>
                <a:lnTo>
                  <a:pt x="74" y="11611"/>
                </a:lnTo>
                <a:lnTo>
                  <a:pt x="87" y="11623"/>
                </a:lnTo>
                <a:lnTo>
                  <a:pt x="101" y="11636"/>
                </a:lnTo>
                <a:lnTo>
                  <a:pt x="116" y="11648"/>
                </a:lnTo>
                <a:lnTo>
                  <a:pt x="132" y="11661"/>
                </a:lnTo>
                <a:lnTo>
                  <a:pt x="148" y="11673"/>
                </a:lnTo>
                <a:lnTo>
                  <a:pt x="166" y="11685"/>
                </a:lnTo>
                <a:lnTo>
                  <a:pt x="184" y="11696"/>
                </a:lnTo>
                <a:lnTo>
                  <a:pt x="203" y="11707"/>
                </a:lnTo>
                <a:lnTo>
                  <a:pt x="222" y="11718"/>
                </a:lnTo>
                <a:lnTo>
                  <a:pt x="242" y="11728"/>
                </a:lnTo>
                <a:lnTo>
                  <a:pt x="284" y="11748"/>
                </a:lnTo>
                <a:lnTo>
                  <a:pt x="328" y="11768"/>
                </a:lnTo>
                <a:lnTo>
                  <a:pt x="374" y="11787"/>
                </a:lnTo>
                <a:lnTo>
                  <a:pt x="421" y="11805"/>
                </a:lnTo>
                <a:lnTo>
                  <a:pt x="470" y="11822"/>
                </a:lnTo>
                <a:lnTo>
                  <a:pt x="519" y="11839"/>
                </a:lnTo>
                <a:lnTo>
                  <a:pt x="504" y="11935"/>
                </a:lnTo>
                <a:lnTo>
                  <a:pt x="489" y="12027"/>
                </a:lnTo>
                <a:lnTo>
                  <a:pt x="477" y="12118"/>
                </a:lnTo>
                <a:lnTo>
                  <a:pt x="466" y="12206"/>
                </a:lnTo>
                <a:lnTo>
                  <a:pt x="457" y="12290"/>
                </a:lnTo>
                <a:lnTo>
                  <a:pt x="448" y="12370"/>
                </a:lnTo>
                <a:lnTo>
                  <a:pt x="441" y="12448"/>
                </a:lnTo>
                <a:lnTo>
                  <a:pt x="436" y="12521"/>
                </a:lnTo>
                <a:lnTo>
                  <a:pt x="433" y="12591"/>
                </a:lnTo>
                <a:lnTo>
                  <a:pt x="430" y="12656"/>
                </a:lnTo>
                <a:lnTo>
                  <a:pt x="429" y="12718"/>
                </a:lnTo>
                <a:lnTo>
                  <a:pt x="429" y="12774"/>
                </a:lnTo>
                <a:lnTo>
                  <a:pt x="431" y="12828"/>
                </a:lnTo>
                <a:lnTo>
                  <a:pt x="433" y="12875"/>
                </a:lnTo>
                <a:lnTo>
                  <a:pt x="437" y="12920"/>
                </a:lnTo>
                <a:lnTo>
                  <a:pt x="442" y="12958"/>
                </a:lnTo>
                <a:lnTo>
                  <a:pt x="452" y="13020"/>
                </a:lnTo>
                <a:lnTo>
                  <a:pt x="468" y="13090"/>
                </a:lnTo>
                <a:lnTo>
                  <a:pt x="486" y="13164"/>
                </a:lnTo>
                <a:lnTo>
                  <a:pt x="510" y="13243"/>
                </a:lnTo>
                <a:lnTo>
                  <a:pt x="538" y="13327"/>
                </a:lnTo>
                <a:lnTo>
                  <a:pt x="571" y="13412"/>
                </a:lnTo>
                <a:lnTo>
                  <a:pt x="609" y="13502"/>
                </a:lnTo>
                <a:lnTo>
                  <a:pt x="652" y="13594"/>
                </a:lnTo>
                <a:lnTo>
                  <a:pt x="701" y="13688"/>
                </a:lnTo>
                <a:lnTo>
                  <a:pt x="755" y="13781"/>
                </a:lnTo>
                <a:lnTo>
                  <a:pt x="815" y="13876"/>
                </a:lnTo>
                <a:lnTo>
                  <a:pt x="881" y="13971"/>
                </a:lnTo>
                <a:lnTo>
                  <a:pt x="953" y="14065"/>
                </a:lnTo>
                <a:lnTo>
                  <a:pt x="1032" y="14157"/>
                </a:lnTo>
                <a:lnTo>
                  <a:pt x="1117" y="14247"/>
                </a:lnTo>
                <a:lnTo>
                  <a:pt x="1209" y="14335"/>
                </a:lnTo>
                <a:lnTo>
                  <a:pt x="1307" y="14419"/>
                </a:lnTo>
                <a:lnTo>
                  <a:pt x="1413" y="14500"/>
                </a:lnTo>
                <a:lnTo>
                  <a:pt x="1526" y="14576"/>
                </a:lnTo>
                <a:lnTo>
                  <a:pt x="1647" y="14647"/>
                </a:lnTo>
                <a:lnTo>
                  <a:pt x="1776" y="14712"/>
                </a:lnTo>
                <a:lnTo>
                  <a:pt x="1911" y="14771"/>
                </a:lnTo>
                <a:lnTo>
                  <a:pt x="2055" y="14823"/>
                </a:lnTo>
                <a:lnTo>
                  <a:pt x="2208" y="14868"/>
                </a:lnTo>
                <a:lnTo>
                  <a:pt x="2368" y="14903"/>
                </a:lnTo>
                <a:lnTo>
                  <a:pt x="2538" y="14932"/>
                </a:lnTo>
                <a:lnTo>
                  <a:pt x="2717" y="14950"/>
                </a:lnTo>
                <a:lnTo>
                  <a:pt x="2904" y="14958"/>
                </a:lnTo>
                <a:lnTo>
                  <a:pt x="3100" y="14955"/>
                </a:lnTo>
                <a:lnTo>
                  <a:pt x="3306" y="14942"/>
                </a:lnTo>
                <a:lnTo>
                  <a:pt x="3522" y="14915"/>
                </a:lnTo>
                <a:lnTo>
                  <a:pt x="3746" y="14878"/>
                </a:lnTo>
                <a:lnTo>
                  <a:pt x="3858" y="14838"/>
                </a:lnTo>
                <a:lnTo>
                  <a:pt x="3966" y="14762"/>
                </a:lnTo>
                <a:lnTo>
                  <a:pt x="4069" y="14654"/>
                </a:lnTo>
                <a:lnTo>
                  <a:pt x="4169" y="14517"/>
                </a:lnTo>
                <a:lnTo>
                  <a:pt x="4265" y="14351"/>
                </a:lnTo>
                <a:lnTo>
                  <a:pt x="4356" y="14160"/>
                </a:lnTo>
                <a:lnTo>
                  <a:pt x="4444" y="13946"/>
                </a:lnTo>
                <a:lnTo>
                  <a:pt x="4527" y="13710"/>
                </a:lnTo>
                <a:lnTo>
                  <a:pt x="4606" y="13455"/>
                </a:lnTo>
                <a:lnTo>
                  <a:pt x="4679" y="13184"/>
                </a:lnTo>
                <a:lnTo>
                  <a:pt x="4750" y="12898"/>
                </a:lnTo>
                <a:lnTo>
                  <a:pt x="4816" y="12600"/>
                </a:lnTo>
                <a:lnTo>
                  <a:pt x="4877" y="12294"/>
                </a:lnTo>
                <a:lnTo>
                  <a:pt x="4934" y="11978"/>
                </a:lnTo>
                <a:lnTo>
                  <a:pt x="4986" y="11659"/>
                </a:lnTo>
                <a:lnTo>
                  <a:pt x="5035" y="11335"/>
                </a:lnTo>
                <a:lnTo>
                  <a:pt x="5078" y="11011"/>
                </a:lnTo>
                <a:lnTo>
                  <a:pt x="5118" y="10689"/>
                </a:lnTo>
                <a:lnTo>
                  <a:pt x="5152" y="10371"/>
                </a:lnTo>
                <a:lnTo>
                  <a:pt x="5181" y="10059"/>
                </a:lnTo>
                <a:lnTo>
                  <a:pt x="5206" y="9755"/>
                </a:lnTo>
                <a:lnTo>
                  <a:pt x="5227" y="9462"/>
                </a:lnTo>
                <a:lnTo>
                  <a:pt x="5243" y="9182"/>
                </a:lnTo>
                <a:lnTo>
                  <a:pt x="5253" y="8917"/>
                </a:lnTo>
                <a:lnTo>
                  <a:pt x="5260" y="8669"/>
                </a:lnTo>
                <a:lnTo>
                  <a:pt x="5261" y="8441"/>
                </a:lnTo>
                <a:lnTo>
                  <a:pt x="5257" y="8235"/>
                </a:lnTo>
                <a:lnTo>
                  <a:pt x="5249" y="8054"/>
                </a:lnTo>
                <a:lnTo>
                  <a:pt x="5236" y="7899"/>
                </a:lnTo>
                <a:lnTo>
                  <a:pt x="5218" y="7773"/>
                </a:lnTo>
                <a:lnTo>
                  <a:pt x="5193" y="7677"/>
                </a:lnTo>
                <a:lnTo>
                  <a:pt x="5165" y="7615"/>
                </a:lnTo>
                <a:lnTo>
                  <a:pt x="5131" y="7572"/>
                </a:lnTo>
                <a:lnTo>
                  <a:pt x="5089" y="7533"/>
                </a:lnTo>
                <a:lnTo>
                  <a:pt x="5041" y="7495"/>
                </a:lnTo>
                <a:lnTo>
                  <a:pt x="4985" y="7461"/>
                </a:lnTo>
                <a:lnTo>
                  <a:pt x="4925" y="7431"/>
                </a:lnTo>
                <a:lnTo>
                  <a:pt x="4859" y="7403"/>
                </a:lnTo>
                <a:lnTo>
                  <a:pt x="4787" y="7378"/>
                </a:lnTo>
                <a:lnTo>
                  <a:pt x="4713" y="7355"/>
                </a:lnTo>
                <a:lnTo>
                  <a:pt x="4633" y="7335"/>
                </a:lnTo>
                <a:lnTo>
                  <a:pt x="4550" y="7319"/>
                </a:lnTo>
                <a:lnTo>
                  <a:pt x="4463" y="7305"/>
                </a:lnTo>
                <a:lnTo>
                  <a:pt x="4374" y="7294"/>
                </a:lnTo>
                <a:lnTo>
                  <a:pt x="4283" y="7286"/>
                </a:lnTo>
                <a:lnTo>
                  <a:pt x="4190" y="7280"/>
                </a:lnTo>
                <a:lnTo>
                  <a:pt x="4095" y="7277"/>
                </a:lnTo>
                <a:lnTo>
                  <a:pt x="4001" y="7277"/>
                </a:lnTo>
                <a:lnTo>
                  <a:pt x="3905" y="7280"/>
                </a:lnTo>
                <a:lnTo>
                  <a:pt x="3809" y="7285"/>
                </a:lnTo>
                <a:lnTo>
                  <a:pt x="3714" y="7292"/>
                </a:lnTo>
                <a:lnTo>
                  <a:pt x="3619" y="7302"/>
                </a:lnTo>
                <a:lnTo>
                  <a:pt x="3526" y="7315"/>
                </a:lnTo>
                <a:lnTo>
                  <a:pt x="3435" y="7330"/>
                </a:lnTo>
                <a:lnTo>
                  <a:pt x="3345" y="7347"/>
                </a:lnTo>
                <a:lnTo>
                  <a:pt x="3259" y="7367"/>
                </a:lnTo>
                <a:lnTo>
                  <a:pt x="3175" y="7391"/>
                </a:lnTo>
                <a:lnTo>
                  <a:pt x="3096" y="7416"/>
                </a:lnTo>
                <a:lnTo>
                  <a:pt x="3020" y="7443"/>
                </a:lnTo>
                <a:lnTo>
                  <a:pt x="2948" y="7472"/>
                </a:lnTo>
                <a:lnTo>
                  <a:pt x="2883" y="7505"/>
                </a:lnTo>
                <a:lnTo>
                  <a:pt x="2821" y="7540"/>
                </a:lnTo>
                <a:lnTo>
                  <a:pt x="2765" y="7576"/>
                </a:lnTo>
                <a:lnTo>
                  <a:pt x="2717" y="7615"/>
                </a:lnTo>
                <a:close/>
                <a:moveTo>
                  <a:pt x="12800" y="8775"/>
                </a:moveTo>
                <a:lnTo>
                  <a:pt x="12812" y="8789"/>
                </a:lnTo>
                <a:lnTo>
                  <a:pt x="12825" y="8804"/>
                </a:lnTo>
                <a:lnTo>
                  <a:pt x="12840" y="8818"/>
                </a:lnTo>
                <a:lnTo>
                  <a:pt x="12858" y="8831"/>
                </a:lnTo>
                <a:lnTo>
                  <a:pt x="12877" y="8844"/>
                </a:lnTo>
                <a:lnTo>
                  <a:pt x="12899" y="8856"/>
                </a:lnTo>
                <a:lnTo>
                  <a:pt x="12922" y="8868"/>
                </a:lnTo>
                <a:lnTo>
                  <a:pt x="12945" y="8879"/>
                </a:lnTo>
                <a:lnTo>
                  <a:pt x="12971" y="8890"/>
                </a:lnTo>
                <a:lnTo>
                  <a:pt x="12997" y="8900"/>
                </a:lnTo>
                <a:lnTo>
                  <a:pt x="13025" y="8909"/>
                </a:lnTo>
                <a:lnTo>
                  <a:pt x="13053" y="8918"/>
                </a:lnTo>
                <a:lnTo>
                  <a:pt x="13082" y="8926"/>
                </a:lnTo>
                <a:lnTo>
                  <a:pt x="13113" y="8933"/>
                </a:lnTo>
                <a:lnTo>
                  <a:pt x="13142" y="8939"/>
                </a:lnTo>
                <a:lnTo>
                  <a:pt x="13173" y="8945"/>
                </a:lnTo>
                <a:lnTo>
                  <a:pt x="13204" y="8949"/>
                </a:lnTo>
                <a:lnTo>
                  <a:pt x="13234" y="8953"/>
                </a:lnTo>
                <a:lnTo>
                  <a:pt x="13265" y="8956"/>
                </a:lnTo>
                <a:lnTo>
                  <a:pt x="13295" y="8959"/>
                </a:lnTo>
                <a:lnTo>
                  <a:pt x="13325" y="8960"/>
                </a:lnTo>
                <a:lnTo>
                  <a:pt x="13354" y="8960"/>
                </a:lnTo>
                <a:lnTo>
                  <a:pt x="13383" y="8960"/>
                </a:lnTo>
                <a:lnTo>
                  <a:pt x="13411" y="8959"/>
                </a:lnTo>
                <a:lnTo>
                  <a:pt x="13438" y="8956"/>
                </a:lnTo>
                <a:lnTo>
                  <a:pt x="13464" y="8953"/>
                </a:lnTo>
                <a:lnTo>
                  <a:pt x="13488" y="8949"/>
                </a:lnTo>
                <a:lnTo>
                  <a:pt x="13512" y="8943"/>
                </a:lnTo>
                <a:lnTo>
                  <a:pt x="13534" y="8937"/>
                </a:lnTo>
                <a:lnTo>
                  <a:pt x="13553" y="8929"/>
                </a:lnTo>
                <a:lnTo>
                  <a:pt x="13572" y="8921"/>
                </a:lnTo>
                <a:lnTo>
                  <a:pt x="13588" y="8911"/>
                </a:lnTo>
                <a:lnTo>
                  <a:pt x="13608" y="8875"/>
                </a:lnTo>
                <a:lnTo>
                  <a:pt x="13635" y="8792"/>
                </a:lnTo>
                <a:lnTo>
                  <a:pt x="13667" y="8665"/>
                </a:lnTo>
                <a:lnTo>
                  <a:pt x="13703" y="8495"/>
                </a:lnTo>
                <a:lnTo>
                  <a:pt x="13740" y="8289"/>
                </a:lnTo>
                <a:lnTo>
                  <a:pt x="13774" y="8047"/>
                </a:lnTo>
                <a:lnTo>
                  <a:pt x="13806" y="7774"/>
                </a:lnTo>
                <a:lnTo>
                  <a:pt x="13832" y="7471"/>
                </a:lnTo>
                <a:lnTo>
                  <a:pt x="13851" y="7144"/>
                </a:lnTo>
                <a:lnTo>
                  <a:pt x="13859" y="6795"/>
                </a:lnTo>
                <a:lnTo>
                  <a:pt x="13855" y="6426"/>
                </a:lnTo>
                <a:lnTo>
                  <a:pt x="13837" y="6042"/>
                </a:lnTo>
                <a:lnTo>
                  <a:pt x="13801" y="5646"/>
                </a:lnTo>
                <a:lnTo>
                  <a:pt x="13748" y="5241"/>
                </a:lnTo>
                <a:lnTo>
                  <a:pt x="13673" y="4828"/>
                </a:lnTo>
                <a:lnTo>
                  <a:pt x="13576" y="4414"/>
                </a:lnTo>
                <a:lnTo>
                  <a:pt x="13453" y="4000"/>
                </a:lnTo>
                <a:lnTo>
                  <a:pt x="13302" y="3588"/>
                </a:lnTo>
                <a:lnTo>
                  <a:pt x="13123" y="3184"/>
                </a:lnTo>
                <a:lnTo>
                  <a:pt x="12911" y="2790"/>
                </a:lnTo>
                <a:lnTo>
                  <a:pt x="12665" y="2409"/>
                </a:lnTo>
                <a:lnTo>
                  <a:pt x="12382" y="2044"/>
                </a:lnTo>
                <a:lnTo>
                  <a:pt x="12062" y="1699"/>
                </a:lnTo>
                <a:lnTo>
                  <a:pt x="11702" y="1377"/>
                </a:lnTo>
                <a:lnTo>
                  <a:pt x="11298" y="1081"/>
                </a:lnTo>
                <a:lnTo>
                  <a:pt x="10849" y="812"/>
                </a:lnTo>
                <a:lnTo>
                  <a:pt x="10353" y="578"/>
                </a:lnTo>
                <a:lnTo>
                  <a:pt x="9809" y="378"/>
                </a:lnTo>
                <a:lnTo>
                  <a:pt x="9212" y="218"/>
                </a:lnTo>
                <a:lnTo>
                  <a:pt x="8563" y="99"/>
                </a:lnTo>
                <a:lnTo>
                  <a:pt x="7857" y="25"/>
                </a:lnTo>
                <a:lnTo>
                  <a:pt x="7093" y="0"/>
                </a:lnTo>
                <a:lnTo>
                  <a:pt x="6393" y="22"/>
                </a:lnTo>
                <a:lnTo>
                  <a:pt x="5742" y="85"/>
                </a:lnTo>
                <a:lnTo>
                  <a:pt x="5138" y="185"/>
                </a:lnTo>
                <a:lnTo>
                  <a:pt x="4579" y="323"/>
                </a:lnTo>
                <a:lnTo>
                  <a:pt x="4063" y="493"/>
                </a:lnTo>
                <a:lnTo>
                  <a:pt x="3591" y="694"/>
                </a:lnTo>
                <a:lnTo>
                  <a:pt x="3157" y="922"/>
                </a:lnTo>
                <a:lnTo>
                  <a:pt x="2762" y="1175"/>
                </a:lnTo>
                <a:lnTo>
                  <a:pt x="2404" y="1451"/>
                </a:lnTo>
                <a:lnTo>
                  <a:pt x="2082" y="1745"/>
                </a:lnTo>
                <a:lnTo>
                  <a:pt x="1792" y="2056"/>
                </a:lnTo>
                <a:lnTo>
                  <a:pt x="1534" y="2382"/>
                </a:lnTo>
                <a:lnTo>
                  <a:pt x="1306" y="2719"/>
                </a:lnTo>
                <a:lnTo>
                  <a:pt x="1107" y="3063"/>
                </a:lnTo>
                <a:lnTo>
                  <a:pt x="934" y="3414"/>
                </a:lnTo>
                <a:lnTo>
                  <a:pt x="786" y="3768"/>
                </a:lnTo>
                <a:lnTo>
                  <a:pt x="662" y="4122"/>
                </a:lnTo>
                <a:lnTo>
                  <a:pt x="559" y="4474"/>
                </a:lnTo>
                <a:lnTo>
                  <a:pt x="476" y="4820"/>
                </a:lnTo>
                <a:lnTo>
                  <a:pt x="410" y="5159"/>
                </a:lnTo>
                <a:lnTo>
                  <a:pt x="362" y="5488"/>
                </a:lnTo>
                <a:lnTo>
                  <a:pt x="328" y="5802"/>
                </a:lnTo>
                <a:lnTo>
                  <a:pt x="307" y="6100"/>
                </a:lnTo>
                <a:lnTo>
                  <a:pt x="298" y="6381"/>
                </a:lnTo>
                <a:lnTo>
                  <a:pt x="298" y="6639"/>
                </a:lnTo>
                <a:lnTo>
                  <a:pt x="306" y="6874"/>
                </a:lnTo>
                <a:lnTo>
                  <a:pt x="321" y="7080"/>
                </a:lnTo>
                <a:lnTo>
                  <a:pt x="340" y="7258"/>
                </a:lnTo>
                <a:lnTo>
                  <a:pt x="363" y="7403"/>
                </a:lnTo>
                <a:lnTo>
                  <a:pt x="386" y="7513"/>
                </a:lnTo>
                <a:lnTo>
                  <a:pt x="408" y="7584"/>
                </a:lnTo>
                <a:lnTo>
                  <a:pt x="429" y="7615"/>
                </a:lnTo>
                <a:lnTo>
                  <a:pt x="448" y="7626"/>
                </a:lnTo>
                <a:lnTo>
                  <a:pt x="468" y="7635"/>
                </a:lnTo>
                <a:lnTo>
                  <a:pt x="488" y="7644"/>
                </a:lnTo>
                <a:lnTo>
                  <a:pt x="507" y="7652"/>
                </a:lnTo>
                <a:lnTo>
                  <a:pt x="527" y="7660"/>
                </a:lnTo>
                <a:lnTo>
                  <a:pt x="547" y="7666"/>
                </a:lnTo>
                <a:lnTo>
                  <a:pt x="568" y="7673"/>
                </a:lnTo>
                <a:lnTo>
                  <a:pt x="588" y="7678"/>
                </a:lnTo>
                <a:lnTo>
                  <a:pt x="608" y="7683"/>
                </a:lnTo>
                <a:lnTo>
                  <a:pt x="628" y="7688"/>
                </a:lnTo>
                <a:lnTo>
                  <a:pt x="648" y="7691"/>
                </a:lnTo>
                <a:lnTo>
                  <a:pt x="669" y="7694"/>
                </a:lnTo>
                <a:lnTo>
                  <a:pt x="689" y="7697"/>
                </a:lnTo>
                <a:lnTo>
                  <a:pt x="709" y="7699"/>
                </a:lnTo>
                <a:lnTo>
                  <a:pt x="729" y="7700"/>
                </a:lnTo>
                <a:lnTo>
                  <a:pt x="749" y="7700"/>
                </a:lnTo>
                <a:lnTo>
                  <a:pt x="770" y="7700"/>
                </a:lnTo>
                <a:lnTo>
                  <a:pt x="789" y="7699"/>
                </a:lnTo>
                <a:lnTo>
                  <a:pt x="809" y="7698"/>
                </a:lnTo>
                <a:lnTo>
                  <a:pt x="828" y="7695"/>
                </a:lnTo>
                <a:lnTo>
                  <a:pt x="847" y="7692"/>
                </a:lnTo>
                <a:lnTo>
                  <a:pt x="867" y="7689"/>
                </a:lnTo>
                <a:lnTo>
                  <a:pt x="886" y="7685"/>
                </a:lnTo>
                <a:lnTo>
                  <a:pt x="904" y="7680"/>
                </a:lnTo>
                <a:lnTo>
                  <a:pt x="922" y="7674"/>
                </a:lnTo>
                <a:lnTo>
                  <a:pt x="940" y="7668"/>
                </a:lnTo>
                <a:lnTo>
                  <a:pt x="957" y="7661"/>
                </a:lnTo>
                <a:lnTo>
                  <a:pt x="976" y="7653"/>
                </a:lnTo>
                <a:lnTo>
                  <a:pt x="992" y="7645"/>
                </a:lnTo>
                <a:lnTo>
                  <a:pt x="1009" y="7636"/>
                </a:lnTo>
                <a:lnTo>
                  <a:pt x="1024" y="7626"/>
                </a:lnTo>
                <a:lnTo>
                  <a:pt x="1040" y="7615"/>
                </a:lnTo>
                <a:lnTo>
                  <a:pt x="1052" y="7585"/>
                </a:lnTo>
                <a:lnTo>
                  <a:pt x="1062" y="7521"/>
                </a:lnTo>
                <a:lnTo>
                  <a:pt x="1067" y="7422"/>
                </a:lnTo>
                <a:lnTo>
                  <a:pt x="1071" y="7292"/>
                </a:lnTo>
                <a:lnTo>
                  <a:pt x="1075" y="7135"/>
                </a:lnTo>
                <a:lnTo>
                  <a:pt x="1081" y="6950"/>
                </a:lnTo>
                <a:lnTo>
                  <a:pt x="1091" y="6743"/>
                </a:lnTo>
                <a:lnTo>
                  <a:pt x="1105" y="6514"/>
                </a:lnTo>
                <a:lnTo>
                  <a:pt x="1125" y="6266"/>
                </a:lnTo>
                <a:lnTo>
                  <a:pt x="1153" y="6002"/>
                </a:lnTo>
                <a:lnTo>
                  <a:pt x="1191" y="5723"/>
                </a:lnTo>
                <a:lnTo>
                  <a:pt x="1240" y="5433"/>
                </a:lnTo>
                <a:lnTo>
                  <a:pt x="1301" y="5134"/>
                </a:lnTo>
                <a:lnTo>
                  <a:pt x="1377" y="4828"/>
                </a:lnTo>
                <a:lnTo>
                  <a:pt x="1467" y="4518"/>
                </a:lnTo>
                <a:lnTo>
                  <a:pt x="1575" y="4205"/>
                </a:lnTo>
                <a:lnTo>
                  <a:pt x="1701" y="3893"/>
                </a:lnTo>
                <a:lnTo>
                  <a:pt x="1847" y="3583"/>
                </a:lnTo>
                <a:lnTo>
                  <a:pt x="2015" y="3280"/>
                </a:lnTo>
                <a:lnTo>
                  <a:pt x="2207" y="2984"/>
                </a:lnTo>
                <a:lnTo>
                  <a:pt x="2422" y="2697"/>
                </a:lnTo>
                <a:lnTo>
                  <a:pt x="2664" y="2423"/>
                </a:lnTo>
                <a:lnTo>
                  <a:pt x="2934" y="2164"/>
                </a:lnTo>
                <a:lnTo>
                  <a:pt x="3234" y="1922"/>
                </a:lnTo>
                <a:lnTo>
                  <a:pt x="3563" y="1699"/>
                </a:lnTo>
                <a:lnTo>
                  <a:pt x="3926" y="1500"/>
                </a:lnTo>
                <a:lnTo>
                  <a:pt x="4322" y="1325"/>
                </a:lnTo>
                <a:lnTo>
                  <a:pt x="4754" y="1175"/>
                </a:lnTo>
                <a:lnTo>
                  <a:pt x="5223" y="1055"/>
                </a:lnTo>
                <a:lnTo>
                  <a:pt x="5730" y="968"/>
                </a:lnTo>
                <a:lnTo>
                  <a:pt x="6276" y="914"/>
                </a:lnTo>
                <a:lnTo>
                  <a:pt x="6865" y="897"/>
                </a:lnTo>
                <a:lnTo>
                  <a:pt x="7574" y="921"/>
                </a:lnTo>
                <a:lnTo>
                  <a:pt x="8226" y="988"/>
                </a:lnTo>
                <a:lnTo>
                  <a:pt x="8826" y="1094"/>
                </a:lnTo>
                <a:lnTo>
                  <a:pt x="9374" y="1236"/>
                </a:lnTo>
                <a:lnTo>
                  <a:pt x="9873" y="1412"/>
                </a:lnTo>
                <a:lnTo>
                  <a:pt x="10324" y="1620"/>
                </a:lnTo>
                <a:lnTo>
                  <a:pt x="10731" y="1855"/>
                </a:lnTo>
                <a:lnTo>
                  <a:pt x="11096" y="2116"/>
                </a:lnTo>
                <a:lnTo>
                  <a:pt x="11420" y="2399"/>
                </a:lnTo>
                <a:lnTo>
                  <a:pt x="11706" y="2702"/>
                </a:lnTo>
                <a:lnTo>
                  <a:pt x="11955" y="3023"/>
                </a:lnTo>
                <a:lnTo>
                  <a:pt x="12171" y="3358"/>
                </a:lnTo>
                <a:lnTo>
                  <a:pt x="12356" y="3704"/>
                </a:lnTo>
                <a:lnTo>
                  <a:pt x="12511" y="4059"/>
                </a:lnTo>
                <a:lnTo>
                  <a:pt x="12639" y="4420"/>
                </a:lnTo>
                <a:lnTo>
                  <a:pt x="12742" y="4785"/>
                </a:lnTo>
                <a:lnTo>
                  <a:pt x="12822" y="5149"/>
                </a:lnTo>
                <a:lnTo>
                  <a:pt x="12882" y="5512"/>
                </a:lnTo>
                <a:lnTo>
                  <a:pt x="12924" y="5869"/>
                </a:lnTo>
                <a:lnTo>
                  <a:pt x="12949" y="6217"/>
                </a:lnTo>
                <a:lnTo>
                  <a:pt x="12960" y="6556"/>
                </a:lnTo>
                <a:lnTo>
                  <a:pt x="12960" y="6881"/>
                </a:lnTo>
                <a:lnTo>
                  <a:pt x="12950" y="7190"/>
                </a:lnTo>
                <a:lnTo>
                  <a:pt x="12933" y="7479"/>
                </a:lnTo>
                <a:lnTo>
                  <a:pt x="12912" y="7746"/>
                </a:lnTo>
                <a:lnTo>
                  <a:pt x="12886" y="7989"/>
                </a:lnTo>
                <a:lnTo>
                  <a:pt x="12861" y="8205"/>
                </a:lnTo>
                <a:lnTo>
                  <a:pt x="12837" y="8391"/>
                </a:lnTo>
                <a:lnTo>
                  <a:pt x="12817" y="8543"/>
                </a:lnTo>
                <a:lnTo>
                  <a:pt x="12802" y="8660"/>
                </a:lnTo>
                <a:lnTo>
                  <a:pt x="12795" y="8737"/>
                </a:lnTo>
                <a:lnTo>
                  <a:pt x="12800" y="8775"/>
                </a:lnTo>
                <a:close/>
                <a:moveTo>
                  <a:pt x="12445" y="9238"/>
                </a:moveTo>
                <a:lnTo>
                  <a:pt x="12429" y="9230"/>
                </a:lnTo>
                <a:lnTo>
                  <a:pt x="12413" y="9223"/>
                </a:lnTo>
                <a:lnTo>
                  <a:pt x="12397" y="9217"/>
                </a:lnTo>
                <a:lnTo>
                  <a:pt x="12379" y="9211"/>
                </a:lnTo>
                <a:lnTo>
                  <a:pt x="12363" y="9207"/>
                </a:lnTo>
                <a:lnTo>
                  <a:pt x="12346" y="9203"/>
                </a:lnTo>
                <a:lnTo>
                  <a:pt x="12330" y="9200"/>
                </a:lnTo>
                <a:lnTo>
                  <a:pt x="12313" y="9198"/>
                </a:lnTo>
                <a:lnTo>
                  <a:pt x="12297" y="9196"/>
                </a:lnTo>
                <a:lnTo>
                  <a:pt x="12279" y="9195"/>
                </a:lnTo>
                <a:lnTo>
                  <a:pt x="12262" y="9195"/>
                </a:lnTo>
                <a:lnTo>
                  <a:pt x="12246" y="9196"/>
                </a:lnTo>
                <a:lnTo>
                  <a:pt x="12229" y="9197"/>
                </a:lnTo>
                <a:lnTo>
                  <a:pt x="12213" y="9198"/>
                </a:lnTo>
                <a:lnTo>
                  <a:pt x="12196" y="9200"/>
                </a:lnTo>
                <a:lnTo>
                  <a:pt x="12179" y="9203"/>
                </a:lnTo>
                <a:lnTo>
                  <a:pt x="12134" y="9103"/>
                </a:lnTo>
                <a:lnTo>
                  <a:pt x="12086" y="9004"/>
                </a:lnTo>
                <a:lnTo>
                  <a:pt x="12038" y="8907"/>
                </a:lnTo>
                <a:lnTo>
                  <a:pt x="11989" y="8811"/>
                </a:lnTo>
                <a:lnTo>
                  <a:pt x="11937" y="8715"/>
                </a:lnTo>
                <a:lnTo>
                  <a:pt x="11884" y="8621"/>
                </a:lnTo>
                <a:lnTo>
                  <a:pt x="11857" y="8575"/>
                </a:lnTo>
                <a:lnTo>
                  <a:pt x="11830" y="8529"/>
                </a:lnTo>
                <a:lnTo>
                  <a:pt x="11803" y="8483"/>
                </a:lnTo>
                <a:lnTo>
                  <a:pt x="11774" y="8438"/>
                </a:lnTo>
                <a:lnTo>
                  <a:pt x="11746" y="8393"/>
                </a:lnTo>
                <a:lnTo>
                  <a:pt x="11718" y="8348"/>
                </a:lnTo>
                <a:lnTo>
                  <a:pt x="11689" y="8304"/>
                </a:lnTo>
                <a:lnTo>
                  <a:pt x="11659" y="8261"/>
                </a:lnTo>
                <a:lnTo>
                  <a:pt x="11629" y="8217"/>
                </a:lnTo>
                <a:lnTo>
                  <a:pt x="11599" y="8175"/>
                </a:lnTo>
                <a:lnTo>
                  <a:pt x="11568" y="8133"/>
                </a:lnTo>
                <a:lnTo>
                  <a:pt x="11537" y="8090"/>
                </a:lnTo>
                <a:lnTo>
                  <a:pt x="11506" y="8049"/>
                </a:lnTo>
                <a:lnTo>
                  <a:pt x="11474" y="8008"/>
                </a:lnTo>
                <a:lnTo>
                  <a:pt x="11442" y="7967"/>
                </a:lnTo>
                <a:lnTo>
                  <a:pt x="11409" y="7927"/>
                </a:lnTo>
                <a:lnTo>
                  <a:pt x="11376" y="7888"/>
                </a:lnTo>
                <a:lnTo>
                  <a:pt x="11343" y="7848"/>
                </a:lnTo>
                <a:lnTo>
                  <a:pt x="11309" y="7810"/>
                </a:lnTo>
                <a:lnTo>
                  <a:pt x="11274" y="7772"/>
                </a:lnTo>
                <a:lnTo>
                  <a:pt x="11231" y="7730"/>
                </a:lnTo>
                <a:lnTo>
                  <a:pt x="11182" y="7696"/>
                </a:lnTo>
                <a:lnTo>
                  <a:pt x="11126" y="7668"/>
                </a:lnTo>
                <a:lnTo>
                  <a:pt x="11065" y="7647"/>
                </a:lnTo>
                <a:lnTo>
                  <a:pt x="11001" y="7632"/>
                </a:lnTo>
                <a:lnTo>
                  <a:pt x="10932" y="7621"/>
                </a:lnTo>
                <a:lnTo>
                  <a:pt x="10858" y="7617"/>
                </a:lnTo>
                <a:lnTo>
                  <a:pt x="10783" y="7618"/>
                </a:lnTo>
                <a:lnTo>
                  <a:pt x="10703" y="7625"/>
                </a:lnTo>
                <a:lnTo>
                  <a:pt x="10621" y="7636"/>
                </a:lnTo>
                <a:lnTo>
                  <a:pt x="10537" y="7651"/>
                </a:lnTo>
                <a:lnTo>
                  <a:pt x="10451" y="7670"/>
                </a:lnTo>
                <a:lnTo>
                  <a:pt x="10363" y="7693"/>
                </a:lnTo>
                <a:lnTo>
                  <a:pt x="10276" y="7719"/>
                </a:lnTo>
                <a:lnTo>
                  <a:pt x="10187" y="7750"/>
                </a:lnTo>
                <a:lnTo>
                  <a:pt x="10097" y="7782"/>
                </a:lnTo>
                <a:lnTo>
                  <a:pt x="10008" y="7817"/>
                </a:lnTo>
                <a:lnTo>
                  <a:pt x="9919" y="7855"/>
                </a:lnTo>
                <a:lnTo>
                  <a:pt x="9832" y="7896"/>
                </a:lnTo>
                <a:lnTo>
                  <a:pt x="9745" y="7937"/>
                </a:lnTo>
                <a:lnTo>
                  <a:pt x="9660" y="7980"/>
                </a:lnTo>
                <a:lnTo>
                  <a:pt x="9579" y="8025"/>
                </a:lnTo>
                <a:lnTo>
                  <a:pt x="9499" y="8070"/>
                </a:lnTo>
                <a:lnTo>
                  <a:pt x="9422" y="8116"/>
                </a:lnTo>
                <a:lnTo>
                  <a:pt x="9348" y="8163"/>
                </a:lnTo>
                <a:lnTo>
                  <a:pt x="9279" y="8210"/>
                </a:lnTo>
                <a:lnTo>
                  <a:pt x="9213" y="8257"/>
                </a:lnTo>
                <a:lnTo>
                  <a:pt x="9152" y="8303"/>
                </a:lnTo>
                <a:lnTo>
                  <a:pt x="9096" y="8348"/>
                </a:lnTo>
                <a:lnTo>
                  <a:pt x="9045" y="8393"/>
                </a:lnTo>
                <a:lnTo>
                  <a:pt x="9000" y="8436"/>
                </a:lnTo>
                <a:lnTo>
                  <a:pt x="8962" y="8477"/>
                </a:lnTo>
                <a:lnTo>
                  <a:pt x="8926" y="8534"/>
                </a:lnTo>
                <a:lnTo>
                  <a:pt x="8891" y="8622"/>
                </a:lnTo>
                <a:lnTo>
                  <a:pt x="8856" y="8740"/>
                </a:lnTo>
                <a:lnTo>
                  <a:pt x="8822" y="8885"/>
                </a:lnTo>
                <a:lnTo>
                  <a:pt x="8789" y="9055"/>
                </a:lnTo>
                <a:lnTo>
                  <a:pt x="8758" y="9247"/>
                </a:lnTo>
                <a:lnTo>
                  <a:pt x="8728" y="9462"/>
                </a:lnTo>
                <a:lnTo>
                  <a:pt x="8701" y="9695"/>
                </a:lnTo>
                <a:lnTo>
                  <a:pt x="8676" y="9945"/>
                </a:lnTo>
                <a:lnTo>
                  <a:pt x="8653" y="10210"/>
                </a:lnTo>
                <a:lnTo>
                  <a:pt x="8632" y="10488"/>
                </a:lnTo>
                <a:lnTo>
                  <a:pt x="8616" y="10778"/>
                </a:lnTo>
                <a:lnTo>
                  <a:pt x="8602" y="11075"/>
                </a:lnTo>
                <a:lnTo>
                  <a:pt x="8592" y="11379"/>
                </a:lnTo>
                <a:lnTo>
                  <a:pt x="8586" y="11688"/>
                </a:lnTo>
                <a:lnTo>
                  <a:pt x="8584" y="12000"/>
                </a:lnTo>
                <a:lnTo>
                  <a:pt x="8587" y="12312"/>
                </a:lnTo>
                <a:lnTo>
                  <a:pt x="8594" y="12623"/>
                </a:lnTo>
                <a:lnTo>
                  <a:pt x="8606" y="12931"/>
                </a:lnTo>
                <a:lnTo>
                  <a:pt x="8624" y="13232"/>
                </a:lnTo>
                <a:lnTo>
                  <a:pt x="8646" y="13526"/>
                </a:lnTo>
                <a:lnTo>
                  <a:pt x="8676" y="13811"/>
                </a:lnTo>
                <a:lnTo>
                  <a:pt x="8710" y="14084"/>
                </a:lnTo>
                <a:lnTo>
                  <a:pt x="8752" y="14343"/>
                </a:lnTo>
                <a:lnTo>
                  <a:pt x="8799" y="14586"/>
                </a:lnTo>
                <a:lnTo>
                  <a:pt x="8854" y="14812"/>
                </a:lnTo>
                <a:lnTo>
                  <a:pt x="8916" y="15017"/>
                </a:lnTo>
                <a:lnTo>
                  <a:pt x="8985" y="15201"/>
                </a:lnTo>
                <a:lnTo>
                  <a:pt x="9063" y="15360"/>
                </a:lnTo>
                <a:lnTo>
                  <a:pt x="9147" y="15493"/>
                </a:lnTo>
                <a:lnTo>
                  <a:pt x="9240" y="15599"/>
                </a:lnTo>
                <a:lnTo>
                  <a:pt x="9342" y="15674"/>
                </a:lnTo>
                <a:lnTo>
                  <a:pt x="9561" y="15789"/>
                </a:lnTo>
                <a:lnTo>
                  <a:pt x="9773" y="15886"/>
                </a:lnTo>
                <a:lnTo>
                  <a:pt x="9977" y="15966"/>
                </a:lnTo>
                <a:lnTo>
                  <a:pt x="10175" y="16028"/>
                </a:lnTo>
                <a:lnTo>
                  <a:pt x="10365" y="16075"/>
                </a:lnTo>
                <a:lnTo>
                  <a:pt x="10549" y="16106"/>
                </a:lnTo>
                <a:lnTo>
                  <a:pt x="10726" y="16124"/>
                </a:lnTo>
                <a:lnTo>
                  <a:pt x="10897" y="16128"/>
                </a:lnTo>
                <a:lnTo>
                  <a:pt x="11060" y="16119"/>
                </a:lnTo>
                <a:lnTo>
                  <a:pt x="11217" y="16100"/>
                </a:lnTo>
                <a:lnTo>
                  <a:pt x="11367" y="16069"/>
                </a:lnTo>
                <a:lnTo>
                  <a:pt x="11511" y="16028"/>
                </a:lnTo>
                <a:lnTo>
                  <a:pt x="11648" y="15978"/>
                </a:lnTo>
                <a:lnTo>
                  <a:pt x="11778" y="15920"/>
                </a:lnTo>
                <a:lnTo>
                  <a:pt x="11903" y="15855"/>
                </a:lnTo>
                <a:lnTo>
                  <a:pt x="12020" y="15782"/>
                </a:lnTo>
                <a:lnTo>
                  <a:pt x="12131" y="15705"/>
                </a:lnTo>
                <a:lnTo>
                  <a:pt x="12235" y="15622"/>
                </a:lnTo>
                <a:lnTo>
                  <a:pt x="12333" y="15535"/>
                </a:lnTo>
                <a:lnTo>
                  <a:pt x="12425" y="15445"/>
                </a:lnTo>
                <a:lnTo>
                  <a:pt x="12511" y="15353"/>
                </a:lnTo>
                <a:lnTo>
                  <a:pt x="12589" y="15259"/>
                </a:lnTo>
                <a:lnTo>
                  <a:pt x="12663" y="15164"/>
                </a:lnTo>
                <a:lnTo>
                  <a:pt x="12730" y="15071"/>
                </a:lnTo>
                <a:lnTo>
                  <a:pt x="12790" y="14977"/>
                </a:lnTo>
                <a:lnTo>
                  <a:pt x="12844" y="14885"/>
                </a:lnTo>
                <a:lnTo>
                  <a:pt x="12892" y="14796"/>
                </a:lnTo>
                <a:lnTo>
                  <a:pt x="12935" y="14712"/>
                </a:lnTo>
                <a:lnTo>
                  <a:pt x="12971" y="14631"/>
                </a:lnTo>
                <a:lnTo>
                  <a:pt x="13002" y="14556"/>
                </a:lnTo>
                <a:lnTo>
                  <a:pt x="13026" y="14486"/>
                </a:lnTo>
                <a:lnTo>
                  <a:pt x="13044" y="14424"/>
                </a:lnTo>
                <a:lnTo>
                  <a:pt x="13051" y="14393"/>
                </a:lnTo>
                <a:lnTo>
                  <a:pt x="13057" y="14358"/>
                </a:lnTo>
                <a:lnTo>
                  <a:pt x="13063" y="14319"/>
                </a:lnTo>
                <a:lnTo>
                  <a:pt x="13069" y="14275"/>
                </a:lnTo>
                <a:lnTo>
                  <a:pt x="13074" y="14227"/>
                </a:lnTo>
                <a:lnTo>
                  <a:pt x="13079" y="14176"/>
                </a:lnTo>
                <a:lnTo>
                  <a:pt x="13083" y="14119"/>
                </a:lnTo>
                <a:lnTo>
                  <a:pt x="13086" y="14060"/>
                </a:lnTo>
                <a:lnTo>
                  <a:pt x="13089" y="13996"/>
                </a:lnTo>
                <a:lnTo>
                  <a:pt x="13091" y="13929"/>
                </a:lnTo>
                <a:lnTo>
                  <a:pt x="13092" y="13858"/>
                </a:lnTo>
                <a:lnTo>
                  <a:pt x="13093" y="13784"/>
                </a:lnTo>
                <a:lnTo>
                  <a:pt x="13093" y="13707"/>
                </a:lnTo>
                <a:lnTo>
                  <a:pt x="13092" y="13626"/>
                </a:lnTo>
                <a:lnTo>
                  <a:pt x="13090" y="13542"/>
                </a:lnTo>
                <a:lnTo>
                  <a:pt x="13088" y="13457"/>
                </a:lnTo>
                <a:lnTo>
                  <a:pt x="13150" y="13442"/>
                </a:lnTo>
                <a:lnTo>
                  <a:pt x="13212" y="13426"/>
                </a:lnTo>
                <a:lnTo>
                  <a:pt x="13271" y="13407"/>
                </a:lnTo>
                <a:lnTo>
                  <a:pt x="13331" y="13388"/>
                </a:lnTo>
                <a:lnTo>
                  <a:pt x="13360" y="13377"/>
                </a:lnTo>
                <a:lnTo>
                  <a:pt x="13388" y="13367"/>
                </a:lnTo>
                <a:lnTo>
                  <a:pt x="13416" y="13356"/>
                </a:lnTo>
                <a:lnTo>
                  <a:pt x="13444" y="13344"/>
                </a:lnTo>
                <a:lnTo>
                  <a:pt x="13470" y="13332"/>
                </a:lnTo>
                <a:lnTo>
                  <a:pt x="13496" y="13320"/>
                </a:lnTo>
                <a:lnTo>
                  <a:pt x="13522" y="13307"/>
                </a:lnTo>
                <a:lnTo>
                  <a:pt x="13546" y="13294"/>
                </a:lnTo>
                <a:lnTo>
                  <a:pt x="13570" y="13279"/>
                </a:lnTo>
                <a:lnTo>
                  <a:pt x="13592" y="13265"/>
                </a:lnTo>
                <a:lnTo>
                  <a:pt x="13614" y="13250"/>
                </a:lnTo>
                <a:lnTo>
                  <a:pt x="13635" y="13235"/>
                </a:lnTo>
                <a:lnTo>
                  <a:pt x="13654" y="13220"/>
                </a:lnTo>
                <a:lnTo>
                  <a:pt x="13672" y="13204"/>
                </a:lnTo>
                <a:lnTo>
                  <a:pt x="13689" y="13187"/>
                </a:lnTo>
                <a:lnTo>
                  <a:pt x="13705" y="13170"/>
                </a:lnTo>
                <a:lnTo>
                  <a:pt x="13720" y="13151"/>
                </a:lnTo>
                <a:lnTo>
                  <a:pt x="13733" y="13133"/>
                </a:lnTo>
                <a:lnTo>
                  <a:pt x="13744" y="13115"/>
                </a:lnTo>
                <a:lnTo>
                  <a:pt x="13754" y="13096"/>
                </a:lnTo>
                <a:lnTo>
                  <a:pt x="13763" y="13076"/>
                </a:lnTo>
                <a:lnTo>
                  <a:pt x="13770" y="13056"/>
                </a:lnTo>
                <a:lnTo>
                  <a:pt x="13775" y="13034"/>
                </a:lnTo>
                <a:lnTo>
                  <a:pt x="13778" y="13013"/>
                </a:lnTo>
                <a:lnTo>
                  <a:pt x="13780" y="12962"/>
                </a:lnTo>
                <a:lnTo>
                  <a:pt x="13776" y="12896"/>
                </a:lnTo>
                <a:lnTo>
                  <a:pt x="13766" y="12817"/>
                </a:lnTo>
                <a:lnTo>
                  <a:pt x="13751" y="12725"/>
                </a:lnTo>
                <a:lnTo>
                  <a:pt x="13731" y="12622"/>
                </a:lnTo>
                <a:lnTo>
                  <a:pt x="13706" y="12508"/>
                </a:lnTo>
                <a:lnTo>
                  <a:pt x="13676" y="12385"/>
                </a:lnTo>
                <a:lnTo>
                  <a:pt x="13643" y="12253"/>
                </a:lnTo>
                <a:lnTo>
                  <a:pt x="13605" y="12115"/>
                </a:lnTo>
                <a:lnTo>
                  <a:pt x="13565" y="11969"/>
                </a:lnTo>
                <a:lnTo>
                  <a:pt x="13521" y="11819"/>
                </a:lnTo>
                <a:lnTo>
                  <a:pt x="13474" y="11664"/>
                </a:lnTo>
                <a:lnTo>
                  <a:pt x="13425" y="11505"/>
                </a:lnTo>
                <a:lnTo>
                  <a:pt x="13373" y="11345"/>
                </a:lnTo>
                <a:lnTo>
                  <a:pt x="13320" y="11184"/>
                </a:lnTo>
                <a:lnTo>
                  <a:pt x="13265" y="11021"/>
                </a:lnTo>
                <a:lnTo>
                  <a:pt x="13210" y="10860"/>
                </a:lnTo>
                <a:lnTo>
                  <a:pt x="13152" y="10701"/>
                </a:lnTo>
                <a:lnTo>
                  <a:pt x="13094" y="10545"/>
                </a:lnTo>
                <a:lnTo>
                  <a:pt x="13037" y="10392"/>
                </a:lnTo>
                <a:lnTo>
                  <a:pt x="12979" y="10244"/>
                </a:lnTo>
                <a:lnTo>
                  <a:pt x="12923" y="10103"/>
                </a:lnTo>
                <a:lnTo>
                  <a:pt x="12866" y="9968"/>
                </a:lnTo>
                <a:lnTo>
                  <a:pt x="12811" y="9841"/>
                </a:lnTo>
                <a:lnTo>
                  <a:pt x="12757" y="9724"/>
                </a:lnTo>
                <a:lnTo>
                  <a:pt x="12705" y="9616"/>
                </a:lnTo>
                <a:lnTo>
                  <a:pt x="12654" y="9520"/>
                </a:lnTo>
                <a:lnTo>
                  <a:pt x="12607" y="9435"/>
                </a:lnTo>
                <a:lnTo>
                  <a:pt x="12561" y="9363"/>
                </a:lnTo>
                <a:lnTo>
                  <a:pt x="12519" y="9306"/>
                </a:lnTo>
                <a:lnTo>
                  <a:pt x="12480" y="9264"/>
                </a:lnTo>
                <a:lnTo>
                  <a:pt x="12445" y="9238"/>
                </a:lnTo>
                <a:close/>
              </a:path>
            </a:pathLst>
          </a:custGeom>
          <a:solidFill>
            <a:schemeClr val="bg1">
              <a:lumMod val="65000"/>
            </a:schemeClr>
          </a:solidFill>
          <a:ln>
            <a:noFill/>
          </a:ln>
        </p:spPr>
        <p:txBody>
          <a:bodyPr anchor="ctr"/>
          <a:lstStyle/>
          <a:p>
            <a:pPr algn="ctr"/>
            <a:endParaRPr/>
          </a:p>
        </p:txBody>
      </p:sp>
      <p:sp>
        <p:nvSpPr>
          <p:cNvPr id="19" name="任意多边形: 形状 16"/>
          <p:cNvSpPr/>
          <p:nvPr/>
        </p:nvSpPr>
        <p:spPr bwMode="auto">
          <a:xfrm>
            <a:off x="1815201" y="6083546"/>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0" name="任意多边形: 形状 17"/>
          <p:cNvSpPr/>
          <p:nvPr/>
        </p:nvSpPr>
        <p:spPr bwMode="auto">
          <a:xfrm>
            <a:off x="11047922" y="5613332"/>
            <a:ext cx="415381" cy="629216"/>
          </a:xfrm>
          <a:custGeom>
            <a:avLst/>
            <a:gdLst>
              <a:gd name="T0" fmla="*/ 1922 w 10647"/>
              <a:gd name="T1" fmla="*/ 2895 h 16128"/>
              <a:gd name="T2" fmla="*/ 2285 w 10647"/>
              <a:gd name="T3" fmla="*/ 2237 h 16128"/>
              <a:gd name="T4" fmla="*/ 2764 w 10647"/>
              <a:gd name="T5" fmla="*/ 1698 h 16128"/>
              <a:gd name="T6" fmla="*/ 3334 w 10647"/>
              <a:gd name="T7" fmla="*/ 1299 h 16128"/>
              <a:gd name="T8" fmla="*/ 3966 w 10647"/>
              <a:gd name="T9" fmla="*/ 1057 h 16128"/>
              <a:gd name="T10" fmla="*/ 4637 w 10647"/>
              <a:gd name="T11" fmla="*/ 994 h 16128"/>
              <a:gd name="T12" fmla="*/ 5314 w 10647"/>
              <a:gd name="T13" fmla="*/ 1125 h 16128"/>
              <a:gd name="T14" fmla="*/ 5914 w 10647"/>
              <a:gd name="T15" fmla="*/ 1434 h 16128"/>
              <a:gd name="T16" fmla="*/ 6409 w 10647"/>
              <a:gd name="T17" fmla="*/ 1893 h 16128"/>
              <a:gd name="T18" fmla="*/ 6781 w 10647"/>
              <a:gd name="T19" fmla="*/ 2475 h 16128"/>
              <a:gd name="T20" fmla="*/ 7017 w 10647"/>
              <a:gd name="T21" fmla="*/ 3148 h 16128"/>
              <a:gd name="T22" fmla="*/ 7100 w 10647"/>
              <a:gd name="T23" fmla="*/ 3888 h 16128"/>
              <a:gd name="T24" fmla="*/ 7015 w 10647"/>
              <a:gd name="T25" fmla="*/ 4663 h 16128"/>
              <a:gd name="T26" fmla="*/ 6763 w 10647"/>
              <a:gd name="T27" fmla="*/ 5404 h 16128"/>
              <a:gd name="T28" fmla="*/ 6375 w 10647"/>
              <a:gd name="T29" fmla="*/ 6040 h 16128"/>
              <a:gd name="T30" fmla="*/ 5876 w 10647"/>
              <a:gd name="T31" fmla="*/ 6552 h 16128"/>
              <a:gd name="T32" fmla="*/ 5292 w 10647"/>
              <a:gd name="T33" fmla="*/ 6921 h 16128"/>
              <a:gd name="T34" fmla="*/ 4649 w 10647"/>
              <a:gd name="T35" fmla="*/ 7129 h 16128"/>
              <a:gd name="T36" fmla="*/ 3974 w 10647"/>
              <a:gd name="T37" fmla="*/ 7156 h 16128"/>
              <a:gd name="T38" fmla="*/ 3306 w 10647"/>
              <a:gd name="T39" fmla="*/ 6988 h 16128"/>
              <a:gd name="T40" fmla="*/ 2726 w 10647"/>
              <a:gd name="T41" fmla="*/ 6646 h 16128"/>
              <a:gd name="T42" fmla="*/ 2255 w 10647"/>
              <a:gd name="T43" fmla="*/ 6159 h 16128"/>
              <a:gd name="T44" fmla="*/ 1908 w 10647"/>
              <a:gd name="T45" fmla="*/ 5556 h 16128"/>
              <a:gd name="T46" fmla="*/ 1701 w 10647"/>
              <a:gd name="T47" fmla="*/ 4866 h 16128"/>
              <a:gd name="T48" fmla="*/ 1651 w 10647"/>
              <a:gd name="T49" fmla="*/ 4116 h 16128"/>
              <a:gd name="T50" fmla="*/ 7129 w 10647"/>
              <a:gd name="T51" fmla="*/ 6825 h 16128"/>
              <a:gd name="T52" fmla="*/ 7304 w 10647"/>
              <a:gd name="T53" fmla="*/ 6574 h 16128"/>
              <a:gd name="T54" fmla="*/ 7465 w 10647"/>
              <a:gd name="T55" fmla="*/ 6311 h 16128"/>
              <a:gd name="T56" fmla="*/ 7609 w 10647"/>
              <a:gd name="T57" fmla="*/ 6034 h 16128"/>
              <a:gd name="T58" fmla="*/ 7736 w 10647"/>
              <a:gd name="T59" fmla="*/ 5745 h 16128"/>
              <a:gd name="T60" fmla="*/ 7845 w 10647"/>
              <a:gd name="T61" fmla="*/ 5442 h 16128"/>
              <a:gd name="T62" fmla="*/ 7936 w 10647"/>
              <a:gd name="T63" fmla="*/ 5129 h 16128"/>
              <a:gd name="T64" fmla="*/ 8064 w 10647"/>
              <a:gd name="T65" fmla="*/ 4364 h 16128"/>
              <a:gd name="T66" fmla="*/ 8040 w 10647"/>
              <a:gd name="T67" fmla="*/ 3332 h 16128"/>
              <a:gd name="T68" fmla="*/ 7800 w 10647"/>
              <a:gd name="T69" fmla="*/ 2375 h 16128"/>
              <a:gd name="T70" fmla="*/ 7366 w 10647"/>
              <a:gd name="T71" fmla="*/ 1528 h 16128"/>
              <a:gd name="T72" fmla="*/ 6757 w 10647"/>
              <a:gd name="T73" fmla="*/ 831 h 16128"/>
              <a:gd name="T74" fmla="*/ 5995 w 10647"/>
              <a:gd name="T75" fmla="*/ 323 h 16128"/>
              <a:gd name="T76" fmla="*/ 5103 w 10647"/>
              <a:gd name="T77" fmla="*/ 41 h 16128"/>
              <a:gd name="T78" fmla="*/ 4180 w 10647"/>
              <a:gd name="T79" fmla="*/ 25 h 16128"/>
              <a:gd name="T80" fmla="*/ 3293 w 10647"/>
              <a:gd name="T81" fmla="*/ 261 h 16128"/>
              <a:gd name="T82" fmla="*/ 2481 w 10647"/>
              <a:gd name="T83" fmla="*/ 721 h 16128"/>
              <a:gd name="T84" fmla="*/ 1776 w 10647"/>
              <a:gd name="T85" fmla="*/ 1380 h 16128"/>
              <a:gd name="T86" fmla="*/ 1215 w 10647"/>
              <a:gd name="T87" fmla="*/ 2213 h 16128"/>
              <a:gd name="T88" fmla="*/ 833 w 10647"/>
              <a:gd name="T89" fmla="*/ 3191 h 16128"/>
              <a:gd name="T90" fmla="*/ 680 w 10647"/>
              <a:gd name="T91" fmla="*/ 4088 h 16128"/>
              <a:gd name="T92" fmla="*/ 690 w 10647"/>
              <a:gd name="T93" fmla="*/ 4923 h 16128"/>
              <a:gd name="T94" fmla="*/ 843 w 10647"/>
              <a:gd name="T95" fmla="*/ 5714 h 16128"/>
              <a:gd name="T96" fmla="*/ 1128 w 10647"/>
              <a:gd name="T97" fmla="*/ 6441 h 16128"/>
              <a:gd name="T98" fmla="*/ 1534 w 10647"/>
              <a:gd name="T99" fmla="*/ 7084 h 16128"/>
              <a:gd name="T100" fmla="*/ 2048 w 10647"/>
              <a:gd name="T101" fmla="*/ 7624 h 16128"/>
              <a:gd name="T102" fmla="*/ 2623 w 10647"/>
              <a:gd name="T103" fmla="*/ 14414 h 16128"/>
              <a:gd name="T104" fmla="*/ 4927 w 10647"/>
              <a:gd name="T105" fmla="*/ 8308 h 16128"/>
              <a:gd name="T106" fmla="*/ 5135 w 10647"/>
              <a:gd name="T107" fmla="*/ 8251 h 16128"/>
              <a:gd name="T108" fmla="*/ 5341 w 10647"/>
              <a:gd name="T109" fmla="*/ 8181 h 16128"/>
              <a:gd name="T110" fmla="*/ 7129 w 10647"/>
              <a:gd name="T111" fmla="*/ 682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647" h="16128">
                <a:moveTo>
                  <a:pt x="1733" y="3494"/>
                </a:moveTo>
                <a:lnTo>
                  <a:pt x="1771" y="3338"/>
                </a:lnTo>
                <a:lnTo>
                  <a:pt x="1815" y="3187"/>
                </a:lnTo>
                <a:lnTo>
                  <a:pt x="1866" y="3039"/>
                </a:lnTo>
                <a:lnTo>
                  <a:pt x="1922" y="2895"/>
                </a:lnTo>
                <a:lnTo>
                  <a:pt x="1984" y="2755"/>
                </a:lnTo>
                <a:lnTo>
                  <a:pt x="2052" y="2619"/>
                </a:lnTo>
                <a:lnTo>
                  <a:pt x="2125" y="2487"/>
                </a:lnTo>
                <a:lnTo>
                  <a:pt x="2202" y="2360"/>
                </a:lnTo>
                <a:lnTo>
                  <a:pt x="2285" y="2237"/>
                </a:lnTo>
                <a:lnTo>
                  <a:pt x="2373" y="2119"/>
                </a:lnTo>
                <a:lnTo>
                  <a:pt x="2464" y="2006"/>
                </a:lnTo>
                <a:lnTo>
                  <a:pt x="2560" y="1898"/>
                </a:lnTo>
                <a:lnTo>
                  <a:pt x="2661" y="1796"/>
                </a:lnTo>
                <a:lnTo>
                  <a:pt x="2764" y="1698"/>
                </a:lnTo>
                <a:lnTo>
                  <a:pt x="2872" y="1607"/>
                </a:lnTo>
                <a:lnTo>
                  <a:pt x="2983" y="1521"/>
                </a:lnTo>
                <a:lnTo>
                  <a:pt x="3097" y="1441"/>
                </a:lnTo>
                <a:lnTo>
                  <a:pt x="3214" y="1367"/>
                </a:lnTo>
                <a:lnTo>
                  <a:pt x="3334" y="1299"/>
                </a:lnTo>
                <a:lnTo>
                  <a:pt x="3456" y="1238"/>
                </a:lnTo>
                <a:lnTo>
                  <a:pt x="3581" y="1182"/>
                </a:lnTo>
                <a:lnTo>
                  <a:pt x="3707" y="1134"/>
                </a:lnTo>
                <a:lnTo>
                  <a:pt x="3836" y="1093"/>
                </a:lnTo>
                <a:lnTo>
                  <a:pt x="3966" y="1057"/>
                </a:lnTo>
                <a:lnTo>
                  <a:pt x="4098" y="1030"/>
                </a:lnTo>
                <a:lnTo>
                  <a:pt x="4232" y="1010"/>
                </a:lnTo>
                <a:lnTo>
                  <a:pt x="4366" y="997"/>
                </a:lnTo>
                <a:lnTo>
                  <a:pt x="4501" y="992"/>
                </a:lnTo>
                <a:lnTo>
                  <a:pt x="4637" y="994"/>
                </a:lnTo>
                <a:lnTo>
                  <a:pt x="4773" y="1005"/>
                </a:lnTo>
                <a:lnTo>
                  <a:pt x="4911" y="1023"/>
                </a:lnTo>
                <a:lnTo>
                  <a:pt x="5047" y="1049"/>
                </a:lnTo>
                <a:lnTo>
                  <a:pt x="5182" y="1084"/>
                </a:lnTo>
                <a:lnTo>
                  <a:pt x="5314" y="1125"/>
                </a:lnTo>
                <a:lnTo>
                  <a:pt x="5441" y="1173"/>
                </a:lnTo>
                <a:lnTo>
                  <a:pt x="5566" y="1229"/>
                </a:lnTo>
                <a:lnTo>
                  <a:pt x="5686" y="1290"/>
                </a:lnTo>
                <a:lnTo>
                  <a:pt x="5802" y="1359"/>
                </a:lnTo>
                <a:lnTo>
                  <a:pt x="5914" y="1434"/>
                </a:lnTo>
                <a:lnTo>
                  <a:pt x="6022" y="1515"/>
                </a:lnTo>
                <a:lnTo>
                  <a:pt x="6126" y="1602"/>
                </a:lnTo>
                <a:lnTo>
                  <a:pt x="6224" y="1693"/>
                </a:lnTo>
                <a:lnTo>
                  <a:pt x="6319" y="1791"/>
                </a:lnTo>
                <a:lnTo>
                  <a:pt x="6409" y="1893"/>
                </a:lnTo>
                <a:lnTo>
                  <a:pt x="6494" y="2001"/>
                </a:lnTo>
                <a:lnTo>
                  <a:pt x="6573" y="2113"/>
                </a:lnTo>
                <a:lnTo>
                  <a:pt x="6648" y="2229"/>
                </a:lnTo>
                <a:lnTo>
                  <a:pt x="6718" y="2350"/>
                </a:lnTo>
                <a:lnTo>
                  <a:pt x="6781" y="2475"/>
                </a:lnTo>
                <a:lnTo>
                  <a:pt x="6840" y="2603"/>
                </a:lnTo>
                <a:lnTo>
                  <a:pt x="6893" y="2735"/>
                </a:lnTo>
                <a:lnTo>
                  <a:pt x="6940" y="2869"/>
                </a:lnTo>
                <a:lnTo>
                  <a:pt x="6982" y="3008"/>
                </a:lnTo>
                <a:lnTo>
                  <a:pt x="7017" y="3148"/>
                </a:lnTo>
                <a:lnTo>
                  <a:pt x="7046" y="3292"/>
                </a:lnTo>
                <a:lnTo>
                  <a:pt x="7069" y="3437"/>
                </a:lnTo>
                <a:lnTo>
                  <a:pt x="7086" y="3585"/>
                </a:lnTo>
                <a:lnTo>
                  <a:pt x="7096" y="3736"/>
                </a:lnTo>
                <a:lnTo>
                  <a:pt x="7100" y="3888"/>
                </a:lnTo>
                <a:lnTo>
                  <a:pt x="7097" y="4040"/>
                </a:lnTo>
                <a:lnTo>
                  <a:pt x="7087" y="4194"/>
                </a:lnTo>
                <a:lnTo>
                  <a:pt x="7069" y="4351"/>
                </a:lnTo>
                <a:lnTo>
                  <a:pt x="7046" y="4506"/>
                </a:lnTo>
                <a:lnTo>
                  <a:pt x="7015" y="4663"/>
                </a:lnTo>
                <a:lnTo>
                  <a:pt x="6977" y="4818"/>
                </a:lnTo>
                <a:lnTo>
                  <a:pt x="6932" y="4970"/>
                </a:lnTo>
                <a:lnTo>
                  <a:pt x="6882" y="5119"/>
                </a:lnTo>
                <a:lnTo>
                  <a:pt x="6825" y="5263"/>
                </a:lnTo>
                <a:lnTo>
                  <a:pt x="6763" y="5404"/>
                </a:lnTo>
                <a:lnTo>
                  <a:pt x="6695" y="5540"/>
                </a:lnTo>
                <a:lnTo>
                  <a:pt x="6623" y="5672"/>
                </a:lnTo>
                <a:lnTo>
                  <a:pt x="6545" y="5799"/>
                </a:lnTo>
                <a:lnTo>
                  <a:pt x="6462" y="5922"/>
                </a:lnTo>
                <a:lnTo>
                  <a:pt x="6375" y="6040"/>
                </a:lnTo>
                <a:lnTo>
                  <a:pt x="6283" y="6153"/>
                </a:lnTo>
                <a:lnTo>
                  <a:pt x="6187" y="6261"/>
                </a:lnTo>
                <a:lnTo>
                  <a:pt x="6087" y="6362"/>
                </a:lnTo>
                <a:lnTo>
                  <a:pt x="5983" y="6460"/>
                </a:lnTo>
                <a:lnTo>
                  <a:pt x="5876" y="6552"/>
                </a:lnTo>
                <a:lnTo>
                  <a:pt x="5765" y="6638"/>
                </a:lnTo>
                <a:lnTo>
                  <a:pt x="5651" y="6717"/>
                </a:lnTo>
                <a:lnTo>
                  <a:pt x="5534" y="6792"/>
                </a:lnTo>
                <a:lnTo>
                  <a:pt x="5414" y="6859"/>
                </a:lnTo>
                <a:lnTo>
                  <a:pt x="5292" y="6921"/>
                </a:lnTo>
                <a:lnTo>
                  <a:pt x="5168" y="6976"/>
                </a:lnTo>
                <a:lnTo>
                  <a:pt x="5041" y="7025"/>
                </a:lnTo>
                <a:lnTo>
                  <a:pt x="4912" y="7067"/>
                </a:lnTo>
                <a:lnTo>
                  <a:pt x="4782" y="7101"/>
                </a:lnTo>
                <a:lnTo>
                  <a:pt x="4649" y="7129"/>
                </a:lnTo>
                <a:lnTo>
                  <a:pt x="4516" y="7150"/>
                </a:lnTo>
                <a:lnTo>
                  <a:pt x="4381" y="7163"/>
                </a:lnTo>
                <a:lnTo>
                  <a:pt x="4246" y="7168"/>
                </a:lnTo>
                <a:lnTo>
                  <a:pt x="4110" y="7166"/>
                </a:lnTo>
                <a:lnTo>
                  <a:pt x="3974" y="7156"/>
                </a:lnTo>
                <a:lnTo>
                  <a:pt x="3837" y="7139"/>
                </a:lnTo>
                <a:lnTo>
                  <a:pt x="3701" y="7112"/>
                </a:lnTo>
                <a:lnTo>
                  <a:pt x="3565" y="7078"/>
                </a:lnTo>
                <a:lnTo>
                  <a:pt x="3434" y="7037"/>
                </a:lnTo>
                <a:lnTo>
                  <a:pt x="3306" y="6988"/>
                </a:lnTo>
                <a:lnTo>
                  <a:pt x="3182" y="6933"/>
                </a:lnTo>
                <a:lnTo>
                  <a:pt x="3062" y="6871"/>
                </a:lnTo>
                <a:lnTo>
                  <a:pt x="2945" y="6802"/>
                </a:lnTo>
                <a:lnTo>
                  <a:pt x="2833" y="6726"/>
                </a:lnTo>
                <a:lnTo>
                  <a:pt x="2726" y="6646"/>
                </a:lnTo>
                <a:lnTo>
                  <a:pt x="2623" y="6559"/>
                </a:lnTo>
                <a:lnTo>
                  <a:pt x="2523" y="6467"/>
                </a:lnTo>
                <a:lnTo>
                  <a:pt x="2429" y="6370"/>
                </a:lnTo>
                <a:lnTo>
                  <a:pt x="2339" y="6267"/>
                </a:lnTo>
                <a:lnTo>
                  <a:pt x="2255" y="6159"/>
                </a:lnTo>
                <a:lnTo>
                  <a:pt x="2175" y="6047"/>
                </a:lnTo>
                <a:lnTo>
                  <a:pt x="2100" y="5930"/>
                </a:lnTo>
                <a:lnTo>
                  <a:pt x="2031" y="5809"/>
                </a:lnTo>
                <a:lnTo>
                  <a:pt x="1966" y="5684"/>
                </a:lnTo>
                <a:lnTo>
                  <a:pt x="1908" y="5556"/>
                </a:lnTo>
                <a:lnTo>
                  <a:pt x="1854" y="5424"/>
                </a:lnTo>
                <a:lnTo>
                  <a:pt x="1808" y="5289"/>
                </a:lnTo>
                <a:lnTo>
                  <a:pt x="1767" y="5151"/>
                </a:lnTo>
                <a:lnTo>
                  <a:pt x="1730" y="5009"/>
                </a:lnTo>
                <a:lnTo>
                  <a:pt x="1701" y="4866"/>
                </a:lnTo>
                <a:lnTo>
                  <a:pt x="1678" y="4719"/>
                </a:lnTo>
                <a:lnTo>
                  <a:pt x="1662" y="4571"/>
                </a:lnTo>
                <a:lnTo>
                  <a:pt x="1652" y="4421"/>
                </a:lnTo>
                <a:lnTo>
                  <a:pt x="1648" y="4270"/>
                </a:lnTo>
                <a:lnTo>
                  <a:pt x="1651" y="4116"/>
                </a:lnTo>
                <a:lnTo>
                  <a:pt x="1661" y="3961"/>
                </a:lnTo>
                <a:lnTo>
                  <a:pt x="1678" y="3806"/>
                </a:lnTo>
                <a:lnTo>
                  <a:pt x="1702" y="3650"/>
                </a:lnTo>
                <a:lnTo>
                  <a:pt x="1733" y="3494"/>
                </a:lnTo>
                <a:close/>
                <a:moveTo>
                  <a:pt x="7129" y="6825"/>
                </a:moveTo>
                <a:lnTo>
                  <a:pt x="7165" y="6776"/>
                </a:lnTo>
                <a:lnTo>
                  <a:pt x="7201" y="6726"/>
                </a:lnTo>
                <a:lnTo>
                  <a:pt x="7236" y="6676"/>
                </a:lnTo>
                <a:lnTo>
                  <a:pt x="7270" y="6626"/>
                </a:lnTo>
                <a:lnTo>
                  <a:pt x="7304" y="6574"/>
                </a:lnTo>
                <a:lnTo>
                  <a:pt x="7338" y="6523"/>
                </a:lnTo>
                <a:lnTo>
                  <a:pt x="7370" y="6470"/>
                </a:lnTo>
                <a:lnTo>
                  <a:pt x="7402" y="6418"/>
                </a:lnTo>
                <a:lnTo>
                  <a:pt x="7433" y="6365"/>
                </a:lnTo>
                <a:lnTo>
                  <a:pt x="7465" y="6311"/>
                </a:lnTo>
                <a:lnTo>
                  <a:pt x="7495" y="6257"/>
                </a:lnTo>
                <a:lnTo>
                  <a:pt x="7524" y="6201"/>
                </a:lnTo>
                <a:lnTo>
                  <a:pt x="7553" y="6146"/>
                </a:lnTo>
                <a:lnTo>
                  <a:pt x="7582" y="6090"/>
                </a:lnTo>
                <a:lnTo>
                  <a:pt x="7609" y="6034"/>
                </a:lnTo>
                <a:lnTo>
                  <a:pt x="7636" y="5977"/>
                </a:lnTo>
                <a:lnTo>
                  <a:pt x="7661" y="5920"/>
                </a:lnTo>
                <a:lnTo>
                  <a:pt x="7688" y="5862"/>
                </a:lnTo>
                <a:lnTo>
                  <a:pt x="7712" y="5803"/>
                </a:lnTo>
                <a:lnTo>
                  <a:pt x="7736" y="5745"/>
                </a:lnTo>
                <a:lnTo>
                  <a:pt x="7759" y="5685"/>
                </a:lnTo>
                <a:lnTo>
                  <a:pt x="7782" y="5625"/>
                </a:lnTo>
                <a:lnTo>
                  <a:pt x="7803" y="5565"/>
                </a:lnTo>
                <a:lnTo>
                  <a:pt x="7825" y="5504"/>
                </a:lnTo>
                <a:lnTo>
                  <a:pt x="7845" y="5442"/>
                </a:lnTo>
                <a:lnTo>
                  <a:pt x="7865" y="5381"/>
                </a:lnTo>
                <a:lnTo>
                  <a:pt x="7884" y="5318"/>
                </a:lnTo>
                <a:lnTo>
                  <a:pt x="7901" y="5256"/>
                </a:lnTo>
                <a:lnTo>
                  <a:pt x="7919" y="5192"/>
                </a:lnTo>
                <a:lnTo>
                  <a:pt x="7936" y="5129"/>
                </a:lnTo>
                <a:lnTo>
                  <a:pt x="7951" y="5065"/>
                </a:lnTo>
                <a:lnTo>
                  <a:pt x="7966" y="5001"/>
                </a:lnTo>
                <a:lnTo>
                  <a:pt x="8008" y="4787"/>
                </a:lnTo>
                <a:lnTo>
                  <a:pt x="8040" y="4574"/>
                </a:lnTo>
                <a:lnTo>
                  <a:pt x="8064" y="4364"/>
                </a:lnTo>
                <a:lnTo>
                  <a:pt x="8078" y="4153"/>
                </a:lnTo>
                <a:lnTo>
                  <a:pt x="8082" y="3944"/>
                </a:lnTo>
                <a:lnTo>
                  <a:pt x="8077" y="3739"/>
                </a:lnTo>
                <a:lnTo>
                  <a:pt x="8063" y="3534"/>
                </a:lnTo>
                <a:lnTo>
                  <a:pt x="8040" y="3332"/>
                </a:lnTo>
                <a:lnTo>
                  <a:pt x="8009" y="3134"/>
                </a:lnTo>
                <a:lnTo>
                  <a:pt x="7969" y="2938"/>
                </a:lnTo>
                <a:lnTo>
                  <a:pt x="7920" y="2747"/>
                </a:lnTo>
                <a:lnTo>
                  <a:pt x="7865" y="2558"/>
                </a:lnTo>
                <a:lnTo>
                  <a:pt x="7800" y="2375"/>
                </a:lnTo>
                <a:lnTo>
                  <a:pt x="7728" y="2195"/>
                </a:lnTo>
                <a:lnTo>
                  <a:pt x="7648" y="2020"/>
                </a:lnTo>
                <a:lnTo>
                  <a:pt x="7561" y="1851"/>
                </a:lnTo>
                <a:lnTo>
                  <a:pt x="7467" y="1686"/>
                </a:lnTo>
                <a:lnTo>
                  <a:pt x="7366" y="1528"/>
                </a:lnTo>
                <a:lnTo>
                  <a:pt x="7257" y="1375"/>
                </a:lnTo>
                <a:lnTo>
                  <a:pt x="7142" y="1229"/>
                </a:lnTo>
                <a:lnTo>
                  <a:pt x="7020" y="1090"/>
                </a:lnTo>
                <a:lnTo>
                  <a:pt x="6891" y="957"/>
                </a:lnTo>
                <a:lnTo>
                  <a:pt x="6757" y="831"/>
                </a:lnTo>
                <a:lnTo>
                  <a:pt x="6616" y="713"/>
                </a:lnTo>
                <a:lnTo>
                  <a:pt x="6469" y="603"/>
                </a:lnTo>
                <a:lnTo>
                  <a:pt x="6317" y="501"/>
                </a:lnTo>
                <a:lnTo>
                  <a:pt x="6159" y="407"/>
                </a:lnTo>
                <a:lnTo>
                  <a:pt x="5995" y="323"/>
                </a:lnTo>
                <a:lnTo>
                  <a:pt x="5826" y="246"/>
                </a:lnTo>
                <a:lnTo>
                  <a:pt x="5652" y="180"/>
                </a:lnTo>
                <a:lnTo>
                  <a:pt x="5473" y="123"/>
                </a:lnTo>
                <a:lnTo>
                  <a:pt x="5290" y="77"/>
                </a:lnTo>
                <a:lnTo>
                  <a:pt x="5103" y="41"/>
                </a:lnTo>
                <a:lnTo>
                  <a:pt x="4918" y="17"/>
                </a:lnTo>
                <a:lnTo>
                  <a:pt x="4732" y="3"/>
                </a:lnTo>
                <a:lnTo>
                  <a:pt x="4547" y="0"/>
                </a:lnTo>
                <a:lnTo>
                  <a:pt x="4363" y="8"/>
                </a:lnTo>
                <a:lnTo>
                  <a:pt x="4180" y="25"/>
                </a:lnTo>
                <a:lnTo>
                  <a:pt x="3998" y="53"/>
                </a:lnTo>
                <a:lnTo>
                  <a:pt x="3819" y="91"/>
                </a:lnTo>
                <a:lnTo>
                  <a:pt x="3641" y="138"/>
                </a:lnTo>
                <a:lnTo>
                  <a:pt x="3467" y="195"/>
                </a:lnTo>
                <a:lnTo>
                  <a:pt x="3293" y="261"/>
                </a:lnTo>
                <a:lnTo>
                  <a:pt x="3124" y="336"/>
                </a:lnTo>
                <a:lnTo>
                  <a:pt x="2957" y="419"/>
                </a:lnTo>
                <a:lnTo>
                  <a:pt x="2795" y="512"/>
                </a:lnTo>
                <a:lnTo>
                  <a:pt x="2636" y="612"/>
                </a:lnTo>
                <a:lnTo>
                  <a:pt x="2481" y="721"/>
                </a:lnTo>
                <a:lnTo>
                  <a:pt x="2330" y="838"/>
                </a:lnTo>
                <a:lnTo>
                  <a:pt x="2184" y="963"/>
                </a:lnTo>
                <a:lnTo>
                  <a:pt x="2043" y="1095"/>
                </a:lnTo>
                <a:lnTo>
                  <a:pt x="1907" y="1234"/>
                </a:lnTo>
                <a:lnTo>
                  <a:pt x="1776" y="1380"/>
                </a:lnTo>
                <a:lnTo>
                  <a:pt x="1652" y="1534"/>
                </a:lnTo>
                <a:lnTo>
                  <a:pt x="1533" y="1693"/>
                </a:lnTo>
                <a:lnTo>
                  <a:pt x="1420" y="1861"/>
                </a:lnTo>
                <a:lnTo>
                  <a:pt x="1314" y="2033"/>
                </a:lnTo>
                <a:lnTo>
                  <a:pt x="1215" y="2213"/>
                </a:lnTo>
                <a:lnTo>
                  <a:pt x="1123" y="2397"/>
                </a:lnTo>
                <a:lnTo>
                  <a:pt x="1039" y="2588"/>
                </a:lnTo>
                <a:lnTo>
                  <a:pt x="962" y="2784"/>
                </a:lnTo>
                <a:lnTo>
                  <a:pt x="893" y="2986"/>
                </a:lnTo>
                <a:lnTo>
                  <a:pt x="833" y="3191"/>
                </a:lnTo>
                <a:lnTo>
                  <a:pt x="781" y="3403"/>
                </a:lnTo>
                <a:lnTo>
                  <a:pt x="746" y="3575"/>
                </a:lnTo>
                <a:lnTo>
                  <a:pt x="718" y="3747"/>
                </a:lnTo>
                <a:lnTo>
                  <a:pt x="696" y="3918"/>
                </a:lnTo>
                <a:lnTo>
                  <a:pt x="680" y="4088"/>
                </a:lnTo>
                <a:lnTo>
                  <a:pt x="670" y="4258"/>
                </a:lnTo>
                <a:lnTo>
                  <a:pt x="666" y="4426"/>
                </a:lnTo>
                <a:lnTo>
                  <a:pt x="669" y="4593"/>
                </a:lnTo>
                <a:lnTo>
                  <a:pt x="677" y="4759"/>
                </a:lnTo>
                <a:lnTo>
                  <a:pt x="690" y="4923"/>
                </a:lnTo>
                <a:lnTo>
                  <a:pt x="710" y="5085"/>
                </a:lnTo>
                <a:lnTo>
                  <a:pt x="735" y="5246"/>
                </a:lnTo>
                <a:lnTo>
                  <a:pt x="765" y="5405"/>
                </a:lnTo>
                <a:lnTo>
                  <a:pt x="802" y="5561"/>
                </a:lnTo>
                <a:lnTo>
                  <a:pt x="843" y="5714"/>
                </a:lnTo>
                <a:lnTo>
                  <a:pt x="890" y="5866"/>
                </a:lnTo>
                <a:lnTo>
                  <a:pt x="942" y="6014"/>
                </a:lnTo>
                <a:lnTo>
                  <a:pt x="999" y="6160"/>
                </a:lnTo>
                <a:lnTo>
                  <a:pt x="1061" y="6302"/>
                </a:lnTo>
                <a:lnTo>
                  <a:pt x="1128" y="6441"/>
                </a:lnTo>
                <a:lnTo>
                  <a:pt x="1200" y="6577"/>
                </a:lnTo>
                <a:lnTo>
                  <a:pt x="1277" y="6710"/>
                </a:lnTo>
                <a:lnTo>
                  <a:pt x="1357" y="6839"/>
                </a:lnTo>
                <a:lnTo>
                  <a:pt x="1443" y="6963"/>
                </a:lnTo>
                <a:lnTo>
                  <a:pt x="1534" y="7084"/>
                </a:lnTo>
                <a:lnTo>
                  <a:pt x="1628" y="7201"/>
                </a:lnTo>
                <a:lnTo>
                  <a:pt x="1726" y="7314"/>
                </a:lnTo>
                <a:lnTo>
                  <a:pt x="1830" y="7422"/>
                </a:lnTo>
                <a:lnTo>
                  <a:pt x="1937" y="7525"/>
                </a:lnTo>
                <a:lnTo>
                  <a:pt x="2048" y="7624"/>
                </a:lnTo>
                <a:lnTo>
                  <a:pt x="2163" y="7717"/>
                </a:lnTo>
                <a:lnTo>
                  <a:pt x="2282" y="7805"/>
                </a:lnTo>
                <a:lnTo>
                  <a:pt x="2405" y="7889"/>
                </a:lnTo>
                <a:lnTo>
                  <a:pt x="0" y="15614"/>
                </a:lnTo>
                <a:lnTo>
                  <a:pt x="2623" y="14414"/>
                </a:lnTo>
                <a:lnTo>
                  <a:pt x="4373" y="16128"/>
                </a:lnTo>
                <a:lnTo>
                  <a:pt x="4714" y="8351"/>
                </a:lnTo>
                <a:lnTo>
                  <a:pt x="4800" y="8336"/>
                </a:lnTo>
                <a:lnTo>
                  <a:pt x="4884" y="8318"/>
                </a:lnTo>
                <a:lnTo>
                  <a:pt x="4927" y="8308"/>
                </a:lnTo>
                <a:lnTo>
                  <a:pt x="4968" y="8298"/>
                </a:lnTo>
                <a:lnTo>
                  <a:pt x="5010" y="8287"/>
                </a:lnTo>
                <a:lnTo>
                  <a:pt x="5053" y="8276"/>
                </a:lnTo>
                <a:lnTo>
                  <a:pt x="5094" y="8264"/>
                </a:lnTo>
                <a:lnTo>
                  <a:pt x="5135" y="8251"/>
                </a:lnTo>
                <a:lnTo>
                  <a:pt x="5177" y="8238"/>
                </a:lnTo>
                <a:lnTo>
                  <a:pt x="5218" y="8225"/>
                </a:lnTo>
                <a:lnTo>
                  <a:pt x="5259" y="8211"/>
                </a:lnTo>
                <a:lnTo>
                  <a:pt x="5301" y="8196"/>
                </a:lnTo>
                <a:lnTo>
                  <a:pt x="5341" y="8181"/>
                </a:lnTo>
                <a:lnTo>
                  <a:pt x="5382" y="8166"/>
                </a:lnTo>
                <a:lnTo>
                  <a:pt x="6801" y="14414"/>
                </a:lnTo>
                <a:lnTo>
                  <a:pt x="8575" y="12439"/>
                </a:lnTo>
                <a:lnTo>
                  <a:pt x="10647" y="12439"/>
                </a:lnTo>
                <a:lnTo>
                  <a:pt x="7129" y="6825"/>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401367" y="4101435"/>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290145" y="5481403"/>
            <a:ext cx="440738" cy="539851"/>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85" name="组合 84"/>
          <p:cNvGrpSpPr/>
          <p:nvPr/>
        </p:nvGrpSpPr>
        <p:grpSpPr>
          <a:xfrm>
            <a:off x="2884031" y="1303605"/>
            <a:ext cx="5618701" cy="780402"/>
            <a:chOff x="574288" y="484276"/>
            <a:chExt cx="5618701" cy="780402"/>
          </a:xfrm>
        </p:grpSpPr>
        <p:sp>
          <p:nvSpPr>
            <p:cNvPr id="86" name="椭圆 85"/>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7" name="组合 86"/>
            <p:cNvGrpSpPr/>
            <p:nvPr/>
          </p:nvGrpSpPr>
          <p:grpSpPr>
            <a:xfrm>
              <a:off x="640284" y="484276"/>
              <a:ext cx="4021131" cy="613991"/>
              <a:chOff x="3418293" y="305852"/>
              <a:chExt cx="4844075" cy="872774"/>
            </a:xfrm>
          </p:grpSpPr>
          <p:sp>
            <p:nvSpPr>
              <p:cNvPr id="92" name="椭圆 91"/>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9"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90"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91" name="文本框 90"/>
            <p:cNvSpPr txBox="1"/>
            <p:nvPr/>
          </p:nvSpPr>
          <p:spPr>
            <a:xfrm>
              <a:off x="1562240" y="579141"/>
              <a:ext cx="4630749"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4.1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序列的通用操作</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94" name="组合 93"/>
          <p:cNvGrpSpPr/>
          <p:nvPr/>
        </p:nvGrpSpPr>
        <p:grpSpPr>
          <a:xfrm>
            <a:off x="2901264" y="2084159"/>
            <a:ext cx="4384029" cy="780402"/>
            <a:chOff x="574288" y="484276"/>
            <a:chExt cx="4384029" cy="780402"/>
          </a:xfrm>
        </p:grpSpPr>
        <p:sp>
          <p:nvSpPr>
            <p:cNvPr id="95" name="椭圆 94"/>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6" name="组合 95"/>
            <p:cNvGrpSpPr/>
            <p:nvPr/>
          </p:nvGrpSpPr>
          <p:grpSpPr>
            <a:xfrm>
              <a:off x="640284" y="484276"/>
              <a:ext cx="4021131" cy="613991"/>
              <a:chOff x="3418293" y="305852"/>
              <a:chExt cx="4844075" cy="872774"/>
            </a:xfrm>
          </p:grpSpPr>
          <p:sp>
            <p:nvSpPr>
              <p:cNvPr id="101" name="椭圆 100"/>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矩形 101"/>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8"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99"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00" name="文本框 99"/>
            <p:cNvSpPr txBox="1"/>
            <p:nvPr/>
          </p:nvSpPr>
          <p:spPr>
            <a:xfrm>
              <a:off x="1562240" y="579141"/>
              <a:ext cx="3396077"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4.2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字符串操作</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03" name="组合 102"/>
          <p:cNvGrpSpPr/>
          <p:nvPr/>
        </p:nvGrpSpPr>
        <p:grpSpPr>
          <a:xfrm>
            <a:off x="2885362" y="2974704"/>
            <a:ext cx="4361502" cy="780402"/>
            <a:chOff x="574288" y="484276"/>
            <a:chExt cx="4361502" cy="780402"/>
          </a:xfrm>
        </p:grpSpPr>
        <p:sp>
          <p:nvSpPr>
            <p:cNvPr id="104" name="椭圆 103"/>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5" name="组合 104"/>
            <p:cNvGrpSpPr/>
            <p:nvPr/>
          </p:nvGrpSpPr>
          <p:grpSpPr>
            <a:xfrm>
              <a:off x="640284" y="484276"/>
              <a:ext cx="4021131" cy="613991"/>
              <a:chOff x="3418293" y="305852"/>
              <a:chExt cx="4844075" cy="872774"/>
            </a:xfrm>
          </p:grpSpPr>
          <p:sp>
            <p:nvSpPr>
              <p:cNvPr id="110" name="椭圆 109"/>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6"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7"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08"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09" name="文本框 108"/>
            <p:cNvSpPr txBox="1"/>
            <p:nvPr/>
          </p:nvSpPr>
          <p:spPr>
            <a:xfrm>
              <a:off x="1562240" y="579141"/>
              <a:ext cx="3373550"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4.3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列表与元组</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12" name="组合 111"/>
          <p:cNvGrpSpPr/>
          <p:nvPr/>
        </p:nvGrpSpPr>
        <p:grpSpPr>
          <a:xfrm>
            <a:off x="2885357" y="3761880"/>
            <a:ext cx="4150927" cy="780402"/>
            <a:chOff x="574288" y="484276"/>
            <a:chExt cx="4150927" cy="780402"/>
          </a:xfrm>
        </p:grpSpPr>
        <p:sp>
          <p:nvSpPr>
            <p:cNvPr id="113" name="椭圆 112"/>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a:off x="640284" y="484276"/>
              <a:ext cx="4021131" cy="613991"/>
              <a:chOff x="3418293" y="305852"/>
              <a:chExt cx="4844075" cy="872774"/>
            </a:xfrm>
          </p:grpSpPr>
          <p:sp>
            <p:nvSpPr>
              <p:cNvPr id="119" name="椭圆 118"/>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矩形 119"/>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5"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6"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17"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18" name="文本框 117"/>
            <p:cNvSpPr txBox="1"/>
            <p:nvPr/>
          </p:nvSpPr>
          <p:spPr>
            <a:xfrm>
              <a:off x="1562240" y="579141"/>
              <a:ext cx="2922244"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4.4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字典</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21" name="组合 120"/>
          <p:cNvGrpSpPr/>
          <p:nvPr/>
        </p:nvGrpSpPr>
        <p:grpSpPr>
          <a:xfrm>
            <a:off x="2925117" y="4564961"/>
            <a:ext cx="4526633" cy="780402"/>
            <a:chOff x="574288" y="484276"/>
            <a:chExt cx="4526633" cy="780402"/>
          </a:xfrm>
        </p:grpSpPr>
        <p:sp>
          <p:nvSpPr>
            <p:cNvPr id="122" name="椭圆 121"/>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3" name="组合 122"/>
            <p:cNvGrpSpPr/>
            <p:nvPr/>
          </p:nvGrpSpPr>
          <p:grpSpPr>
            <a:xfrm>
              <a:off x="640284" y="484276"/>
              <a:ext cx="4021131" cy="613991"/>
              <a:chOff x="3418293" y="305852"/>
              <a:chExt cx="4844075" cy="872774"/>
            </a:xfrm>
          </p:grpSpPr>
          <p:sp>
            <p:nvSpPr>
              <p:cNvPr id="128" name="椭圆 127"/>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矩形 128"/>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5"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26"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27" name="文本框 126"/>
            <p:cNvSpPr txBox="1"/>
            <p:nvPr/>
          </p:nvSpPr>
          <p:spPr>
            <a:xfrm>
              <a:off x="1562240" y="579141"/>
              <a:ext cx="3538681"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4.5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集合</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83264"/>
            <a:chOff x="755375" y="4038666"/>
            <a:chExt cx="8476742" cy="68326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3200" b="0" i="0" u="none" strike="noStrike" kern="1200" cap="none" spc="0" normalizeH="0" baseline="0" noProof="0" dirty="0">
                  <a:ln>
                    <a:noFill/>
                  </a:ln>
                  <a:solidFill>
                    <a:srgbClr val="FFFFFF"/>
                  </a:solidFill>
                  <a:effectLst/>
                  <a:uLnTx/>
                  <a:uFillTx/>
                  <a:latin typeface="Times New Roman" panose="02020603050405020304" pitchFamily="18" charset="0"/>
                  <a:ea typeface="微软雅黑"/>
                  <a:cs typeface="Times New Roman" panose="02020603050405020304" pitchFamily="18" charset="0"/>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srgbClr val="16A085"/>
                    </a:solidFill>
                    <a:effectLst/>
                    <a:uLnTx/>
                    <a:uFillTx/>
                    <a:latin typeface="Times New Roman" panose="02020603050405020304" pitchFamily="18" charset="0"/>
                    <a:ea typeface="微软雅黑"/>
                    <a:cs typeface="Times New Roman" panose="02020603050405020304" pitchFamily="18" charset="0"/>
                  </a:rPr>
                  <a:t>4.2</a:t>
                </a:r>
                <a:endParaRPr kumimoji="0" lang="en-US" altLang="zh-CN" sz="3200" b="0" i="0" u="none" strike="noStrike" kern="1200" cap="none" spc="0" normalizeH="0" baseline="0" noProof="0" dirty="0">
                  <a:ln>
                    <a:noFill/>
                  </a:ln>
                  <a:solidFill>
                    <a:srgbClr val="16A085"/>
                  </a:solidFill>
                  <a:effectLst/>
                  <a:uLnTx/>
                  <a:uFillTx/>
                  <a:latin typeface="Times New Roman" panose="02020603050405020304" pitchFamily="18" charset="0"/>
                  <a:ea typeface="微软雅黑"/>
                  <a:cs typeface="Times New Roman" panose="02020603050405020304" pitchFamily="18" charset="0"/>
                </a:endParaRPr>
              </a:p>
            </p:txBody>
          </p:sp>
        </p:grpSp>
        <p:sp>
          <p:nvSpPr>
            <p:cNvPr id="11" name="矩形 10"/>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000000">
                      <a:lumMod val="65000"/>
                      <a:lumOff val="35000"/>
                    </a:srgbClr>
                  </a:solidFill>
                  <a:effectLst/>
                  <a:uLnTx/>
                  <a:uFillTx/>
                  <a:latin typeface="Times New Roman" panose="02020603050405020304" pitchFamily="18" charset="0"/>
                  <a:ea typeface="微软雅黑"/>
                  <a:cs typeface="Times New Roman" panose="02020603050405020304" pitchFamily="18" charset="0"/>
                </a:rPr>
                <a:t>字符串操作</a:t>
              </a:r>
              <a:endParaRPr kumimoji="0" lang="zh-CN" altLang="en-US" sz="3200" b="1" i="0" u="none" strike="noStrike" kern="1200" cap="none" spc="0" normalizeH="0" baseline="0" noProof="0" dirty="0">
                <a:ln>
                  <a:noFill/>
                </a:ln>
                <a:solidFill>
                  <a:srgbClr val="000000">
                    <a:lumMod val="65000"/>
                    <a:lumOff val="35000"/>
                  </a:srgbClr>
                </a:solidFill>
                <a:effectLst/>
                <a:uLnTx/>
                <a:uFillTx/>
                <a:latin typeface="Times New Roman" panose="02020603050405020304" pitchFamily="18" charset="0"/>
                <a:ea typeface="微软雅黑"/>
                <a:cs typeface="Times New Roman" panose="02020603050405020304" pitchFamily="18" charset="0"/>
              </a:endParaRPr>
            </a:p>
          </p:txBody>
        </p:sp>
      </p:grpSp>
      <p:sp>
        <p:nvSpPr>
          <p:cNvPr id="2" name="矩形 1"/>
          <p:cNvSpPr/>
          <p:nvPr/>
        </p:nvSpPr>
        <p:spPr>
          <a:xfrm>
            <a:off x="73698" y="624684"/>
            <a:ext cx="11505538" cy="3416320"/>
          </a:xfrm>
          <a:prstGeom prst="rect">
            <a:avLst/>
          </a:prstGeom>
        </p:spPr>
        <p:txBody>
          <a:bodyPr wrap="squar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⑸</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re.finditer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pattern.finditer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re.finditer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(pattern, string, flags=0)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pattern.finditer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string,pos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=0,endpos=</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(string))</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功能说明：该函数会遍历字符串进行匹配，将找到的能匹配的每一个结果（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match</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对象）组成为一个迭代器返回</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76225" algn="just"/>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indent="276225" algn="just"/>
            <a:r>
              <a:rPr lang="zh-CN" altLang="zh-CN" sz="24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4-07 </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比较</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findall</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与</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finditer</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。代码如下所示：</a:t>
            </a:r>
          </a:p>
          <a:p>
            <a:pPr indent="276225"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167938" y="647488"/>
            <a:ext cx="11411298" cy="415498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import 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reg_iter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re.compile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('[0-9](b)(c)')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="a5bcd 69a9bc6de"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result=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reg_iter.findall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print(result)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iter1=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reg_iter.finditer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print(iter1)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iter1: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i.group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i.span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4" name="图片 13"/>
          <p:cNvPicPr/>
          <p:nvPr/>
        </p:nvPicPr>
        <p:blipFill>
          <a:blip r:embed="rId3"/>
          <a:stretch>
            <a:fillRect/>
          </a:stretch>
        </p:blipFill>
        <p:spPr>
          <a:xfrm>
            <a:off x="2779793" y="3235491"/>
            <a:ext cx="9054453" cy="3292529"/>
          </a:xfrm>
          <a:prstGeom prst="rect">
            <a:avLst/>
          </a:prstGeom>
        </p:spPr>
      </p:pic>
    </p:spTree>
    <p:extLst>
      <p:ext uri="{BB962C8B-B14F-4D97-AF65-F5344CB8AC3E}">
        <p14:creationId xmlns:p14="http://schemas.microsoft.com/office/powerpoint/2010/main" val="28604032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83264"/>
            <a:chOff x="755375" y="4038666"/>
            <a:chExt cx="8476742" cy="68326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3200" b="0" i="0" u="none" strike="noStrike" kern="1200" cap="none" spc="0" normalizeH="0" baseline="0" noProof="0" dirty="0">
                  <a:ln>
                    <a:noFill/>
                  </a:ln>
                  <a:solidFill>
                    <a:srgbClr val="FFFFFF"/>
                  </a:solidFill>
                  <a:effectLst/>
                  <a:uLnTx/>
                  <a:uFillTx/>
                  <a:latin typeface="Times New Roman" panose="02020603050405020304" pitchFamily="18" charset="0"/>
                  <a:ea typeface="微软雅黑"/>
                  <a:cs typeface="Times New Roman" panose="02020603050405020304" pitchFamily="18" charset="0"/>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srgbClr val="16A085"/>
                    </a:solidFill>
                    <a:effectLst/>
                    <a:uLnTx/>
                    <a:uFillTx/>
                    <a:latin typeface="Times New Roman" panose="02020603050405020304" pitchFamily="18" charset="0"/>
                    <a:ea typeface="微软雅黑"/>
                    <a:cs typeface="Times New Roman" panose="02020603050405020304" pitchFamily="18" charset="0"/>
                  </a:rPr>
                  <a:t>4.2</a:t>
                </a:r>
                <a:endParaRPr kumimoji="0" lang="en-US" altLang="zh-CN" sz="3200" b="0" i="0" u="none" strike="noStrike" kern="1200" cap="none" spc="0" normalizeH="0" baseline="0" noProof="0" dirty="0">
                  <a:ln>
                    <a:noFill/>
                  </a:ln>
                  <a:solidFill>
                    <a:srgbClr val="16A085"/>
                  </a:solidFill>
                  <a:effectLst/>
                  <a:uLnTx/>
                  <a:uFillTx/>
                  <a:latin typeface="Times New Roman" panose="02020603050405020304" pitchFamily="18" charset="0"/>
                  <a:ea typeface="微软雅黑"/>
                  <a:cs typeface="Times New Roman" panose="02020603050405020304" pitchFamily="18" charset="0"/>
                </a:endParaRPr>
              </a:p>
            </p:txBody>
          </p:sp>
        </p:grpSp>
        <p:sp>
          <p:nvSpPr>
            <p:cNvPr id="11" name="矩形 10"/>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000000">
                      <a:lumMod val="65000"/>
                      <a:lumOff val="35000"/>
                    </a:srgbClr>
                  </a:solidFill>
                  <a:effectLst/>
                  <a:uLnTx/>
                  <a:uFillTx/>
                  <a:latin typeface="Times New Roman" panose="02020603050405020304" pitchFamily="18" charset="0"/>
                  <a:ea typeface="微软雅黑"/>
                  <a:cs typeface="Times New Roman" panose="02020603050405020304" pitchFamily="18" charset="0"/>
                </a:rPr>
                <a:t>字符串操作</a:t>
              </a:r>
              <a:endParaRPr kumimoji="0" lang="zh-CN" altLang="en-US" sz="3200" b="1" i="0" u="none" strike="noStrike" kern="1200" cap="none" spc="0" normalizeH="0" baseline="0" noProof="0" dirty="0">
                <a:ln>
                  <a:noFill/>
                </a:ln>
                <a:solidFill>
                  <a:srgbClr val="000000">
                    <a:lumMod val="65000"/>
                    <a:lumOff val="35000"/>
                  </a:srgbClr>
                </a:solidFill>
                <a:effectLst/>
                <a:uLnTx/>
                <a:uFillTx/>
                <a:latin typeface="Times New Roman" panose="02020603050405020304" pitchFamily="18" charset="0"/>
                <a:ea typeface="微软雅黑"/>
                <a:cs typeface="Times New Roman" panose="02020603050405020304" pitchFamily="18" charset="0"/>
              </a:endParaRPr>
            </a:p>
          </p:txBody>
        </p:sp>
      </p:grpSp>
      <p:sp>
        <p:nvSpPr>
          <p:cNvPr id="4" name="矩形 3"/>
          <p:cNvSpPr/>
          <p:nvPr/>
        </p:nvSpPr>
        <p:spPr>
          <a:xfrm>
            <a:off x="241188" y="838979"/>
            <a:ext cx="11510839" cy="3416320"/>
          </a:xfrm>
          <a:prstGeom prst="rect">
            <a:avLst/>
          </a:prstGeom>
        </p:spPr>
        <p:txBody>
          <a:bodyPr wrap="squar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⑹</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 string[,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 flags=0])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string[,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功能说明：按照能够匹配的子字符串将目标字符串进行分割，然后将结果以列表的形式返回。</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Maxsplit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指最大分割次数，不指定将全部</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分割</a:t>
            </a:r>
            <a:r>
              <a:rPr lang="zh-CN" altLang="en-US"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76225" algn="just">
              <a:spcAft>
                <a:spcPts val="0"/>
              </a:spcAft>
            </a:pP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76225" algn="just"/>
            <a:r>
              <a:rPr lang="zh-CN" altLang="zh-CN" sz="2400" dirty="0">
                <a:latin typeface="宋体" panose="02010600030101010101" pitchFamily="2" charset="-122"/>
                <a:ea typeface="宋体" panose="02010600030101010101" pitchFamily="2" charset="-122"/>
              </a:rPr>
              <a:t>例</a:t>
            </a:r>
            <a:r>
              <a:rPr lang="en-US" altLang="zh-CN" sz="2400" dirty="0">
                <a:latin typeface="宋体" panose="02010600030101010101" pitchFamily="2" charset="-122"/>
                <a:ea typeface="宋体" panose="02010600030101010101" pitchFamily="2" charset="-122"/>
              </a:rPr>
              <a:t>4-08 </a:t>
            </a:r>
            <a:r>
              <a:rPr lang="zh-CN" altLang="zh-CN" sz="2400" dirty="0">
                <a:latin typeface="宋体" panose="02010600030101010101" pitchFamily="2" charset="-122"/>
                <a:ea typeface="宋体" panose="02010600030101010101" pitchFamily="2" charset="-122"/>
              </a:rPr>
              <a:t>比较表达式为分隔符与分组为分割符是的差异。代码如下所示：</a:t>
            </a:r>
          </a:p>
          <a:p>
            <a:pPr indent="276225"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151076" y="806238"/>
            <a:ext cx="11537341" cy="3046988"/>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import 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:\Python10\this.py'</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sp1=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sp2=</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sp3=</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正则表达式为分隔符，分割结果：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\n{sp1}")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以分组为分割符，分割结果：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\n{sp2}")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无法匹配时，分割结果：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\n{sp3}")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5" name="图片 14"/>
          <p:cNvPicPr/>
          <p:nvPr/>
        </p:nvPicPr>
        <p:blipFill>
          <a:blip r:embed="rId3"/>
          <a:stretch>
            <a:fillRect/>
          </a:stretch>
        </p:blipFill>
        <p:spPr>
          <a:xfrm>
            <a:off x="466192" y="806238"/>
            <a:ext cx="9711477" cy="2955007"/>
          </a:xfrm>
          <a:prstGeom prst="rect">
            <a:avLst/>
          </a:prstGeom>
        </p:spPr>
      </p:pic>
      <p:sp>
        <p:nvSpPr>
          <p:cNvPr id="6" name="矩形 5"/>
          <p:cNvSpPr/>
          <p:nvPr/>
        </p:nvSpPr>
        <p:spPr>
          <a:xfrm>
            <a:off x="241187" y="4141582"/>
            <a:ext cx="11447229" cy="1569660"/>
          </a:xfrm>
          <a:prstGeom prst="rect">
            <a:avLst/>
          </a:prstGeom>
        </p:spPr>
        <p:txBody>
          <a:bodyPr wrap="square">
            <a:spAutoFit/>
          </a:bodyPr>
          <a:lstStyle/>
          <a:p>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以上</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代码中，</a:t>
            </a:r>
            <a:r>
              <a:rPr lang="en-US" altLang="zh-CN" sz="2400" kern="100" dirty="0" err="1">
                <a:latin typeface="Times New Roman" panose="02020603050405020304" pitchFamily="18" charset="0"/>
                <a:ea typeface="宋体" panose="02010600030101010101" pitchFamily="2" charset="-122"/>
              </a:rPr>
              <a:t>re.split</a:t>
            </a:r>
            <a:r>
              <a:rPr lang="en-US" altLang="zh-CN" sz="2400" kern="100" dirty="0">
                <a:latin typeface="Times New Roman" panose="02020603050405020304" pitchFamily="18" charset="0"/>
                <a:ea typeface="宋体" panose="02010600030101010101" pitchFamily="2" charset="-122"/>
              </a:rPr>
              <a:t>(r'[\\:]', </a:t>
            </a:r>
            <a:r>
              <a:rPr lang="en-US" altLang="zh-CN" sz="2400" kern="100" dirty="0" err="1">
                <a:latin typeface="Times New Roman" panose="02020603050405020304" pitchFamily="18" charset="0"/>
                <a:ea typeface="宋体" panose="02010600030101010101" pitchFamily="2" charset="-122"/>
              </a:rPr>
              <a:t>test_str</a:t>
            </a:r>
            <a:r>
              <a:rPr lang="en-US" altLang="zh-CN" sz="2400" kern="100" dirty="0">
                <a:latin typeface="Times New Roman" panose="02020603050405020304" pitchFamily="18" charset="0"/>
                <a:ea typeface="宋体" panose="02010600030101010101" pitchFamily="2" charset="-122"/>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err="1">
                <a:latin typeface="Times New Roman" panose="02020603050405020304" pitchFamily="18" charset="0"/>
                <a:ea typeface="宋体" panose="02010600030101010101" pitchFamily="2" charset="-122"/>
              </a:rPr>
              <a:t>re.split</a:t>
            </a:r>
            <a:r>
              <a:rPr lang="en-US" altLang="zh-CN" sz="2400" kern="100" dirty="0">
                <a:latin typeface="Times New Roman" panose="02020603050405020304" pitchFamily="18" charset="0"/>
                <a:ea typeface="宋体" panose="02010600030101010101" pitchFamily="2" charset="-122"/>
              </a:rPr>
              <a:t>('[\\\\:]', </a:t>
            </a:r>
            <a:r>
              <a:rPr lang="en-US" altLang="zh-CN" sz="2400" kern="100" dirty="0" err="1">
                <a:latin typeface="Times New Roman" panose="02020603050405020304" pitchFamily="18" charset="0"/>
                <a:ea typeface="宋体" panose="02010600030101010101" pitchFamily="2" charset="-122"/>
              </a:rPr>
              <a:t>test_str</a:t>
            </a:r>
            <a:r>
              <a:rPr lang="en-US" altLang="zh-CN" sz="2400" kern="100" dirty="0">
                <a:latin typeface="Times New Roman" panose="02020603050405020304" pitchFamily="18" charset="0"/>
                <a:ea typeface="宋体" panose="02010600030101010101" pitchFamily="2" charset="-122"/>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作用相同，“</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”在字符串中需要用转义符“</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”，在正则表达式中表示则需要进行二次转义为“</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”，在字符串前添加</a:t>
            </a:r>
            <a:r>
              <a:rPr lang="en-US" altLang="zh-CN" sz="2400" kern="100" dirty="0">
                <a:latin typeface="Times New Roman" panose="02020603050405020304" pitchFamily="18" charset="0"/>
                <a:ea typeface="宋体" panose="02010600030101010101" pitchFamily="2" charset="-122"/>
              </a:rPr>
              <a:t>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可以忽略字符串中的转义符“</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”。对于反斜杠的转义作用，可参考</a:t>
            </a:r>
            <a:r>
              <a:rPr lang="en-US" altLang="zh-CN" sz="2400" kern="100" dirty="0">
                <a:latin typeface="Times New Roman" panose="02020603050405020304" pitchFamily="18" charset="0"/>
                <a:ea typeface="宋体" panose="02010600030101010101" pitchFamily="2" charset="-122"/>
              </a:rPr>
              <a:t>2.6.5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节</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sz="2400" dirty="0"/>
          </a:p>
        </p:txBody>
      </p:sp>
    </p:spTree>
    <p:extLst>
      <p:ext uri="{BB962C8B-B14F-4D97-AF65-F5344CB8AC3E}">
        <p14:creationId xmlns:p14="http://schemas.microsoft.com/office/powerpoint/2010/main" val="12531351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83264"/>
            <a:chOff x="755375" y="4038666"/>
            <a:chExt cx="8476742" cy="68326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3200" b="0" i="0" u="none" strike="noStrike" kern="1200" cap="none" spc="0" normalizeH="0" baseline="0" noProof="0" dirty="0">
                  <a:ln>
                    <a:noFill/>
                  </a:ln>
                  <a:solidFill>
                    <a:srgbClr val="FFFFFF"/>
                  </a:solidFill>
                  <a:effectLst/>
                  <a:uLnTx/>
                  <a:uFillTx/>
                  <a:latin typeface="Times New Roman" panose="02020603050405020304" pitchFamily="18" charset="0"/>
                  <a:ea typeface="微软雅黑"/>
                  <a:cs typeface="Times New Roman" panose="02020603050405020304" pitchFamily="18" charset="0"/>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srgbClr val="16A085"/>
                    </a:solidFill>
                    <a:effectLst/>
                    <a:uLnTx/>
                    <a:uFillTx/>
                    <a:latin typeface="Times New Roman" panose="02020603050405020304" pitchFamily="18" charset="0"/>
                    <a:ea typeface="微软雅黑"/>
                    <a:cs typeface="Times New Roman" panose="02020603050405020304" pitchFamily="18" charset="0"/>
                  </a:rPr>
                  <a:t>4.2</a:t>
                </a:r>
                <a:endParaRPr kumimoji="0" lang="en-US" altLang="zh-CN" sz="3200" b="0" i="0" u="none" strike="noStrike" kern="1200" cap="none" spc="0" normalizeH="0" baseline="0" noProof="0" dirty="0">
                  <a:ln>
                    <a:noFill/>
                  </a:ln>
                  <a:solidFill>
                    <a:srgbClr val="16A085"/>
                  </a:solidFill>
                  <a:effectLst/>
                  <a:uLnTx/>
                  <a:uFillTx/>
                  <a:latin typeface="Times New Roman" panose="02020603050405020304" pitchFamily="18" charset="0"/>
                  <a:ea typeface="微软雅黑"/>
                  <a:cs typeface="Times New Roman" panose="02020603050405020304" pitchFamily="18" charset="0"/>
                </a:endParaRPr>
              </a:p>
            </p:txBody>
          </p:sp>
        </p:grpSp>
        <p:sp>
          <p:nvSpPr>
            <p:cNvPr id="11" name="矩形 10"/>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000000">
                      <a:lumMod val="65000"/>
                      <a:lumOff val="35000"/>
                    </a:srgbClr>
                  </a:solidFill>
                  <a:effectLst/>
                  <a:uLnTx/>
                  <a:uFillTx/>
                  <a:latin typeface="Times New Roman" panose="02020603050405020304" pitchFamily="18" charset="0"/>
                  <a:ea typeface="微软雅黑"/>
                  <a:cs typeface="Times New Roman" panose="02020603050405020304" pitchFamily="18" charset="0"/>
                </a:rPr>
                <a:t>字符串操作</a:t>
              </a:r>
              <a:endParaRPr kumimoji="0" lang="zh-CN" altLang="en-US" sz="3200" b="1" i="0" u="none" strike="noStrike" kern="1200" cap="none" spc="0" normalizeH="0" baseline="0" noProof="0" dirty="0">
                <a:ln>
                  <a:noFill/>
                </a:ln>
                <a:solidFill>
                  <a:srgbClr val="000000">
                    <a:lumMod val="65000"/>
                    <a:lumOff val="35000"/>
                  </a:srgbClr>
                </a:solidFill>
                <a:effectLst/>
                <a:uLnTx/>
                <a:uFillTx/>
                <a:latin typeface="Times New Roman" panose="02020603050405020304" pitchFamily="18" charset="0"/>
                <a:ea typeface="微软雅黑"/>
                <a:cs typeface="Times New Roman" panose="02020603050405020304" pitchFamily="18" charset="0"/>
              </a:endParaRPr>
            </a:p>
          </p:txBody>
        </p:sp>
      </p:grpSp>
      <p:sp>
        <p:nvSpPr>
          <p:cNvPr id="2" name="矩形 1"/>
          <p:cNvSpPr/>
          <p:nvPr/>
        </p:nvSpPr>
        <p:spPr>
          <a:xfrm>
            <a:off x="190831" y="850258"/>
            <a:ext cx="11728174" cy="3046988"/>
          </a:xfrm>
          <a:prstGeom prst="rect">
            <a:avLst/>
          </a:prstGeom>
        </p:spPr>
        <p:txBody>
          <a:bodyPr wrap="squar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re.sub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pattern.sub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re.sub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repl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string, count=0, flags=0)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pattern.sub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repl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string[, count = 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repl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为替代字符串，也可以为函数，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string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需要被替换的原始字符串，</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count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替换的最大次数</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76225" algn="just"/>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389614" y="3598082"/>
            <a:ext cx="11330607" cy="230832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import 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='Now is better than never.'</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re.sub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(r'\s+','/',</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Now/is/better/than/never.</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re.sub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s+',lambda</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m:'['+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m.group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Now</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]is[ ]better[ ]than[ ]never.</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376167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8476742" cy="683264"/>
            <a:chOff x="755375" y="4038666"/>
            <a:chExt cx="8476742" cy="683264"/>
          </a:xfrm>
        </p:grpSpPr>
        <p:grpSp>
          <p:nvGrpSpPr>
            <p:cNvPr id="10" name="组合 9"/>
            <p:cNvGrpSpPr/>
            <p:nvPr/>
          </p:nvGrpSpPr>
          <p:grpSpPr>
            <a:xfrm>
              <a:off x="755375" y="4043590"/>
              <a:ext cx="3047432" cy="619760"/>
              <a:chOff x="1805471" y="3196301"/>
              <a:chExt cx="2500903" cy="619760"/>
            </a:xfrm>
          </p:grpSpPr>
          <p:sp>
            <p:nvSpPr>
              <p:cNvPr id="1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3200" b="0" i="0" u="none" strike="noStrike" kern="1200" cap="none" spc="0" normalizeH="0" baseline="0" noProof="0" dirty="0">
                  <a:ln>
                    <a:noFill/>
                  </a:ln>
                  <a:solidFill>
                    <a:srgbClr val="FFFFFF"/>
                  </a:solidFill>
                  <a:effectLst/>
                  <a:uLnTx/>
                  <a:uFillTx/>
                  <a:latin typeface="Times New Roman" panose="02020603050405020304" pitchFamily="18" charset="0"/>
                  <a:ea typeface="微软雅黑"/>
                  <a:cs typeface="Times New Roman" panose="02020603050405020304" pitchFamily="18" charset="0"/>
                </a:endParaRPr>
              </a:p>
            </p:txBody>
          </p:sp>
          <p:sp>
            <p:nvSpPr>
              <p:cNvPr id="13" name="椭圆 1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srgbClr val="16A085"/>
                    </a:solidFill>
                    <a:effectLst/>
                    <a:uLnTx/>
                    <a:uFillTx/>
                    <a:latin typeface="Times New Roman" panose="02020603050405020304" pitchFamily="18" charset="0"/>
                    <a:ea typeface="微软雅黑"/>
                    <a:cs typeface="Times New Roman" panose="02020603050405020304" pitchFamily="18" charset="0"/>
                  </a:rPr>
                  <a:t>4.2</a:t>
                </a:r>
                <a:endParaRPr kumimoji="0" lang="en-US" altLang="zh-CN" sz="3200" b="0" i="0" u="none" strike="noStrike" kern="1200" cap="none" spc="0" normalizeH="0" baseline="0" noProof="0" dirty="0">
                  <a:ln>
                    <a:noFill/>
                  </a:ln>
                  <a:solidFill>
                    <a:srgbClr val="16A085"/>
                  </a:solidFill>
                  <a:effectLst/>
                  <a:uLnTx/>
                  <a:uFillTx/>
                  <a:latin typeface="Times New Roman" panose="02020603050405020304" pitchFamily="18" charset="0"/>
                  <a:ea typeface="微软雅黑"/>
                  <a:cs typeface="Times New Roman" panose="02020603050405020304" pitchFamily="18" charset="0"/>
                </a:endParaRPr>
              </a:p>
            </p:txBody>
          </p:sp>
        </p:grpSp>
        <p:sp>
          <p:nvSpPr>
            <p:cNvPr id="11" name="矩形 10"/>
            <p:cNvSpPr/>
            <p:nvPr/>
          </p:nvSpPr>
          <p:spPr>
            <a:xfrm>
              <a:off x="3812084" y="4038666"/>
              <a:ext cx="5420033" cy="683264"/>
            </a:xfrm>
            <a:prstGeom prst="rect">
              <a:avLst/>
            </a:prstGeom>
          </p:spPr>
          <p:txBody>
            <a:bodyPr wrap="square">
              <a:spAutoFit/>
              <a:scene3d>
                <a:camera prst="orthographicFront"/>
                <a:lightRig rig="threePt" dir="t"/>
              </a:scene3d>
              <a:sp3d contourW="635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000000">
                      <a:lumMod val="65000"/>
                      <a:lumOff val="35000"/>
                    </a:srgbClr>
                  </a:solidFill>
                  <a:effectLst/>
                  <a:uLnTx/>
                  <a:uFillTx/>
                  <a:latin typeface="Times New Roman" panose="02020603050405020304" pitchFamily="18" charset="0"/>
                  <a:ea typeface="微软雅黑"/>
                  <a:cs typeface="Times New Roman" panose="02020603050405020304" pitchFamily="18" charset="0"/>
                </a:rPr>
                <a:t>字符串操作</a:t>
              </a:r>
              <a:endParaRPr kumimoji="0" lang="zh-CN" altLang="en-US" sz="3200" b="1" i="0" u="none" strike="noStrike" kern="1200" cap="none" spc="0" normalizeH="0" baseline="0" noProof="0" dirty="0">
                <a:ln>
                  <a:noFill/>
                </a:ln>
                <a:solidFill>
                  <a:srgbClr val="000000">
                    <a:lumMod val="65000"/>
                    <a:lumOff val="35000"/>
                  </a:srgbClr>
                </a:solidFill>
                <a:effectLst/>
                <a:uLnTx/>
                <a:uFillTx/>
                <a:latin typeface="Times New Roman" panose="02020603050405020304" pitchFamily="18" charset="0"/>
                <a:ea typeface="微软雅黑"/>
                <a:cs typeface="Times New Roman" panose="02020603050405020304" pitchFamily="18" charset="0"/>
              </a:endParaRPr>
            </a:p>
          </p:txBody>
        </p:sp>
      </p:grpSp>
      <p:sp>
        <p:nvSpPr>
          <p:cNvPr id="4" name="矩形 3"/>
          <p:cNvSpPr/>
          <p:nvPr/>
        </p:nvSpPr>
        <p:spPr>
          <a:xfrm>
            <a:off x="206732" y="985430"/>
            <a:ext cx="11585051" cy="1938992"/>
          </a:xfrm>
          <a:prstGeom prst="rect">
            <a:avLst/>
          </a:prstGeom>
        </p:spPr>
        <p:txBody>
          <a:bodyPr wrap="squar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⑻</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re.subn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re.subn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(pattern,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repl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string, count=0, flags=0)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功能说明：功能基本同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re.sub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，返回一个元组，包含替换后的字符串与替换次数。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437323" y="3105835"/>
            <a:ext cx="11004604" cy="830997"/>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re.subn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('[a-z]','*','456dfgd5gfd454dg45')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'456****5***454**45', 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0331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18" name="任意多边形: 形状 18"/>
          <p:cNvSpPr/>
          <p:nvPr/>
        </p:nvSpPr>
        <p:spPr bwMode="auto">
          <a:xfrm>
            <a:off x="1516485" y="4373141"/>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19" name="组合 18"/>
          <p:cNvGrpSpPr/>
          <p:nvPr/>
        </p:nvGrpSpPr>
        <p:grpSpPr>
          <a:xfrm>
            <a:off x="1996469" y="4559383"/>
            <a:ext cx="3591068" cy="781418"/>
            <a:chOff x="7769114" y="4734306"/>
            <a:chExt cx="3591068" cy="781418"/>
          </a:xfrm>
        </p:grpSpPr>
        <p:grpSp>
          <p:nvGrpSpPr>
            <p:cNvPr id="20" name="组合 19"/>
            <p:cNvGrpSpPr/>
            <p:nvPr/>
          </p:nvGrpSpPr>
          <p:grpSpPr>
            <a:xfrm>
              <a:off x="7769114" y="4734306"/>
              <a:ext cx="805804" cy="781418"/>
              <a:chOff x="1805940" y="1198245"/>
              <a:chExt cx="2011680" cy="2011680"/>
            </a:xfrm>
          </p:grpSpPr>
          <p:sp>
            <p:nvSpPr>
              <p:cNvPr id="23" name="圆角矩形 2"/>
              <p:cNvSpPr/>
              <p:nvPr/>
            </p:nvSpPr>
            <p:spPr>
              <a:xfrm>
                <a:off x="1805940" y="1198245"/>
                <a:ext cx="2011680" cy="2011680"/>
              </a:xfrm>
              <a:prstGeom prst="ellipse">
                <a:avLst/>
              </a:pr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5"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1" name="文本框 66"/>
            <p:cNvSpPr txBox="1"/>
            <p:nvPr/>
          </p:nvSpPr>
          <p:spPr>
            <a:xfrm>
              <a:off x="7794824" y="4922341"/>
              <a:ext cx="869147" cy="400110"/>
            </a:xfrm>
            <a:prstGeom prst="rect">
              <a:avLst/>
            </a:prstGeom>
            <a:noFill/>
          </p:spPr>
          <p:txBody>
            <a:bodyPr wrap="square" rtlCol="0">
              <a:spAutoFit/>
            </a:bodyPr>
            <a:lstStyle/>
            <a:p>
              <a:r>
                <a:rPr lang="en-US" altLang="zh-CN" sz="2000" b="1" dirty="0">
                  <a:solidFill>
                    <a:schemeClr val="tx1">
                      <a:lumMod val="65000"/>
                      <a:lumOff val="35000"/>
                    </a:schemeClr>
                  </a:solidFill>
                </a:rPr>
                <a:t>4.3.5</a:t>
              </a:r>
            </a:p>
          </p:txBody>
        </p:sp>
        <p:sp>
          <p:nvSpPr>
            <p:cNvPr id="22" name="矩形 21"/>
            <p:cNvSpPr/>
            <p:nvPr/>
          </p:nvSpPr>
          <p:spPr>
            <a:xfrm>
              <a:off x="8563295" y="4815837"/>
              <a:ext cx="2796887"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元组创建</a:t>
              </a:r>
              <a:endParaRPr lang="zh-CN" altLang="en-US" sz="2800" b="1" dirty="0">
                <a:solidFill>
                  <a:schemeClr val="tx1">
                    <a:lumMod val="65000"/>
                    <a:lumOff val="35000"/>
                  </a:schemeClr>
                </a:solidFill>
              </a:endParaRPr>
            </a:p>
          </p:txBody>
        </p:sp>
      </p:grpSp>
      <p:grpSp>
        <p:nvGrpSpPr>
          <p:cNvPr id="26" name="组合 25"/>
          <p:cNvGrpSpPr/>
          <p:nvPr/>
        </p:nvGrpSpPr>
        <p:grpSpPr>
          <a:xfrm>
            <a:off x="2051553" y="1229254"/>
            <a:ext cx="3083866" cy="748507"/>
            <a:chOff x="7824198" y="1404177"/>
            <a:chExt cx="3083866" cy="748507"/>
          </a:xfrm>
        </p:grpSpPr>
        <p:grpSp>
          <p:nvGrpSpPr>
            <p:cNvPr id="27" name="组合 26"/>
            <p:cNvGrpSpPr/>
            <p:nvPr/>
          </p:nvGrpSpPr>
          <p:grpSpPr>
            <a:xfrm>
              <a:off x="7824198" y="1404177"/>
              <a:ext cx="761736" cy="748507"/>
              <a:chOff x="1805940" y="1198245"/>
              <a:chExt cx="2011680" cy="2011680"/>
            </a:xfrm>
          </p:grpSpPr>
          <p:sp>
            <p:nvSpPr>
              <p:cNvPr id="30"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1"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2"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8"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4.3.1</a:t>
              </a:r>
              <a:endParaRPr lang="en-US" altLang="zh-CN" sz="2000" b="1" dirty="0">
                <a:solidFill>
                  <a:schemeClr val="tx1">
                    <a:lumMod val="65000"/>
                    <a:lumOff val="35000"/>
                  </a:schemeClr>
                </a:solidFill>
              </a:endParaRPr>
            </a:p>
          </p:txBody>
        </p:sp>
        <p:sp>
          <p:nvSpPr>
            <p:cNvPr id="29" name="矩形 28"/>
            <p:cNvSpPr/>
            <p:nvPr/>
          </p:nvSpPr>
          <p:spPr>
            <a:xfrm>
              <a:off x="8588965" y="1476074"/>
              <a:ext cx="231909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列表创建</a:t>
              </a:r>
              <a:endParaRPr lang="zh-CN" altLang="en-US" sz="2800" b="1" dirty="0">
                <a:solidFill>
                  <a:schemeClr val="tx1">
                    <a:lumMod val="65000"/>
                    <a:lumOff val="35000"/>
                  </a:schemeClr>
                </a:solidFill>
              </a:endParaRPr>
            </a:p>
          </p:txBody>
        </p:sp>
      </p:grpSp>
      <p:grpSp>
        <p:nvGrpSpPr>
          <p:cNvPr id="33" name="组合 32"/>
          <p:cNvGrpSpPr/>
          <p:nvPr/>
        </p:nvGrpSpPr>
        <p:grpSpPr>
          <a:xfrm>
            <a:off x="2018501" y="2099589"/>
            <a:ext cx="3569036" cy="773015"/>
            <a:chOff x="7791146" y="2274512"/>
            <a:chExt cx="3569036" cy="773015"/>
          </a:xfrm>
        </p:grpSpPr>
        <p:grpSp>
          <p:nvGrpSpPr>
            <p:cNvPr id="34" name="组合 33"/>
            <p:cNvGrpSpPr/>
            <p:nvPr/>
          </p:nvGrpSpPr>
          <p:grpSpPr>
            <a:xfrm>
              <a:off x="7791146" y="2274512"/>
              <a:ext cx="794787" cy="773015"/>
              <a:chOff x="1805940" y="1198245"/>
              <a:chExt cx="2011680" cy="2011680"/>
            </a:xfrm>
          </p:grpSpPr>
          <p:sp>
            <p:nvSpPr>
              <p:cNvPr id="37"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8"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5" name="文本框 63"/>
            <p:cNvSpPr txBox="1"/>
            <p:nvPr/>
          </p:nvSpPr>
          <p:spPr>
            <a:xfrm>
              <a:off x="7847415" y="2459254"/>
              <a:ext cx="814063" cy="400110"/>
            </a:xfrm>
            <a:prstGeom prst="rect">
              <a:avLst/>
            </a:prstGeom>
            <a:noFill/>
          </p:spPr>
          <p:txBody>
            <a:bodyPr wrap="square" rtlCol="0">
              <a:spAutoFit/>
            </a:bodyPr>
            <a:lstStyle/>
            <a:p>
              <a:r>
                <a:rPr lang="en-US" altLang="zh-CN" sz="2000" b="1" dirty="0">
                  <a:solidFill>
                    <a:schemeClr val="tx1">
                      <a:lumMod val="65000"/>
                      <a:lumOff val="35000"/>
                    </a:schemeClr>
                  </a:solidFill>
                </a:rPr>
                <a:t>4.3.2</a:t>
              </a:r>
            </a:p>
          </p:txBody>
        </p:sp>
        <p:sp>
          <p:nvSpPr>
            <p:cNvPr id="36" name="矩形 35"/>
            <p:cNvSpPr/>
            <p:nvPr/>
          </p:nvSpPr>
          <p:spPr>
            <a:xfrm>
              <a:off x="8590213" y="2357560"/>
              <a:ext cx="276996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列表修改与检查</a:t>
              </a:r>
              <a:endParaRPr lang="zh-CN" altLang="en-US" sz="2800" b="1" dirty="0">
                <a:solidFill>
                  <a:schemeClr val="tx1">
                    <a:lumMod val="65000"/>
                    <a:lumOff val="35000"/>
                  </a:schemeClr>
                </a:solidFill>
              </a:endParaRPr>
            </a:p>
          </p:txBody>
        </p:sp>
      </p:grpSp>
      <p:grpSp>
        <p:nvGrpSpPr>
          <p:cNvPr id="40" name="组合 39"/>
          <p:cNvGrpSpPr/>
          <p:nvPr/>
        </p:nvGrpSpPr>
        <p:grpSpPr>
          <a:xfrm>
            <a:off x="1997653" y="2912065"/>
            <a:ext cx="4890258" cy="795990"/>
            <a:chOff x="7770298" y="3086988"/>
            <a:chExt cx="4890258" cy="795990"/>
          </a:xfrm>
        </p:grpSpPr>
        <p:grpSp>
          <p:nvGrpSpPr>
            <p:cNvPr id="41" name="组合 40"/>
            <p:cNvGrpSpPr/>
            <p:nvPr/>
          </p:nvGrpSpPr>
          <p:grpSpPr>
            <a:xfrm>
              <a:off x="7770298" y="3086988"/>
              <a:ext cx="825079" cy="795990"/>
              <a:chOff x="1805940" y="1198245"/>
              <a:chExt cx="2011680" cy="2011680"/>
            </a:xfrm>
          </p:grpSpPr>
          <p:sp>
            <p:nvSpPr>
              <p:cNvPr id="44"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5"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6"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42" name="文本框 29"/>
            <p:cNvSpPr txBox="1"/>
            <p:nvPr/>
          </p:nvSpPr>
          <p:spPr>
            <a:xfrm>
              <a:off x="7805842" y="3301829"/>
              <a:ext cx="880164" cy="400110"/>
            </a:xfrm>
            <a:prstGeom prst="rect">
              <a:avLst/>
            </a:prstGeom>
            <a:noFill/>
          </p:spPr>
          <p:txBody>
            <a:bodyPr wrap="square" rtlCol="0">
              <a:spAutoFit/>
            </a:bodyPr>
            <a:lstStyle/>
            <a:p>
              <a:r>
                <a:rPr lang="en-US" altLang="zh-CN" sz="2000" b="1" dirty="0">
                  <a:solidFill>
                    <a:schemeClr val="tx1">
                      <a:lumMod val="65000"/>
                      <a:lumOff val="35000"/>
                    </a:schemeClr>
                  </a:solidFill>
                </a:rPr>
                <a:t>4.3.3</a:t>
              </a:r>
            </a:p>
          </p:txBody>
        </p:sp>
        <p:sp>
          <p:nvSpPr>
            <p:cNvPr id="43" name="矩形 42"/>
            <p:cNvSpPr/>
            <p:nvPr/>
          </p:nvSpPr>
          <p:spPr>
            <a:xfrm>
              <a:off x="8590206" y="3186515"/>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列表解析</a:t>
              </a:r>
              <a:endParaRPr lang="zh-CN" altLang="en-US" sz="2800" b="1" dirty="0">
                <a:solidFill>
                  <a:schemeClr val="tx1">
                    <a:lumMod val="65000"/>
                    <a:lumOff val="35000"/>
                  </a:schemeClr>
                </a:solidFill>
              </a:endParaRPr>
            </a:p>
          </p:txBody>
        </p:sp>
      </p:grpSp>
      <p:grpSp>
        <p:nvGrpSpPr>
          <p:cNvPr id="47" name="组合 46"/>
          <p:cNvGrpSpPr/>
          <p:nvPr/>
        </p:nvGrpSpPr>
        <p:grpSpPr>
          <a:xfrm>
            <a:off x="2008670" y="3687098"/>
            <a:ext cx="4877430" cy="793383"/>
            <a:chOff x="7781315" y="3862021"/>
            <a:chExt cx="4877430" cy="793383"/>
          </a:xfrm>
        </p:grpSpPr>
        <p:grpSp>
          <p:nvGrpSpPr>
            <p:cNvPr id="48" name="组合 47"/>
            <p:cNvGrpSpPr/>
            <p:nvPr/>
          </p:nvGrpSpPr>
          <p:grpSpPr>
            <a:xfrm>
              <a:off x="7781315" y="3862021"/>
              <a:ext cx="803046" cy="793383"/>
              <a:chOff x="1805940" y="1198245"/>
              <a:chExt cx="2011680" cy="2011680"/>
            </a:xfrm>
          </p:grpSpPr>
          <p:sp>
            <p:nvSpPr>
              <p:cNvPr id="51"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49" name="文本框 30"/>
            <p:cNvSpPr txBox="1"/>
            <p:nvPr/>
          </p:nvSpPr>
          <p:spPr>
            <a:xfrm>
              <a:off x="7802776" y="4037490"/>
              <a:ext cx="825079" cy="400110"/>
            </a:xfrm>
            <a:prstGeom prst="rect">
              <a:avLst/>
            </a:prstGeom>
            <a:noFill/>
          </p:spPr>
          <p:txBody>
            <a:bodyPr wrap="square" rtlCol="0">
              <a:spAutoFit/>
            </a:bodyPr>
            <a:lstStyle/>
            <a:p>
              <a:r>
                <a:rPr lang="en-US" altLang="zh-CN" sz="2000" b="1" dirty="0">
                  <a:solidFill>
                    <a:schemeClr val="tx1">
                      <a:lumMod val="65000"/>
                      <a:lumOff val="35000"/>
                    </a:schemeClr>
                  </a:solidFill>
                </a:rPr>
                <a:t>4.3.4</a:t>
              </a:r>
            </a:p>
          </p:txBody>
        </p:sp>
        <p:sp>
          <p:nvSpPr>
            <p:cNvPr id="50" name="矩形 49"/>
            <p:cNvSpPr/>
            <p:nvPr/>
          </p:nvSpPr>
          <p:spPr>
            <a:xfrm>
              <a:off x="8588395" y="3934356"/>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列表复制</a:t>
              </a:r>
              <a:endParaRPr lang="en-US" altLang="zh-CN" sz="2800" b="1" dirty="0">
                <a:solidFill>
                  <a:schemeClr val="tx1">
                    <a:lumMod val="65000"/>
                    <a:lumOff val="35000"/>
                  </a:schemeClr>
                </a:solidFill>
              </a:endParaRPr>
            </a:p>
          </p:txBody>
        </p:sp>
      </p:grpSp>
      <p:grpSp>
        <p:nvGrpSpPr>
          <p:cNvPr id="54" name="组合 53"/>
          <p:cNvGrpSpPr/>
          <p:nvPr/>
        </p:nvGrpSpPr>
        <p:grpSpPr>
          <a:xfrm>
            <a:off x="2007484" y="5449456"/>
            <a:ext cx="4868172" cy="778008"/>
            <a:chOff x="7780129" y="5624379"/>
            <a:chExt cx="4868172" cy="778008"/>
          </a:xfrm>
        </p:grpSpPr>
        <p:grpSp>
          <p:nvGrpSpPr>
            <p:cNvPr id="55" name="组合 54"/>
            <p:cNvGrpSpPr/>
            <p:nvPr/>
          </p:nvGrpSpPr>
          <p:grpSpPr>
            <a:xfrm>
              <a:off x="7780129" y="5624379"/>
              <a:ext cx="794787" cy="778008"/>
              <a:chOff x="1805940" y="1198245"/>
              <a:chExt cx="2011680" cy="2011680"/>
            </a:xfrm>
          </p:grpSpPr>
          <p:sp>
            <p:nvSpPr>
              <p:cNvPr id="58"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9"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0"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56" name="文本框 28"/>
            <p:cNvSpPr txBox="1"/>
            <p:nvPr/>
          </p:nvSpPr>
          <p:spPr>
            <a:xfrm>
              <a:off x="7801529" y="5803601"/>
              <a:ext cx="1100501" cy="400110"/>
            </a:xfrm>
            <a:prstGeom prst="rect">
              <a:avLst/>
            </a:prstGeom>
            <a:noFill/>
          </p:spPr>
          <p:txBody>
            <a:bodyPr wrap="square" rtlCol="0">
              <a:spAutoFit/>
            </a:bodyPr>
            <a:lstStyle/>
            <a:p>
              <a:r>
                <a:rPr lang="en-US" altLang="zh-CN" sz="2000" b="1" dirty="0">
                  <a:solidFill>
                    <a:schemeClr val="tx1">
                      <a:lumMod val="65000"/>
                      <a:lumOff val="35000"/>
                    </a:schemeClr>
                  </a:solidFill>
                </a:rPr>
                <a:t>4.3.6</a:t>
              </a:r>
            </a:p>
          </p:txBody>
        </p:sp>
        <p:sp>
          <p:nvSpPr>
            <p:cNvPr id="57" name="矩形 56"/>
            <p:cNvSpPr/>
            <p:nvPr/>
          </p:nvSpPr>
          <p:spPr>
            <a:xfrm>
              <a:off x="8577951" y="5697592"/>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列表与元组应用实例</a:t>
              </a:r>
              <a:endParaRPr lang="zh-CN" altLang="en-US" sz="2800" b="1" dirty="0">
                <a:solidFill>
                  <a:schemeClr val="tx1">
                    <a:lumMod val="65000"/>
                    <a:lumOff val="35000"/>
                  </a:schemeClr>
                </a:solidFill>
              </a:endParaRPr>
            </a:p>
          </p:txBody>
        </p:sp>
      </p:grpSp>
    </p:spTree>
    <p:extLst>
      <p:ext uri="{BB962C8B-B14F-4D97-AF65-F5344CB8AC3E}">
        <p14:creationId xmlns:p14="http://schemas.microsoft.com/office/powerpoint/2010/main" val="16746377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grpSp>
        <p:nvGrpSpPr>
          <p:cNvPr id="65" name="组合 64"/>
          <p:cNvGrpSpPr/>
          <p:nvPr/>
        </p:nvGrpSpPr>
        <p:grpSpPr>
          <a:xfrm>
            <a:off x="-8947" y="600603"/>
            <a:ext cx="4565097" cy="1631865"/>
            <a:chOff x="1949" y="4185715"/>
            <a:chExt cx="4565097" cy="1631865"/>
          </a:xfrm>
        </p:grpSpPr>
        <p:grpSp>
          <p:nvGrpSpPr>
            <p:cNvPr id="66" name="组合 25"/>
            <p:cNvGrpSpPr/>
            <p:nvPr/>
          </p:nvGrpSpPr>
          <p:grpSpPr>
            <a:xfrm>
              <a:off x="1949" y="4185715"/>
              <a:ext cx="847793" cy="1631865"/>
              <a:chOff x="1147497" y="2119547"/>
              <a:chExt cx="1914069" cy="3767138"/>
            </a:xfrm>
          </p:grpSpPr>
          <p:sp>
            <p:nvSpPr>
              <p:cNvPr id="68"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69"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70"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71"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4.3.1</a:t>
                </a:r>
                <a:endParaRPr lang="zh-CN" altLang="en-US" sz="2000" b="1" dirty="0">
                  <a:solidFill>
                    <a:schemeClr val="tx2">
                      <a:lumMod val="50000"/>
                    </a:schemeClr>
                  </a:solidFill>
                </a:endParaRPr>
              </a:p>
            </p:txBody>
          </p:sp>
          <p:sp>
            <p:nvSpPr>
              <p:cNvPr id="72" name="矩形 71"/>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67" name="矩形 66"/>
            <p:cNvSpPr/>
            <p:nvPr/>
          </p:nvSpPr>
          <p:spPr>
            <a:xfrm>
              <a:off x="805901" y="4259267"/>
              <a:ext cx="376114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smtClean="0">
                  <a:solidFill>
                    <a:schemeClr val="accent4"/>
                  </a:solidFill>
                </a:rPr>
                <a:t>列表创建</a:t>
              </a:r>
              <a:endParaRPr lang="zh-CN" altLang="en-US" sz="2800" b="1" dirty="0">
                <a:solidFill>
                  <a:schemeClr val="accent4"/>
                </a:solidFill>
              </a:endParaRPr>
            </a:p>
          </p:txBody>
        </p:sp>
      </p:grpSp>
      <p:sp>
        <p:nvSpPr>
          <p:cNvPr id="2" name="矩形 1"/>
          <p:cNvSpPr/>
          <p:nvPr/>
        </p:nvSpPr>
        <p:spPr>
          <a:xfrm>
            <a:off x="3295015" y="589145"/>
            <a:ext cx="4316747" cy="677558"/>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方括号“</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 ]</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”创建</a:t>
            </a:r>
            <a:r>
              <a:rPr lang="zh-CN" altLang="zh-CN" sz="2800" b="1" kern="100" dirty="0" smtClean="0">
                <a:latin typeface="黑体" panose="02010609060101010101" pitchFamily="49" charset="-122"/>
                <a:ea typeface="黑体" panose="02010609060101010101" pitchFamily="49" charset="-122"/>
                <a:cs typeface="Times New Roman" panose="02020603050405020304" pitchFamily="18" charset="0"/>
              </a:rPr>
              <a:t>列表</a:t>
            </a:r>
            <a:endParaRPr lang="zh-CN" altLang="zh-CN" sz="2800" b="1" kern="1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3" name="矩形 2"/>
          <p:cNvSpPr/>
          <p:nvPr/>
        </p:nvSpPr>
        <p:spPr>
          <a:xfrm>
            <a:off x="870029" y="1515508"/>
            <a:ext cx="10238630" cy="5262979"/>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list_string</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a','b','c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list_mix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=[1,2,'abc',3.14,True]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list_list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list_num,list_string</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list_num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2, 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list_string</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'b', 'c']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list_mix</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2,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abc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3.14, 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list_list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2, 3], ['a', 'b', 'c']]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0513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4" name="矩形 3"/>
          <p:cNvSpPr/>
          <p:nvPr/>
        </p:nvSpPr>
        <p:spPr>
          <a:xfrm>
            <a:off x="400211" y="1149881"/>
            <a:ext cx="11208693" cy="2246128"/>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构造函数</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list()</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创建列表</a:t>
            </a: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使用</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构造函数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list()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从集合中创建列表，将集合中的每个元素变成列表的元素。注意这里的集合与复杂数据类型中的“集合”概念上是由差别的，前者更多偏向于“一堆元素”而后者是一个具体的数据类型。在这里非集合仅指整数、浮点数布尔值等，它们不能用来</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list()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来创建列表。</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661279" y="3953295"/>
            <a:ext cx="10788599" cy="1200329"/>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list_collection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=list('Python')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list_collection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 'y', 't', 'h', 'o', 'n']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566134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4" name="矩形 3"/>
          <p:cNvSpPr/>
          <p:nvPr/>
        </p:nvSpPr>
        <p:spPr>
          <a:xfrm>
            <a:off x="400213" y="893420"/>
            <a:ext cx="10834977" cy="1261884"/>
          </a:xfrm>
          <a:prstGeom prst="rect">
            <a:avLst/>
          </a:prstGeom>
        </p:spPr>
        <p:txBody>
          <a:bodyPr wrap="square">
            <a:spAutoFit/>
          </a:bodyPr>
          <a:lstStyle/>
          <a:p>
            <a:r>
              <a:rPr lang="en-US" altLang="zh-CN" sz="2800" b="1" dirty="0">
                <a:latin typeface="黑体" panose="02010609060101010101" pitchFamily="49" charset="-122"/>
                <a:ea typeface="黑体" panose="02010609060101010101" pitchFamily="49" charset="-122"/>
              </a:rPr>
              <a:t>3.eval()</a:t>
            </a:r>
            <a:r>
              <a:rPr lang="zh-CN" altLang="zh-CN" sz="2800" b="1" dirty="0">
                <a:latin typeface="黑体" panose="02010609060101010101" pitchFamily="49" charset="-122"/>
                <a:ea typeface="黑体" panose="02010609060101010101" pitchFamily="49" charset="-122"/>
              </a:rPr>
              <a:t>函数创建列表</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在</a:t>
            </a:r>
            <a:r>
              <a:rPr lang="zh-CN" altLang="zh-CN" sz="2400" dirty="0">
                <a:latin typeface="宋体" panose="02010600030101010101" pitchFamily="2" charset="-122"/>
                <a:ea typeface="宋体" panose="02010600030101010101" pitchFamily="2" charset="-122"/>
              </a:rPr>
              <a:t>使用</a:t>
            </a:r>
            <a:r>
              <a:rPr lang="en-US" altLang="zh-CN" sz="2400" dirty="0">
                <a:latin typeface="宋体" panose="02010600030101010101" pitchFamily="2" charset="-122"/>
                <a:ea typeface="宋体" panose="02010600030101010101" pitchFamily="2" charset="-122"/>
              </a:rPr>
              <a:t>input()</a:t>
            </a:r>
            <a:r>
              <a:rPr lang="zh-CN" altLang="zh-CN" sz="2400" dirty="0">
                <a:latin typeface="宋体" panose="02010600030101010101" pitchFamily="2" charset="-122"/>
                <a:ea typeface="宋体" panose="02010600030101010101" pitchFamily="2" charset="-122"/>
              </a:rPr>
              <a:t>函数时，那么通过</a:t>
            </a:r>
            <a:r>
              <a:rPr lang="en-US" altLang="zh-CN" sz="2400" dirty="0">
                <a:latin typeface="宋体" panose="02010600030101010101" pitchFamily="2" charset="-122"/>
                <a:ea typeface="宋体" panose="02010600030101010101" pitchFamily="2" charset="-122"/>
              </a:rPr>
              <a:t>eval()</a:t>
            </a:r>
            <a:r>
              <a:rPr lang="zh-CN" altLang="zh-CN" sz="2400" dirty="0">
                <a:latin typeface="宋体" panose="02010600030101010101" pitchFamily="2" charset="-122"/>
                <a:ea typeface="宋体" panose="02010600030101010101" pitchFamily="2" charset="-122"/>
              </a:rPr>
              <a:t>函数可以将输入设备获取的形似列表的字符串转化为真正的列表。</a:t>
            </a:r>
          </a:p>
        </p:txBody>
      </p:sp>
      <p:sp>
        <p:nvSpPr>
          <p:cNvPr id="5" name="矩形 4"/>
          <p:cNvSpPr/>
          <p:nvPr/>
        </p:nvSpPr>
        <p:spPr>
          <a:xfrm>
            <a:off x="581768" y="2155304"/>
            <a:ext cx="10312843" cy="4401205"/>
          </a:xfrm>
          <a:prstGeom prst="rect">
            <a:avLst/>
          </a:prstGeom>
          <a:solidFill>
            <a:schemeClr val="accent1">
              <a:lumMod val="40000"/>
              <a:lumOff val="60000"/>
            </a:schemeClr>
          </a:solidFill>
        </p:spPr>
        <p:txBody>
          <a:bodyPr wrap="square">
            <a:spAutoFit/>
          </a:bodyPr>
          <a:lstStyle/>
          <a:p>
            <a:r>
              <a:rPr lang="en-US" altLang="zh-CN" sz="2000" dirty="0">
                <a:latin typeface="Times New Roman" panose="02020603050405020304" pitchFamily="18" charset="0"/>
                <a:cs typeface="Times New Roman" panose="02020603050405020304" pitchFamily="18" charset="0"/>
              </a:rPr>
              <a:t>&gt;&gt;&gt; input _</a:t>
            </a:r>
            <a:r>
              <a:rPr lang="en-US" altLang="zh-CN" sz="2000" dirty="0" err="1">
                <a:latin typeface="Times New Roman" panose="02020603050405020304" pitchFamily="18" charset="0"/>
                <a:cs typeface="Times New Roman" panose="02020603050405020304" pitchFamily="18" charset="0"/>
              </a:rPr>
              <a:t>str</a:t>
            </a:r>
            <a:r>
              <a:rPr lang="en-US" altLang="zh-CN" sz="2000" dirty="0">
                <a:latin typeface="Times New Roman" panose="02020603050405020304" pitchFamily="18" charset="0"/>
                <a:cs typeface="Times New Roman" panose="02020603050405020304" pitchFamily="18" charset="0"/>
              </a:rPr>
              <a:t>=input("</a:t>
            </a:r>
            <a:r>
              <a:rPr lang="zh-CN" altLang="zh-CN" sz="2000" dirty="0">
                <a:latin typeface="Times New Roman" panose="02020603050405020304" pitchFamily="18" charset="0"/>
                <a:cs typeface="Times New Roman" panose="02020603050405020304" pitchFamily="18" charset="0"/>
              </a:rPr>
              <a:t>请输入一个数值列表：</a:t>
            </a:r>
            <a:r>
              <a:rPr lang="en-US" altLang="zh-CN" sz="2000" dirty="0">
                <a:latin typeface="Times New Roman" panose="02020603050405020304" pitchFamily="18" charset="0"/>
                <a:cs typeface="Times New Roman" panose="02020603050405020304" pitchFamily="18" charset="0"/>
              </a:rPr>
              <a:t>\n")              </a:t>
            </a:r>
            <a:endParaRPr lang="zh-CN" altLang="zh-CN" sz="2000" dirty="0">
              <a:latin typeface="Times New Roman" panose="02020603050405020304" pitchFamily="18" charset="0"/>
              <a:cs typeface="Times New Roman" panose="02020603050405020304" pitchFamily="18" charset="0"/>
            </a:endParaRPr>
          </a:p>
          <a:p>
            <a:r>
              <a:rPr lang="en-US" altLang="zh-CN" sz="2000" dirty="0" smtClean="0">
                <a:latin typeface="Times New Roman" panose="02020603050405020304" pitchFamily="18" charset="0"/>
                <a:cs typeface="Times New Roman" panose="02020603050405020304" pitchFamily="18" charset="0"/>
              </a:rPr>
              <a:t>       </a:t>
            </a:r>
            <a:r>
              <a:rPr lang="zh-CN" altLang="zh-CN" sz="2000" dirty="0" smtClean="0">
                <a:latin typeface="Times New Roman" panose="02020603050405020304" pitchFamily="18" charset="0"/>
                <a:cs typeface="Times New Roman" panose="02020603050405020304" pitchFamily="18" charset="0"/>
              </a:rPr>
              <a:t>请</a:t>
            </a:r>
            <a:r>
              <a:rPr lang="zh-CN" altLang="zh-CN" sz="2000" dirty="0">
                <a:latin typeface="Times New Roman" panose="02020603050405020304" pitchFamily="18" charset="0"/>
                <a:cs typeface="Times New Roman" panose="02020603050405020304" pitchFamily="18" charset="0"/>
              </a:rPr>
              <a:t>输入一个数值列表：</a:t>
            </a:r>
          </a:p>
          <a:p>
            <a:r>
              <a:rPr lang="en-US" altLang="zh-CN" sz="2000" dirty="0">
                <a:latin typeface="Times New Roman" panose="02020603050405020304" pitchFamily="18" charset="0"/>
                <a:cs typeface="Times New Roman" panose="02020603050405020304" pitchFamily="18" charset="0"/>
              </a:rPr>
              <a:t>&gt;&gt;&gt; [1,2,3,4,5,6,7]</a:t>
            </a:r>
            <a:endParaRPr lang="zh-CN" altLang="zh-CN" sz="2000" dirty="0">
              <a:latin typeface="Times New Roman" panose="02020603050405020304" pitchFamily="18" charset="0"/>
              <a:cs typeface="Times New Roman" panose="02020603050405020304" pitchFamily="18" charset="0"/>
            </a:endParaRPr>
          </a:p>
          <a:p>
            <a:r>
              <a:rPr lang="en-US" altLang="zh-CN" sz="2000" dirty="0">
                <a:latin typeface="Times New Roman" panose="02020603050405020304" pitchFamily="18" charset="0"/>
                <a:cs typeface="Times New Roman" panose="02020603050405020304" pitchFamily="18" charset="0"/>
              </a:rPr>
              <a:t>&gt;&gt;&gt; input _</a:t>
            </a:r>
            <a:r>
              <a:rPr lang="en-US" altLang="zh-CN" sz="2000" dirty="0" err="1">
                <a:latin typeface="Times New Roman" panose="02020603050405020304" pitchFamily="18" charset="0"/>
                <a:cs typeface="Times New Roman" panose="02020603050405020304" pitchFamily="18" charset="0"/>
              </a:rPr>
              <a:t>str</a:t>
            </a:r>
            <a:r>
              <a:rPr lang="en-US" altLang="zh-CN" sz="2000" dirty="0">
                <a:latin typeface="Times New Roman" panose="02020603050405020304" pitchFamily="18" charset="0"/>
                <a:cs typeface="Times New Roman" panose="02020603050405020304" pitchFamily="18" charset="0"/>
              </a:rPr>
              <a:t>              </a:t>
            </a:r>
            <a:endParaRPr lang="zh-CN" altLang="zh-CN" sz="2000" dirty="0">
              <a:latin typeface="Times New Roman" panose="02020603050405020304" pitchFamily="18" charset="0"/>
              <a:cs typeface="Times New Roman" panose="02020603050405020304" pitchFamily="18" charset="0"/>
            </a:endParaRPr>
          </a:p>
          <a:p>
            <a:r>
              <a:rPr lang="en-US" altLang="zh-CN" sz="2000" dirty="0" smtClean="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1,2,3,4,5,6,7]'</a:t>
            </a:r>
            <a:endParaRPr lang="zh-CN" altLang="zh-CN" sz="2000" dirty="0">
              <a:latin typeface="Times New Roman" panose="02020603050405020304" pitchFamily="18" charset="0"/>
              <a:cs typeface="Times New Roman" panose="02020603050405020304" pitchFamily="18" charset="0"/>
            </a:endParaRPr>
          </a:p>
          <a:p>
            <a:r>
              <a:rPr lang="en-US" altLang="zh-CN" sz="2000" dirty="0">
                <a:latin typeface="Times New Roman" panose="02020603050405020304" pitchFamily="18" charset="0"/>
                <a:cs typeface="Times New Roman" panose="02020603050405020304" pitchFamily="18" charset="0"/>
              </a:rPr>
              <a:t>&gt;&gt;&gt; type(input _</a:t>
            </a:r>
            <a:r>
              <a:rPr lang="en-US" altLang="zh-CN" sz="2000" dirty="0" err="1">
                <a:latin typeface="Times New Roman" panose="02020603050405020304" pitchFamily="18" charset="0"/>
                <a:cs typeface="Times New Roman" panose="02020603050405020304" pitchFamily="18" charset="0"/>
              </a:rPr>
              <a:t>str</a:t>
            </a:r>
            <a:r>
              <a:rPr lang="en-US" altLang="zh-CN" sz="2000" dirty="0">
                <a:latin typeface="Times New Roman" panose="02020603050405020304" pitchFamily="18" charset="0"/>
                <a:cs typeface="Times New Roman" panose="02020603050405020304" pitchFamily="18" charset="0"/>
              </a:rPr>
              <a:t>)              </a:t>
            </a:r>
            <a:endParaRPr lang="zh-CN" altLang="zh-CN" sz="2000" dirty="0">
              <a:latin typeface="Times New Roman" panose="02020603050405020304" pitchFamily="18" charset="0"/>
              <a:cs typeface="Times New Roman" panose="02020603050405020304" pitchFamily="18" charset="0"/>
            </a:endParaRPr>
          </a:p>
          <a:p>
            <a:r>
              <a:rPr lang="en-US" altLang="zh-CN" sz="2000" dirty="0" smtClean="0">
                <a:latin typeface="Times New Roman" panose="02020603050405020304" pitchFamily="18" charset="0"/>
                <a:cs typeface="Times New Roman" panose="02020603050405020304" pitchFamily="18" charset="0"/>
              </a:rPr>
              <a:t>       &lt;</a:t>
            </a:r>
            <a:r>
              <a:rPr lang="en-US" altLang="zh-CN" sz="2000" dirty="0">
                <a:latin typeface="Times New Roman" panose="02020603050405020304" pitchFamily="18" charset="0"/>
                <a:cs typeface="Times New Roman" panose="02020603050405020304" pitchFamily="18" charset="0"/>
              </a:rPr>
              <a:t>class '</a:t>
            </a:r>
            <a:r>
              <a:rPr lang="en-US" altLang="zh-CN" sz="2000" dirty="0" err="1">
                <a:latin typeface="Times New Roman" panose="02020603050405020304" pitchFamily="18" charset="0"/>
                <a:cs typeface="Times New Roman" panose="02020603050405020304" pitchFamily="18" charset="0"/>
              </a:rPr>
              <a:t>str</a:t>
            </a:r>
            <a:r>
              <a:rPr lang="en-US" altLang="zh-CN" sz="2000" dirty="0">
                <a:latin typeface="Times New Roman" panose="02020603050405020304" pitchFamily="18" charset="0"/>
                <a:cs typeface="Times New Roman" panose="02020603050405020304" pitchFamily="18" charset="0"/>
              </a:rPr>
              <a:t>'&gt;</a:t>
            </a:r>
            <a:endParaRPr lang="zh-CN" altLang="zh-CN" sz="2000" dirty="0">
              <a:latin typeface="Times New Roman" panose="02020603050405020304" pitchFamily="18" charset="0"/>
              <a:cs typeface="Times New Roman" panose="02020603050405020304" pitchFamily="18" charset="0"/>
            </a:endParaRPr>
          </a:p>
          <a:p>
            <a:r>
              <a:rPr lang="en-US" altLang="zh-CN" sz="2000" dirty="0">
                <a:latin typeface="Times New Roman" panose="02020603050405020304" pitchFamily="18" charset="0"/>
                <a:cs typeface="Times New Roman" panose="02020603050405020304" pitchFamily="18" charset="0"/>
              </a:rPr>
              <a:t>&gt;&gt;&gt; </a:t>
            </a:r>
            <a:r>
              <a:rPr lang="en-US" altLang="zh-CN" sz="2000" dirty="0" err="1">
                <a:latin typeface="Times New Roman" panose="02020603050405020304" pitchFamily="18" charset="0"/>
                <a:cs typeface="Times New Roman" panose="02020603050405020304" pitchFamily="18" charset="0"/>
              </a:rPr>
              <a:t>input_list</a:t>
            </a:r>
            <a:r>
              <a:rPr lang="en-US" altLang="zh-CN" sz="2000" dirty="0">
                <a:latin typeface="Times New Roman" panose="02020603050405020304" pitchFamily="18" charset="0"/>
                <a:cs typeface="Times New Roman" panose="02020603050405020304" pitchFamily="18" charset="0"/>
              </a:rPr>
              <a:t> =eval(input("</a:t>
            </a:r>
            <a:r>
              <a:rPr lang="zh-CN" altLang="zh-CN" sz="2000" dirty="0">
                <a:latin typeface="Times New Roman" panose="02020603050405020304" pitchFamily="18" charset="0"/>
                <a:cs typeface="Times New Roman" panose="02020603050405020304" pitchFamily="18" charset="0"/>
              </a:rPr>
              <a:t>请输入一个数值列表：</a:t>
            </a:r>
            <a:r>
              <a:rPr lang="en-US" altLang="zh-CN" sz="2000" dirty="0">
                <a:latin typeface="Times New Roman" panose="02020603050405020304" pitchFamily="18" charset="0"/>
                <a:cs typeface="Times New Roman" panose="02020603050405020304" pitchFamily="18" charset="0"/>
              </a:rPr>
              <a:t>\n"))              </a:t>
            </a:r>
            <a:endParaRPr lang="zh-CN" altLang="zh-CN" sz="2000" dirty="0">
              <a:latin typeface="Times New Roman" panose="02020603050405020304" pitchFamily="18" charset="0"/>
              <a:cs typeface="Times New Roman" panose="02020603050405020304" pitchFamily="18" charset="0"/>
            </a:endParaRPr>
          </a:p>
          <a:p>
            <a:r>
              <a:rPr lang="en-US" altLang="zh-CN" sz="2000" dirty="0" smtClean="0">
                <a:latin typeface="Times New Roman" panose="02020603050405020304" pitchFamily="18" charset="0"/>
                <a:cs typeface="Times New Roman" panose="02020603050405020304" pitchFamily="18" charset="0"/>
              </a:rPr>
              <a:t>       </a:t>
            </a:r>
            <a:r>
              <a:rPr lang="zh-CN" altLang="zh-CN" sz="2000" dirty="0" smtClean="0">
                <a:latin typeface="Times New Roman" panose="02020603050405020304" pitchFamily="18" charset="0"/>
                <a:cs typeface="Times New Roman" panose="02020603050405020304" pitchFamily="18" charset="0"/>
              </a:rPr>
              <a:t>请</a:t>
            </a:r>
            <a:r>
              <a:rPr lang="zh-CN" altLang="zh-CN" sz="2000" dirty="0">
                <a:latin typeface="Times New Roman" panose="02020603050405020304" pitchFamily="18" charset="0"/>
                <a:cs typeface="Times New Roman" panose="02020603050405020304" pitchFamily="18" charset="0"/>
              </a:rPr>
              <a:t>输入一个数值列表：</a:t>
            </a:r>
          </a:p>
          <a:p>
            <a:r>
              <a:rPr lang="en-US" altLang="zh-CN" sz="2000" dirty="0">
                <a:latin typeface="Times New Roman" panose="02020603050405020304" pitchFamily="18" charset="0"/>
                <a:cs typeface="Times New Roman" panose="02020603050405020304" pitchFamily="18" charset="0"/>
              </a:rPr>
              <a:t>&gt;&gt;&gt; [1,2,3,4,5,6,7]</a:t>
            </a:r>
            <a:endParaRPr lang="zh-CN" altLang="zh-CN" sz="2000" dirty="0">
              <a:latin typeface="Times New Roman" panose="02020603050405020304" pitchFamily="18" charset="0"/>
              <a:cs typeface="Times New Roman" panose="02020603050405020304" pitchFamily="18" charset="0"/>
            </a:endParaRPr>
          </a:p>
          <a:p>
            <a:r>
              <a:rPr lang="en-US" altLang="zh-CN" sz="2000" dirty="0">
                <a:latin typeface="Times New Roman" panose="02020603050405020304" pitchFamily="18" charset="0"/>
                <a:cs typeface="Times New Roman" panose="02020603050405020304" pitchFamily="18" charset="0"/>
              </a:rPr>
              <a:t>&gt;&gt;&gt; </a:t>
            </a:r>
            <a:r>
              <a:rPr lang="en-US" altLang="zh-CN" sz="2000" dirty="0" err="1">
                <a:latin typeface="Times New Roman" panose="02020603050405020304" pitchFamily="18" charset="0"/>
                <a:cs typeface="Times New Roman" panose="02020603050405020304" pitchFamily="18" charset="0"/>
              </a:rPr>
              <a:t>input_list</a:t>
            </a:r>
            <a:r>
              <a:rPr lang="en-US" altLang="zh-CN" sz="2000" dirty="0">
                <a:latin typeface="Times New Roman" panose="02020603050405020304" pitchFamily="18" charset="0"/>
                <a:cs typeface="Times New Roman" panose="02020603050405020304" pitchFamily="18" charset="0"/>
              </a:rPr>
              <a:t>              </a:t>
            </a:r>
            <a:endParaRPr lang="zh-CN" altLang="zh-CN" sz="2000" dirty="0">
              <a:latin typeface="Times New Roman" panose="02020603050405020304" pitchFamily="18" charset="0"/>
              <a:cs typeface="Times New Roman" panose="02020603050405020304" pitchFamily="18" charset="0"/>
            </a:endParaRPr>
          </a:p>
          <a:p>
            <a:r>
              <a:rPr lang="en-US" altLang="zh-CN" sz="2000" dirty="0" smtClean="0">
                <a:latin typeface="Times New Roman" panose="02020603050405020304" pitchFamily="18" charset="0"/>
                <a:cs typeface="Times New Roman" panose="02020603050405020304" pitchFamily="18" charset="0"/>
              </a:rPr>
              <a:t>        [1</a:t>
            </a:r>
            <a:r>
              <a:rPr lang="en-US" altLang="zh-CN" sz="2000" dirty="0">
                <a:latin typeface="Times New Roman" panose="02020603050405020304" pitchFamily="18" charset="0"/>
                <a:cs typeface="Times New Roman" panose="02020603050405020304" pitchFamily="18" charset="0"/>
              </a:rPr>
              <a:t>, 2, 3, 4, 5, 6, 7]</a:t>
            </a:r>
            <a:endParaRPr lang="zh-CN" altLang="zh-CN" sz="2000" dirty="0">
              <a:latin typeface="Times New Roman" panose="02020603050405020304" pitchFamily="18" charset="0"/>
              <a:cs typeface="Times New Roman" panose="02020603050405020304" pitchFamily="18" charset="0"/>
            </a:endParaRPr>
          </a:p>
          <a:p>
            <a:r>
              <a:rPr lang="en-US" altLang="zh-CN" sz="2000" dirty="0">
                <a:latin typeface="Times New Roman" panose="02020603050405020304" pitchFamily="18" charset="0"/>
                <a:cs typeface="Times New Roman" panose="02020603050405020304" pitchFamily="18" charset="0"/>
              </a:rPr>
              <a:t>&gt;&gt;&gt; type(</a:t>
            </a:r>
            <a:r>
              <a:rPr lang="en-US" altLang="zh-CN" sz="2000" dirty="0" err="1">
                <a:latin typeface="Times New Roman" panose="02020603050405020304" pitchFamily="18" charset="0"/>
                <a:cs typeface="Times New Roman" panose="02020603050405020304" pitchFamily="18" charset="0"/>
              </a:rPr>
              <a:t>input_list</a:t>
            </a:r>
            <a:r>
              <a:rPr lang="en-US" altLang="zh-CN" sz="2000" dirty="0">
                <a:latin typeface="Times New Roman" panose="02020603050405020304" pitchFamily="18" charset="0"/>
                <a:cs typeface="Times New Roman" panose="02020603050405020304" pitchFamily="18" charset="0"/>
              </a:rPr>
              <a:t>)              </a:t>
            </a:r>
            <a:endParaRPr lang="zh-CN" altLang="zh-CN" sz="2000" dirty="0">
              <a:latin typeface="Times New Roman" panose="02020603050405020304" pitchFamily="18" charset="0"/>
              <a:cs typeface="Times New Roman" panose="02020603050405020304" pitchFamily="18" charset="0"/>
            </a:endParaRPr>
          </a:p>
          <a:p>
            <a:r>
              <a:rPr lang="en-US" altLang="zh-CN" sz="2000" dirty="0" smtClean="0">
                <a:latin typeface="Times New Roman" panose="02020603050405020304" pitchFamily="18" charset="0"/>
                <a:cs typeface="Times New Roman" panose="02020603050405020304" pitchFamily="18" charset="0"/>
              </a:rPr>
              <a:t>        &lt;</a:t>
            </a:r>
            <a:r>
              <a:rPr lang="en-US" altLang="zh-CN" sz="2000" dirty="0">
                <a:latin typeface="Times New Roman" panose="02020603050405020304" pitchFamily="18" charset="0"/>
                <a:cs typeface="Times New Roman" panose="02020603050405020304" pitchFamily="18" charset="0"/>
              </a:rPr>
              <a:t>class 'list'&gt;</a:t>
            </a:r>
            <a:endParaRPr lang="zh-CN" altLang="zh-C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31917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4" name="矩形 3"/>
          <p:cNvSpPr/>
          <p:nvPr/>
        </p:nvSpPr>
        <p:spPr>
          <a:xfrm>
            <a:off x="400213" y="893420"/>
            <a:ext cx="10834977" cy="892552"/>
          </a:xfrm>
          <a:prstGeom prst="rect">
            <a:avLst/>
          </a:prstGeom>
        </p:spPr>
        <p:txBody>
          <a:bodyPr wrap="square">
            <a:spAutoFit/>
          </a:bodyPr>
          <a:lstStyle/>
          <a:p>
            <a:r>
              <a:rPr lang="en-US" altLang="zh-CN" sz="2800" b="1" dirty="0">
                <a:latin typeface="黑体" panose="02010609060101010101" pitchFamily="49" charset="-122"/>
                <a:ea typeface="黑体" panose="02010609060101010101" pitchFamily="49" charset="-122"/>
              </a:rPr>
              <a:t>4.</a:t>
            </a:r>
            <a:r>
              <a:rPr lang="zh-CN" altLang="zh-CN" sz="2800" b="1" dirty="0">
                <a:latin typeface="黑体" panose="02010609060101010101" pitchFamily="49" charset="-122"/>
                <a:ea typeface="黑体" panose="02010609060101010101" pitchFamily="49" charset="-122"/>
              </a:rPr>
              <a:t>字符串</a:t>
            </a:r>
            <a:r>
              <a:rPr lang="en-US" altLang="zh-CN" sz="2800" b="1" dirty="0">
                <a:latin typeface="黑体" panose="02010609060101010101" pitchFamily="49" charset="-122"/>
                <a:ea typeface="黑体" panose="02010609060101010101" pitchFamily="49" charset="-122"/>
              </a:rPr>
              <a:t>split()</a:t>
            </a:r>
            <a:r>
              <a:rPr lang="zh-CN" altLang="zh-CN" sz="2800" b="1" dirty="0">
                <a:latin typeface="黑体" panose="02010609060101010101" pitchFamily="49" charset="-122"/>
                <a:ea typeface="黑体" panose="02010609060101010101" pitchFamily="49" charset="-122"/>
              </a:rPr>
              <a:t>方法创建列表</a:t>
            </a:r>
          </a:p>
          <a:p>
            <a:r>
              <a:rPr lang="zh-CN" altLang="en-US" sz="2400" dirty="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见</a:t>
            </a:r>
            <a:r>
              <a:rPr lang="en-US" altLang="zh-CN" sz="2400" dirty="0">
                <a:latin typeface="宋体" panose="02010600030101010101" pitchFamily="2" charset="-122"/>
                <a:ea typeface="宋体" panose="02010600030101010101" pitchFamily="2" charset="-122"/>
              </a:rPr>
              <a:t>4.2.1</a:t>
            </a:r>
            <a:r>
              <a:rPr lang="zh-CN" altLang="zh-CN" sz="2400" dirty="0">
                <a:latin typeface="宋体" panose="02010600030101010101" pitchFamily="2" charset="-122"/>
                <a:ea typeface="宋体" panose="02010600030101010101" pitchFamily="2" charset="-122"/>
              </a:rPr>
              <a:t>字符串操作中</a:t>
            </a:r>
            <a:r>
              <a:rPr lang="en-US" altLang="zh-CN" sz="2400" dirty="0" err="1">
                <a:latin typeface="宋体" panose="02010600030101010101" pitchFamily="2" charset="-122"/>
                <a:ea typeface="宋体" panose="02010600030101010101" pitchFamily="2" charset="-122"/>
              </a:rPr>
              <a:t>string.split</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方法进行字符串分割。</a:t>
            </a:r>
          </a:p>
        </p:txBody>
      </p:sp>
      <p:sp>
        <p:nvSpPr>
          <p:cNvPr id="2" name="矩形 1"/>
          <p:cNvSpPr/>
          <p:nvPr/>
        </p:nvSpPr>
        <p:spPr>
          <a:xfrm>
            <a:off x="400213" y="1466418"/>
            <a:ext cx="11415425" cy="1876796"/>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5.</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多维列表创建</a:t>
            </a: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对于</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列表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list_num</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或</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list_string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而言，只包含一行的信息内容，因此可以看做是一维列表。而对于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list_list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而言，里面包含了两行信息，因此可看做是二维列表。所有的二维对象，如电子表格，坐标等都可以使用二维列表来描述。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400213" y="3464207"/>
            <a:ext cx="10612341" cy="2677656"/>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list_matrix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=[['00','01','02','03'],['10','11','12','13'],['20','21','22','23']]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list_matrix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 '11', '12', '13']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list_matrix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'12</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list_matrix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[2][-2]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'22</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527274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5" name="矩形 4"/>
          <p:cNvSpPr/>
          <p:nvPr/>
        </p:nvSpPr>
        <p:spPr>
          <a:xfrm>
            <a:off x="166978" y="842869"/>
            <a:ext cx="11521439" cy="5632311"/>
          </a:xfrm>
          <a:prstGeom prst="rect">
            <a:avLst/>
          </a:prstGeom>
        </p:spPr>
        <p:txBody>
          <a:bodyPr wrap="square">
            <a:spAutoFit/>
          </a:bodyPr>
          <a:lstStyle/>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二</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维列表中的一行就可以看做里面的一个列表元素对象。如果要对一个二维列表中元素的元素，既单个元素，进行索引，可以采用索引方括号迭代的方式。</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list_matrix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list_matrix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中的元素，该元素本身就是一个列表，因此可以继续使用索引</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list_matrix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，来指向它内部的单个元素。二维列表使用了列表方括号的一层嵌套，按照同样的方法，如果要构建三维数据，只需要实现列表方括号的两层嵌套。那么可以通过列表方括号的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层嵌套，实现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维列表数据。</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二维数据处理等同于二维列表操作，需要借助</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循环嵌套实现对元素的遍历，代码格式如下：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row in list: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for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item in row:</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row</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行中的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item</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所指元素进行处理</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a:t>
            </a:r>
          </a:p>
          <a:p>
            <a:pPr indent="276225" algn="just"/>
            <a:endParaRPr lang="en-US" altLang="zh-CN" sz="2400" dirty="0" smtClean="0">
              <a:latin typeface="宋体" panose="02010600030101010101" pitchFamily="2" charset="-122"/>
              <a:ea typeface="宋体" panose="02010600030101010101" pitchFamily="2" charset="-122"/>
            </a:endParaRPr>
          </a:p>
          <a:p>
            <a:pPr indent="276225" algn="just"/>
            <a:endParaRPr lang="en-US" altLang="zh-CN" sz="2400" dirty="0">
              <a:latin typeface="宋体" panose="02010600030101010101" pitchFamily="2" charset="-122"/>
              <a:ea typeface="宋体" panose="02010600030101010101" pitchFamily="2" charset="-122"/>
            </a:endParaRPr>
          </a:p>
          <a:p>
            <a:pPr indent="276225" algn="just"/>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例</a:t>
            </a:r>
            <a:r>
              <a:rPr lang="en-US" altLang="zh-CN" sz="2400" dirty="0">
                <a:latin typeface="宋体" panose="02010600030101010101" pitchFamily="2" charset="-122"/>
                <a:ea typeface="宋体" panose="02010600030101010101" pitchFamily="2" charset="-122"/>
              </a:rPr>
              <a:t>4-09 </a:t>
            </a:r>
            <a:r>
              <a:rPr lang="zh-CN" altLang="zh-CN" sz="2400" dirty="0">
                <a:latin typeface="宋体" panose="02010600030101010101" pitchFamily="2" charset="-122"/>
                <a:ea typeface="宋体" panose="02010600030101010101" pitchFamily="2" charset="-122"/>
              </a:rPr>
              <a:t>遍历并显示一个二维列表。代码如下所示：</a:t>
            </a:r>
          </a:p>
          <a:p>
            <a:pPr indent="276225"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166978" y="625230"/>
            <a:ext cx="11521438" cy="4893647"/>
          </a:xfrm>
          <a:prstGeom prst="rect">
            <a:avLst/>
          </a:prstGeom>
          <a:solidFill>
            <a:schemeClr val="accent1">
              <a:lumMod val="40000"/>
              <a:lumOff val="60000"/>
            </a:schemeClr>
          </a:solidFill>
        </p:spPr>
        <p:txBody>
          <a:bodyPr wrap="square">
            <a:spAutoFit/>
          </a:bodyPr>
          <a:lstStyle/>
          <a:p>
            <a:pPr indent="26924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veg_price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品种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北京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重庆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河北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石家庄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茄子</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',4.4,7.0,3.7,3.5],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青椒</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',5.5,7.0,3.7,3.5],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山药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',9.5,12.0,6.0,4.0],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茭白</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',12.5,15.0,6.93,10.5],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黄豆芽</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',1.75,5.5,3.0,2.0,]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row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veg_price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for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item in row:</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line+=f"{item:^10}\t"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1" name="图片 10"/>
          <p:cNvPicPr/>
          <p:nvPr/>
        </p:nvPicPr>
        <p:blipFill>
          <a:blip r:embed="rId3"/>
          <a:stretch>
            <a:fillRect/>
          </a:stretch>
        </p:blipFill>
        <p:spPr>
          <a:xfrm>
            <a:off x="166977" y="1115859"/>
            <a:ext cx="11425996" cy="4092245"/>
          </a:xfrm>
          <a:prstGeom prst="rect">
            <a:avLst/>
          </a:prstGeom>
        </p:spPr>
      </p:pic>
    </p:spTree>
    <p:extLst>
      <p:ext uri="{BB962C8B-B14F-4D97-AF65-F5344CB8AC3E}">
        <p14:creationId xmlns:p14="http://schemas.microsoft.com/office/powerpoint/2010/main" val="4524018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形状 16"/>
          <p:cNvSpPr/>
          <p:nvPr/>
        </p:nvSpPr>
        <p:spPr bwMode="auto">
          <a:xfrm>
            <a:off x="11658915" y="4691047"/>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9855563" y="6085702"/>
            <a:ext cx="440738" cy="598384"/>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序列的通用操作</a:t>
              </a:r>
              <a:endParaRPr lang="zh-CN" altLang="en-US" sz="3200" b="1" dirty="0">
                <a:solidFill>
                  <a:schemeClr val="tx1">
                    <a:lumMod val="65000"/>
                    <a:lumOff val="35000"/>
                  </a:schemeClr>
                </a:solidFill>
              </a:endParaRPr>
            </a:p>
          </p:txBody>
        </p:sp>
      </p:grpSp>
      <p:grpSp>
        <p:nvGrpSpPr>
          <p:cNvPr id="37" name="组合 36"/>
          <p:cNvGrpSpPr/>
          <p:nvPr/>
        </p:nvGrpSpPr>
        <p:grpSpPr>
          <a:xfrm>
            <a:off x="2241138" y="1738133"/>
            <a:ext cx="4835117" cy="748507"/>
            <a:chOff x="7824198" y="1404177"/>
            <a:chExt cx="4835117" cy="748507"/>
          </a:xfrm>
        </p:grpSpPr>
        <p:grpSp>
          <p:nvGrpSpPr>
            <p:cNvPr id="38" name="组合 37"/>
            <p:cNvGrpSpPr/>
            <p:nvPr/>
          </p:nvGrpSpPr>
          <p:grpSpPr>
            <a:xfrm>
              <a:off x="7824198" y="1404177"/>
              <a:ext cx="761736" cy="748507"/>
              <a:chOff x="1805940" y="1198245"/>
              <a:chExt cx="2011680" cy="2011680"/>
            </a:xfrm>
          </p:grpSpPr>
          <p:sp>
            <p:nvSpPr>
              <p:cNvPr id="41"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9"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3.1.1</a:t>
              </a:r>
              <a:endParaRPr lang="en-US" altLang="zh-CN" sz="2000" b="1" dirty="0">
                <a:solidFill>
                  <a:schemeClr val="tx1">
                    <a:lumMod val="65000"/>
                    <a:lumOff val="35000"/>
                  </a:schemeClr>
                </a:solidFill>
              </a:endParaRPr>
            </a:p>
          </p:txBody>
        </p:sp>
        <p:sp>
          <p:nvSpPr>
            <p:cNvPr id="40" name="矩形 39"/>
            <p:cNvSpPr/>
            <p:nvPr/>
          </p:nvSpPr>
          <p:spPr>
            <a:xfrm>
              <a:off x="8588965" y="1476074"/>
              <a:ext cx="4070350"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索引与切片</a:t>
              </a:r>
              <a:endParaRPr lang="zh-CN" altLang="en-US" sz="2800" b="1" dirty="0">
                <a:solidFill>
                  <a:schemeClr val="tx1">
                    <a:lumMod val="65000"/>
                    <a:lumOff val="35000"/>
                  </a:schemeClr>
                </a:solidFill>
              </a:endParaRPr>
            </a:p>
          </p:txBody>
        </p:sp>
      </p:grpSp>
      <p:grpSp>
        <p:nvGrpSpPr>
          <p:cNvPr id="50" name="组合 49"/>
          <p:cNvGrpSpPr/>
          <p:nvPr/>
        </p:nvGrpSpPr>
        <p:grpSpPr>
          <a:xfrm>
            <a:off x="2241138" y="3244573"/>
            <a:ext cx="5839040" cy="773015"/>
            <a:chOff x="7791146" y="2274512"/>
            <a:chExt cx="5839040" cy="773015"/>
          </a:xfrm>
        </p:grpSpPr>
        <p:grpSp>
          <p:nvGrpSpPr>
            <p:cNvPr id="56" name="组合 55"/>
            <p:cNvGrpSpPr/>
            <p:nvPr/>
          </p:nvGrpSpPr>
          <p:grpSpPr>
            <a:xfrm>
              <a:off x="7791146" y="2274512"/>
              <a:ext cx="794787" cy="773015"/>
              <a:chOff x="1805940" y="1198245"/>
              <a:chExt cx="2011680" cy="2011680"/>
            </a:xfrm>
          </p:grpSpPr>
          <p:sp>
            <p:nvSpPr>
              <p:cNvPr id="59"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57" name="文本框 63"/>
            <p:cNvSpPr txBox="1"/>
            <p:nvPr/>
          </p:nvSpPr>
          <p:spPr>
            <a:xfrm>
              <a:off x="7847415" y="2459254"/>
              <a:ext cx="814063"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3.1.2</a:t>
              </a:r>
              <a:endParaRPr lang="en-US" altLang="zh-CN" sz="2000" b="1" dirty="0">
                <a:solidFill>
                  <a:schemeClr val="tx1">
                    <a:lumMod val="65000"/>
                    <a:lumOff val="35000"/>
                  </a:schemeClr>
                </a:solidFill>
              </a:endParaRPr>
            </a:p>
          </p:txBody>
        </p:sp>
        <p:sp>
          <p:nvSpPr>
            <p:cNvPr id="58" name="矩形 57"/>
            <p:cNvSpPr/>
            <p:nvPr/>
          </p:nvSpPr>
          <p:spPr>
            <a:xfrm>
              <a:off x="8590213" y="2357560"/>
              <a:ext cx="5039973"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加法与乘法</a:t>
              </a:r>
              <a:endParaRPr lang="zh-CN" altLang="en-US" sz="2800" b="1" dirty="0">
                <a:solidFill>
                  <a:schemeClr val="tx1">
                    <a:lumMod val="65000"/>
                    <a:lumOff val="35000"/>
                  </a:schemeClr>
                </a:solidFill>
              </a:endParaRPr>
            </a:p>
          </p:txBody>
        </p:sp>
      </p:grpSp>
      <p:grpSp>
        <p:nvGrpSpPr>
          <p:cNvPr id="23" name="组合 22"/>
          <p:cNvGrpSpPr/>
          <p:nvPr/>
        </p:nvGrpSpPr>
        <p:grpSpPr>
          <a:xfrm>
            <a:off x="2297407" y="4848225"/>
            <a:ext cx="4890258" cy="795990"/>
            <a:chOff x="7770298" y="3086988"/>
            <a:chExt cx="4890258" cy="795990"/>
          </a:xfrm>
        </p:grpSpPr>
        <p:grpSp>
          <p:nvGrpSpPr>
            <p:cNvPr id="24" name="组合 23"/>
            <p:cNvGrpSpPr/>
            <p:nvPr/>
          </p:nvGrpSpPr>
          <p:grpSpPr>
            <a:xfrm>
              <a:off x="7770298" y="3086988"/>
              <a:ext cx="825079" cy="795990"/>
              <a:chOff x="1805940" y="1198245"/>
              <a:chExt cx="2011680" cy="2011680"/>
            </a:xfrm>
          </p:grpSpPr>
          <p:sp>
            <p:nvSpPr>
              <p:cNvPr id="29"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2"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5" name="文本框 29"/>
            <p:cNvSpPr txBox="1"/>
            <p:nvPr/>
          </p:nvSpPr>
          <p:spPr>
            <a:xfrm>
              <a:off x="7805842" y="3301829"/>
              <a:ext cx="880164"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3.1.3</a:t>
              </a:r>
              <a:endParaRPr lang="en-US" altLang="zh-CN" sz="2000" b="1" dirty="0">
                <a:solidFill>
                  <a:schemeClr val="tx1">
                    <a:lumMod val="65000"/>
                    <a:lumOff val="35000"/>
                  </a:schemeClr>
                </a:solidFill>
              </a:endParaRPr>
            </a:p>
          </p:txBody>
        </p:sp>
        <p:sp>
          <p:nvSpPr>
            <p:cNvPr id="26" name="矩形 25"/>
            <p:cNvSpPr/>
            <p:nvPr/>
          </p:nvSpPr>
          <p:spPr>
            <a:xfrm>
              <a:off x="8590206" y="3186515"/>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smtClean="0">
                  <a:solidFill>
                    <a:schemeClr val="tx1">
                      <a:lumMod val="65000"/>
                      <a:lumOff val="35000"/>
                    </a:schemeClr>
                  </a:solidFill>
                </a:rPr>
                <a:t>遍历与成员判断</a:t>
              </a:r>
              <a:endParaRPr lang="zh-CN" altLang="en-US" sz="2800" b="1" dirty="0">
                <a:solidFill>
                  <a:schemeClr val="tx1">
                    <a:lumMod val="65000"/>
                    <a:lumOff val="35000"/>
                  </a:schemeClr>
                </a:solidFill>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grpSp>
        <p:nvGrpSpPr>
          <p:cNvPr id="9" name="组合 8"/>
          <p:cNvGrpSpPr/>
          <p:nvPr/>
        </p:nvGrpSpPr>
        <p:grpSpPr>
          <a:xfrm>
            <a:off x="-8947" y="592595"/>
            <a:ext cx="3543788" cy="1224301"/>
            <a:chOff x="3433044" y="2951527"/>
            <a:chExt cx="3543788" cy="1224301"/>
          </a:xfrm>
        </p:grpSpPr>
        <p:grpSp>
          <p:nvGrpSpPr>
            <p:cNvPr id="10" name="组合 9"/>
            <p:cNvGrpSpPr/>
            <p:nvPr/>
          </p:nvGrpSpPr>
          <p:grpSpPr>
            <a:xfrm>
              <a:off x="3433044" y="2951527"/>
              <a:ext cx="866019" cy="1224301"/>
              <a:chOff x="3808475" y="2119547"/>
              <a:chExt cx="1914069" cy="2769162"/>
            </a:xfrm>
          </p:grpSpPr>
          <p:sp>
            <p:nvSpPr>
              <p:cNvPr id="13"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8"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9"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0"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4.3.2</a:t>
                </a:r>
                <a:endParaRPr lang="zh-CN" altLang="en-US" sz="2000" b="1" dirty="0">
                  <a:solidFill>
                    <a:schemeClr val="tx2">
                      <a:lumMod val="50000"/>
                    </a:schemeClr>
                  </a:solidFill>
                </a:endParaRPr>
              </a:p>
            </p:txBody>
          </p:sp>
        </p:grpSp>
        <p:sp>
          <p:nvSpPr>
            <p:cNvPr id="12" name="矩形 11"/>
            <p:cNvSpPr/>
            <p:nvPr/>
          </p:nvSpPr>
          <p:spPr>
            <a:xfrm>
              <a:off x="4245324" y="3030160"/>
              <a:ext cx="2731508"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列表修改与检查</a:t>
              </a:r>
              <a:endParaRPr lang="zh-CN" altLang="en-US" sz="2800" b="1" dirty="0">
                <a:solidFill>
                  <a:schemeClr val="accent2"/>
                </a:solidFill>
              </a:endParaRPr>
            </a:p>
          </p:txBody>
        </p:sp>
      </p:grpSp>
      <p:sp>
        <p:nvSpPr>
          <p:cNvPr id="2" name="矩形 1"/>
          <p:cNvSpPr/>
          <p:nvPr/>
        </p:nvSpPr>
        <p:spPr>
          <a:xfrm>
            <a:off x="892394" y="1368407"/>
            <a:ext cx="1989647" cy="1348639"/>
          </a:xfrm>
          <a:prstGeom prst="rect">
            <a:avLst/>
          </a:prstGeom>
        </p:spPr>
        <p:txBody>
          <a:bodyPr wrap="non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元素</a:t>
            </a:r>
            <a:r>
              <a:rPr lang="zh-CN" altLang="zh-CN" sz="2800" b="1" kern="100" dirty="0" smtClean="0">
                <a:latin typeface="黑体" panose="02010609060101010101" pitchFamily="49" charset="-122"/>
                <a:ea typeface="黑体" panose="02010609060101010101" pitchFamily="49" charset="-122"/>
                <a:cs typeface="Times New Roman" panose="02020603050405020304" pitchFamily="18" charset="0"/>
              </a:rPr>
              <a:t>替换</a:t>
            </a:r>
            <a:endParaRPr lang="en-US" altLang="zh-CN" sz="2800" b="1" kern="100" dirty="0" smtClean="0">
              <a:latin typeface="黑体" panose="02010609060101010101" pitchFamily="49" charset="-122"/>
              <a:ea typeface="黑体" panose="02010609060101010101" pitchFamily="49" charset="-122"/>
              <a:cs typeface="Times New Roman" panose="02020603050405020304" pitchFamily="18" charset="0"/>
            </a:endParaRPr>
          </a:p>
          <a:p>
            <a:pPr>
              <a:lnSpc>
                <a:spcPct val="157000"/>
              </a:lnSpc>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2800" b="1" kern="1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3" name="矩形 2"/>
          <p:cNvSpPr/>
          <p:nvPr/>
        </p:nvSpPr>
        <p:spPr>
          <a:xfrm>
            <a:off x="801012" y="2852340"/>
            <a:ext cx="10239432" cy="2677656"/>
          </a:xfrm>
          <a:prstGeom prst="rect">
            <a:avLst/>
          </a:prstGeom>
          <a:solidFill>
            <a:schemeClr val="accent1">
              <a:lumMod val="40000"/>
              <a:lumOff val="60000"/>
            </a:schemeClr>
          </a:solidFill>
        </p:spPr>
        <p:txBody>
          <a:bodyPr wrap="square">
            <a:spAutoFit/>
          </a:bodyPr>
          <a:lstStyle/>
          <a:p>
            <a:pPr indent="26924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list_1=['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a','b','c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list_1[3]='</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594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'b', 'c',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list_1[0:3]=['A','B','C']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594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'B', 'C',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298121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4" name="矩形 3"/>
          <p:cNvSpPr/>
          <p:nvPr/>
        </p:nvSpPr>
        <p:spPr>
          <a:xfrm>
            <a:off x="265044" y="453548"/>
            <a:ext cx="10326094" cy="1138132"/>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元素增加</a:t>
            </a: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⑴使用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节提到的加法与乘法</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。例如</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385797" y="1591680"/>
            <a:ext cx="11207204" cy="193899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list_2=['</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a','b','c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list_2+list_2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'b', 'c', 'a', 'b', 'c']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list_2*2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'b', 'c', 'a', 'b', 'c']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385741" y="3530672"/>
            <a:ext cx="11207205" cy="830997"/>
          </a:xfrm>
          <a:prstGeom prst="rect">
            <a:avLst/>
          </a:prstGeom>
        </p:spPr>
        <p:txBody>
          <a:bodyPr wrap="squar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⑵使用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append()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方法，在列表的尾部添加元素。参数为需要添加的元素（</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element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），其将作为一个整体添加见列表。</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385740" y="4525451"/>
            <a:ext cx="11207205" cy="156966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list_2=['</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a','b','c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list_2.append([1,2,3])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594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'b', 'c', [1, 2, 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385736" y="6269537"/>
            <a:ext cx="11207205" cy="461665"/>
          </a:xfrm>
          <a:prstGeom prst="rect">
            <a:avLst/>
          </a:prstGeom>
        </p:spPr>
        <p:txBody>
          <a:bodyPr wrap="square">
            <a:spAutoFit/>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可以通过</a:t>
            </a:r>
            <a:r>
              <a:rPr lang="en-US" altLang="zh-CN" sz="2400" kern="100" dirty="0">
                <a:latin typeface="Times New Roman" panose="02020603050405020304" pitchFamily="18" charset="0"/>
                <a:ea typeface="宋体" panose="02010600030101010101" pitchFamily="2" charset="-122"/>
              </a:rPr>
              <a:t>range()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函数与</a:t>
            </a:r>
            <a:r>
              <a:rPr lang="en-US" altLang="zh-CN" sz="2400" kern="100" dirty="0">
                <a:latin typeface="Times New Roman" panose="02020603050405020304" pitchFamily="18" charset="0"/>
                <a:ea typeface="宋体" panose="02010600030101010101" pitchFamily="2" charset="-122"/>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循环配合，基于</a:t>
            </a:r>
            <a:r>
              <a:rPr lang="en-US" altLang="zh-CN" sz="2400" kern="100" dirty="0">
                <a:latin typeface="Times New Roman" panose="02020603050405020304" pitchFamily="18" charset="0"/>
                <a:ea typeface="宋体" panose="02010600030101010101" pitchFamily="2" charset="-122"/>
              </a:rPr>
              <a:t>append()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生成特定数值序列。</a:t>
            </a:r>
            <a:endParaRPr lang="zh-CN" altLang="en-US" sz="2400" dirty="0"/>
          </a:p>
        </p:txBody>
      </p:sp>
      <p:sp>
        <p:nvSpPr>
          <p:cNvPr id="11" name="矩形 10"/>
          <p:cNvSpPr/>
          <p:nvPr/>
        </p:nvSpPr>
        <p:spPr>
          <a:xfrm>
            <a:off x="385739" y="1032562"/>
            <a:ext cx="11207259" cy="5262979"/>
          </a:xfrm>
          <a:prstGeom prst="rect">
            <a:avLst/>
          </a:prstGeom>
          <a:solidFill>
            <a:schemeClr val="accent1">
              <a:lumMod val="40000"/>
              <a:lumOff val="60000"/>
            </a:schemeClr>
          </a:solidFill>
        </p:spPr>
        <p:txBody>
          <a:bodyPr wrap="square">
            <a:spAutoFit/>
          </a:bodyPr>
          <a:lstStyle/>
          <a:p>
            <a:pPr indent="266700" algn="just">
              <a:spcAft>
                <a:spcPts val="0"/>
              </a:spcAft>
            </a:pP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list_square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for i in range (1,11):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list_square.append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(i*i)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list_square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1, 4, 9, 16, 25, 36, 49, 64, 81, 100</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p>
          <a:p>
            <a:pPr indent="533400" algn="just">
              <a:spcAft>
                <a:spcPts val="0"/>
              </a:spcAft>
            </a:pP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indent="533400" algn="just">
              <a:spcAft>
                <a:spcPts val="0"/>
              </a:spcAft>
            </a:pP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533400" algn="just">
              <a:spcAft>
                <a:spcPts val="0"/>
              </a:spcAft>
            </a:pP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533400" algn="just">
              <a:spcAft>
                <a:spcPts val="0"/>
              </a:spcAft>
            </a:pP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indent="533400" algn="just">
              <a:spcAft>
                <a:spcPts val="0"/>
              </a:spcAft>
            </a:pP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5334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446964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6" name="矩形 5"/>
          <p:cNvSpPr/>
          <p:nvPr/>
        </p:nvSpPr>
        <p:spPr>
          <a:xfrm>
            <a:off x="107445" y="717988"/>
            <a:ext cx="11207205" cy="830997"/>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⑶使用</a:t>
            </a:r>
            <a:r>
              <a:rPr lang="en-US" altLang="zh-CN" sz="2400" dirty="0">
                <a:latin typeface="宋体" panose="02010600030101010101" pitchFamily="2" charset="-122"/>
                <a:ea typeface="宋体" panose="02010600030101010101" pitchFamily="2" charset="-122"/>
              </a:rPr>
              <a:t>extend()</a:t>
            </a:r>
            <a:r>
              <a:rPr lang="zh-CN" altLang="zh-CN" sz="2400" dirty="0">
                <a:latin typeface="宋体" panose="02010600030101010101" pitchFamily="2" charset="-122"/>
                <a:ea typeface="宋体" panose="02010600030101010101" pitchFamily="2" charset="-122"/>
              </a:rPr>
              <a:t>方法，对列表自身进行扩展，将参数作为一个列表，并将此列表中元素按原顺序依次添加到原列表末尾。</a:t>
            </a:r>
          </a:p>
        </p:txBody>
      </p:sp>
      <p:sp>
        <p:nvSpPr>
          <p:cNvPr id="2" name="矩形 1"/>
          <p:cNvSpPr/>
          <p:nvPr/>
        </p:nvSpPr>
        <p:spPr>
          <a:xfrm>
            <a:off x="107445" y="1548985"/>
            <a:ext cx="11207204" cy="156966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list_3=['</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a','b','c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list_3.extend([1,2,3])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'b', 'c', 1, 2, 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55733" y="3118645"/>
            <a:ext cx="11310627" cy="830997"/>
          </a:xfrm>
          <a:prstGeom prst="rect">
            <a:avLst/>
          </a:prstGeom>
        </p:spPr>
        <p:txBody>
          <a:bodyPr wrap="squar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⑷使用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insert()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方法，将参数作为元素插入并添加到列表指定位置。该方法需要两个参数，第一个为插入的位置，第二个为插入的元素。</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9" name="矩形 8"/>
          <p:cNvSpPr/>
          <p:nvPr/>
        </p:nvSpPr>
        <p:spPr>
          <a:xfrm>
            <a:off x="107444" y="3949642"/>
            <a:ext cx="11207205" cy="230832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list_3.insert(3,'ABC')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'b', 'c', 'ABC', 1, 2, 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list_3.insert(3,[1,2,3])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'b', 'c', [1, 2, 3], 'ABC', 1, 2, 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50157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4" name="矩形 3"/>
          <p:cNvSpPr/>
          <p:nvPr/>
        </p:nvSpPr>
        <p:spPr>
          <a:xfrm>
            <a:off x="106017" y="600603"/>
            <a:ext cx="11343861" cy="1138132"/>
          </a:xfrm>
          <a:prstGeom prst="rect">
            <a:avLst/>
          </a:prstGeom>
        </p:spPr>
        <p:txBody>
          <a:bodyPr wrap="square">
            <a:spAutoFit/>
          </a:bodyPr>
          <a:lstStyle/>
          <a:p>
            <a:pPr>
              <a:lnSpc>
                <a:spcPct val="157000"/>
              </a:lnSpc>
              <a:spcAft>
                <a:spcPts val="0"/>
              </a:spcAft>
            </a:pP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3.</a:t>
            </a:r>
            <a:r>
              <a:rPr lang="zh-CN" altLang="zh-CN" sz="2800" b="1" kern="100" dirty="0">
                <a:latin typeface="Cambria" panose="02040503050406030204" pitchFamily="18" charset="0"/>
                <a:ea typeface="黑体" panose="02010609060101010101" pitchFamily="49" charset="-122"/>
                <a:cs typeface="Times New Roman" panose="02020603050405020304" pitchFamily="18" charset="0"/>
              </a:rPr>
              <a:t>元素删除</a:t>
            </a: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⑴使用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del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语句删除指定位置上的元素</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341907" y="1917763"/>
            <a:ext cx="11505537" cy="1200329"/>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del list_3[3]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 'b', 'c', 'ABC', 1, 2, 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264405" y="5798173"/>
            <a:ext cx="11583039" cy="830997"/>
          </a:xfrm>
          <a:prstGeom prst="rect">
            <a:avLst/>
          </a:prstGeom>
        </p:spPr>
        <p:txBody>
          <a:bodyPr wrap="squar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⑵使用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remove()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方式删除特定的元素，按照从左至右的顺序，当找到第一个匹配的元素时，将该元素从原列表中删除，如果找不到则抛出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ValueError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264405" y="1273858"/>
            <a:ext cx="11583039" cy="4524315"/>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p','y','t','h','t','o','n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list_4.remove('t')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 'y', 'h', 't', 'o', 'n']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list_4.remove('t')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 'y', 'h', 'o', 'n']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list_4.remove('t')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Traceback (most recent call last):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File "&lt;pyshell#18&gt;", line 1, in &lt;module&gt;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list_4.remove('t')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ValueError: list.remove(x): x not in list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227514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4" name="矩形 3"/>
          <p:cNvSpPr/>
          <p:nvPr/>
        </p:nvSpPr>
        <p:spPr>
          <a:xfrm>
            <a:off x="106017" y="600603"/>
            <a:ext cx="11343861" cy="1507464"/>
          </a:xfrm>
          <a:prstGeom prst="rect">
            <a:avLst/>
          </a:prstGeom>
        </p:spPr>
        <p:txBody>
          <a:bodyPr wrap="square">
            <a:spAutoFit/>
          </a:bodyPr>
          <a:lstStyle/>
          <a:p>
            <a:pPr>
              <a:lnSpc>
                <a:spcPct val="157000"/>
              </a:lnSpc>
              <a:spcAft>
                <a:spcPts val="0"/>
              </a:spcAft>
            </a:pP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3.</a:t>
            </a:r>
            <a:r>
              <a:rPr lang="zh-CN" altLang="zh-CN" sz="2800" b="1" kern="100" dirty="0">
                <a:latin typeface="Cambria" panose="02040503050406030204" pitchFamily="18" charset="0"/>
                <a:ea typeface="黑体" panose="02010609060101010101" pitchFamily="49" charset="-122"/>
                <a:cs typeface="Times New Roman" panose="02020603050405020304" pitchFamily="18" charset="0"/>
              </a:rPr>
              <a:t>元素删除</a:t>
            </a:r>
          </a:p>
          <a:p>
            <a:pPr indent="276225" algn="just">
              <a:spcAft>
                <a:spcPts val="0"/>
              </a:spcAft>
            </a:pPr>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⑶</a:t>
            </a:r>
            <a:r>
              <a:rPr lang="zh-CN" altLang="zh-CN" sz="2400" dirty="0">
                <a:latin typeface="宋体" panose="02010600030101010101" pitchFamily="2" charset="-122"/>
                <a:ea typeface="宋体" panose="02010600030101010101" pitchFamily="2" charset="-122"/>
              </a:rPr>
              <a:t>使用</a:t>
            </a:r>
            <a:r>
              <a:rPr lang="en-US" altLang="zh-CN" sz="2400" dirty="0">
                <a:latin typeface="宋体" panose="02010600030101010101" pitchFamily="2" charset="-122"/>
                <a:ea typeface="宋体" panose="02010600030101010101" pitchFamily="2" charset="-122"/>
              </a:rPr>
              <a:t>pop()</a:t>
            </a:r>
            <a:r>
              <a:rPr lang="zh-CN" altLang="zh-CN" sz="2400" dirty="0">
                <a:latin typeface="宋体" panose="02010600030101010101" pitchFamily="2" charset="-122"/>
                <a:ea typeface="宋体" panose="02010600030101010101" pitchFamily="2" charset="-122"/>
              </a:rPr>
              <a:t>方法弹出指定位置的元素，参数缺省时弹出最后一个元素，弹出元素会作为该方法的返回值。空列表使用该方法会抛出</a:t>
            </a:r>
            <a:r>
              <a:rPr lang="en-US" altLang="zh-CN" sz="2400" dirty="0">
                <a:latin typeface="宋体" panose="02010600030101010101" pitchFamily="2" charset="-122"/>
                <a:ea typeface="宋体" panose="02010600030101010101" pitchFamily="2" charset="-122"/>
              </a:rPr>
              <a:t>IndexError</a:t>
            </a:r>
            <a:r>
              <a:rPr lang="zh-CN" altLang="zh-CN" sz="2400" dirty="0">
                <a:latin typeface="宋体" panose="02010600030101010101" pitchFamily="2" charset="-122"/>
                <a:ea typeface="宋体" panose="02010600030101010101" pitchFamily="2" charset="-122"/>
              </a:rPr>
              <a:t>。</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2" name="矩形 1"/>
          <p:cNvSpPr/>
          <p:nvPr/>
        </p:nvSpPr>
        <p:spPr>
          <a:xfrm>
            <a:off x="63609" y="767247"/>
            <a:ext cx="11924306" cy="5940088"/>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list_4=['</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p','y','t','h','t','o','n</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s1=list_4.pop()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print(s1)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n</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list_4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['p', 'y', 't', 'h', 't', 'o']</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list_4.pop(2)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list_4.pop(2)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'h'</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list_4.pop(2)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list_4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['p', 'y', 'o']</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[].pop()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Traceback (most recent call last):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File "&lt;pyshell#31&gt;", line 1, in &lt;module&gt;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[].pop()</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IndexError: pop from empty list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1905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4" name="矩形 3"/>
          <p:cNvSpPr/>
          <p:nvPr/>
        </p:nvSpPr>
        <p:spPr>
          <a:xfrm>
            <a:off x="106017" y="600603"/>
            <a:ext cx="11343861" cy="1631216"/>
          </a:xfrm>
          <a:prstGeom prst="rect">
            <a:avLst/>
          </a:prstGeom>
        </p:spPr>
        <p:txBody>
          <a:bodyPr wrap="square">
            <a:spAutoFit/>
          </a:bodyPr>
          <a:lstStyle/>
          <a:p>
            <a:r>
              <a:rPr lang="en-US" altLang="zh-CN" sz="2800" b="1" kern="100" dirty="0" smtClean="0">
                <a:latin typeface="Cambria" panose="02040503050406030204" pitchFamily="18" charset="0"/>
                <a:ea typeface="黑体" panose="02010609060101010101" pitchFamily="49" charset="-122"/>
                <a:cs typeface="Times New Roman" panose="02020603050405020304" pitchFamily="18" charset="0"/>
              </a:rPr>
              <a:t>4</a:t>
            </a: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a:t>
            </a:r>
            <a:r>
              <a:rPr lang="zh-CN" altLang="zh-CN" sz="2800" b="1" kern="100" dirty="0">
                <a:latin typeface="Cambria" panose="02040503050406030204" pitchFamily="18" charset="0"/>
                <a:ea typeface="黑体" panose="02010609060101010101" pitchFamily="49" charset="-122"/>
                <a:cs typeface="Times New Roman" panose="02020603050405020304" pitchFamily="18" charset="0"/>
              </a:rPr>
              <a:t>排序</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⑴</a:t>
            </a:r>
            <a:r>
              <a:rPr lang="en-US" altLang="zh-CN" sz="2400" dirty="0">
                <a:latin typeface="宋体" panose="02010600030101010101" pitchFamily="2" charset="-122"/>
                <a:ea typeface="宋体" panose="02010600030101010101" pitchFamily="2" charset="-122"/>
              </a:rPr>
              <a:t>sorted(list[,reverse])</a:t>
            </a:r>
            <a:r>
              <a:rPr lang="zh-CN" altLang="zh-CN" sz="2400" dirty="0">
                <a:latin typeface="宋体" panose="02010600030101010101" pitchFamily="2" charset="-122"/>
                <a:ea typeface="宋体" panose="02010600030101010101" pitchFamily="2" charset="-122"/>
              </a:rPr>
              <a:t>函数，对原列表元素进行排序并以列表形式输出结果，原列表元素顺序依旧保持不变。第一个参数为排序列表对象，第二个参数为</a:t>
            </a:r>
            <a:r>
              <a:rPr lang="en-US" altLang="zh-CN" sz="2400" dirty="0">
                <a:latin typeface="宋体" panose="02010600030101010101" pitchFamily="2" charset="-122"/>
                <a:ea typeface="宋体" panose="02010600030101010101" pitchFamily="2" charset="-122"/>
              </a:rPr>
              <a:t>True</a:t>
            </a:r>
            <a:r>
              <a:rPr lang="zh-CN" altLang="zh-CN" sz="2400" dirty="0">
                <a:latin typeface="宋体" panose="02010600030101010101" pitchFamily="2" charset="-122"/>
                <a:ea typeface="宋体" panose="02010600030101010101" pitchFamily="2" charset="-122"/>
              </a:rPr>
              <a:t>时，按降序排列，为</a:t>
            </a:r>
            <a:r>
              <a:rPr lang="en-US" altLang="zh-CN" sz="2400" dirty="0">
                <a:latin typeface="宋体" panose="02010600030101010101" pitchFamily="2" charset="-122"/>
                <a:ea typeface="宋体" panose="02010600030101010101" pitchFamily="2" charset="-122"/>
              </a:rPr>
              <a:t>False</a:t>
            </a:r>
            <a:r>
              <a:rPr lang="zh-CN" altLang="zh-CN" sz="2400" dirty="0">
                <a:latin typeface="宋体" panose="02010600030101010101" pitchFamily="2" charset="-122"/>
                <a:ea typeface="宋体" panose="02010600030101010101" pitchFamily="2" charset="-122"/>
              </a:rPr>
              <a:t>时按升序排列，默认值为</a:t>
            </a:r>
            <a:r>
              <a:rPr lang="en-US" altLang="zh-CN" sz="2400" dirty="0">
                <a:latin typeface="宋体" panose="02010600030101010101" pitchFamily="2" charset="-122"/>
                <a:ea typeface="宋体" panose="02010600030101010101" pitchFamily="2" charset="-122"/>
              </a:rPr>
              <a:t>False</a:t>
            </a:r>
            <a:r>
              <a:rPr lang="zh-CN" altLang="zh-CN" sz="2400" dirty="0">
                <a:latin typeface="宋体" panose="02010600030101010101" pitchFamily="2" charset="-122"/>
                <a:ea typeface="宋体" panose="02010600030101010101" pitchFamily="2" charset="-122"/>
              </a:rPr>
              <a:t>。</a:t>
            </a:r>
          </a:p>
        </p:txBody>
      </p:sp>
      <p:sp>
        <p:nvSpPr>
          <p:cNvPr id="3" name="矩形 2"/>
          <p:cNvSpPr/>
          <p:nvPr/>
        </p:nvSpPr>
        <p:spPr>
          <a:xfrm>
            <a:off x="280307" y="2464373"/>
            <a:ext cx="11418073" cy="230832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sorted(list_4,reverse=True)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'y', 't', 't', 'p', 'o', 'n', 'h']</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sorted(list_4)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'h', 'n', 'o', 'p', 't', 't', 'y']</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 'y', 't', 'h', 't', 'o', 'n']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88338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4" name="矩形 3"/>
          <p:cNvSpPr/>
          <p:nvPr/>
        </p:nvSpPr>
        <p:spPr>
          <a:xfrm>
            <a:off x="280307" y="600603"/>
            <a:ext cx="11343861" cy="830997"/>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⑵</a:t>
            </a:r>
            <a:r>
              <a:rPr lang="en-US" altLang="zh-CN" sz="2400" dirty="0">
                <a:latin typeface="宋体" panose="02010600030101010101" pitchFamily="2" charset="-122"/>
                <a:ea typeface="宋体" panose="02010600030101010101" pitchFamily="2" charset="-122"/>
              </a:rPr>
              <a:t>sort([reverse])</a:t>
            </a:r>
            <a:r>
              <a:rPr lang="zh-CN" altLang="zh-CN" sz="2400" dirty="0">
                <a:latin typeface="宋体" panose="02010600030101010101" pitchFamily="2" charset="-122"/>
                <a:ea typeface="宋体" panose="02010600030101010101" pitchFamily="2" charset="-122"/>
              </a:rPr>
              <a:t>方法，对列表元素进行排序，原列表元素顺序被修改。</a:t>
            </a:r>
            <a:r>
              <a:rPr lang="en-US" altLang="zh-CN" sz="2400" dirty="0">
                <a:latin typeface="宋体" panose="02010600030101010101" pitchFamily="2" charset="-122"/>
                <a:ea typeface="宋体" panose="02010600030101010101" pitchFamily="2" charset="-122"/>
              </a:rPr>
              <a:t>reverse</a:t>
            </a:r>
            <a:r>
              <a:rPr lang="zh-CN" altLang="zh-CN" sz="2400" dirty="0">
                <a:latin typeface="宋体" panose="02010600030101010101" pitchFamily="2" charset="-122"/>
                <a:ea typeface="宋体" panose="02010600030101010101" pitchFamily="2" charset="-122"/>
              </a:rPr>
              <a:t>参数作用和</a:t>
            </a:r>
            <a:r>
              <a:rPr lang="en-US" altLang="zh-CN" sz="2400" dirty="0">
                <a:latin typeface="宋体" panose="02010600030101010101" pitchFamily="2" charset="-122"/>
                <a:ea typeface="宋体" panose="02010600030101010101" pitchFamily="2" charset="-122"/>
              </a:rPr>
              <a:t>sorted()</a:t>
            </a:r>
            <a:r>
              <a:rPr lang="zh-CN" altLang="zh-CN" sz="2400" dirty="0">
                <a:latin typeface="宋体" panose="02010600030101010101" pitchFamily="2" charset="-122"/>
                <a:ea typeface="宋体" panose="02010600030101010101" pitchFamily="2" charset="-122"/>
              </a:rPr>
              <a:t>函数相同。</a:t>
            </a:r>
          </a:p>
        </p:txBody>
      </p:sp>
      <p:sp>
        <p:nvSpPr>
          <p:cNvPr id="3" name="矩形 2"/>
          <p:cNvSpPr/>
          <p:nvPr/>
        </p:nvSpPr>
        <p:spPr>
          <a:xfrm>
            <a:off x="243200" y="1431600"/>
            <a:ext cx="11418073" cy="2308324"/>
          </a:xfrm>
          <a:prstGeom prst="rect">
            <a:avLst/>
          </a:prstGeom>
          <a:solidFill>
            <a:schemeClr val="accent1">
              <a:lumMod val="40000"/>
              <a:lumOff val="60000"/>
            </a:schemeClr>
          </a:solidFill>
        </p:spPr>
        <p:txBody>
          <a:bodyPr wrap="square">
            <a:spAutoFit/>
          </a:bodyPr>
          <a:lstStyle/>
          <a:p>
            <a:r>
              <a:rPr lang="en-US" altLang="zh-CN" sz="2400" dirty="0"/>
              <a:t>&gt;&gt;&gt; list_4.sort(reverse=True)              </a:t>
            </a:r>
            <a:endParaRPr lang="zh-CN" altLang="zh-CN" sz="2400" dirty="0"/>
          </a:p>
          <a:p>
            <a:r>
              <a:rPr lang="en-US" altLang="zh-CN" sz="2400" dirty="0"/>
              <a:t>&gt;&gt;&gt; list_4              </a:t>
            </a:r>
            <a:endParaRPr lang="zh-CN" altLang="zh-CN" sz="2400" dirty="0"/>
          </a:p>
          <a:p>
            <a:r>
              <a:rPr lang="en-US" altLang="zh-CN" sz="2400" dirty="0" smtClean="0"/>
              <a:t>       [</a:t>
            </a:r>
            <a:r>
              <a:rPr lang="en-US" altLang="zh-CN" sz="2400" dirty="0"/>
              <a:t>'y', 't', 't', 'p', 'o', 'n', 'h']</a:t>
            </a:r>
            <a:endParaRPr lang="zh-CN" altLang="zh-CN" sz="2400" dirty="0"/>
          </a:p>
          <a:p>
            <a:r>
              <a:rPr lang="en-US" altLang="zh-CN" sz="2400" dirty="0"/>
              <a:t>&gt;&gt;&gt; list_4.sort()              </a:t>
            </a:r>
            <a:endParaRPr lang="zh-CN" altLang="zh-CN" sz="2400" dirty="0"/>
          </a:p>
          <a:p>
            <a:r>
              <a:rPr lang="en-US" altLang="zh-CN" sz="2400" dirty="0"/>
              <a:t>&gt;&gt;&gt; list_4              </a:t>
            </a:r>
            <a:endParaRPr lang="zh-CN" altLang="zh-CN" sz="2400" dirty="0"/>
          </a:p>
          <a:p>
            <a:r>
              <a:rPr lang="en-US" altLang="zh-CN" sz="2400" dirty="0" smtClean="0"/>
              <a:t>       [</a:t>
            </a:r>
            <a:r>
              <a:rPr lang="en-US" altLang="zh-CN" sz="2400" dirty="0"/>
              <a:t>'h', 'n', 'o', 'p', 't', 't', 'y']</a:t>
            </a:r>
            <a:endParaRPr lang="zh-CN" altLang="zh-CN" sz="2400" dirty="0"/>
          </a:p>
        </p:txBody>
      </p:sp>
      <p:sp>
        <p:nvSpPr>
          <p:cNvPr id="2" name="矩形 1"/>
          <p:cNvSpPr/>
          <p:nvPr/>
        </p:nvSpPr>
        <p:spPr>
          <a:xfrm>
            <a:off x="280306" y="3837355"/>
            <a:ext cx="11343861" cy="461665"/>
          </a:xfrm>
          <a:prstGeom prst="rect">
            <a:avLst/>
          </a:prstGeom>
        </p:spPr>
        <p:txBody>
          <a:bodyPr wrap="squar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reverse()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方法，对原列表元素书序进行颠倒，原列表元素顺序被修改。</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243199" y="4396451"/>
            <a:ext cx="11380967" cy="1569660"/>
          </a:xfrm>
          <a:prstGeom prst="rect">
            <a:avLst/>
          </a:prstGeom>
          <a:solidFill>
            <a:schemeClr val="accent1">
              <a:lumMod val="40000"/>
              <a:lumOff val="60000"/>
            </a:schemeClr>
          </a:solidFill>
        </p:spPr>
        <p:txBody>
          <a:bodyPr wrap="square">
            <a:spAutoFit/>
          </a:bodyPr>
          <a:lstStyle/>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list_5=['p', 'y', 't', 'h', 'o', 'n']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list_5.reverse()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list_5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594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 'o', 'h', 't', 'y', 'p']</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38749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6" name="矩形 5"/>
          <p:cNvSpPr/>
          <p:nvPr/>
        </p:nvSpPr>
        <p:spPr>
          <a:xfrm>
            <a:off x="217335" y="543562"/>
            <a:ext cx="11407471" cy="1507464"/>
          </a:xfrm>
          <a:prstGeom prst="rect">
            <a:avLst/>
          </a:prstGeom>
        </p:spPr>
        <p:txBody>
          <a:bodyPr wrap="square">
            <a:spAutoFit/>
          </a:bodyPr>
          <a:lstStyle/>
          <a:p>
            <a:pPr>
              <a:lnSpc>
                <a:spcPct val="157000"/>
              </a:lnSpc>
              <a:spcAft>
                <a:spcPts val="0"/>
              </a:spcAft>
            </a:pP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5.</a:t>
            </a:r>
            <a:r>
              <a:rPr lang="zh-CN" altLang="zh-CN" sz="2800" b="1" kern="100" dirty="0">
                <a:latin typeface="Cambria" panose="02040503050406030204" pitchFamily="18" charset="0"/>
                <a:ea typeface="黑体" panose="02010609060101010101" pitchFamily="49" charset="-122"/>
                <a:cs typeface="Times New Roman" panose="02020603050405020304" pitchFamily="18" charset="0"/>
              </a:rPr>
              <a:t>元素检查</a:t>
            </a: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⑴</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index()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方法，参数作为查找的元素，若列表中存在该元素，则按从左到右的顺序返回该元素首次出现的位置，若该元素不存在，则抛出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ValueError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217335" y="2274838"/>
            <a:ext cx="11033761" cy="3046988"/>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p','y','t','h','t','o','n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list_4.index('t')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list_4.index('m')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Traceback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(most recent call last):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File "&lt;pyshell#34&gt;", line 1, in &lt;module&gt;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list_4.index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ValueError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'm' is not in list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93683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2" name="矩形 1"/>
          <p:cNvSpPr/>
          <p:nvPr/>
        </p:nvSpPr>
        <p:spPr>
          <a:xfrm>
            <a:off x="221153" y="843040"/>
            <a:ext cx="7228261" cy="461665"/>
          </a:xfrm>
          <a:prstGeom prst="rect">
            <a:avLst/>
          </a:prstGeom>
        </p:spPr>
        <p:txBody>
          <a:bodyPr wrap="none">
            <a:spAutoFit/>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⑵</a:t>
            </a:r>
            <a:r>
              <a:rPr lang="en-US" altLang="zh-CN" sz="2400" kern="100" dirty="0">
                <a:latin typeface="Times New Roman" panose="02020603050405020304" pitchFamily="18" charset="0"/>
                <a:ea typeface="宋体" panose="02010600030101010101" pitchFamily="2" charset="-122"/>
              </a:rPr>
              <a:t>count()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方法，统计指定元素在列表中出现的次数。</a:t>
            </a:r>
            <a:endParaRPr lang="zh-CN" altLang="en-US" sz="2400" dirty="0"/>
          </a:p>
        </p:txBody>
      </p:sp>
      <p:sp>
        <p:nvSpPr>
          <p:cNvPr id="3" name="矩形 2"/>
          <p:cNvSpPr/>
          <p:nvPr/>
        </p:nvSpPr>
        <p:spPr>
          <a:xfrm>
            <a:off x="145774" y="1361301"/>
            <a:ext cx="11208688" cy="156966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list_4.count('t')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list_4.count('m')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129210" y="3084481"/>
            <a:ext cx="6335389" cy="461665"/>
          </a:xfrm>
          <a:prstGeom prst="rect">
            <a:avLst/>
          </a:prstGeom>
        </p:spPr>
        <p:txBody>
          <a:bodyPr wrap="non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not in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：检查指定元素是否在列表中。</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145774" y="3699667"/>
            <a:ext cx="11187485" cy="156966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a:latin typeface="Times New Roman" panose="02020603050405020304" pitchFamily="18" charset="0"/>
                <a:ea typeface="宋体" panose="02010600030101010101" pitchFamily="2" charset="-122"/>
                <a:cs typeface="Times New Roman" panose="02020603050405020304" pitchFamily="18" charset="0"/>
              </a:rPr>
              <a:t>&gt;&gt;&gt; 't' in list_4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 not in list_4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076567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grpSp>
        <p:nvGrpSpPr>
          <p:cNvPr id="10" name="组合 9"/>
          <p:cNvGrpSpPr/>
          <p:nvPr/>
        </p:nvGrpSpPr>
        <p:grpSpPr>
          <a:xfrm>
            <a:off x="0" y="600603"/>
            <a:ext cx="3521497" cy="1214622"/>
            <a:chOff x="62324" y="4571287"/>
            <a:chExt cx="3521497" cy="1214622"/>
          </a:xfrm>
        </p:grpSpPr>
        <p:grpSp>
          <p:nvGrpSpPr>
            <p:cNvPr id="11" name="组合 67"/>
            <p:cNvGrpSpPr/>
            <p:nvPr/>
          </p:nvGrpSpPr>
          <p:grpSpPr>
            <a:xfrm>
              <a:off x="62324" y="4571287"/>
              <a:ext cx="880479" cy="1214622"/>
              <a:chOff x="6469453" y="2119547"/>
              <a:chExt cx="1914069" cy="2769162"/>
            </a:xfrm>
          </p:grpSpPr>
          <p:sp>
            <p:nvSpPr>
              <p:cNvPr id="13"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8"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9"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0"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4.3.3</a:t>
                </a:r>
                <a:endParaRPr lang="zh-CN" altLang="en-US" sz="2000" b="1" dirty="0">
                  <a:solidFill>
                    <a:schemeClr val="tx2">
                      <a:lumMod val="50000"/>
                    </a:schemeClr>
                  </a:solidFill>
                </a:endParaRPr>
              </a:p>
            </p:txBody>
          </p:sp>
        </p:grpSp>
        <p:sp>
          <p:nvSpPr>
            <p:cNvPr id="12" name="矩形 11"/>
            <p:cNvSpPr/>
            <p:nvPr/>
          </p:nvSpPr>
          <p:spPr>
            <a:xfrm>
              <a:off x="887146" y="4642846"/>
              <a:ext cx="2696675"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5"/>
                  </a:solidFill>
                </a:rPr>
                <a:t>列表解析</a:t>
              </a:r>
              <a:endParaRPr lang="zh-CN" altLang="en-US" sz="2800" b="1" dirty="0">
                <a:solidFill>
                  <a:schemeClr val="accent5"/>
                </a:solidFill>
              </a:endParaRPr>
            </a:p>
          </p:txBody>
        </p:sp>
      </p:grpSp>
      <p:sp>
        <p:nvSpPr>
          <p:cNvPr id="6" name="矩形 5"/>
          <p:cNvSpPr/>
          <p:nvPr/>
        </p:nvSpPr>
        <p:spPr>
          <a:xfrm>
            <a:off x="150913" y="1254929"/>
            <a:ext cx="11577261" cy="1200329"/>
          </a:xfrm>
          <a:prstGeom prst="rect">
            <a:avLst/>
          </a:prstGeom>
        </p:spPr>
        <p:txBody>
          <a:bodyPr wrap="square">
            <a:spAutoFit/>
          </a:bodyPr>
          <a:lstStyle/>
          <a:p>
            <a:pPr indent="276225" algn="just">
              <a:spcAft>
                <a:spcPts val="0"/>
              </a:spcAft>
            </a:pPr>
            <a:r>
              <a:rPr lang="en-US" altLang="zh-CN"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语言提供了列表解析，指从一个集合对象中有选择的获取计算元素，并对此元素使用任意表达式，生成新的列表序列并返回</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。列表</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解析语法格式如下：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表达式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&gt;for x1 in &lt;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序列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1&gt;[…for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in &lt;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序列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n&gt;]if&lt;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条件表达式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262231" y="2541768"/>
            <a:ext cx="11577100" cy="378565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list_odd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 for i in range(1,10)if i%2==1]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list_odd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3, 5, 7, 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list_even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=[i*2 for i in range(1,6)]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list_even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 4, 6, 8, 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list_mix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x,y</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x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list_odd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y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list_even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x!=y]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list_mix</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2], [1, 4], [1, 6], [1, 8], [1, 10], [3, 2], [3, 4], [3, 6], [3, 8], [3, 10], [5, 2], [5, 4], [5, 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en-US" altLang="zh-CN" sz="2400" kern="100" dirty="0">
                <a:latin typeface="Times New Roman" panose="02020603050405020304" pitchFamily="18" charset="0"/>
                <a:ea typeface="宋体" panose="02010600030101010101" pitchFamily="2" charset="-122"/>
              </a:rPr>
              <a:t>[5, 8], [5, 10], [7, 2], [7, 4], [7, 6], [7, 8], [7, 10], [9, 2], [9, 4], [9, 6], [9, 8], [9, 10]] </a:t>
            </a:r>
            <a:endParaRPr lang="zh-CN" altLang="en-US" sz="2400" dirty="0"/>
          </a:p>
        </p:txBody>
      </p:sp>
    </p:spTree>
    <p:extLst>
      <p:ext uri="{BB962C8B-B14F-4D97-AF65-F5344CB8AC3E}">
        <p14:creationId xmlns:p14="http://schemas.microsoft.com/office/powerpoint/2010/main" val="3012174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7951" y="689075"/>
            <a:ext cx="4565097" cy="1631865"/>
            <a:chOff x="1949" y="4185715"/>
            <a:chExt cx="4565097" cy="1631865"/>
          </a:xfrm>
        </p:grpSpPr>
        <p:grpSp>
          <p:nvGrpSpPr>
            <p:cNvPr id="24" name="组合 25"/>
            <p:cNvGrpSpPr/>
            <p:nvPr/>
          </p:nvGrpSpPr>
          <p:grpSpPr>
            <a:xfrm>
              <a:off x="1949" y="4185715"/>
              <a:ext cx="847793" cy="1631865"/>
              <a:chOff x="1147497" y="2119547"/>
              <a:chExt cx="1914069" cy="3767138"/>
            </a:xfrm>
          </p:grpSpPr>
          <p:sp>
            <p:nvSpPr>
              <p:cNvPr id="26"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9"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0"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2"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4.1.1</a:t>
                </a:r>
                <a:endParaRPr lang="zh-CN" altLang="en-US" sz="2000" b="1" dirty="0">
                  <a:solidFill>
                    <a:schemeClr val="tx2">
                      <a:lumMod val="50000"/>
                    </a:schemeClr>
                  </a:solidFill>
                </a:endParaRPr>
              </a:p>
            </p:txBody>
          </p:sp>
          <p:sp>
            <p:nvSpPr>
              <p:cNvPr id="34" name="矩形 33"/>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25" name="矩形 24"/>
            <p:cNvSpPr/>
            <p:nvPr/>
          </p:nvSpPr>
          <p:spPr>
            <a:xfrm>
              <a:off x="805901" y="4259267"/>
              <a:ext cx="376114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索引与切片</a:t>
              </a:r>
              <a:endParaRPr lang="zh-CN" altLang="en-US" sz="2800" b="1" dirty="0">
                <a:solidFill>
                  <a:schemeClr val="accent4"/>
                </a:solidFill>
              </a:endParaRPr>
            </a:p>
          </p:txBody>
        </p:sp>
      </p:grpSp>
      <p:grpSp>
        <p:nvGrpSpPr>
          <p:cNvPr id="17" name="组合 16"/>
          <p:cNvGrpSpPr/>
          <p:nvPr/>
        </p:nvGrpSpPr>
        <p:grpSpPr>
          <a:xfrm>
            <a:off x="7951" y="-8898"/>
            <a:ext cx="8464290" cy="628954"/>
            <a:chOff x="1805470" y="2263333"/>
            <a:chExt cx="5837592" cy="629063"/>
          </a:xfrm>
        </p:grpSpPr>
        <p:sp>
          <p:nvSpPr>
            <p:cNvPr id="1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9" name="椭圆 18"/>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4.1</a:t>
              </a:r>
              <a:endParaRPr lang="en-US" altLang="zh-CN" sz="3200" dirty="0">
                <a:solidFill>
                  <a:schemeClr val="accent4"/>
                </a:solidFill>
                <a:latin typeface="Impact" panose="020B0806030902050204" pitchFamily="34" charset="0"/>
              </a:endParaRPr>
            </a:p>
          </p:txBody>
        </p:sp>
        <p:sp>
          <p:nvSpPr>
            <p:cNvPr id="20" name="矩形 19"/>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序列的通用操作</a:t>
              </a:r>
              <a:endParaRPr lang="zh-CN" altLang="en-US" sz="3200" b="1" dirty="0">
                <a:solidFill>
                  <a:schemeClr val="tx1">
                    <a:lumMod val="65000"/>
                    <a:lumOff val="35000"/>
                  </a:schemeClr>
                </a:solidFill>
              </a:endParaRPr>
            </a:p>
          </p:txBody>
        </p:sp>
      </p:grpSp>
      <p:sp>
        <p:nvSpPr>
          <p:cNvPr id="3" name="矩形 2"/>
          <p:cNvSpPr/>
          <p:nvPr/>
        </p:nvSpPr>
        <p:spPr>
          <a:xfrm>
            <a:off x="633333" y="1441880"/>
            <a:ext cx="10578006" cy="1200329"/>
          </a:xfrm>
          <a:prstGeom prst="rect">
            <a:avLst/>
          </a:prstGeom>
        </p:spPr>
        <p:txBody>
          <a:bodyPr wrap="square">
            <a:spAutoFit/>
          </a:bodyPr>
          <a:lstStyle/>
          <a:p>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序列</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a:t>
            </a:r>
            <a:r>
              <a:rPr lang="en-US" altLang="zh-CN" sz="2400" kern="100" dirty="0">
                <a:latin typeface="Times New Roman" panose="02020603050405020304" pitchFamily="18" charset="0"/>
                <a:ea typeface="宋体" panose="02010600030101010101" pitchFamily="2" charset="-122"/>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中最基本的数据结构，序列中每一个元素都有自己的位置编号（也称下标），通过索引的方式可以获得数据</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dirty="0" smtClean="0">
                <a:latin typeface="黑体" panose="02010609060101010101" pitchFamily="49" charset="-122"/>
                <a:ea typeface="黑体" panose="02010609060101010101" pitchFamily="49" charset="-122"/>
              </a:rPr>
              <a:t>（</a:t>
            </a:r>
            <a:r>
              <a:rPr lang="zh-CN" altLang="zh-CN" sz="2400" dirty="0">
                <a:latin typeface="黑体" panose="02010609060101010101" pitchFamily="49" charset="-122"/>
                <a:ea typeface="黑体" panose="02010609060101010101" pitchFamily="49" charset="-122"/>
              </a:rPr>
              <a:t>以字符串为例，</a:t>
            </a:r>
            <a:r>
              <a:rPr lang="en-US" altLang="zh-CN" sz="2400" dirty="0">
                <a:latin typeface="黑体" panose="02010609060101010101" pitchFamily="49" charset="-122"/>
                <a:ea typeface="黑体" panose="02010609060101010101" pitchFamily="49" charset="-122"/>
              </a:rPr>
              <a:t>name=" Rossum"</a:t>
            </a:r>
            <a:r>
              <a:rPr lang="zh-CN" altLang="zh-CN" sz="2400" dirty="0">
                <a:latin typeface="黑体" panose="02010609060101010101" pitchFamily="49" charset="-122"/>
                <a:ea typeface="黑体" panose="02010609060101010101" pitchFamily="49" charset="-122"/>
              </a:rPr>
              <a:t>）</a:t>
            </a:r>
            <a:endParaRPr lang="zh-CN" altLang="en-US" sz="2400" dirty="0">
              <a:latin typeface="黑体" panose="02010609060101010101" pitchFamily="49" charset="-122"/>
              <a:ea typeface="黑体" panose="02010609060101010101" pitchFamily="49" charset="-122"/>
            </a:endParaRPr>
          </a:p>
        </p:txBody>
      </p:sp>
      <p:sp>
        <p:nvSpPr>
          <p:cNvPr id="4" name="Rectangle 2"/>
          <p:cNvSpPr>
            <a:spLocks noChangeArrowheads="1"/>
          </p:cNvSpPr>
          <p:nvPr/>
        </p:nvSpPr>
        <p:spPr bwMode="auto">
          <a:xfrm>
            <a:off x="350553" y="2457137"/>
            <a:ext cx="1915477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val="644977303"/>
              </p:ext>
            </p:extLst>
          </p:nvPr>
        </p:nvGraphicFramePr>
        <p:xfrm>
          <a:off x="633333" y="3071361"/>
          <a:ext cx="10746793" cy="3405836"/>
        </p:xfrm>
        <a:graphic>
          <a:graphicData uri="http://schemas.openxmlformats.org/presentationml/2006/ole">
            <mc:AlternateContent xmlns:mc="http://schemas.openxmlformats.org/markup-compatibility/2006">
              <mc:Choice xmlns:v="urn:schemas-microsoft-com:vml" Requires="v">
                <p:oleObj spid="_x0000_s10367" name="Visio" r:id="rId4" imgW="6581931" imgH="2086019" progId="Visio.Drawing.15">
                  <p:embed/>
                </p:oleObj>
              </mc:Choice>
              <mc:Fallback>
                <p:oleObj name="Visio" r:id="rId4" imgW="6581931" imgH="2086019" progId="Visio.Drawing.15">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3333" y="3071361"/>
                        <a:ext cx="10746793" cy="3405836"/>
                      </a:xfrm>
                      <a:prstGeom prst="rect">
                        <a:avLst/>
                      </a:prstGeom>
                      <a:noFill/>
                    </p:spPr>
                  </p:pic>
                </p:oleObj>
              </mc:Fallback>
            </mc:AlternateContent>
          </a:graphicData>
        </a:graphic>
      </p:graphicFrame>
    </p:spTree>
    <p:extLst>
      <p:ext uri="{BB962C8B-B14F-4D97-AF65-F5344CB8AC3E}">
        <p14:creationId xmlns:p14="http://schemas.microsoft.com/office/powerpoint/2010/main" val="29338404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grpSp>
        <p:nvGrpSpPr>
          <p:cNvPr id="21" name="组合 20"/>
          <p:cNvGrpSpPr/>
          <p:nvPr/>
        </p:nvGrpSpPr>
        <p:grpSpPr>
          <a:xfrm>
            <a:off x="0" y="592595"/>
            <a:ext cx="4655634" cy="1203989"/>
            <a:chOff x="3099037" y="4534504"/>
            <a:chExt cx="4655634" cy="1203989"/>
          </a:xfrm>
        </p:grpSpPr>
        <p:grpSp>
          <p:nvGrpSpPr>
            <p:cNvPr id="22" name="组合 11"/>
            <p:cNvGrpSpPr/>
            <p:nvPr/>
          </p:nvGrpSpPr>
          <p:grpSpPr>
            <a:xfrm>
              <a:off x="3099037" y="4534504"/>
              <a:ext cx="882502" cy="1203989"/>
              <a:chOff x="9130435" y="2119547"/>
              <a:chExt cx="1914069" cy="2769162"/>
            </a:xfrm>
          </p:grpSpPr>
          <p:sp>
            <p:nvSpPr>
              <p:cNvPr id="24"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25"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6"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7" name="文本框 77"/>
              <p:cNvSpPr txBox="1"/>
              <p:nvPr/>
            </p:nvSpPr>
            <p:spPr>
              <a:xfrm>
                <a:off x="9270085" y="2519379"/>
                <a:ext cx="1634778" cy="920249"/>
              </a:xfrm>
              <a:prstGeom prst="rect">
                <a:avLst/>
              </a:prstGeom>
              <a:noFill/>
            </p:spPr>
            <p:txBody>
              <a:bodyPr wrap="none" rtlCol="0">
                <a:spAutoFit/>
              </a:bodyPr>
              <a:lstStyle/>
              <a:p>
                <a:pPr algn="ctr"/>
                <a:r>
                  <a:rPr lang="en-US" altLang="zh-CN" sz="2000" b="1" dirty="0" smtClean="0">
                    <a:solidFill>
                      <a:schemeClr val="tx2">
                        <a:lumMod val="50000"/>
                      </a:schemeClr>
                    </a:solidFill>
                  </a:rPr>
                  <a:t>4.3.4</a:t>
                </a:r>
                <a:endParaRPr lang="zh-CN" altLang="en-US" sz="2000" b="1" dirty="0">
                  <a:solidFill>
                    <a:schemeClr val="tx2">
                      <a:lumMod val="50000"/>
                    </a:schemeClr>
                  </a:solidFill>
                </a:endParaRPr>
              </a:p>
            </p:txBody>
          </p:sp>
        </p:grpSp>
        <p:sp>
          <p:nvSpPr>
            <p:cNvPr id="23" name="矩形 22"/>
            <p:cNvSpPr/>
            <p:nvPr/>
          </p:nvSpPr>
          <p:spPr>
            <a:xfrm>
              <a:off x="3925882" y="4604617"/>
              <a:ext cx="382878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6"/>
                  </a:solidFill>
                </a:rPr>
                <a:t>列表复制</a:t>
              </a:r>
              <a:endParaRPr lang="zh-CN" altLang="en-US" sz="2800" b="1" dirty="0">
                <a:solidFill>
                  <a:schemeClr val="accent6"/>
                </a:solidFill>
              </a:endParaRPr>
            </a:p>
          </p:txBody>
        </p:sp>
      </p:grpSp>
      <p:sp>
        <p:nvSpPr>
          <p:cNvPr id="2" name="矩形 1"/>
          <p:cNvSpPr/>
          <p:nvPr/>
        </p:nvSpPr>
        <p:spPr>
          <a:xfrm>
            <a:off x="2126771" y="647628"/>
            <a:ext cx="9768380" cy="1631216"/>
          </a:xfrm>
          <a:prstGeom prst="rect">
            <a:avLst/>
          </a:prstGeom>
        </p:spPr>
        <p:txBody>
          <a:bodyPr wrap="square">
            <a:spAutoFit/>
          </a:bodyPr>
          <a:lstStyle/>
          <a:p>
            <a:pPr indent="266700" algn="just"/>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800" b="1" dirty="0"/>
              <a:t>1.</a:t>
            </a:r>
            <a:r>
              <a:rPr lang="zh-CN" altLang="zh-CN" sz="2800" b="1" dirty="0"/>
              <a:t>利用切片进行复制</a:t>
            </a:r>
          </a:p>
          <a:p>
            <a:pPr indent="266700" algn="just">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当</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直接将一个变量赋值给另一个变量的时候，通常只是产生一个新的引用，也既被赋值变量和原变量指向的是内存中同一片区域，这一过程并没有在内存空间中产生一份新的拷贝。</a:t>
            </a:r>
          </a:p>
        </p:txBody>
      </p:sp>
      <p:sp>
        <p:nvSpPr>
          <p:cNvPr id="3" name="矩形 2"/>
          <p:cNvSpPr/>
          <p:nvPr/>
        </p:nvSpPr>
        <p:spPr>
          <a:xfrm>
            <a:off x="255218" y="2306093"/>
            <a:ext cx="11639933" cy="4401205"/>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list_monster</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熊山君</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黑熊怪</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黄风怪</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虎先锋</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白骨精</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黄袍怪</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金角</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list_monster1=</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list_monster</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list_monster1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熊山君</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黑熊怪</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黄风怪</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虎先锋</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白骨精</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黄袍怪</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金角</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id(</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list_monster</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2117820888576</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id(list_monster1)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2117851029696</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list_monster11=list_monster1[1:4]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list_monster11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黑熊怪</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黄风怪</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虎先锋</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list_monster12=list_monster1[0:5:2]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list_monster12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熊山君</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黄风怪</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白骨精</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71561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2" name="矩形 1"/>
          <p:cNvSpPr/>
          <p:nvPr/>
        </p:nvSpPr>
        <p:spPr>
          <a:xfrm>
            <a:off x="554896" y="600603"/>
            <a:ext cx="9768380" cy="523220"/>
          </a:xfrm>
          <a:prstGeom prst="rect">
            <a:avLst/>
          </a:prstGeom>
        </p:spPr>
        <p:txBody>
          <a:bodyPr wrap="square">
            <a:spAutoFit/>
          </a:bodyPr>
          <a:lstStyle/>
          <a:p>
            <a:r>
              <a:rPr lang="en-US" altLang="zh-CN" sz="2800" kern="100" dirty="0" smtClean="0">
                <a:latin typeface="黑体" panose="02010609060101010101" pitchFamily="49" charset="-122"/>
                <a:ea typeface="黑体" panose="02010609060101010101" pitchFamily="49" charset="-122"/>
                <a:cs typeface="Times New Roman" panose="02020603050405020304" pitchFamily="18" charset="0"/>
              </a:rPr>
              <a:t>   2.</a:t>
            </a:r>
            <a:r>
              <a:rPr lang="en-US" altLang="zh-CN" sz="2800" b="1" dirty="0" smtClean="0">
                <a:latin typeface="黑体" panose="02010609060101010101" pitchFamily="49" charset="-122"/>
                <a:ea typeface="黑体" panose="02010609060101010101" pitchFamily="49" charset="-122"/>
              </a:rPr>
              <a:t>copy</a:t>
            </a:r>
            <a:r>
              <a:rPr lang="en-US" altLang="zh-CN" sz="2800" b="1" dirty="0">
                <a:latin typeface="黑体" panose="02010609060101010101" pitchFamily="49" charset="-122"/>
                <a:ea typeface="黑体" panose="02010609060101010101" pitchFamily="49" charset="-122"/>
              </a:rPr>
              <a:t>()</a:t>
            </a:r>
            <a:r>
              <a:rPr lang="zh-CN" altLang="zh-CN" sz="2800" b="1" dirty="0">
                <a:latin typeface="黑体" panose="02010609060101010101" pitchFamily="49" charset="-122"/>
                <a:ea typeface="黑体" panose="02010609060101010101" pitchFamily="49" charset="-122"/>
              </a:rPr>
              <a:t>方法进行</a:t>
            </a:r>
            <a:r>
              <a:rPr lang="zh-CN" altLang="zh-CN" sz="2800" b="1" dirty="0" smtClean="0">
                <a:latin typeface="黑体" panose="02010609060101010101" pitchFamily="49" charset="-122"/>
                <a:ea typeface="黑体" panose="02010609060101010101" pitchFamily="49" charset="-122"/>
              </a:rPr>
              <a:t>复制</a:t>
            </a:r>
            <a:endParaRPr lang="zh-CN" altLang="zh-CN" sz="2800" b="1" dirty="0">
              <a:latin typeface="黑体" panose="02010609060101010101" pitchFamily="49" charset="-122"/>
              <a:ea typeface="黑体" panose="02010609060101010101" pitchFamily="49" charset="-122"/>
            </a:endParaRPr>
          </a:p>
        </p:txBody>
      </p:sp>
      <p:sp>
        <p:nvSpPr>
          <p:cNvPr id="4" name="矩形 3"/>
          <p:cNvSpPr/>
          <p:nvPr/>
        </p:nvSpPr>
        <p:spPr>
          <a:xfrm>
            <a:off x="348575" y="1219018"/>
            <a:ext cx="11183193" cy="1477328"/>
          </a:xfrm>
          <a:prstGeom prst="rect">
            <a:avLst/>
          </a:prstGeom>
          <a:solidFill>
            <a:schemeClr val="accent1">
              <a:lumMod val="40000"/>
              <a:lumOff val="60000"/>
            </a:schemeClr>
          </a:solidFill>
        </p:spPr>
        <p:txBody>
          <a:bodyPr wrap="square">
            <a:spAutoFit/>
          </a:bodyPr>
          <a:lstStyle/>
          <a:p>
            <a:pPr indent="26924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&gt;&gt;&gt; list_monster2=</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list_monster.copy</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&gt;&gt;&gt; list_monster2              </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53594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熊山君</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黑熊怪</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黄风怪</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虎先锋</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白骨精</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黄袍怪</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金角</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&gt;&gt;&gt; id(list_monster2)              </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53594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2117851030976</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397747" y="2617167"/>
            <a:ext cx="11084851" cy="3723455"/>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“浅拷贝”与“深拷贝”</a:t>
            </a:r>
          </a:p>
          <a:p>
            <a:pPr algn="just">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直接</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列表赋值，只是对原列表增加了一个新的引用名称，新变量名和旧变量名指向同一片区域，当一个列表变量所对应列表的内容被修改，另一个列表变量的内容也会相应发生变化，因为其本质上是同一个列表对象。因此直接的列表赋值过程被称为“浅拷贝”。</a:t>
            </a:r>
          </a:p>
          <a:p>
            <a:pPr indent="266700" algn="just">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当</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copy()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方法进行列表复制是，程序会在内存另一个区域，复制一份与原列表内容完全相同的副本，此时新的列表变量与旧列表变量是完全独立的两个变量，彼此之间没有关联。因此通过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copy()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方法生成新列表变量的过程被称为“深拷贝”。</a:t>
            </a:r>
          </a:p>
        </p:txBody>
      </p:sp>
      <p:sp>
        <p:nvSpPr>
          <p:cNvPr id="6" name="矩形 5"/>
          <p:cNvSpPr/>
          <p:nvPr/>
        </p:nvSpPr>
        <p:spPr>
          <a:xfrm>
            <a:off x="299405" y="699494"/>
            <a:ext cx="11404915" cy="5632311"/>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del list_monster2[2]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list_monster2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熊山君</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黑熊怪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虎先锋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白骨精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黄袍怪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金角</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list_monster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熊山君</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黑熊怪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黄风怪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虎先锋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白骨精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黄袍怪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金角</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list_monster3=</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list_monster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list_monster3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594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熊山君</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黑熊怪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黄风怪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虎先锋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白骨精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黄袍怪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金角</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del list_monster3[2]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list_monster3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594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熊山君</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黑熊怪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虎先锋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白骨精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黄袍怪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金角</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list_monster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594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熊山君</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黑熊怪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虎先锋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白骨精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黄袍怪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金角</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p>
          <a:p>
            <a:pPr indent="535940" algn="just">
              <a:spcAft>
                <a:spcPts val="0"/>
              </a:spcAft>
            </a:pP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53594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29666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grpSp>
        <p:nvGrpSpPr>
          <p:cNvPr id="10" name="组合 9"/>
          <p:cNvGrpSpPr/>
          <p:nvPr/>
        </p:nvGrpSpPr>
        <p:grpSpPr>
          <a:xfrm>
            <a:off x="0" y="600603"/>
            <a:ext cx="4565097" cy="1631865"/>
            <a:chOff x="1949" y="4185715"/>
            <a:chExt cx="4565097" cy="1631865"/>
          </a:xfrm>
        </p:grpSpPr>
        <p:grpSp>
          <p:nvGrpSpPr>
            <p:cNvPr id="11" name="组合 25"/>
            <p:cNvGrpSpPr/>
            <p:nvPr/>
          </p:nvGrpSpPr>
          <p:grpSpPr>
            <a:xfrm>
              <a:off x="1949" y="4185715"/>
              <a:ext cx="847793" cy="1631865"/>
              <a:chOff x="1147497" y="2119547"/>
              <a:chExt cx="1914069" cy="3767138"/>
            </a:xfrm>
          </p:grpSpPr>
          <p:sp>
            <p:nvSpPr>
              <p:cNvPr id="13"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8"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9"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0" name="文本框 5"/>
              <p:cNvSpPr txBox="1"/>
              <p:nvPr/>
            </p:nvSpPr>
            <p:spPr>
              <a:xfrm>
                <a:off x="1274331" y="2525510"/>
                <a:ext cx="1701707" cy="923648"/>
              </a:xfrm>
              <a:prstGeom prst="rect">
                <a:avLst/>
              </a:prstGeom>
              <a:noFill/>
            </p:spPr>
            <p:txBody>
              <a:bodyPr wrap="none" rtlCol="0">
                <a:spAutoFit/>
              </a:bodyPr>
              <a:lstStyle/>
              <a:p>
                <a:pPr algn="ctr"/>
                <a:r>
                  <a:rPr lang="en-US" altLang="zh-CN" sz="2000" b="1" dirty="0" smtClean="0">
                    <a:solidFill>
                      <a:schemeClr val="tx2">
                        <a:lumMod val="50000"/>
                      </a:schemeClr>
                    </a:solidFill>
                  </a:rPr>
                  <a:t>4.3.5</a:t>
                </a:r>
                <a:endParaRPr lang="zh-CN" altLang="en-US" sz="2000" b="1" dirty="0">
                  <a:solidFill>
                    <a:schemeClr val="tx2">
                      <a:lumMod val="50000"/>
                    </a:schemeClr>
                  </a:solidFill>
                </a:endParaRPr>
              </a:p>
            </p:txBody>
          </p:sp>
          <p:sp>
            <p:nvSpPr>
              <p:cNvPr id="21" name="矩形 20"/>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12" name="矩形 11"/>
            <p:cNvSpPr/>
            <p:nvPr/>
          </p:nvSpPr>
          <p:spPr>
            <a:xfrm>
              <a:off x="805901" y="4259267"/>
              <a:ext cx="3761145"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元组创建</a:t>
              </a:r>
              <a:endParaRPr lang="zh-CN" altLang="en-US" sz="2800" b="1" dirty="0">
                <a:solidFill>
                  <a:schemeClr val="accent4"/>
                </a:solidFill>
              </a:endParaRPr>
            </a:p>
          </p:txBody>
        </p:sp>
      </p:grpSp>
      <p:sp>
        <p:nvSpPr>
          <p:cNvPr id="3" name="矩形 2"/>
          <p:cNvSpPr/>
          <p:nvPr/>
        </p:nvSpPr>
        <p:spPr>
          <a:xfrm>
            <a:off x="342602" y="1309592"/>
            <a:ext cx="11663868" cy="1569660"/>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列表</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元素可以修改，元组的元素不能修改，其他操作完全一致。之所以要有不可变的列表——“元组”，原因是元组提供了一种具有完整性和持久性的数据结构，可以在一些必要的情况下提供不可变对象，例如后面将介绍到的字典，字典的键是不可能变的，元组可做字典的键，但列表不行。</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241189" y="2658568"/>
            <a:ext cx="11618867" cy="1138132"/>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圆括号“</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 )</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”创建元组</a:t>
            </a:r>
          </a:p>
          <a:p>
            <a:pPr lvl="0" algn="just">
              <a:spcAft>
                <a:spcPts val="0"/>
              </a:spcAft>
            </a:pPr>
            <a:r>
              <a:rPr lang="zh-CN" altLang="zh-CN" sz="2400" dirty="0">
                <a:latin typeface="宋体" panose="02010600030101010101" pitchFamily="2" charset="-122"/>
                <a:ea typeface="宋体" panose="02010600030101010101" pitchFamily="2" charset="-122"/>
              </a:rPr>
              <a:t>⑴</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将</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多个元素用“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”分隔开，置于一堆圆括号中，也可以不用圆括号。</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118631" y="3784725"/>
            <a:ext cx="11741426" cy="3046988"/>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tuple_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hlinkClick r:id="rId3"/>
              </a:rPr>
              <a:t>immortal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玉皇大帝</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西王母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太白金星</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太上老君</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托塔天王李靖</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tuple_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hlinkClick r:id="rId3"/>
              </a:rPr>
              <a:t>immortal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玉皇大帝</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西王母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太白金星</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太上老君</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托塔天王李靖</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tuple_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hlinkClick r:id="rId3"/>
              </a:rPr>
              <a:t>immortal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四大天王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二郎神杨戬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巨灵神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赤脚大仙</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如来佛</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十八罗汉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tuple_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hlinkClick r:id="rId3"/>
              </a:rPr>
              <a:t>immortal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四大天王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二郎神杨戬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巨灵神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赤脚大仙</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如来佛</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十八罗汉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type(tuple_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hlinkClick r:id="rId3"/>
              </a:rPr>
              <a:t>immortal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&lt;class 'tuple'&gt;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108157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2" name="矩形 1"/>
          <p:cNvSpPr/>
          <p:nvPr/>
        </p:nvSpPr>
        <p:spPr>
          <a:xfrm>
            <a:off x="272994" y="738224"/>
            <a:ext cx="11367715" cy="1507464"/>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构造函数</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tuple()</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创建元组</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使用</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构造函数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tuple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可以从集合中创建元组，将集合中的每个元素变成元组的元素。这里的集合可以是字符串、列表等包含多个元素的集合对象。</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413469" y="2473621"/>
            <a:ext cx="11227240" cy="3046988"/>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str_pi</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='3.1415926'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tuple_pi</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=tuple(</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str_pi</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tuple_pi</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 '.', '1', '4', '1', '5', '9', '2', '6')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=[1,2,3,4,5,6,7]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tuple_num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=tuple(</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tuple_num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1, 2, 3, 4, 5, 6, 7)</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31030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grpSp>
        <p:nvGrpSpPr>
          <p:cNvPr id="8" name="组合 7"/>
          <p:cNvGrpSpPr/>
          <p:nvPr/>
        </p:nvGrpSpPr>
        <p:grpSpPr>
          <a:xfrm>
            <a:off x="60055" y="600603"/>
            <a:ext cx="4439117" cy="1224301"/>
            <a:chOff x="3433044" y="2951527"/>
            <a:chExt cx="4020125" cy="1224301"/>
          </a:xfrm>
        </p:grpSpPr>
        <p:grpSp>
          <p:nvGrpSpPr>
            <p:cNvPr id="9" name="组合 8"/>
            <p:cNvGrpSpPr/>
            <p:nvPr/>
          </p:nvGrpSpPr>
          <p:grpSpPr>
            <a:xfrm>
              <a:off x="3433044" y="2951527"/>
              <a:ext cx="866019" cy="1224301"/>
              <a:chOff x="3808475" y="2119547"/>
              <a:chExt cx="1914069" cy="2769162"/>
            </a:xfrm>
          </p:grpSpPr>
          <p:sp>
            <p:nvSpPr>
              <p:cNvPr id="11"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2"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8" name="文本框 75"/>
              <p:cNvSpPr txBox="1"/>
              <p:nvPr/>
            </p:nvSpPr>
            <p:spPr>
              <a:xfrm>
                <a:off x="3932747" y="2502606"/>
                <a:ext cx="1671022" cy="904981"/>
              </a:xfrm>
              <a:prstGeom prst="rect">
                <a:avLst/>
              </a:prstGeom>
              <a:noFill/>
            </p:spPr>
            <p:txBody>
              <a:bodyPr wrap="square" rtlCol="0">
                <a:spAutoFit/>
              </a:bodyPr>
              <a:lstStyle/>
              <a:p>
                <a:pPr algn="ctr"/>
                <a:r>
                  <a:rPr lang="en-US" altLang="zh-CN" sz="2000" b="1" dirty="0" smtClean="0">
                    <a:solidFill>
                      <a:schemeClr val="tx2">
                        <a:lumMod val="50000"/>
                      </a:schemeClr>
                    </a:solidFill>
                  </a:rPr>
                  <a:t>4.3.6</a:t>
                </a:r>
                <a:endParaRPr lang="zh-CN" altLang="en-US" sz="2000" b="1" dirty="0">
                  <a:solidFill>
                    <a:schemeClr val="tx2">
                      <a:lumMod val="50000"/>
                    </a:schemeClr>
                  </a:solidFill>
                </a:endParaRPr>
              </a:p>
            </p:txBody>
          </p:sp>
        </p:grpSp>
        <p:sp>
          <p:nvSpPr>
            <p:cNvPr id="10" name="矩形 9"/>
            <p:cNvSpPr/>
            <p:nvPr/>
          </p:nvSpPr>
          <p:spPr>
            <a:xfrm>
              <a:off x="4245324" y="3030160"/>
              <a:ext cx="3207845"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列表与元组应用实例</a:t>
              </a:r>
              <a:endParaRPr lang="zh-CN" altLang="en-US" sz="2800" b="1" dirty="0">
                <a:solidFill>
                  <a:schemeClr val="accent2"/>
                </a:solidFill>
              </a:endParaRPr>
            </a:p>
          </p:txBody>
        </p:sp>
      </p:grpSp>
      <p:sp>
        <p:nvSpPr>
          <p:cNvPr id="3" name="矩形 2"/>
          <p:cNvSpPr/>
          <p:nvPr/>
        </p:nvSpPr>
        <p:spPr>
          <a:xfrm>
            <a:off x="755374" y="1170071"/>
            <a:ext cx="11298803" cy="3046988"/>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有一个神像被放置在金银铜三个盒子中的一个，金盒子上写着，神像就在这个盒子里，银盒子上写着神像不在这个盒子里，铜盒子上写着神像不在金盒子里。着三句话只有一句是真话。请问神像在哪个盒子里？</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解题思路：因为逻辑值</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可以当整数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使用，同时约束条件为三句话只有一句话为真，于是可以根据三句话构建条件表达式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金</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金</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。假设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为神像所在的盒子，用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循环分别假设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为金银铜盒子中的一个去测试盒子上的三句话，如果表达式成立，那么此时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的值就是对应的答案。答案为银盒子。代码如下所示：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493614" y="4217059"/>
            <a:ext cx="11490689" cy="193899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list_box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金</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x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list_box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金</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金</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神像在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盒子里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break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660866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2" name="矩形 1"/>
          <p:cNvSpPr/>
          <p:nvPr/>
        </p:nvSpPr>
        <p:spPr>
          <a:xfrm>
            <a:off x="226576" y="790256"/>
            <a:ext cx="11296481" cy="3046988"/>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4-11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生成长度为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的一维随机整数序列，编程查找其中的最大值。</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解题思路：生成随机一维整数列表。通过索引来遍历列表中的每一个元素，前提是构建包含所有索引的迭代器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range(0,len(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。定义变量</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存放最大值，定义变量</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max_point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存放最大值所在的位置。将最大值和列表中的元素逐一比对，如果该元素大于最大值，则将此元素付给</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，同时该元素所在位置索引号赋值给</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max_point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。遍历结束时，变量</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max_point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存放的内容就是一维序列中的最大值和对应的位置。注意</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的初值为第一个元素，</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max_point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的初值为第一个元素的索引号。找最小数的方法与此同理。代码如下所示：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304690" y="1204303"/>
            <a:ext cx="11369308" cy="4893647"/>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import random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生成一维随机序列</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range(10):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list_rnd.append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random.randint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(1,100))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max_point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range(0,len(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[i]&gt;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max_point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序列中的最大是为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max_point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号位上</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16955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3" name="矩形 2"/>
          <p:cNvSpPr/>
          <p:nvPr/>
        </p:nvSpPr>
        <p:spPr>
          <a:xfrm>
            <a:off x="153750" y="733611"/>
            <a:ext cx="11377400" cy="3046988"/>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生成四行五列的二随机整数序列，编程查找其中的最大值。</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解题思路：基本思想同例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，因为是二维列表，所以需要构建两个迭代器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range(1,5)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range(1,6)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来遍历行坐标索引与列坐标索引，行索引和列索引分别用变量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进行描述。例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是在一个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循环里遍历，而本题是在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循环嵌套中遍历。外层</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循环是进行行遍历，内层负循环进行列遍历。在遍历中逐个与变量</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比对，如二维序列中的元素大于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，则将该元素赋值给</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，该元素坐在的行坐标与列坐标分别赋值给</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max_xpoint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max_ypoint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。这里也要注意</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max_xpoint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max_ypoint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的初值是默认第一个元素。代码如下所示：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72828" y="671691"/>
            <a:ext cx="12016673" cy="6186309"/>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import random</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list_2Drnd=[]</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list_1Drnd=[]</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生成二维随机序列</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for i in range(0,4):</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for j in range(0,5):</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list_1Drnd.append(</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random.randint</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(1,100))</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print(f"{list_1Drnd}\n")</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list_2Drnd.append(list_1Drnd)</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list_1Drnd=[]</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=list_2Drnd[0][0]</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max_xpoint</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max_ypoint</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i=0</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j=0</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for i in range(0,4):</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for j in range(0,5):</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if list_2Drnd[i][j]&gt;</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=list_2Drnd[i][j]</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max_xpoint</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=i</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max_ypoint</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=j</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二维序列中的最大值是</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在</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max_xpoint</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行</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max_ypoint</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列上</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40690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2" name="矩形 1"/>
          <p:cNvSpPr/>
          <p:nvPr/>
        </p:nvSpPr>
        <p:spPr>
          <a:xfrm>
            <a:off x="312750" y="848228"/>
            <a:ext cx="11367715" cy="2677656"/>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查找二维序列中的鞍点，所谓鞍点是指</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在二维序列中，所在的行中最大，所在的列中最小的元素。</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解题思路：首先按照例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的方法找到每行的最大值存入变量</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row_max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，然后运用反证法假设该值为鞍点，即设标志变量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flag=True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，然后逐个与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row_max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所在的</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row_point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列上的元素进行比较，如发现反例则假设不成立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flag=False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。如果反例未找到，则</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flag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依然为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证明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row_max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中存放的就是鞍点值。因为鞍点并不唯一，当</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flag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为真时还需用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find+=1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对鞍点数目进行计数。代码如下所示：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53340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3" name="矩形 2"/>
          <p:cNvSpPr/>
          <p:nvPr/>
        </p:nvSpPr>
        <p:spPr>
          <a:xfrm>
            <a:off x="55659" y="745424"/>
            <a:ext cx="11664563" cy="6001643"/>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基于选择法，编程实现对一维列表的升序（降序）排序。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个元素的序列，按照升序（降序）排序来描述选择法排序的思想：</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①从</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个数中找出最小（大）数，并记录其下标，然后与第一个数交换位置；</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②从除去第一个数的</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n-1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个数中在按照步骤①找出最小（大）的数，并记录其下标，然后和数组的第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个数交换位置；</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③一直重复步骤①</a:t>
            </a:r>
            <a:r>
              <a:rPr lang="en-GB" altLang="zh-CN" sz="2400" kern="100" dirty="0">
                <a:latin typeface="宋体" panose="02010600030101010101" pitchFamily="2" charset="-122"/>
                <a:ea typeface="宋体" panose="02010600030101010101" pitchFamily="2" charset="-122"/>
                <a:cs typeface="Times New Roman" panose="02020603050405020304" pitchFamily="18" charset="0"/>
              </a:rPr>
              <a:t>n-1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次，最后构成升序（降序）序列。</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实际上，选择法排序也称为比较法排序，整个思路本质上是例</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4-11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找最（小）大数过程的迭代。既找出剩余区域中最小（大）的元素的位置并记录在</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point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变量中，并据此将该</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point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位置上元素与该剩余区域第一个位置元素交换，剩余区域剔除第一个元素并缩小，重复以上过程。代码如下所示</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endParaRPr lang="en-US" altLang="zh-CN" sz="2400" dirty="0" smtClean="0">
              <a:latin typeface="宋体" panose="02010600030101010101" pitchFamily="2" charset="-122"/>
              <a:ea typeface="宋体" panose="02010600030101010101" pitchFamily="2" charset="-122"/>
            </a:endParaRPr>
          </a:p>
          <a:p>
            <a:pPr indent="266700" algn="just"/>
            <a:r>
              <a:rPr lang="en-US" altLang="zh-CN" sz="2400" dirty="0">
                <a:latin typeface="宋体" panose="02010600030101010101" pitchFamily="2" charset="-122"/>
                <a:ea typeface="宋体" panose="02010600030101010101" pitchFamily="2" charset="-122"/>
              </a:rPr>
              <a:t> </a:t>
            </a:r>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第</a:t>
            </a:r>
            <a:r>
              <a:rPr lang="en-GB"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次外循环结束，最小（大）的数则被交换到第一个元素的位置，第</a:t>
            </a:r>
            <a:r>
              <a:rPr lang="en-GB" altLang="zh-CN" sz="2400" dirty="0">
                <a:latin typeface="宋体" panose="02010600030101010101" pitchFamily="2" charset="-122"/>
                <a:ea typeface="宋体" panose="02010600030101010101" pitchFamily="2" charset="-122"/>
              </a:rPr>
              <a:t>2</a:t>
            </a:r>
            <a:r>
              <a:rPr lang="zh-CN" altLang="zh-CN" sz="2400" dirty="0">
                <a:latin typeface="宋体" panose="02010600030101010101" pitchFamily="2" charset="-122"/>
                <a:ea typeface="宋体" panose="02010600030101010101" pitchFamily="2" charset="-122"/>
              </a:rPr>
              <a:t>次外循环结束，次小（大）的数则被交换到数组第</a:t>
            </a:r>
            <a:r>
              <a:rPr lang="en-GB" altLang="zh-CN" sz="2400" dirty="0">
                <a:latin typeface="宋体" panose="02010600030101010101" pitchFamily="2" charset="-122"/>
                <a:ea typeface="宋体" panose="02010600030101010101" pitchFamily="2" charset="-122"/>
              </a:rPr>
              <a:t>2</a:t>
            </a:r>
            <a:r>
              <a:rPr lang="zh-CN" altLang="zh-CN" sz="2400" dirty="0">
                <a:latin typeface="宋体" panose="02010600030101010101" pitchFamily="2" charset="-122"/>
                <a:ea typeface="宋体" panose="02010600030101010101" pitchFamily="2" charset="-122"/>
              </a:rPr>
              <a:t>个元素的位置，</a:t>
            </a:r>
            <a:r>
              <a:rPr lang="en-GB"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直至</a:t>
            </a:r>
            <a:r>
              <a:rPr lang="en-GB" altLang="zh-CN" sz="2400" dirty="0">
                <a:latin typeface="宋体" panose="02010600030101010101" pitchFamily="2" charset="-122"/>
                <a:ea typeface="宋体" panose="02010600030101010101" pitchFamily="2" charset="-122"/>
              </a:rPr>
              <a:t>n-1</a:t>
            </a:r>
            <a:r>
              <a:rPr lang="zh-CN" altLang="zh-CN" sz="2400" dirty="0">
                <a:latin typeface="宋体" panose="02010600030101010101" pitchFamily="2" charset="-122"/>
                <a:ea typeface="宋体" panose="02010600030101010101" pitchFamily="2" charset="-122"/>
              </a:rPr>
              <a:t>遍外循环结束，数组即按递减循序排列。在内循环中记录下标直至外循环结束才交换，而不是在内循环中直接交换，是为了减少交换次数。</a:t>
            </a:r>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99542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2" name="矩形 1"/>
          <p:cNvSpPr/>
          <p:nvPr/>
        </p:nvSpPr>
        <p:spPr>
          <a:xfrm>
            <a:off x="137822" y="625230"/>
            <a:ext cx="11558546" cy="2677656"/>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基于冒泡法，编程实现对一维列表的升序（降序）排序。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个元素的数组，按照升序（降序）排序来描述冒泡法排序的思想：</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①将第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个和第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个元素比较，如果第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个元素大（小）于第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个元素，则将第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个元素和第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个元素交换位置；</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②比较第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个和第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个元素，以步骤①方法交换，直到比较第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n-1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个元素和第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③对前</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n-1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个元素重复进行第（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）步和第（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）步。最后构成升序（降序）序列。</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代码如下所示：</a:t>
            </a:r>
          </a:p>
        </p:txBody>
      </p:sp>
      <p:sp>
        <p:nvSpPr>
          <p:cNvPr id="4" name="矩形 3"/>
          <p:cNvSpPr/>
          <p:nvPr/>
        </p:nvSpPr>
        <p:spPr>
          <a:xfrm>
            <a:off x="255766" y="3302886"/>
            <a:ext cx="11583726" cy="341632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range(0,end-1):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j in range(i+1,end):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ascend==1: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[i]&gt;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else: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[i]&lt;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排序结果为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932770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7951" y="-8898"/>
            <a:ext cx="8464290" cy="628954"/>
            <a:chOff x="1805470" y="2263333"/>
            <a:chExt cx="5837592" cy="629063"/>
          </a:xfrm>
        </p:grpSpPr>
        <p:sp>
          <p:nvSpPr>
            <p:cNvPr id="1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9" name="椭圆 18"/>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4.1</a:t>
              </a:r>
              <a:endParaRPr lang="en-US" altLang="zh-CN" sz="3200" dirty="0">
                <a:solidFill>
                  <a:schemeClr val="accent4"/>
                </a:solidFill>
                <a:latin typeface="Impact" panose="020B0806030902050204" pitchFamily="34" charset="0"/>
              </a:endParaRPr>
            </a:p>
          </p:txBody>
        </p:sp>
        <p:sp>
          <p:nvSpPr>
            <p:cNvPr id="22" name="矩形 21"/>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序列的通用操作</a:t>
              </a:r>
              <a:endParaRPr lang="zh-CN" altLang="en-US" sz="3200" b="1" dirty="0">
                <a:solidFill>
                  <a:schemeClr val="tx1">
                    <a:lumMod val="65000"/>
                    <a:lumOff val="35000"/>
                  </a:schemeClr>
                </a:solidFill>
              </a:endParaRPr>
            </a:p>
          </p:txBody>
        </p:sp>
      </p:grpSp>
      <p:sp>
        <p:nvSpPr>
          <p:cNvPr id="2" name="矩形 1"/>
          <p:cNvSpPr/>
          <p:nvPr/>
        </p:nvSpPr>
        <p:spPr>
          <a:xfrm>
            <a:off x="37284" y="1493580"/>
            <a:ext cx="11449879" cy="3046988"/>
          </a:xfrm>
          <a:prstGeom prst="rect">
            <a:avLst/>
          </a:prstGeom>
        </p:spPr>
        <p:txBody>
          <a:bodyPr wrap="square">
            <a:spAutoFit/>
          </a:bodyPr>
          <a:lstStyle/>
          <a:p>
            <a:pPr indent="266700" algn="just">
              <a:spcAft>
                <a:spcPts val="0"/>
              </a:spcAft>
            </a:pP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   </a:t>
            </a:r>
            <a:r>
              <a:rPr lang="zh-CN" altLang="zh-CN" sz="2400" kern="100" dirty="0" smtClean="0">
                <a:latin typeface="宋体" panose="02010600030101010101" pitchFamily="2" charset="-122"/>
                <a:ea typeface="宋体" panose="02010600030101010101" pitchFamily="2" charset="-122"/>
                <a:cs typeface="Times New Roman" panose="02020603050405020304" pitchFamily="18" charset="0"/>
              </a:rPr>
              <a:t>序列</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的区间访问模式，称为切片。索引依次只能获取一个元素，切片可以一次获取多个元素，并得到一个新序列，具体语法格式为：</a:t>
            </a:r>
          </a:p>
          <a:p>
            <a:pPr indent="266700" algn="just">
              <a:spcAft>
                <a:spcPts val="0"/>
              </a:spcAft>
            </a:pP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   </a:t>
            </a:r>
            <a:r>
              <a:rPr lang="zh-CN" altLang="zh-CN" sz="2400" kern="100" dirty="0" smtClean="0">
                <a:latin typeface="宋体" panose="02010600030101010101" pitchFamily="2" charset="-122"/>
                <a:ea typeface="宋体" panose="02010600030101010101" pitchFamily="2" charset="-122"/>
                <a:cs typeface="Times New Roman" panose="02020603050405020304" pitchFamily="18" charset="0"/>
              </a:rPr>
              <a:t>序列</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名</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起始下标</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结尾下标</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步长</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  </a:t>
            </a:r>
            <a:r>
              <a:rPr lang="zh-CN" altLang="zh-CN" sz="2400" kern="100" dirty="0" smtClean="0">
                <a:latin typeface="宋体" panose="02010600030101010101" pitchFamily="2" charset="-122"/>
                <a:ea typeface="宋体" panose="02010600030101010101" pitchFamily="2" charset="-122"/>
                <a:cs typeface="Times New Roman" panose="02020603050405020304" pitchFamily="18" charset="0"/>
              </a:rPr>
              <a:t>说明</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不包括结尾下标所指元素</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若省略起始下标，则表示从序列开始处取元素；若省略结尾下标，则表示直接取到最后一个元素；若起始下标和结尾下标都省略，则表示获取整个序列；步长非空时，从起始下标开始到结尾下标范围内按步长间隔跳跃获取元素，缺省时步长默认为</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1</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；如果起始下标和结尾下标都空缺，步长为</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-1</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则反向获取序列元素。</a:t>
            </a:r>
          </a:p>
        </p:txBody>
      </p:sp>
    </p:spTree>
    <p:extLst>
      <p:ext uri="{BB962C8B-B14F-4D97-AF65-F5344CB8AC3E}">
        <p14:creationId xmlns:p14="http://schemas.microsoft.com/office/powerpoint/2010/main" val="723109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3" name="矩形 2"/>
          <p:cNvSpPr/>
          <p:nvPr/>
        </p:nvSpPr>
        <p:spPr>
          <a:xfrm>
            <a:off x="31298" y="856357"/>
            <a:ext cx="11815639" cy="6001643"/>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使用折半查找法查找一维列表中的指定元素。</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折半查找法（又称二分法）是对有序数列进行查找的一种高效查找办法，其基本思想是逐步缩小查找范围，因为是有序数列，所以采取半分作为分割范围可使比较次数最少。我们以升序有序数组为例，学习折半查找算法思想。</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假设三个整形变量</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right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middle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，分别为以按升序排序的有序数组</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search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个元素、最后一个元素以及中间元素的下标，其中</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middle=(</a:t>
            </a:r>
            <a:r>
              <a:rPr lang="en-GB" altLang="zh-CN" sz="2400" kern="100" dirty="0" err="1">
                <a:latin typeface="Calibri" panose="020F0502020204030204" pitchFamily="34" charset="0"/>
                <a:ea typeface="宋体" panose="02010600030101010101" pitchFamily="2" charset="-122"/>
                <a:cs typeface="Times New Roman" panose="02020603050405020304" pitchFamily="18" charset="0"/>
              </a:rPr>
              <a:t>left+right</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①若待查找的数</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target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等于</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search(middle)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，则已经找到，位置就是</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middle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，结束查找；否则继续第</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步。</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②如果 </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target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小于</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search(middle)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，因为是升序数组，如果</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x</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存在于此数组，则</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x</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必定为下标在</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middle-1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的范围之内的元素，下一步查找只需在此范围之内进行即可。即</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不变，</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right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变为</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 middle-1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，重复①即可。</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③如果</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target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大于</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search(middle)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，同样，如果</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x</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存在于此数组，则</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 x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必定为下标在</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 middle+1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right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的范围内的元素，下一步查找只需在此范围之内进行即可。即 </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变为</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middle+1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right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不变，重复①即可。</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④如果上述循环运行到 </a:t>
            </a:r>
            <a:r>
              <a:rPr lang="en-GB" altLang="zh-CN" sz="2400" kern="100" dirty="0">
                <a:latin typeface="Calibri" panose="020F0502020204030204" pitchFamily="34" charset="0"/>
                <a:ea typeface="宋体" panose="02010600030101010101" pitchFamily="2" charset="-122"/>
                <a:cs typeface="Times New Roman" panose="02020603050405020304" pitchFamily="18" charset="0"/>
              </a:rPr>
              <a:t>left&gt;right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，则表明此数列中没有要找的数，退出循环。</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代码如下所示：</a:t>
            </a:r>
          </a:p>
        </p:txBody>
      </p:sp>
      <p:sp>
        <p:nvSpPr>
          <p:cNvPr id="5" name="Rectangle 2"/>
          <p:cNvSpPr>
            <a:spLocks noChangeArrowheads="1"/>
          </p:cNvSpPr>
          <p:nvPr/>
        </p:nvSpPr>
        <p:spPr bwMode="auto">
          <a:xfrm>
            <a:off x="-1043805" y="1814381"/>
            <a:ext cx="27274861" cy="52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396333522"/>
              </p:ext>
            </p:extLst>
          </p:nvPr>
        </p:nvGraphicFramePr>
        <p:xfrm>
          <a:off x="415918" y="388418"/>
          <a:ext cx="11349901" cy="6596038"/>
        </p:xfrm>
        <a:graphic>
          <a:graphicData uri="http://schemas.openxmlformats.org/presentationml/2006/ole">
            <mc:AlternateContent xmlns:mc="http://schemas.openxmlformats.org/markup-compatibility/2006">
              <mc:Choice xmlns:v="urn:schemas-microsoft-com:vml" Requires="v">
                <p:oleObj spid="_x0000_s11315" name="Visio" r:id="rId4" imgW="7105645" imgH="4324205" progId="Visio.Drawing.15">
                  <p:embed/>
                </p:oleObj>
              </mc:Choice>
              <mc:Fallback>
                <p:oleObj name="Visio" r:id="rId4" imgW="7105645" imgH="4324205" progId="Visio.Drawing.15">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918" y="388418"/>
                        <a:ext cx="11349901" cy="6596038"/>
                      </a:xfrm>
                      <a:prstGeom prst="rect">
                        <a:avLst/>
                      </a:prstGeom>
                      <a:noFill/>
                    </p:spPr>
                  </p:pic>
                </p:oleObj>
              </mc:Fallback>
            </mc:AlternateContent>
          </a:graphicData>
        </a:graphic>
      </p:graphicFrame>
    </p:spTree>
    <p:extLst>
      <p:ext uri="{BB962C8B-B14F-4D97-AF65-F5344CB8AC3E}">
        <p14:creationId xmlns:p14="http://schemas.microsoft.com/office/powerpoint/2010/main" val="29851611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5" name="Rectangle 2"/>
          <p:cNvSpPr>
            <a:spLocks noChangeArrowheads="1"/>
          </p:cNvSpPr>
          <p:nvPr/>
        </p:nvSpPr>
        <p:spPr bwMode="auto">
          <a:xfrm>
            <a:off x="-1043805" y="1814381"/>
            <a:ext cx="27274861" cy="52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8" name="矩形 7"/>
          <p:cNvSpPr/>
          <p:nvPr/>
        </p:nvSpPr>
        <p:spPr>
          <a:xfrm>
            <a:off x="450457" y="764431"/>
            <a:ext cx="11590492" cy="2677656"/>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4-17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杨辉三角</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，又称贾宪三角，欧洲称为帕斯卡三角形，是二项式系数在三角形中的一种几何排列，如图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所示。贾宪</a:t>
            </a:r>
            <a:r>
              <a:rPr lang="zh-CN" altLang="zh-CN" sz="2400"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约于</a:t>
            </a:r>
            <a:r>
              <a:rPr lang="en-US" altLang="zh-CN" sz="2400"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1050</a:t>
            </a:r>
            <a:r>
              <a:rPr lang="zh-CN" altLang="zh-CN" sz="2400"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年首先使用“</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贾宪三角</a:t>
            </a:r>
            <a:r>
              <a:rPr lang="zh-CN" altLang="zh-CN" sz="2400"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”进行高次开方运算。</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中国南宋数学家杨辉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1261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年所著的《详解九章算法》辑录此表。编程输出杨辉三角</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dirty="0" smtClean="0">
                <a:latin typeface="宋体" panose="02010600030101010101" pitchFamily="2" charset="-122"/>
                <a:ea typeface="宋体" panose="02010600030101010101" pitchFamily="2" charset="-122"/>
              </a:rPr>
              <a:t>解题</a:t>
            </a:r>
            <a:r>
              <a:rPr lang="zh-CN" altLang="zh-CN" sz="2400" dirty="0">
                <a:latin typeface="宋体" panose="02010600030101010101" pitchFamily="2" charset="-122"/>
                <a:ea typeface="宋体" panose="02010600030101010101" pitchFamily="2" charset="-122"/>
              </a:rPr>
              <a:t>思路：如图</a:t>
            </a:r>
            <a:r>
              <a:rPr lang="en-US" altLang="zh-CN" sz="2400" dirty="0">
                <a:latin typeface="宋体" panose="02010600030101010101" pitchFamily="2" charset="-122"/>
                <a:ea typeface="宋体" panose="02010600030101010101" pitchFamily="2" charset="-122"/>
              </a:rPr>
              <a:t>4-17</a:t>
            </a:r>
            <a:r>
              <a:rPr lang="zh-CN" altLang="zh-CN" sz="2400" dirty="0">
                <a:latin typeface="宋体" panose="02010600030101010101" pitchFamily="2" charset="-122"/>
                <a:ea typeface="宋体" panose="02010600030101010101" pitchFamily="2" charset="-122"/>
              </a:rPr>
              <a:t>所示，将杨辉三角映射到一个二维列表的左下三角阵，并紧贴主对角线，可以发现杨辉三角特点：第</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列</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行元素为</a:t>
            </a:r>
            <a:r>
              <a:rPr lang="en-US"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YH(1,1)=1</a:t>
            </a:r>
            <a:r>
              <a:rPr lang="zh-CN" altLang="zh-CN" sz="2400" dirty="0">
                <a:latin typeface="宋体" panose="02010600030101010101" pitchFamily="2" charset="-122"/>
                <a:ea typeface="宋体" panose="02010600030101010101" pitchFamily="2" charset="-122"/>
              </a:rPr>
              <a:t>，其他元素为</a:t>
            </a:r>
            <a:r>
              <a:rPr lang="en-US" altLang="zh-CN" sz="2400" dirty="0">
                <a:latin typeface="宋体" panose="02010600030101010101" pitchFamily="2" charset="-122"/>
                <a:ea typeface="宋体" panose="02010600030101010101" pitchFamily="2" charset="-122"/>
              </a:rPr>
              <a:t>YH(</a:t>
            </a:r>
            <a:r>
              <a:rPr lang="en-US" altLang="zh-CN" sz="2400" dirty="0" err="1">
                <a:latin typeface="宋体" panose="02010600030101010101" pitchFamily="2" charset="-122"/>
                <a:ea typeface="宋体" panose="02010600030101010101" pitchFamily="2" charset="-122"/>
              </a:rPr>
              <a:t>i,j</a:t>
            </a:r>
            <a:r>
              <a:rPr lang="en-US" altLang="zh-CN" sz="2400" dirty="0">
                <a:latin typeface="宋体" panose="02010600030101010101" pitchFamily="2" charset="-122"/>
                <a:ea typeface="宋体" panose="02010600030101010101" pitchFamily="2" charset="-122"/>
              </a:rPr>
              <a:t>)= YH (i-1,j-1)+ YH (i-1,j)</a:t>
            </a:r>
            <a:r>
              <a:rPr lang="zh-CN" altLang="zh-CN" sz="2400" dirty="0">
                <a:latin typeface="宋体" panose="02010600030101010101" pitchFamily="2" charset="-122"/>
                <a:ea typeface="宋体" panose="02010600030101010101" pitchFamily="2" charset="-122"/>
              </a:rPr>
              <a:t>。程序代码如下：</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9" name="Rectangle 7"/>
          <p:cNvSpPr>
            <a:spLocks noChangeArrowheads="1"/>
          </p:cNvSpPr>
          <p:nvPr/>
        </p:nvSpPr>
        <p:spPr bwMode="auto">
          <a:xfrm>
            <a:off x="644664" y="3609617"/>
            <a:ext cx="24720376" cy="47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2918614788"/>
              </p:ext>
            </p:extLst>
          </p:nvPr>
        </p:nvGraphicFramePr>
        <p:xfrm>
          <a:off x="644665" y="3609617"/>
          <a:ext cx="10506160" cy="3167298"/>
        </p:xfrm>
        <a:graphic>
          <a:graphicData uri="http://schemas.openxmlformats.org/presentationml/2006/ole">
            <mc:AlternateContent xmlns:mc="http://schemas.openxmlformats.org/markup-compatibility/2006">
              <mc:Choice xmlns:v="urn:schemas-microsoft-com:vml" Requires="v">
                <p:oleObj spid="_x0000_s12343" name="Visio" r:id="rId4" imgW="5176828" imgH="1563721" progId="Visio.Drawing.11">
                  <p:embed/>
                </p:oleObj>
              </mc:Choice>
              <mc:Fallback>
                <p:oleObj name="Visio" r:id="rId4" imgW="5176828" imgH="1563721" progId="Visio.Drawing.11">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665" y="3609617"/>
                        <a:ext cx="10506160" cy="3167298"/>
                      </a:xfrm>
                      <a:prstGeom prst="rect">
                        <a:avLst/>
                      </a:prstGeom>
                      <a:noFill/>
                    </p:spPr>
                  </p:pic>
                </p:oleObj>
              </mc:Fallback>
            </mc:AlternateContent>
          </a:graphicData>
        </a:graphic>
      </p:graphicFrame>
      <p:sp>
        <p:nvSpPr>
          <p:cNvPr id="11" name="矩形 10"/>
          <p:cNvSpPr/>
          <p:nvPr/>
        </p:nvSpPr>
        <p:spPr>
          <a:xfrm>
            <a:off x="169933" y="2252600"/>
            <a:ext cx="11757727" cy="4524315"/>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n=1+eval(input("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输入杨辉三角层数：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list_Pascal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list_0=[]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x in range(n):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list_0=[0 for y in range(n)]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list_Pascal.append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(list_0)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list_Pascal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[1][1]=1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range(2,n):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j in range(1,i+1):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list_Pascal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[i][j]=</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list_Pascal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[i-1][j-1]+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list_Pascal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[i-1][j]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p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list_Pascal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print(f"{p}\n")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047264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947" y="-35452"/>
            <a:ext cx="5998291" cy="632353"/>
            <a:chOff x="8420" y="-8839"/>
            <a:chExt cx="5998291" cy="632353"/>
          </a:xfrm>
        </p:grpSpPr>
        <p:sp>
          <p:nvSpPr>
            <p:cNvPr id="1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6" name="椭圆 1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4.3</a:t>
              </a:r>
              <a:endParaRPr lang="en-US" altLang="zh-CN" sz="3200" dirty="0">
                <a:solidFill>
                  <a:schemeClr val="accent5"/>
                </a:solidFill>
                <a:latin typeface="Impact" panose="020B0806030902050204" pitchFamily="34" charset="0"/>
              </a:endParaRPr>
            </a:p>
          </p:txBody>
        </p:sp>
        <p:sp>
          <p:nvSpPr>
            <p:cNvPr id="17" name="矩形 1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列表与元组</a:t>
              </a:r>
              <a:endParaRPr lang="zh-CN" altLang="en-US" sz="3200" b="1" dirty="0">
                <a:solidFill>
                  <a:schemeClr val="tx1">
                    <a:lumMod val="65000"/>
                    <a:lumOff val="35000"/>
                  </a:schemeClr>
                </a:solidFill>
              </a:endParaRPr>
            </a:p>
          </p:txBody>
        </p:sp>
      </p:grpSp>
      <p:sp>
        <p:nvSpPr>
          <p:cNvPr id="5" name="Rectangle 2"/>
          <p:cNvSpPr>
            <a:spLocks noChangeArrowheads="1"/>
          </p:cNvSpPr>
          <p:nvPr/>
        </p:nvSpPr>
        <p:spPr bwMode="auto">
          <a:xfrm>
            <a:off x="-1043805" y="1814381"/>
            <a:ext cx="27274861" cy="52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9" name="Rectangle 7"/>
          <p:cNvSpPr>
            <a:spLocks noChangeArrowheads="1"/>
          </p:cNvSpPr>
          <p:nvPr/>
        </p:nvSpPr>
        <p:spPr bwMode="auto">
          <a:xfrm>
            <a:off x="644664" y="3609617"/>
            <a:ext cx="24720376" cy="47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190052" y="999714"/>
            <a:ext cx="11598584" cy="3416320"/>
          </a:xfrm>
          <a:prstGeom prst="rect">
            <a:avLst/>
          </a:prstGeom>
        </p:spPr>
        <p:txBody>
          <a:bodyPr wrap="square">
            <a:spAutoFit/>
          </a:bodyPr>
          <a:lstStyle/>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筛法求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以内素数。</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解题思路：原理为验证后继整数是否可以以被已知素数整除，采用假设法。步骤如下：</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①构建长度为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的列表，都置为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，分别对应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的整数，即假设它们都为素数，列表中每个元素的索引号就是对应的整数；</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②将第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个列表元素置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，因为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不是素数；</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③将能被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整除的数都标记为非素数，也即以这些数为索引的元素置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④找到下一个素数，重复第三步操作，直到最后一个素数。</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⑤输出所有标记为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的元素所在的索引号，即为查找的素数。</a:t>
            </a:r>
          </a:p>
        </p:txBody>
      </p:sp>
      <p:sp>
        <p:nvSpPr>
          <p:cNvPr id="3" name="矩形 2"/>
          <p:cNvSpPr/>
          <p:nvPr/>
        </p:nvSpPr>
        <p:spPr>
          <a:xfrm>
            <a:off x="220452" y="2151587"/>
            <a:ext cx="11537783" cy="378565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prime_300=[1]*300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prime_300[0:2]=[0,0]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int_index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in range(2,300):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prime_300[</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int_index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j in range(int_index+1,300):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prime_300[j]!=0 and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j%int_index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prime_300[j]=0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counts=0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range(1,300):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prime_300[i]!=0: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042368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0" name="任意多边形: 形状 18"/>
          <p:cNvSpPr/>
          <p:nvPr/>
        </p:nvSpPr>
        <p:spPr bwMode="auto">
          <a:xfrm>
            <a:off x="1659606" y="4301573"/>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11" name="组合 10"/>
          <p:cNvGrpSpPr/>
          <p:nvPr/>
        </p:nvGrpSpPr>
        <p:grpSpPr>
          <a:xfrm>
            <a:off x="2194674" y="1157686"/>
            <a:ext cx="3083866" cy="748507"/>
            <a:chOff x="7824198" y="1404177"/>
            <a:chExt cx="3083866" cy="748507"/>
          </a:xfrm>
        </p:grpSpPr>
        <p:grpSp>
          <p:nvGrpSpPr>
            <p:cNvPr id="12" name="组合 11"/>
            <p:cNvGrpSpPr/>
            <p:nvPr/>
          </p:nvGrpSpPr>
          <p:grpSpPr>
            <a:xfrm>
              <a:off x="7824198" y="1404177"/>
              <a:ext cx="761736" cy="748507"/>
              <a:chOff x="1805940" y="1198245"/>
              <a:chExt cx="2011680" cy="2011680"/>
            </a:xfrm>
          </p:grpSpPr>
          <p:sp>
            <p:nvSpPr>
              <p:cNvPr id="15"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3"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4.4.1</a:t>
              </a:r>
              <a:endParaRPr lang="en-US" altLang="zh-CN" sz="2000" b="1" dirty="0">
                <a:solidFill>
                  <a:schemeClr val="tx1">
                    <a:lumMod val="65000"/>
                    <a:lumOff val="35000"/>
                  </a:schemeClr>
                </a:solidFill>
              </a:endParaRPr>
            </a:p>
          </p:txBody>
        </p:sp>
        <p:sp>
          <p:nvSpPr>
            <p:cNvPr id="14" name="矩形 13"/>
            <p:cNvSpPr/>
            <p:nvPr/>
          </p:nvSpPr>
          <p:spPr>
            <a:xfrm>
              <a:off x="8588965" y="1476074"/>
              <a:ext cx="231909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字典创建</a:t>
              </a:r>
              <a:endParaRPr lang="zh-CN" altLang="en-US" sz="2800" b="1" dirty="0">
                <a:solidFill>
                  <a:schemeClr val="tx1">
                    <a:lumMod val="65000"/>
                    <a:lumOff val="35000"/>
                  </a:schemeClr>
                </a:solidFill>
              </a:endParaRPr>
            </a:p>
          </p:txBody>
        </p:sp>
      </p:grpSp>
      <p:grpSp>
        <p:nvGrpSpPr>
          <p:cNvPr id="18" name="组合 17"/>
          <p:cNvGrpSpPr/>
          <p:nvPr/>
        </p:nvGrpSpPr>
        <p:grpSpPr>
          <a:xfrm>
            <a:off x="2161622" y="2028021"/>
            <a:ext cx="3569036" cy="773015"/>
            <a:chOff x="7791146" y="2274512"/>
            <a:chExt cx="3569036" cy="773015"/>
          </a:xfrm>
        </p:grpSpPr>
        <p:grpSp>
          <p:nvGrpSpPr>
            <p:cNvPr id="19" name="组合 18"/>
            <p:cNvGrpSpPr/>
            <p:nvPr/>
          </p:nvGrpSpPr>
          <p:grpSpPr>
            <a:xfrm>
              <a:off x="7791146" y="2274512"/>
              <a:ext cx="794787" cy="773015"/>
              <a:chOff x="1805940" y="1198245"/>
              <a:chExt cx="2011680" cy="2011680"/>
            </a:xfrm>
          </p:grpSpPr>
          <p:sp>
            <p:nvSpPr>
              <p:cNvPr id="22"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3"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4"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0" name="文本框 63"/>
            <p:cNvSpPr txBox="1"/>
            <p:nvPr/>
          </p:nvSpPr>
          <p:spPr>
            <a:xfrm>
              <a:off x="7847415" y="2459254"/>
              <a:ext cx="814063"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4.4.2</a:t>
              </a:r>
              <a:endParaRPr lang="en-US" altLang="zh-CN" sz="2000" b="1" dirty="0">
                <a:solidFill>
                  <a:schemeClr val="tx1">
                    <a:lumMod val="65000"/>
                    <a:lumOff val="35000"/>
                  </a:schemeClr>
                </a:solidFill>
              </a:endParaRPr>
            </a:p>
          </p:txBody>
        </p:sp>
        <p:sp>
          <p:nvSpPr>
            <p:cNvPr id="21" name="矩形 20"/>
            <p:cNvSpPr/>
            <p:nvPr/>
          </p:nvSpPr>
          <p:spPr>
            <a:xfrm>
              <a:off x="8590213" y="2357560"/>
              <a:ext cx="276996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字典检查与修改</a:t>
              </a:r>
              <a:endParaRPr lang="zh-CN" altLang="en-US" sz="2800" b="1" dirty="0">
                <a:solidFill>
                  <a:schemeClr val="tx1">
                    <a:lumMod val="65000"/>
                    <a:lumOff val="35000"/>
                  </a:schemeClr>
                </a:solidFill>
              </a:endParaRPr>
            </a:p>
          </p:txBody>
        </p:sp>
      </p:grpSp>
      <p:grpSp>
        <p:nvGrpSpPr>
          <p:cNvPr id="25" name="组合 24"/>
          <p:cNvGrpSpPr/>
          <p:nvPr/>
        </p:nvGrpSpPr>
        <p:grpSpPr>
          <a:xfrm>
            <a:off x="2140774" y="2840497"/>
            <a:ext cx="4890258" cy="795990"/>
            <a:chOff x="7770298" y="3086988"/>
            <a:chExt cx="4890258" cy="795990"/>
          </a:xfrm>
        </p:grpSpPr>
        <p:grpSp>
          <p:nvGrpSpPr>
            <p:cNvPr id="26" name="组合 25"/>
            <p:cNvGrpSpPr/>
            <p:nvPr/>
          </p:nvGrpSpPr>
          <p:grpSpPr>
            <a:xfrm>
              <a:off x="7770298" y="3086988"/>
              <a:ext cx="825079" cy="795990"/>
              <a:chOff x="1805940" y="1198245"/>
              <a:chExt cx="2011680" cy="2011680"/>
            </a:xfrm>
          </p:grpSpPr>
          <p:sp>
            <p:nvSpPr>
              <p:cNvPr id="29"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7" name="文本框 29"/>
            <p:cNvSpPr txBox="1"/>
            <p:nvPr/>
          </p:nvSpPr>
          <p:spPr>
            <a:xfrm>
              <a:off x="7805842" y="3301829"/>
              <a:ext cx="880164"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4.4.3</a:t>
              </a:r>
              <a:endParaRPr lang="en-US" altLang="zh-CN" sz="2000" b="1" dirty="0">
                <a:solidFill>
                  <a:schemeClr val="tx1">
                    <a:lumMod val="65000"/>
                    <a:lumOff val="35000"/>
                  </a:schemeClr>
                </a:solidFill>
              </a:endParaRPr>
            </a:p>
          </p:txBody>
        </p:sp>
        <p:sp>
          <p:nvSpPr>
            <p:cNvPr id="28" name="矩形 27"/>
            <p:cNvSpPr/>
            <p:nvPr/>
          </p:nvSpPr>
          <p:spPr>
            <a:xfrm>
              <a:off x="8590206" y="3186515"/>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字典的整体操作</a:t>
              </a:r>
              <a:endParaRPr lang="zh-CN" altLang="en-US" sz="2800" b="1" dirty="0">
                <a:solidFill>
                  <a:schemeClr val="tx1">
                    <a:lumMod val="65000"/>
                    <a:lumOff val="35000"/>
                  </a:schemeClr>
                </a:solidFill>
              </a:endParaRPr>
            </a:p>
          </p:txBody>
        </p:sp>
      </p:grpSp>
      <p:grpSp>
        <p:nvGrpSpPr>
          <p:cNvPr id="32" name="组合 31"/>
          <p:cNvGrpSpPr/>
          <p:nvPr/>
        </p:nvGrpSpPr>
        <p:grpSpPr>
          <a:xfrm>
            <a:off x="2142497" y="3615530"/>
            <a:ext cx="4886724" cy="793383"/>
            <a:chOff x="7772021" y="3862021"/>
            <a:chExt cx="4886724" cy="793383"/>
          </a:xfrm>
        </p:grpSpPr>
        <p:grpSp>
          <p:nvGrpSpPr>
            <p:cNvPr id="33" name="组合 32"/>
            <p:cNvGrpSpPr/>
            <p:nvPr/>
          </p:nvGrpSpPr>
          <p:grpSpPr>
            <a:xfrm>
              <a:off x="7781315" y="3862021"/>
              <a:ext cx="803046" cy="793383"/>
              <a:chOff x="1805940" y="1198245"/>
              <a:chExt cx="2011680" cy="2011680"/>
            </a:xfrm>
          </p:grpSpPr>
          <p:sp>
            <p:nvSpPr>
              <p:cNvPr id="36"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7"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8"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4" name="文本框 30"/>
            <p:cNvSpPr txBox="1"/>
            <p:nvPr/>
          </p:nvSpPr>
          <p:spPr>
            <a:xfrm>
              <a:off x="7772021" y="4065018"/>
              <a:ext cx="825079"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4.4.4</a:t>
              </a:r>
              <a:endParaRPr lang="en-US" altLang="zh-CN" sz="2000" b="1" dirty="0">
                <a:solidFill>
                  <a:schemeClr val="tx1">
                    <a:lumMod val="65000"/>
                    <a:lumOff val="35000"/>
                  </a:schemeClr>
                </a:solidFill>
              </a:endParaRPr>
            </a:p>
          </p:txBody>
        </p:sp>
        <p:sp>
          <p:nvSpPr>
            <p:cNvPr id="35" name="矩形 34"/>
            <p:cNvSpPr/>
            <p:nvPr/>
          </p:nvSpPr>
          <p:spPr>
            <a:xfrm>
              <a:off x="8588395" y="3934356"/>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字典实例</a:t>
              </a:r>
              <a:endParaRPr lang="en-US" altLang="zh-CN" sz="2800" b="1" dirty="0">
                <a:solidFill>
                  <a:schemeClr val="tx1">
                    <a:lumMod val="65000"/>
                    <a:lumOff val="35000"/>
                  </a:schemeClr>
                </a:solidFill>
              </a:endParaRPr>
            </a:p>
          </p:txBody>
        </p:sp>
      </p:grpSp>
    </p:spTree>
    <p:extLst>
      <p:ext uri="{BB962C8B-B14F-4D97-AF65-F5344CB8AC3E}">
        <p14:creationId xmlns:p14="http://schemas.microsoft.com/office/powerpoint/2010/main" val="370802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grpSp>
        <p:nvGrpSpPr>
          <p:cNvPr id="39" name="组合 38"/>
          <p:cNvGrpSpPr/>
          <p:nvPr/>
        </p:nvGrpSpPr>
        <p:grpSpPr>
          <a:xfrm>
            <a:off x="0" y="627964"/>
            <a:ext cx="4565097" cy="1631865"/>
            <a:chOff x="1949" y="4185715"/>
            <a:chExt cx="4565097" cy="1631865"/>
          </a:xfrm>
        </p:grpSpPr>
        <p:grpSp>
          <p:nvGrpSpPr>
            <p:cNvPr id="40" name="组合 25"/>
            <p:cNvGrpSpPr/>
            <p:nvPr/>
          </p:nvGrpSpPr>
          <p:grpSpPr>
            <a:xfrm>
              <a:off x="1949" y="4185715"/>
              <a:ext cx="847793" cy="1631865"/>
              <a:chOff x="1147497" y="2119547"/>
              <a:chExt cx="1914069" cy="3767138"/>
            </a:xfrm>
          </p:grpSpPr>
          <p:sp>
            <p:nvSpPr>
              <p:cNvPr id="42"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43"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4"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5"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2.1.1</a:t>
                </a:r>
                <a:endParaRPr lang="zh-CN" altLang="en-US" sz="2000" b="1" dirty="0">
                  <a:solidFill>
                    <a:schemeClr val="tx2">
                      <a:lumMod val="50000"/>
                    </a:schemeClr>
                  </a:solidFill>
                </a:endParaRPr>
              </a:p>
            </p:txBody>
          </p:sp>
          <p:sp>
            <p:nvSpPr>
              <p:cNvPr id="46" name="矩形 45"/>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41" name="矩形 40"/>
            <p:cNvSpPr/>
            <p:nvPr/>
          </p:nvSpPr>
          <p:spPr>
            <a:xfrm>
              <a:off x="805901" y="4259267"/>
              <a:ext cx="376114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字典创建</a:t>
              </a:r>
              <a:endParaRPr lang="zh-CN" altLang="en-US" sz="2800" b="1" dirty="0">
                <a:solidFill>
                  <a:schemeClr val="accent4"/>
                </a:solidFill>
              </a:endParaRPr>
            </a:p>
          </p:txBody>
        </p:sp>
      </p:grpSp>
      <p:graphicFrame>
        <p:nvGraphicFramePr>
          <p:cNvPr id="2" name="表格 1"/>
          <p:cNvGraphicFramePr>
            <a:graphicFrameLocks noGrp="1"/>
          </p:cNvGraphicFramePr>
          <p:nvPr/>
        </p:nvGraphicFramePr>
        <p:xfrm>
          <a:off x="975741" y="1236857"/>
          <a:ext cx="9636111" cy="4442460"/>
        </p:xfrm>
        <a:graphic>
          <a:graphicData uri="http://schemas.openxmlformats.org/drawingml/2006/table">
            <a:tbl>
              <a:tblPr firstRow="1" firstCol="1" bandRow="1">
                <a:tableStyleId>{5C22544A-7EE6-4342-B048-85BDC9FD1C3A}</a:tableStyleId>
              </a:tblPr>
              <a:tblGrid>
                <a:gridCol w="1487533">
                  <a:extLst>
                    <a:ext uri="{9D8B030D-6E8A-4147-A177-3AD203B41FA5}">
                      <a16:colId xmlns:a16="http://schemas.microsoft.com/office/drawing/2014/main" val="960059405"/>
                    </a:ext>
                  </a:extLst>
                </a:gridCol>
                <a:gridCol w="4882578">
                  <a:extLst>
                    <a:ext uri="{9D8B030D-6E8A-4147-A177-3AD203B41FA5}">
                      <a16:colId xmlns:a16="http://schemas.microsoft.com/office/drawing/2014/main" val="138232086"/>
                    </a:ext>
                  </a:extLst>
                </a:gridCol>
                <a:gridCol w="3266000">
                  <a:extLst>
                    <a:ext uri="{9D8B030D-6E8A-4147-A177-3AD203B41FA5}">
                      <a16:colId xmlns:a16="http://schemas.microsoft.com/office/drawing/2014/main" val="308520747"/>
                    </a:ext>
                  </a:extLst>
                </a:gridCol>
              </a:tblGrid>
              <a:tr h="311428">
                <a:tc>
                  <a:txBody>
                    <a:bodyPr/>
                    <a:lstStyle/>
                    <a:p>
                      <a:pPr algn="just">
                        <a:spcAft>
                          <a:spcPts val="0"/>
                        </a:spcAft>
                      </a:pPr>
                      <a:r>
                        <a:rPr lang="zh-CN" sz="2400" kern="100">
                          <a:effectLst/>
                        </a:rPr>
                        <a:t>排名</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zh-CN" sz="2400" kern="100">
                          <a:effectLst/>
                        </a:rPr>
                        <a:t>姓名</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zh-CN" sz="2400" kern="100">
                          <a:effectLst/>
                        </a:rPr>
                        <a:t>总分</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extLst>
                  <a:ext uri="{0D108BD9-81ED-4DB2-BD59-A6C34878D82A}">
                    <a16:rowId xmlns:a16="http://schemas.microsoft.com/office/drawing/2014/main" val="2746800029"/>
                  </a:ext>
                </a:extLst>
              </a:tr>
              <a:tr h="297888">
                <a:tc>
                  <a:txBody>
                    <a:bodyPr/>
                    <a:lstStyle/>
                    <a:p>
                      <a:pPr algn="just">
                        <a:spcAft>
                          <a:spcPts val="0"/>
                        </a:spcAft>
                      </a:pPr>
                      <a:r>
                        <a:rPr lang="en-US" sz="2400" kern="100">
                          <a:effectLst/>
                        </a:rPr>
                        <a:t>1</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u="none" strike="noStrike" kern="100" dirty="0" err="1">
                          <a:effectLst/>
                          <a:hlinkClick r:id="rId2"/>
                        </a:rPr>
                        <a:t>卡里姆·阿布杜尔-贾巴尔</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kern="100">
                          <a:effectLst/>
                        </a:rPr>
                        <a:t>38387</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extLst>
                  <a:ext uri="{0D108BD9-81ED-4DB2-BD59-A6C34878D82A}">
                    <a16:rowId xmlns:a16="http://schemas.microsoft.com/office/drawing/2014/main" val="4070194385"/>
                  </a:ext>
                </a:extLst>
              </a:tr>
              <a:tr h="297888">
                <a:tc>
                  <a:txBody>
                    <a:bodyPr/>
                    <a:lstStyle/>
                    <a:p>
                      <a:pPr algn="just">
                        <a:spcAft>
                          <a:spcPts val="0"/>
                        </a:spcAft>
                      </a:pPr>
                      <a:r>
                        <a:rPr lang="en-US" sz="2400" kern="100">
                          <a:effectLst/>
                        </a:rPr>
                        <a:t>2</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u="none" strike="noStrike" kern="100">
                          <a:effectLst/>
                          <a:hlinkClick r:id="rId3"/>
                        </a:rPr>
                        <a:t>勒布朗·詹姆斯</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kern="100">
                          <a:effectLst/>
                        </a:rPr>
                        <a:t>37062</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extLst>
                  <a:ext uri="{0D108BD9-81ED-4DB2-BD59-A6C34878D82A}">
                    <a16:rowId xmlns:a16="http://schemas.microsoft.com/office/drawing/2014/main" val="3049210409"/>
                  </a:ext>
                </a:extLst>
              </a:tr>
              <a:tr h="297888">
                <a:tc>
                  <a:txBody>
                    <a:bodyPr/>
                    <a:lstStyle/>
                    <a:p>
                      <a:pPr algn="just">
                        <a:spcAft>
                          <a:spcPts val="0"/>
                        </a:spcAft>
                      </a:pPr>
                      <a:r>
                        <a:rPr lang="en-US" sz="2400" kern="100">
                          <a:effectLst/>
                        </a:rPr>
                        <a:t>3</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u="none" strike="noStrike" kern="100">
                          <a:effectLst/>
                          <a:hlinkClick r:id="rId4"/>
                        </a:rPr>
                        <a:t>卡尔·马龙</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kern="100">
                          <a:effectLst/>
                        </a:rPr>
                        <a:t>36928</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extLst>
                  <a:ext uri="{0D108BD9-81ED-4DB2-BD59-A6C34878D82A}">
                    <a16:rowId xmlns:a16="http://schemas.microsoft.com/office/drawing/2014/main" val="4142704429"/>
                  </a:ext>
                </a:extLst>
              </a:tr>
              <a:tr h="297888">
                <a:tc>
                  <a:txBody>
                    <a:bodyPr/>
                    <a:lstStyle/>
                    <a:p>
                      <a:pPr algn="just">
                        <a:spcAft>
                          <a:spcPts val="0"/>
                        </a:spcAft>
                      </a:pPr>
                      <a:r>
                        <a:rPr lang="en-US" sz="2400" kern="100">
                          <a:effectLst/>
                        </a:rPr>
                        <a:t>4</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u="none" strike="noStrike" kern="100">
                          <a:effectLst/>
                          <a:hlinkClick r:id="rId5"/>
                        </a:rPr>
                        <a:t>科比·布莱恩特</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kern="100">
                          <a:effectLst/>
                        </a:rPr>
                        <a:t>33643</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extLst>
                  <a:ext uri="{0D108BD9-81ED-4DB2-BD59-A6C34878D82A}">
                    <a16:rowId xmlns:a16="http://schemas.microsoft.com/office/drawing/2014/main" val="4046197999"/>
                  </a:ext>
                </a:extLst>
              </a:tr>
              <a:tr h="297888">
                <a:tc>
                  <a:txBody>
                    <a:bodyPr/>
                    <a:lstStyle/>
                    <a:p>
                      <a:pPr algn="just">
                        <a:spcAft>
                          <a:spcPts val="0"/>
                        </a:spcAft>
                      </a:pPr>
                      <a:r>
                        <a:rPr lang="en-US" sz="2400" kern="100">
                          <a:effectLst/>
                        </a:rPr>
                        <a:t>5</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u="none" strike="noStrike" kern="100">
                          <a:effectLst/>
                          <a:hlinkClick r:id="rId6"/>
                        </a:rPr>
                        <a:t>迈克尔·乔丹</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kern="100">
                          <a:effectLst/>
                        </a:rPr>
                        <a:t>32292</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extLst>
                  <a:ext uri="{0D108BD9-81ED-4DB2-BD59-A6C34878D82A}">
                    <a16:rowId xmlns:a16="http://schemas.microsoft.com/office/drawing/2014/main" val="3112847301"/>
                  </a:ext>
                </a:extLst>
              </a:tr>
              <a:tr h="297888">
                <a:tc>
                  <a:txBody>
                    <a:bodyPr/>
                    <a:lstStyle/>
                    <a:p>
                      <a:pPr algn="just">
                        <a:spcAft>
                          <a:spcPts val="0"/>
                        </a:spcAft>
                      </a:pPr>
                      <a:r>
                        <a:rPr lang="en-US" sz="2400" kern="100">
                          <a:effectLst/>
                        </a:rPr>
                        <a:t>6</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u="none" strike="noStrike" kern="100">
                          <a:effectLst/>
                          <a:hlinkClick r:id="rId7"/>
                        </a:rPr>
                        <a:t>德克·诺维茨基</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kern="100">
                          <a:effectLst/>
                        </a:rPr>
                        <a:t>31560</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extLst>
                  <a:ext uri="{0D108BD9-81ED-4DB2-BD59-A6C34878D82A}">
                    <a16:rowId xmlns:a16="http://schemas.microsoft.com/office/drawing/2014/main" val="1844257186"/>
                  </a:ext>
                </a:extLst>
              </a:tr>
              <a:tr h="297888">
                <a:tc>
                  <a:txBody>
                    <a:bodyPr/>
                    <a:lstStyle/>
                    <a:p>
                      <a:pPr algn="just">
                        <a:spcAft>
                          <a:spcPts val="0"/>
                        </a:spcAft>
                      </a:pPr>
                      <a:r>
                        <a:rPr lang="en-US" sz="2400" kern="100">
                          <a:effectLst/>
                        </a:rPr>
                        <a:t>7</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u="none" strike="noStrike" kern="100">
                          <a:effectLst/>
                          <a:hlinkClick r:id="rId8"/>
                        </a:rPr>
                        <a:t>威尔特·张伯伦</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kern="100">
                          <a:effectLst/>
                        </a:rPr>
                        <a:t>31419</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extLst>
                  <a:ext uri="{0D108BD9-81ED-4DB2-BD59-A6C34878D82A}">
                    <a16:rowId xmlns:a16="http://schemas.microsoft.com/office/drawing/2014/main" val="883131485"/>
                  </a:ext>
                </a:extLst>
              </a:tr>
              <a:tr h="297888">
                <a:tc>
                  <a:txBody>
                    <a:bodyPr/>
                    <a:lstStyle/>
                    <a:p>
                      <a:pPr algn="just">
                        <a:spcAft>
                          <a:spcPts val="0"/>
                        </a:spcAft>
                      </a:pPr>
                      <a:r>
                        <a:rPr lang="en-US" sz="2400" kern="100">
                          <a:effectLst/>
                        </a:rPr>
                        <a:t>8</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u="none" strike="noStrike" kern="100">
                          <a:effectLst/>
                          <a:hlinkClick r:id="rId9"/>
                        </a:rPr>
                        <a:t>沙奎尔·奥尼尔</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kern="100">
                          <a:effectLst/>
                        </a:rPr>
                        <a:t>28596</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extLst>
                  <a:ext uri="{0D108BD9-81ED-4DB2-BD59-A6C34878D82A}">
                    <a16:rowId xmlns:a16="http://schemas.microsoft.com/office/drawing/2014/main" val="2098811119"/>
                  </a:ext>
                </a:extLst>
              </a:tr>
              <a:tr h="297888">
                <a:tc>
                  <a:txBody>
                    <a:bodyPr/>
                    <a:lstStyle/>
                    <a:p>
                      <a:pPr algn="just">
                        <a:spcAft>
                          <a:spcPts val="0"/>
                        </a:spcAft>
                      </a:pPr>
                      <a:r>
                        <a:rPr lang="en-US" sz="2400" kern="100">
                          <a:effectLst/>
                        </a:rPr>
                        <a:t>9</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u="none" strike="noStrike" kern="100">
                          <a:effectLst/>
                          <a:hlinkClick r:id="rId10"/>
                        </a:rPr>
                        <a:t>卡梅隆·安东尼</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kern="100">
                          <a:effectLst/>
                        </a:rPr>
                        <a:t>28289</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extLst>
                  <a:ext uri="{0D108BD9-81ED-4DB2-BD59-A6C34878D82A}">
                    <a16:rowId xmlns:a16="http://schemas.microsoft.com/office/drawing/2014/main" val="709680013"/>
                  </a:ext>
                </a:extLst>
              </a:tr>
              <a:tr h="297888">
                <a:tc>
                  <a:txBody>
                    <a:bodyPr/>
                    <a:lstStyle/>
                    <a:p>
                      <a:pPr algn="just">
                        <a:spcAft>
                          <a:spcPts val="0"/>
                        </a:spcAft>
                      </a:pPr>
                      <a:r>
                        <a:rPr lang="en-US" sz="2400" kern="100">
                          <a:effectLst/>
                        </a:rPr>
                        <a:t>10</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u="none" strike="noStrike" kern="100">
                          <a:effectLst/>
                          <a:hlinkClick r:id="rId11"/>
                        </a:rPr>
                        <a:t>摩西·马龙</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tc>
                  <a:txBody>
                    <a:bodyPr/>
                    <a:lstStyle/>
                    <a:p>
                      <a:pPr algn="ctr">
                        <a:spcAft>
                          <a:spcPts val="0"/>
                        </a:spcAft>
                      </a:pPr>
                      <a:r>
                        <a:rPr lang="en-US" sz="2400" kern="100" dirty="0">
                          <a:effectLst/>
                        </a:rPr>
                        <a:t>27409</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0" marR="95250" marT="19050" marB="19050" anchor="ctr"/>
                </a:tc>
                <a:extLst>
                  <a:ext uri="{0D108BD9-81ED-4DB2-BD59-A6C34878D82A}">
                    <a16:rowId xmlns:a16="http://schemas.microsoft.com/office/drawing/2014/main" val="277284477"/>
                  </a:ext>
                </a:extLst>
              </a:tr>
            </a:tbl>
          </a:graphicData>
        </a:graphic>
      </p:graphicFrame>
      <p:sp>
        <p:nvSpPr>
          <p:cNvPr id="3" name="矩形 2"/>
          <p:cNvSpPr/>
          <p:nvPr/>
        </p:nvSpPr>
        <p:spPr>
          <a:xfrm>
            <a:off x="527333" y="5620999"/>
            <a:ext cx="10532931" cy="1200329"/>
          </a:xfrm>
          <a:prstGeom prst="rect">
            <a:avLst/>
          </a:prstGeom>
        </p:spPr>
        <p:txBody>
          <a:bodyPr wrap="square">
            <a:spAutoFit/>
          </a:bodyPr>
          <a:lstStyle/>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在表格中，找到球员的姓名，就可以找到对应的历史总得分，球员和得分之间就建立了关联，</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Pyhton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中的“字典”数据结构就非常适合存储这类关系。在这个例子中球员姓名可称为键，球员的得分称为值。</a:t>
            </a:r>
          </a:p>
        </p:txBody>
      </p:sp>
    </p:spTree>
    <p:extLst>
      <p:ext uri="{BB962C8B-B14F-4D97-AF65-F5344CB8AC3E}">
        <p14:creationId xmlns:p14="http://schemas.microsoft.com/office/powerpoint/2010/main" val="60030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47" name="矩形 46"/>
          <p:cNvSpPr/>
          <p:nvPr/>
        </p:nvSpPr>
        <p:spPr>
          <a:xfrm>
            <a:off x="103366" y="539073"/>
            <a:ext cx="11410122" cy="4462119"/>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花括号</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 }</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创建字典</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字典使用花括号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括起来的对个键值对“</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key:value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”，每个键值对就是字典中的一个元素，元素之间用逗号区分。语法格式如下：</a:t>
            </a:r>
          </a:p>
          <a:p>
            <a:pPr indent="266700" algn="just">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{key1:value1, key2:value2, …,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keyN:valueN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创建字典是，需要注意：</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①字典中的键必须是唯一的，而值可以不唯一。既不能有两个及以上相同的键，例如一名球员有两个不同的历史总得分。这会导致歧义与混乱。反之一个得分可能会对应多名球员。</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②键必须是不可变对象类型，而值可以是任意数据类型。键一般可以是字符串、数值和元组，但不可以是列表。如果值为数字，建议使用数字的字符串形式。</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③花括号内没有任何键值对，则称为空字典。</a:t>
            </a:r>
          </a:p>
        </p:txBody>
      </p:sp>
      <p:sp>
        <p:nvSpPr>
          <p:cNvPr id="48" name="矩形 47"/>
          <p:cNvSpPr/>
          <p:nvPr/>
        </p:nvSpPr>
        <p:spPr>
          <a:xfrm>
            <a:off x="103366" y="1262951"/>
            <a:ext cx="11577098" cy="3970318"/>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NBA_score</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':'38387','</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詹姆斯</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':'37062','</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卡尔·马龙</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':'36928'}</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NBA_score</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'38387',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詹姆斯</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'37062',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卡尔</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马龙</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'36928'}</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&gt;&gt;&gt; type(</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NBA_score</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&lt;class '</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dict</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'&gt;</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PG_subject</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={201:'</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英语</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',202:'</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俄语</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',203:'</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日语</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PG_subject</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{201: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英语</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202: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俄语</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203: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日语</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&gt;&gt;&gt; {}</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NBA_score</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':['38387',1947],'</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詹姆斯</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':['37062',1984],'</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卡尔</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马龙</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':['36928',</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1963]}</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kern="100" dirty="0" err="1">
                <a:latin typeface="Times New Roman" panose="02020603050405020304" pitchFamily="18" charset="0"/>
                <a:ea typeface="宋体" panose="02010600030101010101" pitchFamily="2" charset="-122"/>
                <a:cs typeface="Times New Roman" panose="02020603050405020304" pitchFamily="18" charset="0"/>
              </a:rPr>
              <a:t>NBA_score</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['38387', 1947],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詹姆斯</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['37062', 1984],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卡尔·马龙</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['36928', 1963]}</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9" name="矩形 48"/>
          <p:cNvSpPr/>
          <p:nvPr/>
        </p:nvSpPr>
        <p:spPr>
          <a:xfrm>
            <a:off x="262393" y="5402202"/>
            <a:ext cx="11418071" cy="830997"/>
          </a:xfrm>
          <a:prstGeom prst="rect">
            <a:avLst/>
          </a:prstGeom>
        </p:spPr>
        <p:txBody>
          <a:bodyPr wrap="squar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字典通过键值对的形式，存储了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NBA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球员与历史得分之间的映射关系，创建字典的过程就是创建键和值之间关联的过程。</a:t>
            </a:r>
            <a:endParaRPr lang="zh-CN" altLang="en-US" sz="2400" dirty="0"/>
          </a:p>
        </p:txBody>
      </p:sp>
    </p:spTree>
    <p:extLst>
      <p:ext uri="{BB962C8B-B14F-4D97-AF65-F5344CB8AC3E}">
        <p14:creationId xmlns:p14="http://schemas.microsoft.com/office/powerpoint/2010/main" val="3226236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0" name="矩形 9"/>
          <p:cNvSpPr/>
          <p:nvPr/>
        </p:nvSpPr>
        <p:spPr>
          <a:xfrm>
            <a:off x="0" y="518428"/>
            <a:ext cx="11887200" cy="1261884"/>
          </a:xfrm>
          <a:prstGeom prst="rect">
            <a:avLst/>
          </a:prstGeom>
        </p:spPr>
        <p:txBody>
          <a:bodyPr wrap="square">
            <a:spAutoFit/>
          </a:bodyPr>
          <a:lstStyle/>
          <a:p>
            <a:pPr indent="266700" algn="just"/>
            <a:r>
              <a:rPr lang="en-US" altLang="zh-CN" sz="2800" b="1" dirty="0">
                <a:latin typeface="黑体" panose="02010609060101010101" pitchFamily="49" charset="-122"/>
                <a:ea typeface="黑体" panose="02010609060101010101" pitchFamily="49" charset="-122"/>
              </a:rPr>
              <a:t>2.</a:t>
            </a:r>
            <a:r>
              <a:rPr lang="zh-CN" altLang="zh-CN" sz="2800" b="1" dirty="0">
                <a:latin typeface="黑体" panose="02010609060101010101" pitchFamily="49" charset="-122"/>
                <a:ea typeface="黑体" panose="02010609060101010101" pitchFamily="49" charset="-122"/>
              </a:rPr>
              <a:t>构造函数</a:t>
            </a:r>
            <a:r>
              <a:rPr lang="en-US" altLang="zh-CN" sz="2800" b="1" dirty="0" err="1">
                <a:latin typeface="黑体" panose="02010609060101010101" pitchFamily="49" charset="-122"/>
                <a:ea typeface="黑体" panose="02010609060101010101" pitchFamily="49" charset="-122"/>
              </a:rPr>
              <a:t>dict</a:t>
            </a:r>
            <a:r>
              <a:rPr lang="zh-CN" altLang="zh-CN" sz="2800" b="1" dirty="0">
                <a:latin typeface="黑体" panose="02010609060101010101" pitchFamily="49" charset="-122"/>
                <a:ea typeface="黑体" panose="02010609060101010101" pitchFamily="49" charset="-122"/>
              </a:rPr>
              <a:t>创建</a:t>
            </a:r>
            <a:r>
              <a:rPr lang="zh-CN" altLang="zh-CN" sz="2800" b="1" dirty="0" smtClean="0">
                <a:latin typeface="黑体" panose="02010609060101010101" pitchFamily="49" charset="-122"/>
                <a:ea typeface="黑体" panose="02010609060101010101" pitchFamily="49" charset="-122"/>
              </a:rPr>
              <a:t>字典</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使用</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构造函数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dictionary()</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可以直接将列表或元组转化为字典，其组成必须为双元素，且只能包含两个元素否则会导致创建失败。</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1" name="矩形 10"/>
          <p:cNvSpPr/>
          <p:nvPr/>
        </p:nvSpPr>
        <p:spPr>
          <a:xfrm>
            <a:off x="71561" y="1717513"/>
            <a:ext cx="11537343" cy="5539978"/>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item1=[('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科比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','33643'),('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','32292'),('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诺维茨基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','31560')]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(item1)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科比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'33643',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'32292',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诺维茨基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'31560'}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item2=[['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','31419'],['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奥尼尔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','28596'],['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安东尼</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','28289']]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NBA_score2=</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(item2)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'31419',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奥尼尔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'28596',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安东尼</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'28289'}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&gt;&gt;&gt; NBA_score3=</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p>
          <a:p>
            <a:r>
              <a:rPr lang="en-US" altLang="zh-CN" sz="2400" dirty="0" smtClean="0">
                <a:latin typeface="Times New Roman" panose="02020603050405020304" pitchFamily="18" charset="0"/>
                <a:cs typeface="Times New Roman" panose="02020603050405020304" pitchFamily="18" charset="0"/>
              </a:rPr>
              <a:t>   &gt;&gt;&gt; </a:t>
            </a:r>
            <a:r>
              <a:rPr lang="en-US" altLang="zh-CN" sz="2400" dirty="0">
                <a:latin typeface="Times New Roman" panose="02020603050405020304" pitchFamily="18" charset="0"/>
                <a:cs typeface="Times New Roman" panose="02020603050405020304" pitchFamily="18" charset="0"/>
              </a:rPr>
              <a:t>scores=</a:t>
            </a:r>
            <a:r>
              <a:rPr lang="en-US" altLang="zh-CN" sz="2400" dirty="0" err="1">
                <a:latin typeface="Times New Roman" panose="02020603050405020304" pitchFamily="18" charset="0"/>
                <a:cs typeface="Times New Roman" panose="02020603050405020304" pitchFamily="18" charset="0"/>
              </a:rPr>
              <a:t>dict</a:t>
            </a:r>
            <a:r>
              <a:rPr lang="en-US" altLang="zh-CN" sz="2400" dirty="0">
                <a:latin typeface="Times New Roman" panose="02020603050405020304" pitchFamily="18" charset="0"/>
                <a:cs typeface="Times New Roman" panose="02020603050405020304" pitchFamily="18" charset="0"/>
              </a:rPr>
              <a:t>(English='90',history='87',math='96')</a:t>
            </a:r>
            <a:endParaRPr lang="zh-CN" altLang="zh-CN" sz="2400" dirty="0">
              <a:latin typeface="Times New Roman" panose="02020603050405020304" pitchFamily="18" charset="0"/>
              <a:cs typeface="Times New Roman" panose="02020603050405020304" pitchFamily="18" charset="0"/>
            </a:endParaRPr>
          </a:p>
          <a:p>
            <a:r>
              <a:rPr lang="en-US" altLang="zh-CN" sz="2400" dirty="0" smtClean="0">
                <a:latin typeface="Times New Roman" panose="02020603050405020304" pitchFamily="18" charset="0"/>
                <a:cs typeface="Times New Roman" panose="02020603050405020304" pitchFamily="18" charset="0"/>
              </a:rPr>
              <a:t>   &gt;&gt;&gt; </a:t>
            </a:r>
            <a:r>
              <a:rPr lang="en-US" altLang="zh-CN" sz="2400" dirty="0">
                <a:latin typeface="Times New Roman" panose="02020603050405020304" pitchFamily="18" charset="0"/>
                <a:cs typeface="Times New Roman" panose="02020603050405020304" pitchFamily="18" charset="0"/>
              </a:rPr>
              <a:t>scores</a:t>
            </a:r>
            <a:endParaRPr lang="zh-CN" altLang="zh-CN" sz="2400" dirty="0">
              <a:latin typeface="Times New Roman" panose="02020603050405020304" pitchFamily="18" charset="0"/>
              <a:cs typeface="Times New Roman" panose="02020603050405020304" pitchFamily="18" charset="0"/>
            </a:endParaRPr>
          </a:p>
          <a:p>
            <a:r>
              <a:rPr lang="en-US" altLang="zh-CN" sz="2400" dirty="0" smtClean="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'English': '90', 'history': '87', 'math': '96'}</a:t>
            </a:r>
            <a:endParaRPr lang="zh-CN" altLang="zh-CN" sz="2400" dirty="0">
              <a:latin typeface="Times New Roman" panose="02020603050405020304" pitchFamily="18" charset="0"/>
              <a:cs typeface="Times New Roman" panose="02020603050405020304" pitchFamily="18" charset="0"/>
            </a:endParaRPr>
          </a:p>
          <a:p>
            <a:pPr indent="533400" algn="just">
              <a:spcAft>
                <a:spcPts val="0"/>
              </a:spcAft>
            </a:pP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9537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0" name="矩形 9"/>
          <p:cNvSpPr/>
          <p:nvPr/>
        </p:nvSpPr>
        <p:spPr>
          <a:xfrm>
            <a:off x="87464" y="412278"/>
            <a:ext cx="11704319" cy="1876796"/>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内置函数</a:t>
            </a:r>
            <a:r>
              <a:rPr lang="en-US" altLang="zh-CN" sz="2800" b="1" kern="100" dirty="0" err="1">
                <a:latin typeface="黑体" panose="02010609060101010101" pitchFamily="49" charset="-122"/>
                <a:ea typeface="黑体" panose="02010609060101010101" pitchFamily="49" charset="-122"/>
                <a:cs typeface="Times New Roman" panose="02020603050405020304" pitchFamily="18" charset="0"/>
              </a:rPr>
              <a:t>formkeys</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创建字典</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fromkeys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函数用于创建一个新字典，以序列中元素做字典的键，</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value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为字典所有键对应的初始值。格式如下：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dict.fromkeys</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seq</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value</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1" name="矩形 10"/>
          <p:cNvSpPr/>
          <p:nvPr/>
        </p:nvSpPr>
        <p:spPr>
          <a:xfrm>
            <a:off x="270345" y="2495444"/>
            <a:ext cx="11521438" cy="415498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players=['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NBA_score3=</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dict.fromkeys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(players)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None,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None,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None}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NBA_score3=</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dict.fromkeys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(players,10000)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10000,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10000,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10000}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players=['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NBA_score3=</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dict.fromkeys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(players,10000)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10000,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10000,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10000}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37442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grpSp>
        <p:nvGrpSpPr>
          <p:cNvPr id="10" name="组合 9"/>
          <p:cNvGrpSpPr/>
          <p:nvPr/>
        </p:nvGrpSpPr>
        <p:grpSpPr>
          <a:xfrm>
            <a:off x="0" y="627964"/>
            <a:ext cx="3543788" cy="1224301"/>
            <a:chOff x="3433044" y="2951527"/>
            <a:chExt cx="3543788" cy="1224301"/>
          </a:xfrm>
        </p:grpSpPr>
        <p:grpSp>
          <p:nvGrpSpPr>
            <p:cNvPr id="11" name="组合 10"/>
            <p:cNvGrpSpPr/>
            <p:nvPr/>
          </p:nvGrpSpPr>
          <p:grpSpPr>
            <a:xfrm>
              <a:off x="3433044" y="2951527"/>
              <a:ext cx="866019" cy="1224301"/>
              <a:chOff x="3808475" y="2119547"/>
              <a:chExt cx="1914069" cy="2769162"/>
            </a:xfrm>
          </p:grpSpPr>
          <p:sp>
            <p:nvSpPr>
              <p:cNvPr id="13"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4"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5"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6"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4.4.2</a:t>
                </a:r>
                <a:endParaRPr lang="zh-CN" altLang="en-US" sz="2000" b="1" dirty="0">
                  <a:solidFill>
                    <a:schemeClr val="tx2">
                      <a:lumMod val="50000"/>
                    </a:schemeClr>
                  </a:solidFill>
                </a:endParaRPr>
              </a:p>
            </p:txBody>
          </p:sp>
        </p:grpSp>
        <p:sp>
          <p:nvSpPr>
            <p:cNvPr id="12" name="矩形 11"/>
            <p:cNvSpPr/>
            <p:nvPr/>
          </p:nvSpPr>
          <p:spPr>
            <a:xfrm>
              <a:off x="4245324" y="3030160"/>
              <a:ext cx="2731508"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字典检查与修改</a:t>
              </a:r>
              <a:endParaRPr lang="zh-CN" altLang="en-US" sz="2800" b="1" dirty="0">
                <a:solidFill>
                  <a:schemeClr val="accent2"/>
                </a:solidFill>
              </a:endParaRPr>
            </a:p>
          </p:txBody>
        </p:sp>
      </p:grpSp>
      <p:sp>
        <p:nvSpPr>
          <p:cNvPr id="17" name="矩形 16"/>
          <p:cNvSpPr/>
          <p:nvPr/>
        </p:nvSpPr>
        <p:spPr>
          <a:xfrm>
            <a:off x="758708" y="1133341"/>
            <a:ext cx="11164873" cy="2246128"/>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字典的访问与添加</a:t>
            </a: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⑴值的访问。字典没有索引的概念，其中的存储条目从使用者视角看是无序的。键可以理解为字典的索引，只能是通过键来访问条目中的值。如果使用不存在的键进行索引会引起</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KeyError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latin typeface="宋体" panose="02010600030101010101" pitchFamily="2" charset="-122"/>
                <a:ea typeface="宋体" panose="02010600030101010101" pitchFamily="2" charset="-122"/>
              </a:rPr>
              <a:t>如果字典中的值是一个序列，则可以通过对值进行索引的方式访问该序列中的元素。</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8" name="矩形 17"/>
          <p:cNvSpPr/>
          <p:nvPr/>
        </p:nvSpPr>
        <p:spPr>
          <a:xfrm>
            <a:off x="540647" y="3288433"/>
            <a:ext cx="11287518" cy="341632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a:latin typeface="Times New Roman" panose="02020603050405020304" pitchFamily="18" charset="0"/>
                <a:ea typeface="宋体" panose="02010600030101010101" pitchFamily="2" charset="-122"/>
                <a:cs typeface="Times New Roman" panose="02020603050405020304" pitchFamily="18" charset="0"/>
              </a:rPr>
              <a:t>&gt;&gt;&gt; item2=[['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','31419'],['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奥尼尔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','28596'],['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安东尼</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','28289']]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NBA_score2=</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(item2)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奥尼尔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'28596'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Traceback (most recent call last):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File "&lt;pyshell#4&gt;", line 1, in &lt;module&gt;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NBA_score2['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KeyError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49636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7" name="矩形 16"/>
          <p:cNvSpPr/>
          <p:nvPr/>
        </p:nvSpPr>
        <p:spPr>
          <a:xfrm>
            <a:off x="90798" y="627964"/>
            <a:ext cx="11164873" cy="1938992"/>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⑵</a:t>
            </a:r>
            <a:r>
              <a:rPr lang="en-US" altLang="zh-CN" sz="2400" dirty="0">
                <a:latin typeface="宋体" panose="02010600030101010101" pitchFamily="2" charset="-122"/>
                <a:ea typeface="宋体" panose="02010600030101010101" pitchFamily="2" charset="-122"/>
              </a:rPr>
              <a:t>get()</a:t>
            </a:r>
            <a:r>
              <a:rPr lang="zh-CN" altLang="zh-CN" sz="2400" dirty="0">
                <a:latin typeface="宋体" panose="02010600030101010101" pitchFamily="2" charset="-122"/>
                <a:ea typeface="宋体" panose="02010600030101010101" pitchFamily="2" charset="-122"/>
              </a:rPr>
              <a:t>方法获取条目的值。语法格式如下：</a:t>
            </a:r>
          </a:p>
          <a:p>
            <a:r>
              <a:rPr lang="en-US" altLang="zh-CN" sz="2400" dirty="0" smtClean="0">
                <a:latin typeface="宋体" panose="02010600030101010101" pitchFamily="2" charset="-122"/>
                <a:ea typeface="宋体" panose="02010600030101010101" pitchFamily="2" charset="-122"/>
              </a:rPr>
              <a:t>     </a:t>
            </a:r>
            <a:r>
              <a:rPr lang="en-US" altLang="zh-CN" sz="2400" dirty="0" err="1" smtClean="0">
                <a:latin typeface="宋体" panose="02010600030101010101" pitchFamily="2" charset="-122"/>
                <a:ea typeface="宋体" panose="02010600030101010101" pitchFamily="2" charset="-122"/>
              </a:rPr>
              <a:t>dictionary_name.get</a:t>
            </a:r>
            <a:r>
              <a:rPr lang="en-US" altLang="zh-CN" sz="2400" dirty="0" smtClean="0">
                <a:latin typeface="宋体" panose="02010600030101010101" pitchFamily="2" charset="-122"/>
                <a:ea typeface="宋体" panose="02010600030101010101" pitchFamily="2" charset="-122"/>
              </a:rPr>
              <a:t>(key</a:t>
            </a:r>
            <a:r>
              <a:rPr lang="en-US" altLang="zh-CN" sz="2400" dirty="0">
                <a:latin typeface="宋体" panose="02010600030101010101" pitchFamily="2" charset="-122"/>
                <a:ea typeface="宋体" panose="02010600030101010101" pitchFamily="2" charset="-122"/>
              </a:rPr>
              <a:t>[,default])</a:t>
            </a:r>
            <a:endParaRPr lang="zh-CN" altLang="zh-CN" sz="2400" dirty="0">
              <a:latin typeface="宋体" panose="02010600030101010101" pitchFamily="2" charset="-122"/>
              <a:ea typeface="宋体" panose="02010600030101010101" pitchFamily="2" charset="-122"/>
            </a:endParaRPr>
          </a:p>
          <a:p>
            <a:r>
              <a:rPr lang="en-US" altLang="zh-CN" sz="2400" dirty="0" smtClean="0">
                <a:latin typeface="宋体" panose="02010600030101010101" pitchFamily="2" charset="-122"/>
                <a:ea typeface="宋体" panose="02010600030101010101" pitchFamily="2" charset="-122"/>
              </a:rPr>
              <a:t>      get</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方法按第一个参数指定的键，返回对应条目中的值，如果该键不存在，则返回默认值，而不会抛出异常，如键和默认值都不存在，则无响应。</a:t>
            </a:r>
          </a:p>
          <a:p>
            <a:pPr indent="266700" algn="just">
              <a:spcAft>
                <a:spcPts val="0"/>
              </a:spcAft>
            </a:pP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2" name="矩形 1"/>
          <p:cNvSpPr/>
          <p:nvPr/>
        </p:nvSpPr>
        <p:spPr>
          <a:xfrm>
            <a:off x="254443" y="2551837"/>
            <a:ext cx="11306754" cy="2308324"/>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NBA_score.get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詹姆斯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['37062', 1984]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NBA_score.get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克鲁斯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非榜上球员</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非榜上球员</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NBA_score.get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克鲁斯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28048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7951" y="-8898"/>
            <a:ext cx="8464290" cy="628954"/>
            <a:chOff x="1805470" y="2263333"/>
            <a:chExt cx="5837592" cy="629063"/>
          </a:xfrm>
        </p:grpSpPr>
        <p:sp>
          <p:nvSpPr>
            <p:cNvPr id="1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9" name="椭圆 18"/>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4.1</a:t>
              </a:r>
              <a:endParaRPr lang="en-US" altLang="zh-CN" sz="3200" dirty="0">
                <a:solidFill>
                  <a:schemeClr val="accent4"/>
                </a:solidFill>
                <a:latin typeface="Impact" panose="020B0806030902050204" pitchFamily="34" charset="0"/>
              </a:endParaRPr>
            </a:p>
          </p:txBody>
        </p:sp>
        <p:sp>
          <p:nvSpPr>
            <p:cNvPr id="22" name="矩形 21"/>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序列的通用操作</a:t>
              </a:r>
              <a:endParaRPr lang="zh-CN" altLang="en-US" sz="3200" b="1" dirty="0">
                <a:solidFill>
                  <a:schemeClr val="tx1">
                    <a:lumMod val="65000"/>
                    <a:lumOff val="35000"/>
                  </a:schemeClr>
                </a:solidFill>
              </a:endParaRPr>
            </a:p>
          </p:txBody>
        </p:sp>
      </p:grpSp>
      <p:grpSp>
        <p:nvGrpSpPr>
          <p:cNvPr id="8" name="组合 7"/>
          <p:cNvGrpSpPr/>
          <p:nvPr/>
        </p:nvGrpSpPr>
        <p:grpSpPr>
          <a:xfrm>
            <a:off x="0" y="620056"/>
            <a:ext cx="3543788" cy="1224301"/>
            <a:chOff x="3433044" y="2951527"/>
            <a:chExt cx="3543788" cy="1224301"/>
          </a:xfrm>
        </p:grpSpPr>
        <p:grpSp>
          <p:nvGrpSpPr>
            <p:cNvPr id="9" name="组合 8"/>
            <p:cNvGrpSpPr/>
            <p:nvPr/>
          </p:nvGrpSpPr>
          <p:grpSpPr>
            <a:xfrm>
              <a:off x="3433044" y="2951527"/>
              <a:ext cx="866019" cy="1224301"/>
              <a:chOff x="3808475" y="2119547"/>
              <a:chExt cx="1914069" cy="2769162"/>
            </a:xfrm>
          </p:grpSpPr>
          <p:sp>
            <p:nvSpPr>
              <p:cNvPr id="11"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2"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4"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4.1.2</a:t>
                </a:r>
                <a:endParaRPr lang="zh-CN" altLang="en-US" sz="2000" b="1" dirty="0">
                  <a:solidFill>
                    <a:schemeClr val="tx2">
                      <a:lumMod val="50000"/>
                    </a:schemeClr>
                  </a:solidFill>
                </a:endParaRPr>
              </a:p>
            </p:txBody>
          </p:sp>
        </p:grpSp>
        <p:sp>
          <p:nvSpPr>
            <p:cNvPr id="10" name="矩形 9"/>
            <p:cNvSpPr/>
            <p:nvPr/>
          </p:nvSpPr>
          <p:spPr>
            <a:xfrm>
              <a:off x="4245324" y="3030160"/>
              <a:ext cx="2731508"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加法与乘法</a:t>
              </a:r>
              <a:endParaRPr lang="zh-CN" altLang="en-US" sz="2800" b="1" dirty="0">
                <a:solidFill>
                  <a:schemeClr val="accent2"/>
                </a:solidFill>
              </a:endParaRPr>
            </a:p>
          </p:txBody>
        </p:sp>
      </p:grpSp>
      <p:sp>
        <p:nvSpPr>
          <p:cNvPr id="3" name="矩形 2"/>
          <p:cNvSpPr/>
          <p:nvPr/>
        </p:nvSpPr>
        <p:spPr>
          <a:xfrm>
            <a:off x="717585" y="1534578"/>
            <a:ext cx="10675962" cy="1569660"/>
          </a:xfrm>
          <a:prstGeom prst="rect">
            <a:avLst/>
          </a:prstGeom>
        </p:spPr>
        <p:txBody>
          <a:bodyPr wrap="square">
            <a:spAutoFit/>
          </a:bodyPr>
          <a:lstStyle/>
          <a:p>
            <a:pPr indent="266700" algn="just">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序列</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可以相加，也可以乘以一个整数，这里的加和乘运算并非算术运算，而是序列拼贴的两种方式。加法是指通过“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”将两端序列按所处运算符前后位置连接在一起；乘法是将序列按所乘整数复制对应倍数然后连接在一起。</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p>
        </p:txBody>
      </p:sp>
      <p:sp>
        <p:nvSpPr>
          <p:cNvPr id="4" name="矩形 3"/>
          <p:cNvSpPr/>
          <p:nvPr/>
        </p:nvSpPr>
        <p:spPr>
          <a:xfrm>
            <a:off x="1789043" y="3443912"/>
            <a:ext cx="8714630" cy="2677656"/>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first_name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='Abraham'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Last_name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='Lincoln'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first_name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Last_name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Abraham.Lincoln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=[1,2,3,4]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2, 3, 4, 1, 2, 3, 4, 1, 2, 3, 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942953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7" name="矩形 16"/>
          <p:cNvSpPr/>
          <p:nvPr/>
        </p:nvSpPr>
        <p:spPr>
          <a:xfrm>
            <a:off x="90798" y="627964"/>
            <a:ext cx="11164873" cy="1569660"/>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cs typeface="Times New Roman" panose="02020603050405020304" pitchFamily="18" charset="0"/>
              </a:rPr>
              <a:t>⑶值的修改与条目增加。字典的键不可变，单值是可以修改的，确切的说法是修改一个键值对，添加键值对的方法同修改。语法格式如下：</a:t>
            </a:r>
          </a:p>
          <a:p>
            <a:r>
              <a:rPr lang="en-US" altLang="zh-CN" sz="2400" dirty="0" smtClean="0">
                <a:latin typeface="宋体" panose="02010600030101010101" pitchFamily="2" charset="-122"/>
                <a:ea typeface="宋体" panose="02010600030101010101" pitchFamily="2" charset="-122"/>
                <a:cs typeface="Times New Roman" panose="02020603050405020304" pitchFamily="18" charset="0"/>
              </a:rPr>
              <a:t>         dictionary[key</a:t>
            </a:r>
            <a:r>
              <a:rPr lang="en-US" altLang="zh-CN" sz="2400" dirty="0">
                <a:latin typeface="宋体" panose="02010600030101010101" pitchFamily="2" charset="-122"/>
                <a:ea typeface="宋体" panose="02010600030101010101" pitchFamily="2" charset="-122"/>
                <a:cs typeface="Times New Roman" panose="02020603050405020304" pitchFamily="18" charset="0"/>
              </a:rPr>
              <a:t>]=value</a:t>
            </a:r>
            <a:endParaRPr lang="zh-CN" altLang="zh-CN" sz="2400" dirty="0">
              <a:latin typeface="宋体" panose="02010600030101010101" pitchFamily="2" charset="-122"/>
              <a:ea typeface="宋体" panose="02010600030101010101" pitchFamily="2" charset="-122"/>
              <a:cs typeface="Times New Roman" panose="02020603050405020304" pitchFamily="18" charset="0"/>
            </a:endParaRPr>
          </a:p>
          <a:p>
            <a:r>
              <a:rPr lang="zh-CN" altLang="zh-CN" sz="2400" dirty="0">
                <a:latin typeface="宋体" panose="02010600030101010101" pitchFamily="2" charset="-122"/>
                <a:ea typeface="宋体" panose="02010600030101010101" pitchFamily="2" charset="-122"/>
                <a:cs typeface="Times New Roman" panose="02020603050405020304" pitchFamily="18" charset="0"/>
              </a:rPr>
              <a:t>例如</a:t>
            </a:r>
            <a:r>
              <a:rPr lang="zh-CN" altLang="zh-CN" sz="2400" dirty="0" smtClean="0">
                <a:latin typeface="宋体" panose="02010600030101010101" pitchFamily="2" charset="-122"/>
                <a:ea typeface="宋体" panose="02010600030101010101" pitchFamily="2" charset="-122"/>
                <a:cs typeface="Times New Roman" panose="02020603050405020304" pitchFamily="18" charset="0"/>
              </a:rPr>
              <a:t>：</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3" name="矩形 2"/>
          <p:cNvSpPr/>
          <p:nvPr/>
        </p:nvSpPr>
        <p:spPr>
          <a:xfrm>
            <a:off x="214685" y="2413338"/>
            <a:ext cx="11040986" cy="2677656"/>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(English='90',history='87',math='96')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scores['English']='99'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'English': '99', 'history': '87', 'math': '96'}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scores['Chinese']='86'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'English': '99', 'history': '87', 'math': '96', 'Chinese': '86'}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2705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7" name="矩形 16"/>
          <p:cNvSpPr/>
          <p:nvPr/>
        </p:nvSpPr>
        <p:spPr>
          <a:xfrm>
            <a:off x="90798" y="627964"/>
            <a:ext cx="11164873" cy="1631216"/>
          </a:xfrm>
          <a:prstGeom prst="rect">
            <a:avLst/>
          </a:prstGeom>
        </p:spPr>
        <p:txBody>
          <a:bodyPr wrap="square">
            <a:spAutoFit/>
          </a:bodyPr>
          <a:lstStyle/>
          <a:p>
            <a:r>
              <a:rPr lang="en-US" altLang="zh-CN" sz="2800" b="1" dirty="0">
                <a:latin typeface="黑体" panose="02010609060101010101" pitchFamily="49" charset="-122"/>
                <a:ea typeface="黑体" panose="02010609060101010101" pitchFamily="49" charset="-122"/>
              </a:rPr>
              <a:t>2.</a:t>
            </a:r>
            <a:r>
              <a:rPr lang="zh-CN" altLang="zh-CN" sz="2800" b="1" dirty="0">
                <a:latin typeface="黑体" panose="02010609060101010101" pitchFamily="49" charset="-122"/>
                <a:ea typeface="黑体" panose="02010609060101010101" pitchFamily="49" charset="-122"/>
              </a:rPr>
              <a:t>删除字典条目</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⑴</a:t>
            </a:r>
            <a:r>
              <a:rPr lang="en-US" altLang="zh-CN" sz="2400" dirty="0" smtClean="0">
                <a:latin typeface="宋体" panose="02010600030101010101" pitchFamily="2" charset="-122"/>
                <a:ea typeface="宋体" panose="02010600030101010101" pitchFamily="2" charset="-122"/>
              </a:rPr>
              <a:t> </a:t>
            </a:r>
            <a:r>
              <a:rPr lang="en-US" altLang="zh-CN" sz="2400" dirty="0">
                <a:latin typeface="宋体" panose="02010600030101010101" pitchFamily="2" charset="-122"/>
                <a:ea typeface="宋体" panose="02010600030101010101" pitchFamily="2" charset="-122"/>
              </a:rPr>
              <a:t>del</a:t>
            </a:r>
            <a:r>
              <a:rPr lang="zh-CN" altLang="zh-CN" sz="2400" dirty="0">
                <a:latin typeface="宋体" panose="02010600030101010101" pitchFamily="2" charset="-122"/>
                <a:ea typeface="宋体" panose="02010600030101010101" pitchFamily="2" charset="-122"/>
              </a:rPr>
              <a:t>删除指定条目或删除整个字典。语法格式如下：</a:t>
            </a:r>
          </a:p>
          <a:p>
            <a:r>
              <a:rPr lang="en-US" altLang="zh-CN" sz="2400" dirty="0" smtClean="0">
                <a:latin typeface="宋体" panose="02010600030101010101" pitchFamily="2" charset="-122"/>
                <a:ea typeface="宋体" panose="02010600030101010101" pitchFamily="2" charset="-122"/>
              </a:rPr>
              <a:t>           del </a:t>
            </a:r>
            <a:r>
              <a:rPr lang="en-US" altLang="zh-CN" sz="2400" dirty="0">
                <a:latin typeface="宋体" panose="02010600030101010101" pitchFamily="2" charset="-122"/>
                <a:ea typeface="宋体" panose="02010600030101010101" pitchFamily="2" charset="-122"/>
              </a:rPr>
              <a:t>dictionary_name [key]</a:t>
            </a:r>
            <a:endParaRPr lang="zh-CN" altLang="zh-CN" sz="2400" dirty="0">
              <a:latin typeface="宋体" panose="02010600030101010101" pitchFamily="2" charset="-122"/>
              <a:ea typeface="宋体" panose="02010600030101010101" pitchFamily="2" charset="-122"/>
            </a:endParaRPr>
          </a:p>
          <a:p>
            <a:r>
              <a:rPr lang="en-US" altLang="zh-CN" sz="2400" dirty="0" smtClean="0">
                <a:latin typeface="宋体" panose="02010600030101010101" pitchFamily="2" charset="-122"/>
                <a:ea typeface="宋体" panose="02010600030101010101" pitchFamily="2" charset="-122"/>
              </a:rPr>
              <a:t>           del </a:t>
            </a:r>
            <a:r>
              <a:rPr lang="en-US" altLang="zh-CN" sz="2400" dirty="0">
                <a:latin typeface="宋体" panose="02010600030101010101" pitchFamily="2" charset="-122"/>
                <a:ea typeface="宋体" panose="02010600030101010101" pitchFamily="2" charset="-122"/>
              </a:rPr>
              <a:t>dictionary_name</a:t>
            </a:r>
            <a:endParaRPr lang="zh-CN" altLang="zh-CN" sz="2400" dirty="0">
              <a:latin typeface="宋体" panose="02010600030101010101" pitchFamily="2" charset="-122"/>
              <a:ea typeface="宋体" panose="02010600030101010101" pitchFamily="2" charset="-122"/>
            </a:endParaRPr>
          </a:p>
        </p:txBody>
      </p:sp>
      <p:sp>
        <p:nvSpPr>
          <p:cNvPr id="2" name="矩形 1"/>
          <p:cNvSpPr/>
          <p:nvPr/>
        </p:nvSpPr>
        <p:spPr>
          <a:xfrm>
            <a:off x="341906" y="2419207"/>
            <a:ext cx="11362414" cy="3785652"/>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scores={'English': '99', 'history': '87', 'math': '96', 'Chinese': '86'}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del scores['English']</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{'history': '87', 'math': '96', 'Chinese': '86'}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del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Traceback (most recent call last):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File "&lt;pyshell#40&gt;", line 1, in &lt;module&gt;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NameError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name 'scores' is not defined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42051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7" name="矩形 16"/>
          <p:cNvSpPr/>
          <p:nvPr/>
        </p:nvSpPr>
        <p:spPr>
          <a:xfrm>
            <a:off x="98749" y="512257"/>
            <a:ext cx="11164873" cy="1938992"/>
          </a:xfrm>
          <a:prstGeom prst="rect">
            <a:avLst/>
          </a:prstGeom>
        </p:spPr>
        <p:txBody>
          <a:bodyPr wrap="square">
            <a:spAutoFit/>
          </a:bodyPr>
          <a:lstStyle/>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⑵</a:t>
            </a:r>
            <a:r>
              <a:rPr lang="en-US" altLang="zh-CN" sz="2400" dirty="0">
                <a:latin typeface="宋体" panose="02010600030101010101" pitchFamily="2" charset="-122"/>
                <a:ea typeface="宋体" panose="02010600030101010101" pitchFamily="2" charset="-122"/>
              </a:rPr>
              <a:t>pop( )</a:t>
            </a:r>
            <a:r>
              <a:rPr lang="zh-CN" altLang="zh-CN" sz="2400" dirty="0">
                <a:latin typeface="宋体" panose="02010600030101010101" pitchFamily="2" charset="-122"/>
                <a:ea typeface="宋体" panose="02010600030101010101" pitchFamily="2" charset="-122"/>
              </a:rPr>
              <a:t>方法删除指定条目。语法格式如下：</a:t>
            </a:r>
          </a:p>
          <a:p>
            <a:r>
              <a:rPr lang="en-US" altLang="zh-CN" sz="2400" dirty="0" smtClean="0">
                <a:latin typeface="宋体" panose="02010600030101010101" pitchFamily="2" charset="-122"/>
                <a:ea typeface="宋体" panose="02010600030101010101" pitchFamily="2" charset="-122"/>
              </a:rPr>
              <a:t>        </a:t>
            </a:r>
            <a:r>
              <a:rPr lang="en-US" altLang="zh-CN" sz="2400" dirty="0" err="1" smtClean="0">
                <a:latin typeface="宋体" panose="02010600030101010101" pitchFamily="2" charset="-122"/>
                <a:ea typeface="宋体" panose="02010600030101010101" pitchFamily="2" charset="-122"/>
              </a:rPr>
              <a:t>dictionary_name.pop</a:t>
            </a:r>
            <a:r>
              <a:rPr lang="en-US" altLang="zh-CN" sz="2400" dirty="0" smtClean="0">
                <a:latin typeface="宋体" panose="02010600030101010101" pitchFamily="2" charset="-122"/>
                <a:ea typeface="宋体" panose="02010600030101010101" pitchFamily="2" charset="-122"/>
              </a:rPr>
              <a:t>(key</a:t>
            </a:r>
            <a:r>
              <a:rPr lang="en-US" altLang="zh-CN" sz="2400" dirty="0">
                <a:latin typeface="宋体" panose="02010600030101010101" pitchFamily="2" charset="-122"/>
                <a:ea typeface="宋体" panose="02010600030101010101" pitchFamily="2" charset="-122"/>
              </a:rPr>
              <a:t>[,default])</a:t>
            </a:r>
            <a:endParaRPr lang="zh-CN" altLang="zh-CN" sz="2400" dirty="0">
              <a:latin typeface="宋体" panose="02010600030101010101" pitchFamily="2" charset="-122"/>
              <a:ea typeface="宋体" panose="02010600030101010101" pitchFamily="2" charset="-122"/>
            </a:endParaRP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该</a:t>
            </a:r>
            <a:r>
              <a:rPr lang="zh-CN" altLang="zh-CN" sz="2400" dirty="0">
                <a:latin typeface="宋体" panose="02010600030101010101" pitchFamily="2" charset="-122"/>
                <a:ea typeface="宋体" panose="02010600030101010101" pitchFamily="2" charset="-122"/>
              </a:rPr>
              <a:t>方法与列表中的同名方法类似，在删除指定键所在的条目时会将该键对应的值作为返回值弹出，如果该键在字典中不存在，则弹出默认值，如果缺少默认值，则抛出</a:t>
            </a:r>
            <a:r>
              <a:rPr lang="en-US" altLang="zh-CN" sz="2400" dirty="0" err="1">
                <a:latin typeface="宋体" panose="02010600030101010101" pitchFamily="2" charset="-122"/>
                <a:ea typeface="宋体" panose="02010600030101010101" pitchFamily="2" charset="-122"/>
              </a:rPr>
              <a:t>TypeError</a:t>
            </a:r>
            <a:r>
              <a:rPr lang="zh-CN" altLang="zh-CN" sz="2400" dirty="0">
                <a:latin typeface="宋体" panose="02010600030101010101" pitchFamily="2" charset="-122"/>
                <a:ea typeface="宋体" panose="02010600030101010101" pitchFamily="2" charset="-122"/>
              </a:rPr>
              <a:t>异常，如果不带任何参数也会抛出同类型异常。</a:t>
            </a:r>
          </a:p>
        </p:txBody>
      </p:sp>
      <p:sp>
        <p:nvSpPr>
          <p:cNvPr id="3" name="矩形 2"/>
          <p:cNvSpPr/>
          <p:nvPr/>
        </p:nvSpPr>
        <p:spPr>
          <a:xfrm>
            <a:off x="270345" y="2335932"/>
            <a:ext cx="11243144" cy="4524315"/>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scores={'English': '99', 'history': '87', 'math': '96', 'Chinese': '86'}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scores.pop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('math')</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'96</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'English': '99','history': '87', 'Chinese': '86'}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scores.pop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('math','</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未找到对应的条目</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未找到对应的条目</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scores.pop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('math')</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Traceback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(most recent call last):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File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"&lt;pyshell#22&gt;", line 1, in &lt;module&gt;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scores.pop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('math')</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KeyError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'math'</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21236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7" name="矩形 16"/>
          <p:cNvSpPr/>
          <p:nvPr/>
        </p:nvSpPr>
        <p:spPr>
          <a:xfrm>
            <a:off x="98749" y="795014"/>
            <a:ext cx="11164873" cy="1569660"/>
          </a:xfrm>
          <a:prstGeom prst="rect">
            <a:avLst/>
          </a:prstGeom>
        </p:spPr>
        <p:txBody>
          <a:bodyPr wrap="square">
            <a:spAutoFit/>
          </a:bodyPr>
          <a:lstStyle/>
          <a:p>
            <a:r>
              <a:rPr lang="en-US" altLang="zh-CN" sz="2400" dirty="0" smtClean="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⑶</a:t>
            </a:r>
            <a:r>
              <a:rPr lang="en-US" altLang="zh-CN" sz="2400" dirty="0" err="1">
                <a:latin typeface="宋体" panose="02010600030101010101" pitchFamily="2" charset="-122"/>
                <a:ea typeface="宋体" panose="02010600030101010101" pitchFamily="2" charset="-122"/>
              </a:rPr>
              <a:t>popitem</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方法随机删除字典条目。语法格式如下：</a:t>
            </a:r>
          </a:p>
          <a:p>
            <a:r>
              <a:rPr lang="en-US" altLang="zh-CN" sz="2400" dirty="0" err="1">
                <a:latin typeface="宋体" panose="02010600030101010101" pitchFamily="2" charset="-122"/>
                <a:ea typeface="宋体" panose="02010600030101010101" pitchFamily="2" charset="-122"/>
              </a:rPr>
              <a:t>dictionary_name.popitem</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该方法</a:t>
            </a:r>
            <a:r>
              <a:rPr lang="en-US" altLang="zh-CN" sz="2400" dirty="0">
                <a:latin typeface="宋体" panose="02010600030101010101" pitchFamily="2" charset="-122"/>
                <a:ea typeface="宋体" panose="02010600030101010101" pitchFamily="2" charset="-122"/>
              </a:rPr>
              <a:t>3.6</a:t>
            </a:r>
            <a:r>
              <a:rPr lang="zh-CN" altLang="zh-CN" sz="2400" dirty="0">
                <a:latin typeface="宋体" panose="02010600030101010101" pitchFamily="2" charset="-122"/>
                <a:ea typeface="宋体" panose="02010600030101010101" pitchFamily="2" charset="-122"/>
              </a:rPr>
              <a:t>以前的版本随机选择条目，</a:t>
            </a:r>
            <a:r>
              <a:rPr lang="en-US" altLang="zh-CN" sz="2400" dirty="0">
                <a:latin typeface="宋体" panose="02010600030101010101" pitchFamily="2" charset="-122"/>
                <a:ea typeface="宋体" panose="02010600030101010101" pitchFamily="2" charset="-122"/>
              </a:rPr>
              <a:t>3.6</a:t>
            </a:r>
            <a:r>
              <a:rPr lang="zh-CN" altLang="zh-CN" sz="2400" dirty="0">
                <a:latin typeface="宋体" panose="02010600030101010101" pitchFamily="2" charset="-122"/>
                <a:ea typeface="宋体" panose="02010600030101010101" pitchFamily="2" charset="-122"/>
              </a:rPr>
              <a:t>后的版本默认选择最后添加进字典的条目。并将整个条目作为返回值以元组的形式弹出。</a:t>
            </a:r>
          </a:p>
        </p:txBody>
      </p:sp>
      <p:sp>
        <p:nvSpPr>
          <p:cNvPr id="2" name="矩形 1"/>
          <p:cNvSpPr/>
          <p:nvPr/>
        </p:nvSpPr>
        <p:spPr>
          <a:xfrm>
            <a:off x="286247" y="2543856"/>
            <a:ext cx="10977375" cy="3046988"/>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scores={'English': '99', 'history': '87', 'math': '96', 'Chinese': '86'}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item=</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scores.popitem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item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'Chinese', '86')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type(item)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class 'tuple'&gt;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'English': '99', 'history': '87', 'math': '96'}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67249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7" name="矩形 16"/>
          <p:cNvSpPr/>
          <p:nvPr/>
        </p:nvSpPr>
        <p:spPr>
          <a:xfrm>
            <a:off x="162380" y="667767"/>
            <a:ext cx="11164873" cy="1200329"/>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⑷</a:t>
            </a:r>
            <a:r>
              <a:rPr lang="en-US" altLang="zh-CN" sz="2400" dirty="0">
                <a:latin typeface="宋体" panose="02010600030101010101" pitchFamily="2" charset="-122"/>
                <a:ea typeface="宋体" panose="02010600030101010101" pitchFamily="2" charset="-122"/>
              </a:rPr>
              <a:t>clear( )</a:t>
            </a:r>
            <a:r>
              <a:rPr lang="zh-CN" altLang="zh-CN" sz="2400" dirty="0">
                <a:latin typeface="宋体" panose="02010600030101010101" pitchFamily="2" charset="-122"/>
                <a:ea typeface="宋体" panose="02010600030101010101" pitchFamily="2" charset="-122"/>
              </a:rPr>
              <a:t>方法清空字典条目。语法格式如下：</a:t>
            </a:r>
          </a:p>
          <a:p>
            <a:r>
              <a:rPr lang="en-US" altLang="zh-CN" sz="2400" dirty="0" err="1">
                <a:latin typeface="宋体" panose="02010600030101010101" pitchFamily="2" charset="-122"/>
                <a:ea typeface="宋体" panose="02010600030101010101" pitchFamily="2" charset="-122"/>
              </a:rPr>
              <a:t>dictionary_name.clear</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清空字典的方法可以用</a:t>
            </a:r>
            <a:r>
              <a:rPr lang="en-US" altLang="zh-CN" sz="2400" dirty="0">
                <a:latin typeface="宋体" panose="02010600030101010101" pitchFamily="2" charset="-122"/>
                <a:ea typeface="宋体" panose="02010600030101010101" pitchFamily="2" charset="-122"/>
              </a:rPr>
              <a:t>pop()</a:t>
            </a:r>
            <a:r>
              <a:rPr lang="zh-CN" altLang="zh-CN" sz="2400" dirty="0">
                <a:latin typeface="宋体" panose="02010600030101010101" pitchFamily="2" charset="-122"/>
                <a:ea typeface="宋体" panose="02010600030101010101" pitchFamily="2" charset="-122"/>
              </a:rPr>
              <a:t>或</a:t>
            </a:r>
            <a:r>
              <a:rPr lang="en-US" altLang="zh-CN" sz="2400" dirty="0" err="1">
                <a:latin typeface="宋体" panose="02010600030101010101" pitchFamily="2" charset="-122"/>
                <a:ea typeface="宋体" panose="02010600030101010101" pitchFamily="2" charset="-122"/>
              </a:rPr>
              <a:t>popitem</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，最直接非方式是使用</a:t>
            </a:r>
            <a:r>
              <a:rPr lang="en-US" altLang="zh-CN" sz="2400" dirty="0">
                <a:latin typeface="宋体" panose="02010600030101010101" pitchFamily="2" charset="-122"/>
                <a:ea typeface="宋体" panose="02010600030101010101" pitchFamily="2" charset="-122"/>
              </a:rPr>
              <a:t>clear()</a:t>
            </a:r>
            <a:r>
              <a:rPr lang="zh-CN" altLang="zh-CN" sz="2400" dirty="0">
                <a:latin typeface="宋体" panose="02010600030101010101" pitchFamily="2" charset="-122"/>
                <a:ea typeface="宋体" panose="02010600030101010101" pitchFamily="2" charset="-122"/>
              </a:rPr>
              <a:t>。</a:t>
            </a:r>
          </a:p>
        </p:txBody>
      </p:sp>
      <p:sp>
        <p:nvSpPr>
          <p:cNvPr id="3" name="矩形 2"/>
          <p:cNvSpPr/>
          <p:nvPr/>
        </p:nvSpPr>
        <p:spPr>
          <a:xfrm>
            <a:off x="262392" y="1903510"/>
            <a:ext cx="11259048" cy="1200329"/>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scores.clear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0" name="矩形 9"/>
          <p:cNvSpPr/>
          <p:nvPr/>
        </p:nvSpPr>
        <p:spPr>
          <a:xfrm>
            <a:off x="162380" y="3026903"/>
            <a:ext cx="11359060" cy="1138132"/>
          </a:xfrm>
          <a:prstGeom prst="rect">
            <a:avLst/>
          </a:prstGeom>
        </p:spPr>
        <p:txBody>
          <a:bodyPr wrap="square">
            <a:spAutoFit/>
          </a:bodyPr>
          <a:lstStyle/>
          <a:p>
            <a:pPr>
              <a:lnSpc>
                <a:spcPct val="157000"/>
              </a:lnSpc>
              <a:spcAft>
                <a:spcPts val="0"/>
              </a:spcAft>
            </a:pPr>
            <a:r>
              <a:rPr lang="en-US" altLang="zh-CN" sz="2800" b="1" kern="100" dirty="0" smtClean="0">
                <a:latin typeface="黑体" panose="02010609060101010101" pitchFamily="49" charset="-122"/>
                <a:ea typeface="黑体" panose="02010609060101010101" pitchFamily="49" charset="-122"/>
                <a:cs typeface="Times New Roman" panose="02020603050405020304" pitchFamily="18" charset="0"/>
              </a:rPr>
              <a:t>3.</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检查字典条目</a:t>
            </a: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⑴</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not in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：检查指定元素是否在字典中。</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1" name="矩形 10"/>
          <p:cNvSpPr/>
          <p:nvPr/>
        </p:nvSpPr>
        <p:spPr>
          <a:xfrm>
            <a:off x="262392" y="4262646"/>
            <a:ext cx="11259047" cy="1938992"/>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scores={'English': '99', 'history': '87', 'math': '96', 'Chinese': '86'}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English'in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'art' not in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40860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7" name="矩形 16"/>
          <p:cNvSpPr/>
          <p:nvPr/>
        </p:nvSpPr>
        <p:spPr>
          <a:xfrm>
            <a:off x="170331" y="1578255"/>
            <a:ext cx="11164873" cy="830997"/>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⑵返回字典键、值和条目。</a:t>
            </a:r>
            <a:r>
              <a:rPr lang="en-US" altLang="zh-CN" sz="2400" dirty="0">
                <a:latin typeface="宋体" panose="02010600030101010101" pitchFamily="2" charset="-122"/>
                <a:ea typeface="宋体" panose="02010600030101010101" pitchFamily="2" charset="-122"/>
              </a:rPr>
              <a:t>keys()</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values()</a:t>
            </a:r>
            <a:r>
              <a:rPr lang="zh-CN" altLang="zh-CN"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items()</a:t>
            </a:r>
            <a:r>
              <a:rPr lang="zh-CN" altLang="zh-CN" sz="2400" dirty="0">
                <a:latin typeface="宋体" panose="02010600030101010101" pitchFamily="2" charset="-122"/>
                <a:ea typeface="宋体" panose="02010600030101010101" pitchFamily="2" charset="-122"/>
              </a:rPr>
              <a:t>以列表的形式返回字典中所有的键、值和条目。</a:t>
            </a:r>
          </a:p>
        </p:txBody>
      </p:sp>
      <p:sp>
        <p:nvSpPr>
          <p:cNvPr id="2" name="矩形 1"/>
          <p:cNvSpPr/>
          <p:nvPr/>
        </p:nvSpPr>
        <p:spPr>
          <a:xfrm>
            <a:off x="354454" y="3359543"/>
            <a:ext cx="11100020" cy="2308324"/>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scores.keys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dict_keys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(['English', 'history', 'math', 'Chinese'])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scores.values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dict_values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(['99', '87', '96', '86'])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scores.items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dict_items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([('English', '99'), ('history', '87'), ('math', '96'), ('Chinese', '86')])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6774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grpSp>
        <p:nvGrpSpPr>
          <p:cNvPr id="10" name="组合 9"/>
          <p:cNvGrpSpPr/>
          <p:nvPr/>
        </p:nvGrpSpPr>
        <p:grpSpPr>
          <a:xfrm>
            <a:off x="0" y="627964"/>
            <a:ext cx="3521497" cy="1214622"/>
            <a:chOff x="62324" y="4571287"/>
            <a:chExt cx="3521497" cy="1214622"/>
          </a:xfrm>
        </p:grpSpPr>
        <p:grpSp>
          <p:nvGrpSpPr>
            <p:cNvPr id="11" name="组合 67"/>
            <p:cNvGrpSpPr/>
            <p:nvPr/>
          </p:nvGrpSpPr>
          <p:grpSpPr>
            <a:xfrm>
              <a:off x="62324" y="4571287"/>
              <a:ext cx="880479" cy="1214622"/>
              <a:chOff x="6469453" y="2119547"/>
              <a:chExt cx="1914069" cy="2769162"/>
            </a:xfrm>
          </p:grpSpPr>
          <p:sp>
            <p:nvSpPr>
              <p:cNvPr id="13"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4"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5"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6"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4.4.3</a:t>
                </a:r>
                <a:endParaRPr lang="zh-CN" altLang="en-US" sz="2000" b="1" dirty="0">
                  <a:solidFill>
                    <a:schemeClr val="tx2">
                      <a:lumMod val="50000"/>
                    </a:schemeClr>
                  </a:solidFill>
                </a:endParaRPr>
              </a:p>
            </p:txBody>
          </p:sp>
        </p:grpSp>
        <p:sp>
          <p:nvSpPr>
            <p:cNvPr id="12" name="矩形 11"/>
            <p:cNvSpPr/>
            <p:nvPr/>
          </p:nvSpPr>
          <p:spPr>
            <a:xfrm>
              <a:off x="887146" y="4642846"/>
              <a:ext cx="269667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5"/>
                  </a:solidFill>
                </a:rPr>
                <a:t>字典的整体操作</a:t>
              </a:r>
              <a:endParaRPr lang="zh-CN" altLang="en-US" sz="2800" b="1" dirty="0">
                <a:solidFill>
                  <a:schemeClr val="accent5"/>
                </a:solidFill>
              </a:endParaRPr>
            </a:p>
          </p:txBody>
        </p:sp>
      </p:grpSp>
      <p:sp>
        <p:nvSpPr>
          <p:cNvPr id="18" name="矩形 17"/>
          <p:cNvSpPr/>
          <p:nvPr/>
        </p:nvSpPr>
        <p:spPr>
          <a:xfrm>
            <a:off x="813189" y="1095901"/>
            <a:ext cx="10521455" cy="1138132"/>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字典遍历</a:t>
            </a: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循环实现字典的遍历。</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9" name="矩形 18"/>
          <p:cNvSpPr/>
          <p:nvPr/>
        </p:nvSpPr>
        <p:spPr>
          <a:xfrm>
            <a:off x="238962" y="2161601"/>
            <a:ext cx="11441926" cy="4708981"/>
          </a:xfrm>
          <a:prstGeom prst="rect">
            <a:avLst/>
          </a:prstGeom>
          <a:solidFill>
            <a:schemeClr val="accent1">
              <a:lumMod val="40000"/>
              <a:lumOff val="60000"/>
            </a:schemeClr>
          </a:solidFill>
        </p:spPr>
        <p:txBody>
          <a:bodyPr wrap="square">
            <a:spAutoFit/>
          </a:bodyPr>
          <a:lstStyle/>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scores={'English': '99', 'history': '87', 'math': '96', 'Chinese': '86'}</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遍历字典键和对应的值</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for k in scores:</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000" kern="100" dirty="0" err="1" smtClean="0">
                <a:latin typeface="Times New Roman" panose="02020603050405020304" pitchFamily="18" charset="0"/>
                <a:ea typeface="宋体" panose="02010600030101010101" pitchFamily="2" charset="-122"/>
                <a:cs typeface="Times New Roman" panose="02020603050405020304" pitchFamily="18" charset="0"/>
              </a:rPr>
              <a:t>f"key</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={k:&lt;10}\</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tvalue</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={scores[k]:&lt;10</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key=English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value=99</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key=history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value=87</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key=math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value=96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key=Chinese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value=86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遍历字典的值</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for k in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scores.values</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print(k)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99</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87</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96</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86</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20" name="矩形 19"/>
          <p:cNvSpPr/>
          <p:nvPr/>
        </p:nvSpPr>
        <p:spPr>
          <a:xfrm>
            <a:off x="238962" y="2161601"/>
            <a:ext cx="11378315" cy="4708981"/>
          </a:xfrm>
          <a:prstGeom prst="rect">
            <a:avLst/>
          </a:prstGeom>
          <a:solidFill>
            <a:schemeClr val="accent1">
              <a:lumMod val="40000"/>
              <a:lumOff val="60000"/>
            </a:schemeClr>
          </a:solidFill>
        </p:spPr>
        <p:txBody>
          <a:bodyPr wrap="square">
            <a:spAutoFit/>
          </a:bodyPr>
          <a:lstStyle/>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遍历字典条目</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for k in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scores.items</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print(k)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'English', '99')</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'history', '87')</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'math', '96')</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'Chinese', '86')</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或者</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for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k,v</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in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scores.items</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print(f</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"{k}</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课的成绩是</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{v}</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分</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English</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课的成绩是</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99</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分</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history</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课的成绩是</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87</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分</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math</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课的成绩是</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96</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分</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Chinese</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课的成绩是</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86</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分</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889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2" name="矩形 1"/>
          <p:cNvSpPr/>
          <p:nvPr/>
        </p:nvSpPr>
        <p:spPr>
          <a:xfrm>
            <a:off x="-39" y="670078"/>
            <a:ext cx="11696369" cy="2615460"/>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字典排序</a:t>
            </a: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字典</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条目的排列，从存储的角度上讲并无先后之分，但使用者总是希望字典条目在显示的时候呈现一定的有序性，此时可以使用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内置函数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sorted()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进行处理，获得一个排好顺序的键的列表，该操作不会影响字典本身的显示顺序</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通过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循环的配合，可以让字典按键或值的顺序显示条目。</a:t>
            </a: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例如</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540689" y="3318490"/>
            <a:ext cx="10336696" cy="1938992"/>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subjects=sorted(scores)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subjects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['Chinese', 'English', 'history', 'math']</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scores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{'English': '99', 'history': '87', 'math': '96', 'Chinese': '86'}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7" name="矩形 16"/>
          <p:cNvSpPr/>
          <p:nvPr/>
        </p:nvSpPr>
        <p:spPr>
          <a:xfrm>
            <a:off x="121920" y="720569"/>
            <a:ext cx="12070080" cy="6001643"/>
          </a:xfrm>
          <a:prstGeom prst="rect">
            <a:avLst/>
          </a:prstGeom>
          <a:solidFill>
            <a:schemeClr val="accent1">
              <a:lumMod val="40000"/>
              <a:lumOff val="60000"/>
            </a:schemeClr>
          </a:solidFill>
        </p:spPr>
        <p:txBody>
          <a:bodyPr wrap="square">
            <a:spAutoFit/>
          </a:bodyPr>
          <a:lstStyle/>
          <a:p>
            <a:pPr indent="2667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subject in subjects: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subject,scores</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[subject])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Chinese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English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history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87</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math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score_subject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score,subject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subject,score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scores.items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score_subject.sort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score_subject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'86', 'Chinese'), ('87', 'history'), ('96', 'math'), ('99', 'English')]</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for item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score_subject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print(item[1</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],item[0</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Chinese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history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87</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math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English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0609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0" name="矩形 9"/>
          <p:cNvSpPr/>
          <p:nvPr/>
        </p:nvSpPr>
        <p:spPr>
          <a:xfrm>
            <a:off x="209383" y="722354"/>
            <a:ext cx="10389705" cy="1138132"/>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字典合并</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⑴</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循环合并。遍历一个字典的条目，然后逐项添加。</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1" name="矩形 10"/>
          <p:cNvSpPr/>
          <p:nvPr/>
        </p:nvSpPr>
        <p:spPr>
          <a:xfrm>
            <a:off x="453224" y="2114903"/>
            <a:ext cx="10813773" cy="3046988"/>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':'38387','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詹姆斯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':'37062','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卡尔·马龙</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':'36928'}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科比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'33643',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'32292',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诺维茨基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'31560'}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for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name,score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in NBA_score1.items():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NBA_score</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]=score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'38387',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詹姆斯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'37062',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卡尔·马龙</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'36928',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科比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'33643',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'32292',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诺维茨基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'31560'}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15735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2" name="矩形 1"/>
          <p:cNvSpPr/>
          <p:nvPr/>
        </p:nvSpPr>
        <p:spPr>
          <a:xfrm>
            <a:off x="76225" y="636168"/>
            <a:ext cx="10254533" cy="830997"/>
          </a:xfrm>
          <a:prstGeom prst="rect">
            <a:avLst/>
          </a:prstGeom>
        </p:spPr>
        <p:txBody>
          <a:bodyPr wrap="squar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⑵使用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update()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dictionary_name.update</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135172" y="1467165"/>
            <a:ext cx="11752027" cy="2308324"/>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'31419',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奥尼尔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'28596',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安东尼</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'28289'}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NBA_score.update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(NBA_score2)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'38387',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詹姆斯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'37062',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卡尔·马龙</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'36928',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科比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'33643',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'32292',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诺维茨基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'31560',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'31419',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奥尼尔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'28596',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安东尼</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'28289'}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2" name="矩形 11"/>
          <p:cNvSpPr/>
          <p:nvPr/>
        </p:nvSpPr>
        <p:spPr>
          <a:xfrm>
            <a:off x="312752" y="3775489"/>
            <a:ext cx="11192786" cy="830997"/>
          </a:xfrm>
          <a:prstGeom prst="rect">
            <a:avLst/>
          </a:prstGeom>
        </p:spPr>
        <p:txBody>
          <a:bodyPr wrap="squar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⑶使用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将需要合并的字典的条目转化为列表，合并列表后使用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3" name="矩形 12"/>
          <p:cNvSpPr/>
          <p:nvPr/>
        </p:nvSpPr>
        <p:spPr>
          <a:xfrm>
            <a:off x="76225" y="627964"/>
            <a:ext cx="11752027" cy="6001643"/>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科比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'33643',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'32292',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诺维茨基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'31560'}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'31419',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奥尼尔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'28596',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安东尼</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'28289'}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list=list(NBA_score1.items())+list(NBA_score2.items())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科比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'33643',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'32292',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诺维茨基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'31560',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张伯伦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'31419</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奥尼尔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'28596</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安东尼</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'28289'}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或者</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函数的另一种形式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':'38387','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詹姆斯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':'37062','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卡尔·马龙</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':'36928'}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NBA_score1={'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科比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'33643',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'32292',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诺维茨基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'31560'}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,**NBA_score1)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NBA_score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贾巴尔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'38387',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詹姆斯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'37062',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卡尔·马龙</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'36928',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科比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'33643',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乔丹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'32292',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诺维茨基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'31560'}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94624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17" name="组合 16"/>
          <p:cNvGrpSpPr/>
          <p:nvPr/>
        </p:nvGrpSpPr>
        <p:grpSpPr>
          <a:xfrm>
            <a:off x="7951" y="-8898"/>
            <a:ext cx="8464290" cy="628954"/>
            <a:chOff x="1805470" y="2263333"/>
            <a:chExt cx="5837592" cy="629063"/>
          </a:xfrm>
        </p:grpSpPr>
        <p:sp>
          <p:nvSpPr>
            <p:cNvPr id="1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9" name="椭圆 18"/>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4.1</a:t>
              </a:r>
              <a:endParaRPr lang="en-US" altLang="zh-CN" sz="3200" dirty="0">
                <a:solidFill>
                  <a:schemeClr val="accent4"/>
                </a:solidFill>
                <a:latin typeface="Impact" panose="020B0806030902050204" pitchFamily="34" charset="0"/>
              </a:endParaRPr>
            </a:p>
          </p:txBody>
        </p:sp>
        <p:sp>
          <p:nvSpPr>
            <p:cNvPr id="22" name="矩形 21"/>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序列的通用操作</a:t>
              </a:r>
              <a:endParaRPr lang="zh-CN" altLang="en-US" sz="3200" b="1" dirty="0">
                <a:solidFill>
                  <a:schemeClr val="tx1">
                    <a:lumMod val="65000"/>
                    <a:lumOff val="35000"/>
                  </a:schemeClr>
                </a:solidFill>
              </a:endParaRPr>
            </a:p>
          </p:txBody>
        </p:sp>
      </p:grpSp>
      <p:grpSp>
        <p:nvGrpSpPr>
          <p:cNvPr id="16" name="组合 15"/>
          <p:cNvGrpSpPr/>
          <p:nvPr/>
        </p:nvGrpSpPr>
        <p:grpSpPr>
          <a:xfrm>
            <a:off x="-2" y="629235"/>
            <a:ext cx="3521497" cy="1214622"/>
            <a:chOff x="62324" y="4571287"/>
            <a:chExt cx="3521497" cy="1214622"/>
          </a:xfrm>
        </p:grpSpPr>
        <p:grpSp>
          <p:nvGrpSpPr>
            <p:cNvPr id="20" name="组合 67"/>
            <p:cNvGrpSpPr/>
            <p:nvPr/>
          </p:nvGrpSpPr>
          <p:grpSpPr>
            <a:xfrm>
              <a:off x="62324" y="4571287"/>
              <a:ext cx="880479" cy="1214622"/>
              <a:chOff x="6469453" y="2119547"/>
              <a:chExt cx="1914069" cy="2769162"/>
            </a:xfrm>
          </p:grpSpPr>
          <p:sp>
            <p:nvSpPr>
              <p:cNvPr id="24"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5"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6"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7"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4.2.3</a:t>
                </a:r>
                <a:endParaRPr lang="zh-CN" altLang="en-US" sz="2000" b="1" dirty="0">
                  <a:solidFill>
                    <a:schemeClr val="tx2">
                      <a:lumMod val="50000"/>
                    </a:schemeClr>
                  </a:solidFill>
                </a:endParaRPr>
              </a:p>
            </p:txBody>
          </p:sp>
        </p:grpSp>
        <p:sp>
          <p:nvSpPr>
            <p:cNvPr id="23" name="矩形 22"/>
            <p:cNvSpPr/>
            <p:nvPr/>
          </p:nvSpPr>
          <p:spPr>
            <a:xfrm>
              <a:off x="887146" y="4642846"/>
              <a:ext cx="269667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5"/>
                  </a:solidFill>
                </a:rPr>
                <a:t>遍历与成员判断</a:t>
              </a:r>
              <a:endParaRPr lang="zh-CN" altLang="en-US" sz="2800" b="1" dirty="0">
                <a:solidFill>
                  <a:schemeClr val="accent5"/>
                </a:solidFill>
              </a:endParaRPr>
            </a:p>
          </p:txBody>
        </p:sp>
      </p:grpSp>
      <p:sp>
        <p:nvSpPr>
          <p:cNvPr id="2" name="矩形 1"/>
          <p:cNvSpPr/>
          <p:nvPr/>
        </p:nvSpPr>
        <p:spPr>
          <a:xfrm>
            <a:off x="527700" y="1197051"/>
            <a:ext cx="11439011" cy="1569660"/>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除了</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索引和切片读取元素外，有时还需要遍历序列中的元素以用于某种操作或者判断某个对象是否为序列成员。下面的按将通过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while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循环遍历序列元素，使用成员运算符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not in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判断对象是否为序列中的成员</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845621" y="2844400"/>
            <a:ext cx="10803171" cy="378565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week=('Monday','Tuesday','Wednesday','Thursday','Friday','Saturday','Sunday',)</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for day in week: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day,end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Monday,Tuesday,Wednesday,Thursday,Friday,Saturday,Sunday</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i=0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while i &lt;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(week):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print(week[i</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1</a:t>
            </a:r>
          </a:p>
          <a:p>
            <a:pPr indent="266700" algn="just"/>
            <a:r>
              <a:rPr lang="en-US" altLang="zh-CN" dirty="0" smtClean="0"/>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Monday,Tuesday,Wednesday,Thursday,Friday,Saturday,Sunday</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2028505" y="3766884"/>
            <a:ext cx="7467438" cy="156966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print("April Fools' Day" in week)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print("Saturday" not in week)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176550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1" nodeType="clickEffect">
                                  <p:stCondLst>
                                    <p:cond delay="0"/>
                                  </p:stCondLst>
                                  <p:childTnLst>
                                    <p:set>
                                      <p:cBhvr>
                                        <p:cTn id="15" dur="1" fill="hold">
                                          <p:stCondLst>
                                            <p:cond delay="0"/>
                                          </p:stCondLst>
                                        </p:cTn>
                                        <p:tgtEl>
                                          <p:spTgt spid="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grpId="1" nodeType="clickEffect">
                                  <p:stCondLst>
                                    <p:cond delay="0"/>
                                  </p:stCondLst>
                                  <p:childTnLst>
                                    <p:set>
                                      <p:cBhvr>
                                        <p:cTn id="23"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grpSp>
        <p:nvGrpSpPr>
          <p:cNvPr id="14" name="组合 13"/>
          <p:cNvGrpSpPr/>
          <p:nvPr/>
        </p:nvGrpSpPr>
        <p:grpSpPr>
          <a:xfrm>
            <a:off x="0" y="627964"/>
            <a:ext cx="4655634" cy="1203989"/>
            <a:chOff x="3099037" y="4534504"/>
            <a:chExt cx="4655634" cy="1203989"/>
          </a:xfrm>
        </p:grpSpPr>
        <p:grpSp>
          <p:nvGrpSpPr>
            <p:cNvPr id="15" name="组合 11"/>
            <p:cNvGrpSpPr/>
            <p:nvPr/>
          </p:nvGrpSpPr>
          <p:grpSpPr>
            <a:xfrm>
              <a:off x="3099037" y="4534504"/>
              <a:ext cx="882502" cy="1203989"/>
              <a:chOff x="9130435" y="2119547"/>
              <a:chExt cx="1914069" cy="2769162"/>
            </a:xfrm>
          </p:grpSpPr>
          <p:sp>
            <p:nvSpPr>
              <p:cNvPr id="17"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8"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9"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0" name="文本框 77"/>
              <p:cNvSpPr txBox="1"/>
              <p:nvPr/>
            </p:nvSpPr>
            <p:spPr>
              <a:xfrm>
                <a:off x="9270085" y="2519379"/>
                <a:ext cx="1634778" cy="920249"/>
              </a:xfrm>
              <a:prstGeom prst="rect">
                <a:avLst/>
              </a:prstGeom>
              <a:noFill/>
            </p:spPr>
            <p:txBody>
              <a:bodyPr wrap="none" rtlCol="0">
                <a:spAutoFit/>
              </a:bodyPr>
              <a:lstStyle/>
              <a:p>
                <a:pPr algn="ctr"/>
                <a:r>
                  <a:rPr lang="en-US" altLang="zh-CN" sz="2000" b="1" dirty="0" smtClean="0">
                    <a:solidFill>
                      <a:schemeClr val="tx2">
                        <a:lumMod val="50000"/>
                      </a:schemeClr>
                    </a:solidFill>
                  </a:rPr>
                  <a:t>4.4.4</a:t>
                </a:r>
                <a:endParaRPr lang="zh-CN" altLang="en-US" sz="2000" b="1" dirty="0">
                  <a:solidFill>
                    <a:schemeClr val="tx2">
                      <a:lumMod val="50000"/>
                    </a:schemeClr>
                  </a:solidFill>
                </a:endParaRPr>
              </a:p>
            </p:txBody>
          </p:sp>
        </p:grpSp>
        <p:sp>
          <p:nvSpPr>
            <p:cNvPr id="16" name="矩形 15"/>
            <p:cNvSpPr/>
            <p:nvPr/>
          </p:nvSpPr>
          <p:spPr>
            <a:xfrm>
              <a:off x="3925882" y="4604617"/>
              <a:ext cx="382878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6"/>
                  </a:solidFill>
                </a:rPr>
                <a:t>字典实例</a:t>
              </a:r>
              <a:endParaRPr lang="zh-CN" altLang="en-US" sz="2800" b="1" dirty="0">
                <a:solidFill>
                  <a:schemeClr val="accent6"/>
                </a:solidFill>
              </a:endParaRPr>
            </a:p>
          </p:txBody>
        </p:sp>
      </p:grpSp>
      <p:sp>
        <p:nvSpPr>
          <p:cNvPr id="10" name="矩形 9"/>
          <p:cNvSpPr/>
          <p:nvPr/>
        </p:nvSpPr>
        <p:spPr>
          <a:xfrm>
            <a:off x="151258" y="1362142"/>
            <a:ext cx="11934724" cy="1569660"/>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4-19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统计英文句子中字母字符出现的频率。</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解题思路：构建字典，用出现的字母字符作为键，每个字母出现的频次作为值。遍历英文句子，如果该字母字符在字典中，则对其对应的值累加，如果不在字典中则添加对应的键值对。使用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lower()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方法忽略字母大小写问题。代码如下所示：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1" name="矩形 10"/>
          <p:cNvSpPr/>
          <p:nvPr/>
        </p:nvSpPr>
        <p:spPr>
          <a:xfrm>
            <a:off x="209384" y="2931802"/>
            <a:ext cx="11447228" cy="3785652"/>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sentence=input("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请输入英文语句</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sentence=</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sentence.lower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alpha_counts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letter in sentence: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'a'&lt;=letter&lt;='z':</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letter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alpha_counts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alpha_counts</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[letter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alpha_counts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[letter]=1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alpha_counts.items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56978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0815063" cy="795014"/>
            <a:chOff x="1805471" y="4890477"/>
            <a:chExt cx="8323213" cy="795014"/>
          </a:xfrm>
        </p:grpSpPr>
        <p:sp>
          <p:nvSpPr>
            <p:cNvPr id="5"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4.4</a:t>
              </a:r>
              <a:endParaRPr lang="en-US" altLang="zh-CN" sz="2800" dirty="0">
                <a:solidFill>
                  <a:schemeClr val="accent6"/>
                </a:solidFill>
                <a:latin typeface="Impact" panose="020B0806030902050204" pitchFamily="34" charset="0"/>
              </a:endParaRPr>
            </a:p>
          </p:txBody>
        </p:sp>
        <p:grpSp>
          <p:nvGrpSpPr>
            <p:cNvPr id="7" name="组合 6"/>
            <p:cNvGrpSpPr/>
            <p:nvPr/>
          </p:nvGrpSpPr>
          <p:grpSpPr>
            <a:xfrm>
              <a:off x="4143006" y="4890477"/>
              <a:ext cx="5985678" cy="795014"/>
              <a:chOff x="4371606" y="4763477"/>
              <a:chExt cx="5985678" cy="795014"/>
            </a:xfrm>
          </p:grpSpPr>
          <p:sp>
            <p:nvSpPr>
              <p:cNvPr id="8" name="矩形 7"/>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9" name="矩形 8"/>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字典</a:t>
                </a:r>
                <a:endParaRPr lang="zh-CN" altLang="en-US" sz="3200" b="1" dirty="0">
                  <a:solidFill>
                    <a:schemeClr val="tx1">
                      <a:lumMod val="65000"/>
                      <a:lumOff val="35000"/>
                    </a:schemeClr>
                  </a:solidFill>
                </a:endParaRPr>
              </a:p>
            </p:txBody>
          </p:sp>
        </p:grpSp>
      </p:grpSp>
      <p:sp>
        <p:nvSpPr>
          <p:cNvPr id="12" name="矩形 11"/>
          <p:cNvSpPr/>
          <p:nvPr/>
        </p:nvSpPr>
        <p:spPr>
          <a:xfrm>
            <a:off x="1610" y="739037"/>
            <a:ext cx="11704320" cy="830997"/>
          </a:xfrm>
          <a:prstGeom prst="rect">
            <a:avLst/>
          </a:prstGeom>
        </p:spPr>
        <p:txBody>
          <a:bodyPr wrap="square">
            <a:spAutoFit/>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rPr>
              <a:t>4-20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蔬菜价格基本信息表如表</a:t>
            </a:r>
            <a:r>
              <a:rPr lang="en-US" altLang="zh-CN" sz="2400" kern="100" dirty="0">
                <a:latin typeface="Times New Roman" panose="02020603050405020304" pitchFamily="18" charset="0"/>
                <a:ea typeface="宋体" panose="02010600030101010101" pitchFamily="2" charset="-122"/>
              </a:rPr>
              <a:t>4-4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所示，编程统计不同产地品种数量，及价格超过</a:t>
            </a:r>
            <a:r>
              <a:rPr lang="en-US" altLang="zh-CN" sz="2400" kern="100" dirty="0">
                <a:latin typeface="Times New Roman" panose="02020603050405020304" pitchFamily="18" charset="0"/>
                <a:ea typeface="宋体" panose="02010600030101010101" pitchFamily="2" charset="-122"/>
              </a:rPr>
              <a:t>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元的蔬菜品种。</a:t>
            </a:r>
            <a:endParaRPr lang="zh-CN" altLang="en-US" sz="2400" dirty="0"/>
          </a:p>
        </p:txBody>
      </p:sp>
      <p:graphicFrame>
        <p:nvGraphicFramePr>
          <p:cNvPr id="13" name="表格 12"/>
          <p:cNvGraphicFramePr>
            <a:graphicFrameLocks noGrp="1"/>
          </p:cNvGraphicFramePr>
          <p:nvPr>
            <p:extLst>
              <p:ext uri="{D42A27DB-BD31-4B8C-83A1-F6EECF244321}">
                <p14:modId xmlns:p14="http://schemas.microsoft.com/office/powerpoint/2010/main" val="4258750231"/>
              </p:ext>
            </p:extLst>
          </p:nvPr>
        </p:nvGraphicFramePr>
        <p:xfrm>
          <a:off x="814235" y="1626011"/>
          <a:ext cx="9506559" cy="2926080"/>
        </p:xfrm>
        <a:graphic>
          <a:graphicData uri="http://schemas.openxmlformats.org/drawingml/2006/table">
            <a:tbl>
              <a:tblPr firstRow="1" firstCol="1" bandRow="1">
                <a:tableStyleId>{5C22544A-7EE6-4342-B048-85BDC9FD1C3A}</a:tableStyleId>
              </a:tblPr>
              <a:tblGrid>
                <a:gridCol w="1833549">
                  <a:extLst>
                    <a:ext uri="{9D8B030D-6E8A-4147-A177-3AD203B41FA5}">
                      <a16:colId xmlns:a16="http://schemas.microsoft.com/office/drawing/2014/main" val="1838580380"/>
                    </a:ext>
                  </a:extLst>
                </a:gridCol>
                <a:gridCol w="4503393">
                  <a:extLst>
                    <a:ext uri="{9D8B030D-6E8A-4147-A177-3AD203B41FA5}">
                      <a16:colId xmlns:a16="http://schemas.microsoft.com/office/drawing/2014/main" val="3865413720"/>
                    </a:ext>
                  </a:extLst>
                </a:gridCol>
                <a:gridCol w="3169617">
                  <a:extLst>
                    <a:ext uri="{9D8B030D-6E8A-4147-A177-3AD203B41FA5}">
                      <a16:colId xmlns:a16="http://schemas.microsoft.com/office/drawing/2014/main" val="2644779208"/>
                    </a:ext>
                  </a:extLst>
                </a:gridCol>
              </a:tblGrid>
              <a:tr h="0">
                <a:tc>
                  <a:txBody>
                    <a:bodyPr/>
                    <a:lstStyle/>
                    <a:p>
                      <a:pPr algn="just">
                        <a:spcAft>
                          <a:spcPts val="0"/>
                        </a:spcAft>
                      </a:pPr>
                      <a:r>
                        <a:rPr lang="zh-CN" sz="2400" kern="100">
                          <a:effectLst/>
                        </a:rPr>
                        <a:t>品种</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sz="2400" kern="100">
                          <a:effectLst/>
                        </a:rPr>
                        <a:t>产地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sz="2400" kern="100">
                          <a:effectLst/>
                        </a:rPr>
                        <a:t>价格</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209193913"/>
                  </a:ext>
                </a:extLst>
              </a:tr>
              <a:tr h="0">
                <a:tc>
                  <a:txBody>
                    <a:bodyPr/>
                    <a:lstStyle/>
                    <a:p>
                      <a:pPr algn="just">
                        <a:spcAft>
                          <a:spcPts val="0"/>
                        </a:spcAft>
                      </a:pPr>
                      <a:r>
                        <a:rPr lang="zh-CN" sz="2400" kern="100">
                          <a:effectLst/>
                        </a:rPr>
                        <a:t>魔芋</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sz="2400" kern="100">
                          <a:effectLst/>
                        </a:rPr>
                        <a:t>张北</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400" kern="100">
                          <a:effectLst/>
                        </a:rPr>
                        <a:t>9.0</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786706552"/>
                  </a:ext>
                </a:extLst>
              </a:tr>
              <a:tr h="0">
                <a:tc>
                  <a:txBody>
                    <a:bodyPr/>
                    <a:lstStyle/>
                    <a:p>
                      <a:pPr algn="just">
                        <a:spcAft>
                          <a:spcPts val="0"/>
                        </a:spcAft>
                      </a:pPr>
                      <a:r>
                        <a:rPr lang="zh-CN" sz="2400" kern="100">
                          <a:effectLst/>
                        </a:rPr>
                        <a:t>香芹</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sz="2400" kern="100">
                          <a:effectLst/>
                        </a:rPr>
                        <a:t>寿光</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400" kern="100">
                          <a:effectLst/>
                        </a:rPr>
                        <a:t>15.0</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793418742"/>
                  </a:ext>
                </a:extLst>
              </a:tr>
              <a:tr h="0">
                <a:tc>
                  <a:txBody>
                    <a:bodyPr/>
                    <a:lstStyle/>
                    <a:p>
                      <a:pPr algn="just">
                        <a:spcAft>
                          <a:spcPts val="0"/>
                        </a:spcAft>
                      </a:pPr>
                      <a:r>
                        <a:rPr lang="zh-CN" sz="2400" kern="100">
                          <a:effectLst/>
                        </a:rPr>
                        <a:t>花菜</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sz="2400" kern="100">
                          <a:effectLst/>
                        </a:rPr>
                        <a:t>寿光</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400" kern="100">
                          <a:effectLst/>
                        </a:rPr>
                        <a:t>8.5</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586607727"/>
                  </a:ext>
                </a:extLst>
              </a:tr>
              <a:tr h="0">
                <a:tc>
                  <a:txBody>
                    <a:bodyPr/>
                    <a:lstStyle/>
                    <a:p>
                      <a:pPr algn="just">
                        <a:spcAft>
                          <a:spcPts val="0"/>
                        </a:spcAft>
                      </a:pPr>
                      <a:r>
                        <a:rPr lang="zh-CN" sz="2400" kern="100">
                          <a:effectLst/>
                        </a:rPr>
                        <a:t>青椒</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sz="2400" kern="100">
                          <a:effectLst/>
                        </a:rPr>
                        <a:t>张北</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400" kern="100">
                          <a:effectLst/>
                        </a:rPr>
                        <a:t>5.2</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109173136"/>
                  </a:ext>
                </a:extLst>
              </a:tr>
              <a:tr h="0">
                <a:tc>
                  <a:txBody>
                    <a:bodyPr/>
                    <a:lstStyle/>
                    <a:p>
                      <a:pPr algn="just">
                        <a:spcAft>
                          <a:spcPts val="0"/>
                        </a:spcAft>
                      </a:pPr>
                      <a:r>
                        <a:rPr lang="zh-CN" sz="2400" kern="100">
                          <a:effectLst/>
                        </a:rPr>
                        <a:t>番茄</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sz="2400" kern="100">
                          <a:effectLst/>
                        </a:rPr>
                        <a:t>张北</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400" kern="100">
                          <a:effectLst/>
                        </a:rPr>
                        <a:t>3.6</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874367831"/>
                  </a:ext>
                </a:extLst>
              </a:tr>
              <a:tr h="0">
                <a:tc>
                  <a:txBody>
                    <a:bodyPr/>
                    <a:lstStyle/>
                    <a:p>
                      <a:pPr algn="just">
                        <a:spcAft>
                          <a:spcPts val="0"/>
                        </a:spcAft>
                      </a:pPr>
                      <a:r>
                        <a:rPr lang="zh-CN" sz="2400" kern="100">
                          <a:effectLst/>
                        </a:rPr>
                        <a:t>佛手瓜</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sz="2400" kern="100">
                          <a:effectLst/>
                        </a:rPr>
                        <a:t>寿光</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400" kern="100">
                          <a:effectLst/>
                        </a:rPr>
                        <a:t>5.9</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819595281"/>
                  </a:ext>
                </a:extLst>
              </a:tr>
              <a:tr h="0">
                <a:tc>
                  <a:txBody>
                    <a:bodyPr/>
                    <a:lstStyle/>
                    <a:p>
                      <a:pPr algn="just">
                        <a:spcAft>
                          <a:spcPts val="0"/>
                        </a:spcAft>
                      </a:pPr>
                      <a:r>
                        <a:rPr lang="zh-CN" sz="2400" kern="100">
                          <a:effectLst/>
                        </a:rPr>
                        <a:t>萝卜</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sz="2400" kern="100">
                          <a:effectLst/>
                        </a:rPr>
                        <a:t>张北</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400" kern="100" dirty="0">
                          <a:effectLst/>
                        </a:rPr>
                        <a:t>8.4</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07820396"/>
                  </a:ext>
                </a:extLst>
              </a:tr>
            </a:tbl>
          </a:graphicData>
        </a:graphic>
      </p:graphicFrame>
      <p:sp>
        <p:nvSpPr>
          <p:cNvPr id="21" name="矩形 20"/>
          <p:cNvSpPr/>
          <p:nvPr/>
        </p:nvSpPr>
        <p:spPr>
          <a:xfrm>
            <a:off x="144586" y="4552091"/>
            <a:ext cx="11415148" cy="2308324"/>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解题</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思路：考虑使用字典</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dct_vegetable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来存储每行信息，品种作为键，产地和价格作为值，新建字典</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place_price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来存储产地和蔬菜数量，产地做键，数量为值，通过新建列表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vegetable_place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来存储价格大于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元的蔬菜与产地，列表元素也为列表，第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个元素为蔬菜名称，第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个元素为产地，第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个元素为价格。通过字典遍历从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dct_vegetable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中获取所需信息，分别存入字典</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place_price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和列表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vegetable_place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22" name="矩形 21"/>
          <p:cNvSpPr/>
          <p:nvPr/>
        </p:nvSpPr>
        <p:spPr>
          <a:xfrm>
            <a:off x="144586" y="1542585"/>
            <a:ext cx="11598303" cy="4893647"/>
          </a:xfrm>
          <a:prstGeom prst="rect">
            <a:avLst/>
          </a:prstGeom>
          <a:solidFill>
            <a:schemeClr val="accent1">
              <a:lumMod val="40000"/>
              <a:lumOff val="60000"/>
            </a:schemeClr>
          </a:solidFill>
        </p:spPr>
        <p:txBody>
          <a:bodyPr wrap="square">
            <a:spAutoFit/>
          </a:bodyPr>
          <a:lstStyle/>
          <a:p>
            <a:pPr indent="266700"/>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dct_vegetable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魔芋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香芹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寿光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',15.0],'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花菜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寿光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',8.5],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青椒</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5.2],'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番茄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佛手瓜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寿光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萝卜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place_price={}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vegetable_place=[]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variety,attributes in dct_vegetable.items():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place_price[attributes[0</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]]=place_price.get(attributes[0],0)+1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attributes[1]&gt;8: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vegetable_place.append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([variety,attributes[0], attributes[1]])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来自张北的蔬菜有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{place_price['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张北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来自寿光的蔬菜有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{place_price['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寿光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价格大于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元的蔬菜是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v in vegetable_place: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来自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{v[1]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，价格为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v[2]}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元</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/Kg")</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3695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2" name="矩形 1"/>
          <p:cNvSpPr/>
          <p:nvPr/>
        </p:nvSpPr>
        <p:spPr>
          <a:xfrm>
            <a:off x="667910" y="1630782"/>
            <a:ext cx="10789919" cy="2308324"/>
          </a:xfrm>
          <a:prstGeom prst="rect">
            <a:avLst/>
          </a:prstGeom>
        </p:spPr>
        <p:txBody>
          <a:bodyPr wrap="square">
            <a:spAutoFit/>
          </a:bodyPr>
          <a:lstStyle/>
          <a:p>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德国</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数学家</a:t>
            </a:r>
            <a:r>
              <a:rPr lang="zh-CN" altLang="zh-CN" sz="2400" b="1" kern="100" dirty="0">
                <a:solidFill>
                  <a:srgbClr val="222222"/>
                </a:solidFill>
                <a:latin typeface="Arial" panose="020B0604020202020204" pitchFamily="34" charset="0"/>
                <a:ea typeface="宋体" panose="02010600030101010101" pitchFamily="2" charset="-122"/>
                <a:cs typeface="Arial" panose="020B0604020202020204" pitchFamily="34" charset="0"/>
              </a:rPr>
              <a:t>格奥尔格</a:t>
            </a:r>
            <a:r>
              <a:rPr lang="en-US" altLang="zh-CN" sz="2400" b="1" kern="100" dirty="0">
                <a:solidFill>
                  <a:srgbClr val="222222"/>
                </a:solidFill>
                <a:latin typeface="Arial" panose="020B0604020202020204" pitchFamily="34" charset="0"/>
                <a:ea typeface="宋体" panose="02010600030101010101" pitchFamily="2" charset="-122"/>
              </a:rPr>
              <a:t>·</a:t>
            </a:r>
            <a:r>
              <a:rPr lang="zh-CN" altLang="zh-CN" sz="2400" b="1" kern="100" dirty="0">
                <a:solidFill>
                  <a:srgbClr val="222222"/>
                </a:solidFill>
                <a:latin typeface="Arial" panose="020B0604020202020204" pitchFamily="34" charset="0"/>
                <a:ea typeface="宋体" panose="02010600030101010101" pitchFamily="2" charset="-122"/>
                <a:cs typeface="Arial" panose="020B0604020202020204" pitchFamily="34" charset="0"/>
              </a:rPr>
              <a:t>康托尔</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世纪晚期发明了集合，是现代数学理论的重要基石。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Python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的集合是指一组对象的集合，这些对象称为集合的元素或成员，且只能是固定数据类型，如：整数、浮点、字符串和元组等，而不能是可变的列表、字典和集合本身。集合的特点是，内部没有重复的元素，元素之间也没有所谓的顺序，和字典一样都不是序列，不能分片也不能进行索引。没有元素成员的集合称为空集。</a:t>
            </a:r>
            <a:endParaRPr lang="zh-CN" altLang="en-US" sz="2400" dirty="0"/>
          </a:p>
        </p:txBody>
      </p:sp>
    </p:spTree>
    <p:extLst>
      <p:ext uri="{BB962C8B-B14F-4D97-AF65-F5344CB8AC3E}">
        <p14:creationId xmlns:p14="http://schemas.microsoft.com/office/powerpoint/2010/main" val="1201314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grpSp>
        <p:nvGrpSpPr>
          <p:cNvPr id="7" name="组合 6"/>
          <p:cNvGrpSpPr/>
          <p:nvPr/>
        </p:nvGrpSpPr>
        <p:grpSpPr>
          <a:xfrm>
            <a:off x="0" y="612105"/>
            <a:ext cx="4565097" cy="1631865"/>
            <a:chOff x="1949" y="4185715"/>
            <a:chExt cx="4565097" cy="1631865"/>
          </a:xfrm>
        </p:grpSpPr>
        <p:grpSp>
          <p:nvGrpSpPr>
            <p:cNvPr id="8" name="组合 25"/>
            <p:cNvGrpSpPr/>
            <p:nvPr/>
          </p:nvGrpSpPr>
          <p:grpSpPr>
            <a:xfrm>
              <a:off x="1949" y="4185715"/>
              <a:ext cx="847793" cy="1631865"/>
              <a:chOff x="1147497" y="2119547"/>
              <a:chExt cx="1914069" cy="3767138"/>
            </a:xfrm>
          </p:grpSpPr>
          <p:sp>
            <p:nvSpPr>
              <p:cNvPr id="10"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1"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2"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3" name="文本框 5"/>
              <p:cNvSpPr txBox="1"/>
              <p:nvPr/>
            </p:nvSpPr>
            <p:spPr>
              <a:xfrm>
                <a:off x="1274331" y="2525510"/>
                <a:ext cx="1701707" cy="923648"/>
              </a:xfrm>
              <a:prstGeom prst="rect">
                <a:avLst/>
              </a:prstGeom>
              <a:noFill/>
            </p:spPr>
            <p:txBody>
              <a:bodyPr wrap="none" rtlCol="0">
                <a:spAutoFit/>
              </a:bodyPr>
              <a:lstStyle/>
              <a:p>
                <a:pPr algn="ctr"/>
                <a:r>
                  <a:rPr lang="en-US" altLang="zh-CN" sz="2000" b="1" dirty="0" smtClean="0">
                    <a:solidFill>
                      <a:schemeClr val="tx2">
                        <a:lumMod val="50000"/>
                      </a:schemeClr>
                    </a:solidFill>
                  </a:rPr>
                  <a:t>4.5.1</a:t>
                </a:r>
                <a:endParaRPr lang="zh-CN" altLang="en-US" sz="2000" b="1" dirty="0">
                  <a:solidFill>
                    <a:schemeClr val="tx2">
                      <a:lumMod val="50000"/>
                    </a:schemeClr>
                  </a:solidFill>
                </a:endParaRPr>
              </a:p>
            </p:txBody>
          </p:sp>
          <p:sp>
            <p:nvSpPr>
              <p:cNvPr id="18" name="矩形 17"/>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9" name="矩形 8"/>
            <p:cNvSpPr/>
            <p:nvPr/>
          </p:nvSpPr>
          <p:spPr>
            <a:xfrm>
              <a:off x="805901" y="4259267"/>
              <a:ext cx="376114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集合创建与访问</a:t>
              </a:r>
              <a:endParaRPr lang="zh-CN" altLang="en-US" sz="2800" b="1" dirty="0">
                <a:solidFill>
                  <a:schemeClr val="accent4"/>
                </a:solidFill>
              </a:endParaRPr>
            </a:p>
          </p:txBody>
        </p:sp>
      </p:grpSp>
      <p:sp>
        <p:nvSpPr>
          <p:cNvPr id="2" name="矩形 1"/>
          <p:cNvSpPr/>
          <p:nvPr/>
        </p:nvSpPr>
        <p:spPr>
          <a:xfrm>
            <a:off x="552802" y="1105838"/>
            <a:ext cx="11664667" cy="1138132"/>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花括号</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 }</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创建集合</a:t>
            </a:r>
          </a:p>
          <a:p>
            <a:pPr indent="266700" algn="just">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集合</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创建方法与字典类似，只需将元素放在花括号内，如果有重复元素会自动去重。</a:t>
            </a:r>
          </a:p>
        </p:txBody>
      </p:sp>
      <p:sp>
        <p:nvSpPr>
          <p:cNvPr id="3" name="矩形 2"/>
          <p:cNvSpPr/>
          <p:nvPr/>
        </p:nvSpPr>
        <p:spPr>
          <a:xfrm>
            <a:off x="116122" y="2243970"/>
            <a:ext cx="11954162" cy="4401205"/>
          </a:xfrm>
          <a:prstGeom prst="rect">
            <a:avLst/>
          </a:prstGeom>
          <a:solidFill>
            <a:schemeClr val="accent1">
              <a:lumMod val="40000"/>
              <a:lumOff val="60000"/>
            </a:schemeClr>
          </a:solidFill>
        </p:spPr>
        <p:txBody>
          <a:bodyPr wrap="square">
            <a:spAutoFit/>
          </a:bodyPr>
          <a:lstStyle/>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set_language</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={'C','C++','Java','Python','Go','C#','</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VB.Net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'C', 'Go', 'Java', 'C#', 'Python',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VB.Net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set_vegetable</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芹菜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香菜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白菜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青菜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娃娃菜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甜菜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白菜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set_vegetable</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白菜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芹菜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娃娃菜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香菜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甜菜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青菜</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set_list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={(1,2),(3,4),(5,6)}</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set_list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1, 2), (3, 4), (5, 6)}</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set_list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={[1,2],[3,4],[5,6]}</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Traceback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(most recent call last):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File </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"&lt;pyshell#6&gt;", line 1, in &lt;module&gt;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err="1" smtClean="0">
                <a:latin typeface="Times New Roman" panose="02020603050405020304" pitchFamily="18" charset="0"/>
                <a:ea typeface="宋体" panose="02010600030101010101" pitchFamily="2" charset="-122"/>
                <a:cs typeface="Times New Roman" panose="02020603050405020304" pitchFamily="18" charset="0"/>
              </a:rPr>
              <a:t>set_list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={[1,2],[3,4],[5,6]}</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err="1" smtClean="0">
                <a:latin typeface="Times New Roman" panose="02020603050405020304" pitchFamily="18" charset="0"/>
                <a:ea typeface="宋体" panose="02010600030101010101" pitchFamily="2" charset="-122"/>
                <a:cs typeface="Times New Roman" panose="02020603050405020304" pitchFamily="18" charset="0"/>
              </a:rPr>
              <a:t>TypeError</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unhashable</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type: 'list'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2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4" name="矩形 3"/>
          <p:cNvSpPr/>
          <p:nvPr/>
        </p:nvSpPr>
        <p:spPr>
          <a:xfrm>
            <a:off x="129870" y="437060"/>
            <a:ext cx="11757329" cy="1138132"/>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构造函数</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set( )</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创建集合</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构造函数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可以将序列转化为集合，同时将剔除重复元素，只保留其中的一个。</a:t>
            </a:r>
          </a:p>
        </p:txBody>
      </p:sp>
      <p:sp>
        <p:nvSpPr>
          <p:cNvPr id="5" name="矩形 4"/>
          <p:cNvSpPr/>
          <p:nvPr/>
        </p:nvSpPr>
        <p:spPr>
          <a:xfrm>
            <a:off x="129870" y="1511984"/>
            <a:ext cx="11887199" cy="4154984"/>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set_string</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=set("No pain, no gain.")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set_string</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 ' ', 'N', ',', 'n', 'g', 'o', 'i', 'a'}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set_list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=set([1,2,3,4,5,4,3,2,1])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set_list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2, 3, 4, 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set_integer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=set(12345)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Traceback (most recent call last):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File "&lt;pyshell#4&gt;", line 1, in &lt;module&gt;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set_integer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=set(12345)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TypeError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'int' object is not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iterable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295523" y="5651467"/>
            <a:ext cx="11591676" cy="1200329"/>
          </a:xfrm>
          <a:prstGeom prst="rect">
            <a:avLst/>
          </a:prstGeom>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函数无法将整数等类型转化为集合，在将序列转化为集合时会进行去重操作，这一特性常被用于字符串或列表去重操作</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被用来创建空字典，所以</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语言创建</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空集</a:t>
            </a:r>
            <a:r>
              <a:rPr lang="zh-CN" altLang="en-US" sz="24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必须</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使用不带参数的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a:t>
            </a:r>
          </a:p>
        </p:txBody>
      </p:sp>
    </p:spTree>
    <p:extLst>
      <p:ext uri="{BB962C8B-B14F-4D97-AF65-F5344CB8AC3E}">
        <p14:creationId xmlns:p14="http://schemas.microsoft.com/office/powerpoint/2010/main" val="3655556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2" name="矩形 1"/>
          <p:cNvSpPr/>
          <p:nvPr/>
        </p:nvSpPr>
        <p:spPr>
          <a:xfrm>
            <a:off x="103366" y="520212"/>
            <a:ext cx="11982615" cy="1876796"/>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不可变集合创建</a:t>
            </a:r>
          </a:p>
          <a:p>
            <a:pPr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frozenset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，用于创建集合的不可变版本，该集合不运允许修改，类似于元组，不能添加，删除和修改集合中的元素，但支持集合数学运算和集合关系检查。集合不可做为集合的元素，但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frozen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可以做为集合元素。</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103366" y="2640598"/>
            <a:ext cx="11847444" cy="3046988"/>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frozenset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([1,2,3,4,5])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frozenset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2, 3, 4, 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A.pop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Traceback (most recent call last):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File "&lt;pyshell#18&gt;", line 1, in &lt;module&gt;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A.pop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AttributeError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frozenset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object has no attribute 'pop'</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7207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4" name="矩形 3"/>
          <p:cNvSpPr/>
          <p:nvPr/>
        </p:nvSpPr>
        <p:spPr>
          <a:xfrm>
            <a:off x="69092" y="413203"/>
            <a:ext cx="11370364" cy="1507464"/>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4.</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集合访问</a:t>
            </a:r>
          </a:p>
          <a:p>
            <a:pPr indent="266700" algn="just">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集合</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不是序列没有索引，也不是字典没有键，因此集合的访问只能通过集合名整体输出或使用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循环进行遍历。</a:t>
            </a:r>
          </a:p>
        </p:txBody>
      </p:sp>
      <p:sp>
        <p:nvSpPr>
          <p:cNvPr id="5" name="矩形 4"/>
          <p:cNvSpPr/>
          <p:nvPr/>
        </p:nvSpPr>
        <p:spPr>
          <a:xfrm>
            <a:off x="138183" y="1820320"/>
            <a:ext cx="11370365" cy="1569660"/>
          </a:xfrm>
          <a:prstGeom prst="rect">
            <a:avLst/>
          </a:prstGeom>
        </p:spPr>
        <p:txBody>
          <a:bodyPr wrap="square">
            <a:spAutoFit/>
          </a:bodyPr>
          <a:lstStyle/>
          <a:p>
            <a:pPr indent="266700" algn="just">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列没有重复数的二维随机整数阵列，元素为两位随机整数。</a:t>
            </a:r>
          </a:p>
          <a:p>
            <a:pPr algn="just">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解题</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思路：生成长度大于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的随机整数序列，将其转化为集合，如果集合长度小于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则重复前述过程，直至生成一个长度大于等于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的集合。对集合进行遍历，取出其中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个元素建构二维序列。程序代码如下。</a:t>
            </a:r>
          </a:p>
        </p:txBody>
      </p:sp>
      <p:sp>
        <p:nvSpPr>
          <p:cNvPr id="6" name="矩形 5"/>
          <p:cNvSpPr/>
          <p:nvPr/>
        </p:nvSpPr>
        <p:spPr>
          <a:xfrm>
            <a:off x="138183" y="3322380"/>
            <a:ext cx="11457830" cy="3416320"/>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import random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counts=0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while counts&lt;20: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random.randint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(10,100) for x in range(25)]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list_rnd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counts=</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共生成</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{counts}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个随机整数如下所示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list_2D=[]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list_1D</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138183" y="612105"/>
            <a:ext cx="11915994" cy="6370975"/>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x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dic_rnd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index=i%5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list_1D.append(x)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index == 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list_2D.append(list_1D)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j+=1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list_1D=[]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i == 20: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break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range(4):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j in range(5):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 (f"{list_2D[i][j]:5}",end="")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p>
          <a:p>
            <a:pPr indent="266700"/>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929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grpSp>
        <p:nvGrpSpPr>
          <p:cNvPr id="10" name="组合 9"/>
          <p:cNvGrpSpPr/>
          <p:nvPr/>
        </p:nvGrpSpPr>
        <p:grpSpPr>
          <a:xfrm>
            <a:off x="0" y="612105"/>
            <a:ext cx="3543788" cy="1224301"/>
            <a:chOff x="3433044" y="2951527"/>
            <a:chExt cx="3543788" cy="1224301"/>
          </a:xfrm>
        </p:grpSpPr>
        <p:grpSp>
          <p:nvGrpSpPr>
            <p:cNvPr id="11" name="组合 10"/>
            <p:cNvGrpSpPr/>
            <p:nvPr/>
          </p:nvGrpSpPr>
          <p:grpSpPr>
            <a:xfrm>
              <a:off x="3433044" y="2951527"/>
              <a:ext cx="866019" cy="1224301"/>
              <a:chOff x="3808475" y="2119547"/>
              <a:chExt cx="1914069" cy="2769162"/>
            </a:xfrm>
          </p:grpSpPr>
          <p:sp>
            <p:nvSpPr>
              <p:cNvPr id="13"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8"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9"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0"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4.5.2</a:t>
                </a:r>
                <a:endParaRPr lang="zh-CN" altLang="en-US" sz="2000" b="1" dirty="0">
                  <a:solidFill>
                    <a:schemeClr val="tx2">
                      <a:lumMod val="50000"/>
                    </a:schemeClr>
                  </a:solidFill>
                </a:endParaRPr>
              </a:p>
            </p:txBody>
          </p:sp>
        </p:grpSp>
        <p:sp>
          <p:nvSpPr>
            <p:cNvPr id="12" name="矩形 11"/>
            <p:cNvSpPr/>
            <p:nvPr/>
          </p:nvSpPr>
          <p:spPr>
            <a:xfrm>
              <a:off x="4245324" y="3030160"/>
              <a:ext cx="2731508"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集合数学运算</a:t>
              </a:r>
              <a:endParaRPr lang="zh-CN" altLang="en-US" sz="2800" b="1" dirty="0">
                <a:solidFill>
                  <a:schemeClr val="accent2"/>
                </a:solidFill>
              </a:endParaRPr>
            </a:p>
          </p:txBody>
        </p:sp>
      </p:grpSp>
      <p:sp>
        <p:nvSpPr>
          <p:cNvPr id="2" name="矩形 1"/>
          <p:cNvSpPr/>
          <p:nvPr/>
        </p:nvSpPr>
        <p:spPr>
          <a:xfrm>
            <a:off x="809959" y="1361355"/>
            <a:ext cx="11069290" cy="461665"/>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常规的集合运算包括两个集合的交集、并集、差集和对称差集，如图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4-23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3" name="Rectangle 2"/>
          <p:cNvSpPr>
            <a:spLocks noChangeArrowheads="1"/>
          </p:cNvSpPr>
          <p:nvPr/>
        </p:nvSpPr>
        <p:spPr bwMode="auto">
          <a:xfrm>
            <a:off x="2432497" y="1928738"/>
            <a:ext cx="2219836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945588520"/>
              </p:ext>
            </p:extLst>
          </p:nvPr>
        </p:nvGraphicFramePr>
        <p:xfrm>
          <a:off x="1145863" y="1974457"/>
          <a:ext cx="5650855" cy="4029833"/>
        </p:xfrm>
        <a:graphic>
          <a:graphicData uri="http://schemas.openxmlformats.org/presentationml/2006/ole">
            <mc:AlternateContent xmlns:mc="http://schemas.openxmlformats.org/markup-compatibility/2006">
              <mc:Choice xmlns:v="urn:schemas-microsoft-com:vml" Requires="v">
                <p:oleObj spid="_x0000_s13334" name="Visio" r:id="rId4" imgW="5362731" imgH="3819540" progId="Visio.Drawing.15">
                  <p:embed/>
                </p:oleObj>
              </mc:Choice>
              <mc:Fallback>
                <p:oleObj name="Visio" r:id="rId4" imgW="5362731" imgH="3819540" progId="Visio.Drawing.15">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5863" y="1974457"/>
                        <a:ext cx="5650855" cy="4029833"/>
                      </a:xfrm>
                      <a:prstGeom prst="rect">
                        <a:avLst/>
                      </a:prstGeom>
                      <a:noFill/>
                    </p:spPr>
                  </p:pic>
                </p:oleObj>
              </mc:Fallback>
            </mc:AlternateContent>
          </a:graphicData>
        </a:graphic>
      </p:graphicFrame>
      <p:sp>
        <p:nvSpPr>
          <p:cNvPr id="9" name="矩形 8"/>
          <p:cNvSpPr/>
          <p:nvPr/>
        </p:nvSpPr>
        <p:spPr>
          <a:xfrm>
            <a:off x="7123688" y="2550840"/>
            <a:ext cx="4898379" cy="2308324"/>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A=set("Man proposes")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B=set("God deposes")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 'e', ' ', 'o', 'p', 'a', 's', 'r', 'M'}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 ' ', 'G', 'o', 'p', 'd', 's'}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92294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3" name="Rectangle 2"/>
          <p:cNvSpPr>
            <a:spLocks noChangeArrowheads="1"/>
          </p:cNvSpPr>
          <p:nvPr/>
        </p:nvSpPr>
        <p:spPr bwMode="auto">
          <a:xfrm>
            <a:off x="2432497" y="1928738"/>
            <a:ext cx="2219836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70130" y="716423"/>
            <a:ext cx="11242535" cy="461665"/>
          </a:xfrm>
          <a:prstGeom prst="rect">
            <a:avLst/>
          </a:prstGeom>
        </p:spPr>
        <p:txBody>
          <a:bodyPr wrap="square">
            <a:spAutoFit/>
          </a:bodyPr>
          <a:lstStyle/>
          <a:p>
            <a:r>
              <a:rPr lang="zh-CN" altLang="zh-CN" sz="2400" kern="100" dirty="0">
                <a:ea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①交集：</a:t>
            </a:r>
            <a:r>
              <a:rPr lang="en-US" altLang="zh-CN" sz="2400" kern="100" dirty="0">
                <a:latin typeface="Times New Roman" panose="02020603050405020304" pitchFamily="18" charset="0"/>
                <a:ea typeface="宋体" panose="02010600030101010101" pitchFamily="2" charset="-122"/>
              </a:rPr>
              <a:t>A&amp;B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或</a:t>
            </a:r>
            <a:r>
              <a:rPr lang="en-US" altLang="zh-CN" sz="2400" kern="100" dirty="0">
                <a:latin typeface="Times New Roman" panose="02020603050405020304" pitchFamily="18" charset="0"/>
                <a:ea typeface="宋体" panose="02010600030101010101" pitchFamily="2" charset="-122"/>
              </a:rPr>
              <a:t> </a:t>
            </a:r>
            <a:r>
              <a:rPr lang="en-US" altLang="zh-CN" sz="2400" kern="100" dirty="0" err="1">
                <a:latin typeface="Times New Roman" panose="02020603050405020304" pitchFamily="18" charset="0"/>
                <a:ea typeface="宋体" panose="02010600030101010101" pitchFamily="2" charset="-122"/>
              </a:rPr>
              <a:t>A.intersection</a:t>
            </a:r>
            <a:r>
              <a:rPr lang="en-US" altLang="zh-CN" sz="2400" kern="100" dirty="0">
                <a:latin typeface="Times New Roman" panose="02020603050405020304" pitchFamily="18" charset="0"/>
                <a:ea typeface="宋体" panose="02010600030101010101" pitchFamily="2" charset="-122"/>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，返回一个新集合，包含</a:t>
            </a:r>
            <a:r>
              <a:rPr lang="en-US" altLang="zh-CN" sz="2400" kern="100" dirty="0">
                <a:latin typeface="Times New Roman" panose="02020603050405020304" pitchFamily="18" charset="0"/>
                <a:ea typeface="宋体" panose="02010600030101010101" pitchFamily="2" charset="-122"/>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共有的元素。</a:t>
            </a:r>
            <a:endParaRPr lang="zh-CN" altLang="en-US" sz="2400" dirty="0"/>
          </a:p>
        </p:txBody>
      </p:sp>
      <p:sp>
        <p:nvSpPr>
          <p:cNvPr id="5" name="矩形 4"/>
          <p:cNvSpPr/>
          <p:nvPr/>
        </p:nvSpPr>
        <p:spPr>
          <a:xfrm>
            <a:off x="312891" y="1493651"/>
            <a:ext cx="11558125" cy="1569660"/>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A&amp;B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 ' ', 'o', 'p', 's'}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A.intersection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 ' ', 'o', 'p', 's'}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72827" y="3648555"/>
            <a:ext cx="9920834" cy="461665"/>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②并集：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或</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A.union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，返回一个新集合，包含</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所有的元素。</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276476" y="4246465"/>
            <a:ext cx="11630953" cy="1569660"/>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 'e', ' ', 'G', 'o', 'p', 'a', 'd', 's', 'r', 'M'}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A.union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 'e', ' ', 'G', 'o', 'p', 'a', 'd', 's', 'r', 'M'}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78279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3" name="Rectangle 2"/>
          <p:cNvSpPr>
            <a:spLocks noChangeArrowheads="1"/>
          </p:cNvSpPr>
          <p:nvPr/>
        </p:nvSpPr>
        <p:spPr bwMode="auto">
          <a:xfrm>
            <a:off x="2432497" y="1928738"/>
            <a:ext cx="2219836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75526" y="681124"/>
            <a:ext cx="11469111" cy="461665"/>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③差集：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或</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A.difference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，返回一个新集合，从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中剔除同时还在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中的元素。</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137565" y="1211808"/>
            <a:ext cx="11773911" cy="1569660"/>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 'r', 'a', 'M'}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A.difference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 'r', 'a', 'M'}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9" name="矩形 8"/>
          <p:cNvSpPr/>
          <p:nvPr/>
        </p:nvSpPr>
        <p:spPr>
          <a:xfrm>
            <a:off x="230622" y="2975427"/>
            <a:ext cx="11587795" cy="830997"/>
          </a:xfrm>
          <a:prstGeom prst="rect">
            <a:avLst/>
          </a:prstGeom>
        </p:spPr>
        <p:txBody>
          <a:bodyPr wrap="square">
            <a:spAutoFit/>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④对称差集：</a:t>
            </a:r>
            <a:r>
              <a:rPr lang="en-US" altLang="zh-CN" sz="2400" kern="100" dirty="0">
                <a:latin typeface="Times New Roman" panose="02020603050405020304" pitchFamily="18" charset="0"/>
                <a:ea typeface="宋体" panose="02010600030101010101" pitchFamily="2" charset="-122"/>
              </a:rPr>
              <a:t>A^B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或</a:t>
            </a:r>
            <a:r>
              <a:rPr lang="en-US" altLang="zh-CN" sz="2400" kern="100" dirty="0" err="1">
                <a:latin typeface="Times New Roman" panose="02020603050405020304" pitchFamily="18" charset="0"/>
                <a:ea typeface="宋体" panose="02010600030101010101" pitchFamily="2" charset="-122"/>
              </a:rPr>
              <a:t>A.symmetric_difference</a:t>
            </a:r>
            <a:r>
              <a:rPr lang="en-US" altLang="zh-CN" sz="2400" kern="100" dirty="0">
                <a:latin typeface="Times New Roman" panose="02020603050405020304" pitchFamily="18" charset="0"/>
                <a:ea typeface="宋体" panose="02010600030101010101" pitchFamily="2" charset="-122"/>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，返回一个新集合，包含</a:t>
            </a:r>
            <a:r>
              <a:rPr lang="en-US" altLang="zh-CN" sz="2400" kern="100" dirty="0">
                <a:latin typeface="Times New Roman" panose="02020603050405020304" pitchFamily="18" charset="0"/>
                <a:ea typeface="宋体" panose="02010600030101010101" pitchFamily="2" charset="-122"/>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所有的元素，但从中剔除</a:t>
            </a:r>
            <a:r>
              <a:rPr lang="en-US" altLang="zh-CN" sz="2400" kern="100" dirty="0">
                <a:latin typeface="Times New Roman" panose="02020603050405020304" pitchFamily="18" charset="0"/>
                <a:ea typeface="宋体" panose="02010600030101010101" pitchFamily="2" charset="-122"/>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共有的元素。</a:t>
            </a:r>
            <a:endParaRPr lang="zh-CN" altLang="en-US" sz="2400" dirty="0"/>
          </a:p>
        </p:txBody>
      </p:sp>
      <p:sp>
        <p:nvSpPr>
          <p:cNvPr id="10" name="矩形 9"/>
          <p:cNvSpPr/>
          <p:nvPr/>
        </p:nvSpPr>
        <p:spPr>
          <a:xfrm>
            <a:off x="230622" y="4002474"/>
            <a:ext cx="11680854" cy="1569660"/>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 'G', 'a', 'd', 'r', 'M'}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A.symmetric_difference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 'G', 'a', 'd', 'r', 'M'}</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25796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7951" y="-8898"/>
            <a:ext cx="8464290" cy="628954"/>
            <a:chOff x="1805470" y="2263333"/>
            <a:chExt cx="5837592" cy="629063"/>
          </a:xfrm>
        </p:grpSpPr>
        <p:sp>
          <p:nvSpPr>
            <p:cNvPr id="1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9" name="椭圆 18"/>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4.1</a:t>
              </a:r>
              <a:endParaRPr lang="en-US" altLang="zh-CN" sz="3200" dirty="0">
                <a:solidFill>
                  <a:schemeClr val="accent4"/>
                </a:solidFill>
                <a:latin typeface="Impact" panose="020B0806030902050204" pitchFamily="34" charset="0"/>
              </a:endParaRPr>
            </a:p>
          </p:txBody>
        </p:sp>
        <p:sp>
          <p:nvSpPr>
            <p:cNvPr id="22" name="矩形 21"/>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序列的通用操作</a:t>
              </a:r>
              <a:endParaRPr lang="zh-CN" altLang="en-US" sz="3200" b="1" dirty="0">
                <a:solidFill>
                  <a:schemeClr val="tx1">
                    <a:lumMod val="65000"/>
                    <a:lumOff val="35000"/>
                  </a:schemeClr>
                </a:solidFill>
              </a:endParaRPr>
            </a:p>
          </p:txBody>
        </p:sp>
      </p:grpSp>
      <p:sp>
        <p:nvSpPr>
          <p:cNvPr id="3" name="矩形 2"/>
          <p:cNvSpPr/>
          <p:nvPr/>
        </p:nvSpPr>
        <p:spPr>
          <a:xfrm>
            <a:off x="113288" y="689075"/>
            <a:ext cx="11806279" cy="1569660"/>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4-02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采用序列元素遍历的方法求解例题</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4-01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解题</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思路：构建两个序列索引变量，分别指向字符串首位，指向左侧的索引变量每迭代一次递增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，指向右侧的索引变量没迭代一次递减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，基于这两个索引变量获取字符进行对比。当左侧索引变量大于右侧索引变量时对比终止。代码如下所示：</a:t>
            </a:r>
          </a:p>
        </p:txBody>
      </p:sp>
      <p:sp>
        <p:nvSpPr>
          <p:cNvPr id="4" name="矩形 3"/>
          <p:cNvSpPr/>
          <p:nvPr/>
        </p:nvSpPr>
        <p:spPr>
          <a:xfrm>
            <a:off x="571836" y="2258735"/>
            <a:ext cx="8110918" cy="4524315"/>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输入字符串：</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flag=True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while a&lt;b: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不是回文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flag=False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break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a,b=a+1,b-1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if flag:</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是回文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884102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3" name="Rectangle 2"/>
          <p:cNvSpPr>
            <a:spLocks noChangeArrowheads="1"/>
          </p:cNvSpPr>
          <p:nvPr/>
        </p:nvSpPr>
        <p:spPr bwMode="auto">
          <a:xfrm>
            <a:off x="2432497" y="1928738"/>
            <a:ext cx="2219836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1" name="组合 10"/>
          <p:cNvGrpSpPr/>
          <p:nvPr/>
        </p:nvGrpSpPr>
        <p:grpSpPr>
          <a:xfrm>
            <a:off x="0" y="612105"/>
            <a:ext cx="3521497" cy="1214622"/>
            <a:chOff x="62324" y="4571287"/>
            <a:chExt cx="3521497" cy="1214622"/>
          </a:xfrm>
        </p:grpSpPr>
        <p:grpSp>
          <p:nvGrpSpPr>
            <p:cNvPr id="12" name="组合 67"/>
            <p:cNvGrpSpPr/>
            <p:nvPr/>
          </p:nvGrpSpPr>
          <p:grpSpPr>
            <a:xfrm>
              <a:off x="62324" y="4571287"/>
              <a:ext cx="880479" cy="1214622"/>
              <a:chOff x="6469453" y="2119547"/>
              <a:chExt cx="1914069" cy="2769162"/>
            </a:xfrm>
          </p:grpSpPr>
          <p:sp>
            <p:nvSpPr>
              <p:cNvPr id="18"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9"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0"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1"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4.5.3</a:t>
                </a:r>
                <a:endParaRPr lang="zh-CN" altLang="en-US" sz="2000" b="1" dirty="0">
                  <a:solidFill>
                    <a:schemeClr val="tx2">
                      <a:lumMod val="50000"/>
                    </a:schemeClr>
                  </a:solidFill>
                </a:endParaRPr>
              </a:p>
            </p:txBody>
          </p:sp>
        </p:grpSp>
        <p:sp>
          <p:nvSpPr>
            <p:cNvPr id="13" name="矩形 12"/>
            <p:cNvSpPr/>
            <p:nvPr/>
          </p:nvSpPr>
          <p:spPr>
            <a:xfrm>
              <a:off x="887146" y="4642846"/>
              <a:ext cx="269667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5"/>
                  </a:solidFill>
                </a:rPr>
                <a:t>集合修改与检查</a:t>
              </a:r>
              <a:endParaRPr lang="zh-CN" altLang="en-US" sz="2800" b="1" dirty="0">
                <a:solidFill>
                  <a:schemeClr val="accent5"/>
                </a:solidFill>
              </a:endParaRPr>
            </a:p>
          </p:txBody>
        </p:sp>
      </p:grpSp>
      <p:sp>
        <p:nvSpPr>
          <p:cNvPr id="4" name="矩形 3"/>
          <p:cNvSpPr/>
          <p:nvPr/>
        </p:nvSpPr>
        <p:spPr>
          <a:xfrm>
            <a:off x="-202301" y="948079"/>
            <a:ext cx="11603978" cy="1138132"/>
          </a:xfrm>
          <a:prstGeom prst="rect">
            <a:avLst/>
          </a:prstGeom>
        </p:spPr>
        <p:txBody>
          <a:bodyPr wrap="square">
            <a:spAutoFit/>
          </a:bodyPr>
          <a:lstStyle/>
          <a:p>
            <a:pPr>
              <a:lnSpc>
                <a:spcPct val="157000"/>
              </a:lnSpc>
              <a:spcAft>
                <a:spcPts val="0"/>
              </a:spcAft>
            </a:pPr>
            <a:r>
              <a:rPr lang="en-US" altLang="zh-CN" sz="2800" b="1" kern="100" dirty="0" smtClean="0">
                <a:latin typeface="黑体" panose="02010609060101010101" pitchFamily="49" charset="-122"/>
                <a:ea typeface="黑体" panose="02010609060101010101" pitchFamily="49" charset="-122"/>
                <a:cs typeface="Times New Roman" panose="02020603050405020304" pitchFamily="18" charset="0"/>
              </a:rPr>
              <a:t>      1</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添加元素</a:t>
            </a: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⑴</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add(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方法，将元素添加进集合中，如与集合中元素重复则不进行任何操作</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。例如</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150913" y="2028244"/>
            <a:ext cx="11817206" cy="2308324"/>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Python","C","Java","C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'Java', 'C++', 'Python', 'C', 'C#'}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set_language.add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("JavaScript")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'Java', 'C++', 'Python', 'JavaScript', 'C', 'C#'}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226578" y="4231372"/>
            <a:ext cx="12194697" cy="461665"/>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⑵</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update(x1,x2,….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方法，可以添加多个元素，且元素可以时列表、元组、字典和集合等。</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150913" y="4618179"/>
            <a:ext cx="11817205" cy="2308324"/>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set_language.update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(("PHP","SQL"))</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'Java', 'C++', 'Python', 'JavaScript', 'PHP', 'SQL', 'C', 'C#'}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set_language.update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({1,2},{"R":100})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'Java', 1, 2, 'JavaScript', 'PHP', 'R', 'C#', 'C++', 'Python', 'C', 'SQL'}</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0573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3" name="Rectangle 2"/>
          <p:cNvSpPr>
            <a:spLocks noChangeArrowheads="1"/>
          </p:cNvSpPr>
          <p:nvPr/>
        </p:nvSpPr>
        <p:spPr bwMode="auto">
          <a:xfrm>
            <a:off x="2432497" y="1928738"/>
            <a:ext cx="2219836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102498" y="411765"/>
            <a:ext cx="11760425" cy="1138132"/>
          </a:xfrm>
          <a:prstGeom prst="rect">
            <a:avLst/>
          </a:prstGeom>
        </p:spPr>
        <p:txBody>
          <a:bodyPr wrap="square">
            <a:spAutoFit/>
          </a:bodyPr>
          <a:lstStyle/>
          <a:p>
            <a:pPr>
              <a:lnSpc>
                <a:spcPct val="157000"/>
              </a:lnSpc>
              <a:spcAft>
                <a:spcPts val="0"/>
              </a:spcAft>
            </a:pP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2.</a:t>
            </a:r>
            <a:r>
              <a:rPr lang="zh-CN" altLang="zh-CN" sz="2800" b="1" kern="100" dirty="0">
                <a:latin typeface="Cambria" panose="02040503050406030204" pitchFamily="18" charset="0"/>
                <a:ea typeface="黑体" panose="02010609060101010101" pitchFamily="49" charset="-122"/>
                <a:cs typeface="Times New Roman" panose="02020603050405020304" pitchFamily="18" charset="0"/>
              </a:rPr>
              <a:t>删除元素</a:t>
            </a: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⑴</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remove(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方法，将指定元素从集合中删除，如元素不存在会抛出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KeyError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102497" y="3781372"/>
            <a:ext cx="11862923" cy="3046988"/>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set_language.remove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{'Java', 2, 'JavaScript', 'PHP', 'R', 'C#', 'C++', 'Python', 'C', 'SQL'}</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set_language.remove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Traceback (most recent call last):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File "&lt;pyshell#11&gt;", line 1, in &lt;module&gt;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set_language.remove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KeyError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9" name="矩形 8"/>
          <p:cNvSpPr/>
          <p:nvPr/>
        </p:nvSpPr>
        <p:spPr>
          <a:xfrm>
            <a:off x="102497" y="1493522"/>
            <a:ext cx="11862923" cy="1938992"/>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set_language.discard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{'Java', 'JavaScript', 'PHP', 'R', 'C#', 'C++', 'Python', 'C', 'SQL'}</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set_language.discard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0" name="矩形 9"/>
          <p:cNvSpPr/>
          <p:nvPr/>
        </p:nvSpPr>
        <p:spPr>
          <a:xfrm>
            <a:off x="383022" y="3365605"/>
            <a:ext cx="11167008" cy="461665"/>
          </a:xfrm>
          <a:prstGeom prst="rect">
            <a:avLst/>
          </a:prstGeom>
        </p:spPr>
        <p:txBody>
          <a:bodyPr wrap="square">
            <a:spAutoFit/>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⑵</a:t>
            </a:r>
            <a:r>
              <a:rPr lang="en-US" altLang="zh-CN" sz="2400" kern="100" dirty="0">
                <a:latin typeface="Times New Roman" panose="02020603050405020304" pitchFamily="18" charset="0"/>
                <a:ea typeface="宋体" panose="02010600030101010101" pitchFamily="2" charset="-122"/>
              </a:rPr>
              <a:t>discard(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方法，将指定元素从集合中删除，如元素不存在不会抛出</a:t>
            </a:r>
            <a:r>
              <a:rPr lang="en-US" altLang="zh-CN" sz="2400" kern="100" dirty="0" err="1">
                <a:latin typeface="Times New Roman" panose="02020603050405020304" pitchFamily="18" charset="0"/>
                <a:ea typeface="宋体" panose="02010600030101010101" pitchFamily="2" charset="-122"/>
              </a:rPr>
              <a:t>KeyError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a:t>
            </a:r>
            <a:endParaRPr lang="zh-CN" altLang="en-US" sz="2400" dirty="0"/>
          </a:p>
        </p:txBody>
      </p:sp>
    </p:spTree>
    <p:extLst>
      <p:ext uri="{BB962C8B-B14F-4D97-AF65-F5344CB8AC3E}">
        <p14:creationId xmlns:p14="http://schemas.microsoft.com/office/powerpoint/2010/main" val="3284799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4" name="矩形 3"/>
          <p:cNvSpPr/>
          <p:nvPr/>
        </p:nvSpPr>
        <p:spPr>
          <a:xfrm>
            <a:off x="127221" y="681124"/>
            <a:ext cx="11020508" cy="461665"/>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pop(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方法，从集合中随机删除一个元素，并将其作为返回值。</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524785" y="1142789"/>
            <a:ext cx="11402172" cy="2308324"/>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set_language.pop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'Java</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set_language.pop</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'JavaScript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'PHP', 'R', 'C#', 'C++', 'Python', 'C', 'SQL'}</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413468" y="3451113"/>
            <a:ext cx="7877571" cy="461665"/>
          </a:xfrm>
          <a:prstGeom prst="rect">
            <a:avLst/>
          </a:prstGeom>
        </p:spPr>
        <p:txBody>
          <a:bodyPr wrap="square">
            <a:spAutoFit/>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⑷</a:t>
            </a:r>
            <a:r>
              <a:rPr lang="en-US" altLang="zh-CN" sz="2400" kern="100" dirty="0">
                <a:latin typeface="Times New Roman" panose="02020603050405020304" pitchFamily="18" charset="0"/>
                <a:ea typeface="宋体" panose="02010600030101010101" pitchFamily="2" charset="-122"/>
              </a:rPr>
              <a:t>clear(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方法，清空集合所有元素。</a:t>
            </a:r>
            <a:endParaRPr lang="zh-CN" altLang="en-US" sz="2400" dirty="0"/>
          </a:p>
        </p:txBody>
      </p:sp>
      <p:sp>
        <p:nvSpPr>
          <p:cNvPr id="7" name="矩形 6"/>
          <p:cNvSpPr/>
          <p:nvPr/>
        </p:nvSpPr>
        <p:spPr>
          <a:xfrm>
            <a:off x="413468" y="4008956"/>
            <a:ext cx="11569148" cy="1200329"/>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set_language.clear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set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15639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2" name="矩形 1"/>
          <p:cNvSpPr/>
          <p:nvPr/>
        </p:nvSpPr>
        <p:spPr>
          <a:xfrm>
            <a:off x="321060" y="1771160"/>
            <a:ext cx="11701311" cy="2308324"/>
          </a:xfrm>
          <a:prstGeom prst="rect">
            <a:avLst/>
          </a:prstGeom>
          <a:solidFill>
            <a:schemeClr val="accent1">
              <a:lumMod val="40000"/>
              <a:lumOff val="60000"/>
            </a:schemeClr>
          </a:solidFill>
        </p:spPr>
        <p:txBody>
          <a:bodyPr wrap="square">
            <a:spAutoFit/>
          </a:bodyPr>
          <a:lstStyle/>
          <a:p>
            <a:pPr indent="2667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'PHP'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set()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'Python' not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set_language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124749" y="394755"/>
            <a:ext cx="11259047" cy="1507464"/>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检测元素</a:t>
            </a: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not in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检查指定元素是否在集合中。</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337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4" name="矩形 3"/>
          <p:cNvSpPr/>
          <p:nvPr/>
        </p:nvSpPr>
        <p:spPr>
          <a:xfrm>
            <a:off x="0" y="413322"/>
            <a:ext cx="11783832" cy="1507464"/>
          </a:xfrm>
          <a:prstGeom prst="rect">
            <a:avLst/>
          </a:prstGeom>
        </p:spPr>
        <p:txBody>
          <a:bodyPr wrap="square">
            <a:spAutoFit/>
          </a:bodyPr>
          <a:lstStyle/>
          <a:p>
            <a:pPr>
              <a:lnSpc>
                <a:spcPct val="157000"/>
              </a:lnSpc>
              <a:spcAft>
                <a:spcPts val="0"/>
              </a:spcAft>
            </a:pPr>
            <a:r>
              <a:rPr lang="en-US" altLang="zh-CN" sz="2800" b="1" kern="100" dirty="0" smtClean="0">
                <a:latin typeface="黑体" panose="02010609060101010101" pitchFamily="49" charset="-122"/>
                <a:ea typeface="黑体" panose="02010609060101010101" pitchFamily="49" charset="-122"/>
                <a:cs typeface="Times New Roman" panose="02020603050405020304" pitchFamily="18" charset="0"/>
              </a:rPr>
              <a:t>4.</a:t>
            </a:r>
            <a:r>
              <a:rPr lang="zh-CN" altLang="zh-CN" sz="2800" b="1" kern="100" dirty="0" smtClean="0">
                <a:latin typeface="黑体" panose="02010609060101010101" pitchFamily="49" charset="-122"/>
                <a:ea typeface="黑体" panose="02010609060101010101" pitchFamily="49" charset="-122"/>
                <a:cs typeface="Times New Roman" panose="02020603050405020304" pitchFamily="18" charset="0"/>
              </a:rPr>
              <a:t>判断集合间的关系</a:t>
            </a:r>
          </a:p>
          <a:p>
            <a:pPr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宋体" panose="02010600030101010101" pitchFamily="2" charset="-122"/>
              </a:rPr>
              <a:t>⑴</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isdisjoint</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方法，判断一个集合是否与另一个集合有交集，没有交集返回</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True</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，否则返回</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False</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206734" y="1839833"/>
            <a:ext cx="11481682" cy="2677656"/>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A={1,2,3,4,5,6,}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B={4,5,6,7,8,9}</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C={7,8,9,10,11,12}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A.isdisjoint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False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C.isdisjoint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206734" y="4407187"/>
            <a:ext cx="11577097" cy="461665"/>
          </a:xfrm>
          <a:prstGeom prst="rect">
            <a:avLst/>
          </a:prstGeom>
        </p:spPr>
        <p:txBody>
          <a:bodyPr wrap="square">
            <a:spAutoFit/>
          </a:bodyPr>
          <a:lstStyle/>
          <a:p>
            <a:r>
              <a:rPr lang="zh-CN" altLang="zh-CN" sz="2400" kern="100" dirty="0">
                <a:ea typeface="宋体" panose="02010600030101010101" pitchFamily="2" charset="-122"/>
                <a:cs typeface="宋体" panose="02010600030101010101" pitchFamily="2" charset="-122"/>
              </a:rPr>
              <a:t>⑵</a:t>
            </a:r>
            <a:r>
              <a:rPr lang="en-US" altLang="zh-CN" sz="2400" kern="100" dirty="0" err="1">
                <a:latin typeface="Times New Roman" panose="02020603050405020304" pitchFamily="18" charset="0"/>
                <a:ea typeface="宋体" panose="02010600030101010101" pitchFamily="2" charset="-122"/>
              </a:rPr>
              <a:t>issubset</a:t>
            </a:r>
            <a:r>
              <a:rPr lang="en-US" altLang="zh-CN" sz="2400" kern="100" dirty="0">
                <a:latin typeface="Times New Roman" panose="02020603050405020304" pitchFamily="18" charset="0"/>
                <a:ea typeface="宋体" panose="02010600030101010101" pitchFamily="2" charset="-122"/>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方法，判断一个集合是否是另一集合的子集，是返回</a:t>
            </a:r>
            <a:r>
              <a:rPr lang="en-US" altLang="zh-CN" sz="2400" kern="100" dirty="0">
                <a:latin typeface="Times New Roman" panose="02020603050405020304" pitchFamily="18" charset="0"/>
                <a:ea typeface="宋体" panose="02010600030101010101" pitchFamily="2" charset="-122"/>
              </a:rPr>
              <a:t>True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，否则返回</a:t>
            </a:r>
            <a:r>
              <a:rPr lang="en-US" altLang="zh-CN" sz="2400" kern="100" dirty="0">
                <a:latin typeface="Times New Roman" panose="02020603050405020304" pitchFamily="18" charset="0"/>
                <a:ea typeface="宋体" panose="02010600030101010101" pitchFamily="2" charset="-122"/>
              </a:rPr>
              <a:t>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dirty="0"/>
          </a:p>
        </p:txBody>
      </p:sp>
      <p:sp>
        <p:nvSpPr>
          <p:cNvPr id="7" name="矩形 6"/>
          <p:cNvSpPr/>
          <p:nvPr/>
        </p:nvSpPr>
        <p:spPr>
          <a:xfrm>
            <a:off x="206733" y="4875788"/>
            <a:ext cx="11481682" cy="1938992"/>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D={4,5,6}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D.issubset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D.issubset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False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55662" y="4416763"/>
            <a:ext cx="11744075" cy="830997"/>
          </a:xfrm>
          <a:prstGeom prst="rect">
            <a:avLst/>
          </a:prstGeom>
        </p:spPr>
        <p:txBody>
          <a:bodyPr wrap="square">
            <a:spAutoFit/>
          </a:bodyPr>
          <a:lstStyle/>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⑶</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issuperset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方法，判断一个集合是否为另一个集合的超集，是则返回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True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，否则返回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False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p>
        </p:txBody>
      </p:sp>
      <p:sp>
        <p:nvSpPr>
          <p:cNvPr id="9" name="矩形 8"/>
          <p:cNvSpPr/>
          <p:nvPr/>
        </p:nvSpPr>
        <p:spPr>
          <a:xfrm>
            <a:off x="206734" y="5314023"/>
            <a:ext cx="11481680" cy="1569660"/>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A.issuperset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True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C.issuperset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False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558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hidden"/>
                                      </p:to>
                                    </p:set>
                                  </p:childTnLst>
                                </p:cTn>
                              </p:par>
                              <p:par>
                                <p:cTn id="12" presetID="1" presetClass="exit"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grpSp>
        <p:nvGrpSpPr>
          <p:cNvPr id="8" name="组合 7"/>
          <p:cNvGrpSpPr/>
          <p:nvPr/>
        </p:nvGrpSpPr>
        <p:grpSpPr>
          <a:xfrm>
            <a:off x="0" y="612105"/>
            <a:ext cx="4655634" cy="1203989"/>
            <a:chOff x="3099037" y="4534504"/>
            <a:chExt cx="4655634" cy="1203989"/>
          </a:xfrm>
        </p:grpSpPr>
        <p:grpSp>
          <p:nvGrpSpPr>
            <p:cNvPr id="9" name="组合 11"/>
            <p:cNvGrpSpPr/>
            <p:nvPr/>
          </p:nvGrpSpPr>
          <p:grpSpPr>
            <a:xfrm>
              <a:off x="3099037" y="4534504"/>
              <a:ext cx="882502" cy="1203989"/>
              <a:chOff x="9130435" y="2119547"/>
              <a:chExt cx="1914069" cy="2769162"/>
            </a:xfrm>
          </p:grpSpPr>
          <p:sp>
            <p:nvSpPr>
              <p:cNvPr id="11"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2"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8" name="文本框 77"/>
              <p:cNvSpPr txBox="1"/>
              <p:nvPr/>
            </p:nvSpPr>
            <p:spPr>
              <a:xfrm>
                <a:off x="9270085" y="2519379"/>
                <a:ext cx="1634778" cy="920249"/>
              </a:xfrm>
              <a:prstGeom prst="rect">
                <a:avLst/>
              </a:prstGeom>
              <a:noFill/>
            </p:spPr>
            <p:txBody>
              <a:bodyPr wrap="none" rtlCol="0">
                <a:spAutoFit/>
              </a:bodyPr>
              <a:lstStyle/>
              <a:p>
                <a:pPr algn="ctr"/>
                <a:r>
                  <a:rPr lang="en-US" altLang="zh-CN" sz="2000" b="1" dirty="0" smtClean="0">
                    <a:solidFill>
                      <a:schemeClr val="tx2">
                        <a:lumMod val="50000"/>
                      </a:schemeClr>
                    </a:solidFill>
                  </a:rPr>
                  <a:t>4.5.4</a:t>
                </a:r>
                <a:endParaRPr lang="zh-CN" altLang="en-US" sz="2000" b="1" dirty="0">
                  <a:solidFill>
                    <a:schemeClr val="tx2">
                      <a:lumMod val="50000"/>
                    </a:schemeClr>
                  </a:solidFill>
                </a:endParaRPr>
              </a:p>
            </p:txBody>
          </p:sp>
        </p:grpSp>
        <p:sp>
          <p:nvSpPr>
            <p:cNvPr id="10" name="矩形 9"/>
            <p:cNvSpPr/>
            <p:nvPr/>
          </p:nvSpPr>
          <p:spPr>
            <a:xfrm>
              <a:off x="3925882" y="4604617"/>
              <a:ext cx="3828789"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6"/>
                  </a:solidFill>
                </a:rPr>
                <a:t>集合实例</a:t>
              </a:r>
              <a:endParaRPr lang="zh-CN" altLang="en-US" sz="2800" b="1" dirty="0">
                <a:solidFill>
                  <a:schemeClr val="accent6"/>
                </a:solidFill>
              </a:endParaRPr>
            </a:p>
          </p:txBody>
        </p:sp>
      </p:grpSp>
      <p:sp>
        <p:nvSpPr>
          <p:cNvPr id="4" name="矩形 3"/>
          <p:cNvSpPr/>
          <p:nvPr/>
        </p:nvSpPr>
        <p:spPr>
          <a:xfrm>
            <a:off x="151258" y="1244103"/>
            <a:ext cx="11839308" cy="1569660"/>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4-22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两个乒乓球队进行比赛，各出三人。甲队为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a,b,c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三人，乙队为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x,y,z</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三人。已抽签决定比赛名单。有人向队员打听比赛的名单。</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说他不和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说他不和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x,z</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比，请编程序找出三场比赛的对阵名单。</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解题思路：基于集合中没有重复元素这一特点，采用集合运算进行查找。</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225287" y="2757838"/>
            <a:ext cx="11693718" cy="3785652"/>
          </a:xfrm>
          <a:prstGeom prst="rect">
            <a:avLst/>
          </a:prstGeom>
          <a:solidFill>
            <a:schemeClr val="accent1">
              <a:lumMod val="40000"/>
              <a:lumOff val="60000"/>
            </a:schemeClr>
          </a:solidFill>
        </p:spPr>
        <p:txBody>
          <a:bodyPr wrap="square">
            <a:spAutoFit/>
          </a:bodyPr>
          <a:lstStyle/>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x','y','z</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x','y','z</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x','y','z</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x','z</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不和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z</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比</a:t>
            </a: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a-={'x</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不和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比</a:t>
            </a: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j in 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k in 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i,j,k</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三场比赛对阵名单如下：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na</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:{i},b:{j},c:{k}")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89632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6849"/>
            <a:ext cx="8464290" cy="628954"/>
            <a:chOff x="1805470" y="2263333"/>
            <a:chExt cx="5837592" cy="629063"/>
          </a:xfrm>
        </p:grpSpPr>
        <p:sp>
          <p:nvSpPr>
            <p:cNvPr id="15"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6" name="椭圆 15"/>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4.5</a:t>
              </a:r>
              <a:endParaRPr lang="en-US" altLang="zh-CN" sz="3200" dirty="0">
                <a:solidFill>
                  <a:schemeClr val="accent4"/>
                </a:solidFill>
                <a:latin typeface="Impact" panose="020B0806030902050204" pitchFamily="34" charset="0"/>
              </a:endParaRPr>
            </a:p>
          </p:txBody>
        </p:sp>
        <p:sp>
          <p:nvSpPr>
            <p:cNvPr id="17" name="矩形 16"/>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集合</a:t>
              </a:r>
              <a:endParaRPr lang="zh-CN" altLang="en-US" sz="3200" b="1" dirty="0">
                <a:solidFill>
                  <a:schemeClr val="tx1">
                    <a:lumMod val="65000"/>
                    <a:lumOff val="35000"/>
                  </a:schemeClr>
                </a:solidFill>
              </a:endParaRPr>
            </a:p>
          </p:txBody>
        </p:sp>
      </p:grpSp>
      <p:sp>
        <p:nvSpPr>
          <p:cNvPr id="2" name="矩形 1"/>
          <p:cNvSpPr/>
          <p:nvPr/>
        </p:nvSpPr>
        <p:spPr>
          <a:xfrm>
            <a:off x="0" y="674425"/>
            <a:ext cx="12119172" cy="2308324"/>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4-23 QS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USNews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是两大世界大学排名榜。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2022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年</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QS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全球前五大学为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麻省理工大学、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牛津大学、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斯坦福大学、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剑桥大学、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哈佛大学，</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USNews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全球前五大学为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哈佛大学、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麻省理工大学、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斯坦福大学、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加州大学伯克利分校、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牛津大学。编程求出：上榜的所有语言，两个榜中同时排在前五的学校，只在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QS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排名前五的学校，只在一个榜上排名前五的学校。</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解题思路：运用集合的数学运算获取结果。代码如下所示。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80920" y="3045069"/>
            <a:ext cx="12038252" cy="3046988"/>
          </a:xfrm>
          <a:prstGeom prst="rect">
            <a:avLst/>
          </a:prstGeom>
          <a:solidFill>
            <a:schemeClr val="accent1">
              <a:lumMod val="40000"/>
              <a:lumOff val="60000"/>
            </a:schemeClr>
          </a:solidFill>
        </p:spPr>
        <p:txBody>
          <a:bodyPr wrap="square">
            <a:spAutoFit/>
          </a:bodyPr>
          <a:lstStyle/>
          <a:p>
            <a:pPr indent="266700"/>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set_QS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麻省理工大学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牛津大学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斯坦福大学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剑桥大学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哈佛大学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set_USNews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哈佛大学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麻省理工大学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斯坦福大学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加州大学伯克利分校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牛津大学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f"QS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世界大学排名前五：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set_QS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f"USNews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世界大学排名前五：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set_USNews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所有上榜学校：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set_QS|set_USNews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两榜都进前五学校：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set_QS&amp;set_USNews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只在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QS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榜排名前五学校：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set_QS-set_USNews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只在各自榜排名前五学校：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set_QS^set_USNews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858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0" y="62661"/>
            <a:ext cx="8464290" cy="628954"/>
            <a:chOff x="1805470" y="2263333"/>
            <a:chExt cx="5837592" cy="629063"/>
          </a:xfrm>
        </p:grpSpPr>
        <p:sp>
          <p:nvSpPr>
            <p:cNvPr id="51"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52" name="椭圆 51"/>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2.1</a:t>
              </a:r>
              <a:endParaRPr lang="en-US" altLang="zh-CN" sz="3200" dirty="0">
                <a:solidFill>
                  <a:schemeClr val="accent4"/>
                </a:solidFill>
                <a:latin typeface="Impact" panose="020B0806030902050204" pitchFamily="34" charset="0"/>
              </a:endParaRPr>
            </a:p>
          </p:txBody>
        </p:sp>
        <p:sp>
          <p:nvSpPr>
            <p:cNvPr id="53" name="矩形 5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smtClean="0">
                  <a:solidFill>
                    <a:schemeClr val="tx1">
                      <a:lumMod val="65000"/>
                      <a:lumOff val="35000"/>
                    </a:schemeClr>
                  </a:solidFill>
                </a:rPr>
                <a:t>Python</a:t>
              </a:r>
              <a:r>
                <a:rPr lang="zh-CN" altLang="en-US" sz="3200" b="1" dirty="0" smtClean="0">
                  <a:solidFill>
                    <a:schemeClr val="tx1">
                      <a:lumMod val="65000"/>
                      <a:lumOff val="35000"/>
                    </a:schemeClr>
                  </a:solidFill>
                </a:rPr>
                <a:t>编程规范</a:t>
              </a:r>
              <a:endParaRPr lang="zh-CN" altLang="en-US" sz="3200" b="1" dirty="0">
                <a:solidFill>
                  <a:schemeClr val="tx1">
                    <a:lumMod val="65000"/>
                    <a:lumOff val="35000"/>
                  </a:schemeClr>
                </a:solidFill>
              </a:endParaRPr>
            </a:p>
          </p:txBody>
        </p:sp>
      </p:grpSp>
      <p:grpSp>
        <p:nvGrpSpPr>
          <p:cNvPr id="54" name="组合 53"/>
          <p:cNvGrpSpPr/>
          <p:nvPr/>
        </p:nvGrpSpPr>
        <p:grpSpPr>
          <a:xfrm>
            <a:off x="-8947" y="1523004"/>
            <a:ext cx="5998291" cy="632353"/>
            <a:chOff x="8420" y="-8839"/>
            <a:chExt cx="5998291" cy="632353"/>
          </a:xfrm>
        </p:grpSpPr>
        <p:sp>
          <p:nvSpPr>
            <p:cNvPr id="5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56" name="椭圆 5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2.3</a:t>
              </a:r>
              <a:endParaRPr lang="en-US" altLang="zh-CN" sz="3200" dirty="0">
                <a:solidFill>
                  <a:schemeClr val="accent5"/>
                </a:solidFill>
                <a:latin typeface="Impact" panose="020B0806030902050204" pitchFamily="34" charset="0"/>
              </a:endParaRPr>
            </a:p>
          </p:txBody>
        </p:sp>
        <p:sp>
          <p:nvSpPr>
            <p:cNvPr id="57" name="矩形 5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数据类型</a:t>
              </a:r>
              <a:endParaRPr lang="zh-CN" altLang="en-US" sz="3200" b="1" dirty="0">
                <a:solidFill>
                  <a:schemeClr val="tx1">
                    <a:lumMod val="65000"/>
                    <a:lumOff val="35000"/>
                  </a:schemeClr>
                </a:solidFill>
              </a:endParaRPr>
            </a:p>
          </p:txBody>
        </p:sp>
      </p:grpSp>
      <p:grpSp>
        <p:nvGrpSpPr>
          <p:cNvPr id="60" name="组合 59"/>
          <p:cNvGrpSpPr/>
          <p:nvPr/>
        </p:nvGrpSpPr>
        <p:grpSpPr>
          <a:xfrm>
            <a:off x="-8947" y="2244293"/>
            <a:ext cx="10815063" cy="795014"/>
            <a:chOff x="1805471" y="4890477"/>
            <a:chExt cx="8323213" cy="795014"/>
          </a:xfrm>
        </p:grpSpPr>
        <p:sp>
          <p:nvSpPr>
            <p:cNvPr id="62"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5" name="椭圆 64"/>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2.4</a:t>
              </a:r>
              <a:endParaRPr lang="en-US" altLang="zh-CN" sz="2800" dirty="0">
                <a:solidFill>
                  <a:schemeClr val="accent6"/>
                </a:solidFill>
                <a:latin typeface="Impact" panose="020B0806030902050204" pitchFamily="34" charset="0"/>
              </a:endParaRPr>
            </a:p>
          </p:txBody>
        </p:sp>
        <p:grpSp>
          <p:nvGrpSpPr>
            <p:cNvPr id="66" name="组合 65"/>
            <p:cNvGrpSpPr/>
            <p:nvPr/>
          </p:nvGrpSpPr>
          <p:grpSpPr>
            <a:xfrm>
              <a:off x="4143006" y="4890477"/>
              <a:ext cx="5985678" cy="795014"/>
              <a:chOff x="4371606" y="4763477"/>
              <a:chExt cx="5985678" cy="795014"/>
            </a:xfrm>
          </p:grpSpPr>
          <p:sp>
            <p:nvSpPr>
              <p:cNvPr id="67" name="矩形 66"/>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68" name="矩形 67"/>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内置函数与标准函数库</a:t>
                </a:r>
                <a:endParaRPr lang="zh-CN" altLang="en-US" sz="3200" b="1" dirty="0">
                  <a:solidFill>
                    <a:schemeClr val="tx1">
                      <a:lumMod val="65000"/>
                      <a:lumOff val="35000"/>
                    </a:schemeClr>
                  </a:solidFill>
                </a:endParaRPr>
              </a:p>
            </p:txBody>
          </p:sp>
        </p:grpSp>
      </p:grpSp>
      <p:grpSp>
        <p:nvGrpSpPr>
          <p:cNvPr id="2" name="组合 1"/>
          <p:cNvGrpSpPr/>
          <p:nvPr/>
        </p:nvGrpSpPr>
        <p:grpSpPr>
          <a:xfrm>
            <a:off x="-8947" y="807947"/>
            <a:ext cx="8476742" cy="628954"/>
            <a:chOff x="755375" y="4038666"/>
            <a:chExt cx="8476742" cy="628954"/>
          </a:xfrm>
        </p:grpSpPr>
        <p:grpSp>
          <p:nvGrpSpPr>
            <p:cNvPr id="61" name="组合 60"/>
            <p:cNvGrpSpPr/>
            <p:nvPr/>
          </p:nvGrpSpPr>
          <p:grpSpPr>
            <a:xfrm>
              <a:off x="755375" y="4043590"/>
              <a:ext cx="3047432" cy="619760"/>
              <a:chOff x="1805471" y="3196301"/>
              <a:chExt cx="2500903" cy="619760"/>
            </a:xfrm>
          </p:grpSpPr>
          <p:sp>
            <p:nvSpPr>
              <p:cNvPr id="4"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9" name="椭圆 8"/>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2.2</a:t>
                </a:r>
                <a:endParaRPr lang="en-US" altLang="zh-CN" sz="3200" dirty="0">
                  <a:solidFill>
                    <a:schemeClr val="accent2"/>
                  </a:solidFill>
                  <a:latin typeface="Impact" panose="020B0806030902050204" pitchFamily="34" charset="0"/>
                </a:endParaRPr>
              </a:p>
            </p:txBody>
          </p:sp>
        </p:grpSp>
        <p:sp>
          <p:nvSpPr>
            <p:cNvPr id="69" name="矩形 68"/>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smtClean="0">
                  <a:solidFill>
                    <a:schemeClr val="tx1">
                      <a:lumMod val="65000"/>
                      <a:lumOff val="35000"/>
                    </a:schemeClr>
                  </a:solidFill>
                </a:rPr>
                <a:t>Python</a:t>
              </a:r>
              <a:r>
                <a:rPr lang="zh-CN" altLang="en-US" sz="3200" b="1" dirty="0" smtClean="0">
                  <a:solidFill>
                    <a:schemeClr val="tx1">
                      <a:lumMod val="65000"/>
                      <a:lumOff val="35000"/>
                    </a:schemeClr>
                  </a:solidFill>
                </a:rPr>
                <a:t>编程规范</a:t>
              </a:r>
              <a:endParaRPr lang="zh-CN" altLang="en-US" sz="3200" b="1" dirty="0">
                <a:solidFill>
                  <a:schemeClr val="tx1">
                    <a:lumMod val="65000"/>
                    <a:lumOff val="35000"/>
                  </a:schemeClr>
                </a:solidFill>
              </a:endParaRPr>
            </a:p>
          </p:txBody>
        </p:sp>
      </p:grpSp>
      <p:grpSp>
        <p:nvGrpSpPr>
          <p:cNvPr id="70" name="组合 69"/>
          <p:cNvGrpSpPr/>
          <p:nvPr/>
        </p:nvGrpSpPr>
        <p:grpSpPr>
          <a:xfrm>
            <a:off x="7877450" y="312690"/>
            <a:ext cx="6679844" cy="780402"/>
            <a:chOff x="574288" y="484276"/>
            <a:chExt cx="6679844" cy="780402"/>
          </a:xfrm>
        </p:grpSpPr>
        <p:sp>
          <p:nvSpPr>
            <p:cNvPr id="71" name="椭圆 70"/>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640284" y="484276"/>
              <a:ext cx="4021131" cy="613991"/>
              <a:chOff x="3418293" y="305852"/>
              <a:chExt cx="4844075" cy="872774"/>
            </a:xfrm>
          </p:grpSpPr>
          <p:sp>
            <p:nvSpPr>
              <p:cNvPr id="77" name="椭圆 76"/>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4"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75"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76" name="文本框 75"/>
            <p:cNvSpPr txBox="1"/>
            <p:nvPr/>
          </p:nvSpPr>
          <p:spPr>
            <a:xfrm>
              <a:off x="1562240" y="579141"/>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2.1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程序与规范</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sp>
        <p:nvSpPr>
          <p:cNvPr id="79" name="任意多边形: 形状 18"/>
          <p:cNvSpPr/>
          <p:nvPr/>
        </p:nvSpPr>
        <p:spPr bwMode="auto">
          <a:xfrm>
            <a:off x="7289130" y="4548064"/>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146" name="组合 145"/>
          <p:cNvGrpSpPr/>
          <p:nvPr/>
        </p:nvGrpSpPr>
        <p:grpSpPr>
          <a:xfrm>
            <a:off x="7769114" y="4734306"/>
            <a:ext cx="3591068" cy="781418"/>
            <a:chOff x="7769114" y="4734306"/>
            <a:chExt cx="3591068" cy="781418"/>
          </a:xfrm>
        </p:grpSpPr>
        <p:grpSp>
          <p:nvGrpSpPr>
            <p:cNvPr id="96" name="组合 95"/>
            <p:cNvGrpSpPr/>
            <p:nvPr/>
          </p:nvGrpSpPr>
          <p:grpSpPr>
            <a:xfrm>
              <a:off x="7769114" y="4734306"/>
              <a:ext cx="805804" cy="781418"/>
              <a:chOff x="1805940" y="1198245"/>
              <a:chExt cx="2011680" cy="2011680"/>
            </a:xfrm>
          </p:grpSpPr>
          <p:sp>
            <p:nvSpPr>
              <p:cNvPr id="97" name="圆角矩形 2"/>
              <p:cNvSpPr/>
              <p:nvPr/>
            </p:nvSpPr>
            <p:spPr>
              <a:xfrm>
                <a:off x="1805940" y="1198245"/>
                <a:ext cx="2011680" cy="2011680"/>
              </a:xfrm>
              <a:prstGeom prst="ellipse">
                <a:avLst/>
              </a:pr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8"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04" name="文本框 66"/>
            <p:cNvSpPr txBox="1"/>
            <p:nvPr/>
          </p:nvSpPr>
          <p:spPr>
            <a:xfrm>
              <a:off x="7794824" y="4922341"/>
              <a:ext cx="869147"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1.2.5</a:t>
              </a:r>
              <a:endParaRPr lang="en-US" altLang="zh-CN" sz="2000" b="1" dirty="0">
                <a:solidFill>
                  <a:schemeClr val="tx1">
                    <a:lumMod val="65000"/>
                    <a:lumOff val="35000"/>
                  </a:schemeClr>
                </a:solidFill>
              </a:endParaRPr>
            </a:p>
          </p:txBody>
        </p:sp>
        <p:sp>
          <p:nvSpPr>
            <p:cNvPr id="105" name="矩形 104"/>
            <p:cNvSpPr/>
            <p:nvPr/>
          </p:nvSpPr>
          <p:spPr>
            <a:xfrm>
              <a:off x="8563295" y="4815837"/>
              <a:ext cx="2796887" cy="6093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smtClean="0">
                  <a:solidFill>
                    <a:schemeClr val="tx1">
                      <a:lumMod val="65000"/>
                      <a:lumOff val="35000"/>
                    </a:schemeClr>
                  </a:solidFill>
                </a:rPr>
                <a:t>解决方案</a:t>
              </a:r>
              <a:endParaRPr lang="zh-CN" altLang="en-US" sz="2800" b="1" dirty="0">
                <a:solidFill>
                  <a:schemeClr val="tx1">
                    <a:lumMod val="65000"/>
                    <a:lumOff val="35000"/>
                  </a:schemeClr>
                </a:solidFill>
              </a:endParaRPr>
            </a:p>
          </p:txBody>
        </p:sp>
      </p:grpSp>
      <p:grpSp>
        <p:nvGrpSpPr>
          <p:cNvPr id="142" name="组合 141"/>
          <p:cNvGrpSpPr/>
          <p:nvPr/>
        </p:nvGrpSpPr>
        <p:grpSpPr>
          <a:xfrm>
            <a:off x="7824198" y="1404177"/>
            <a:ext cx="3083866" cy="748507"/>
            <a:chOff x="7824198" y="1404177"/>
            <a:chExt cx="3083866" cy="748507"/>
          </a:xfrm>
        </p:grpSpPr>
        <p:grpSp>
          <p:nvGrpSpPr>
            <p:cNvPr id="80" name="组合 79"/>
            <p:cNvGrpSpPr/>
            <p:nvPr/>
          </p:nvGrpSpPr>
          <p:grpSpPr>
            <a:xfrm>
              <a:off x="7824198" y="1404177"/>
              <a:ext cx="761736" cy="748507"/>
              <a:chOff x="1805940" y="1198245"/>
              <a:chExt cx="2011680" cy="2011680"/>
            </a:xfrm>
          </p:grpSpPr>
          <p:sp>
            <p:nvSpPr>
              <p:cNvPr id="81"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8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8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00"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2.2.1</a:t>
              </a:r>
              <a:endParaRPr lang="en-US" altLang="zh-CN" sz="2000" b="1" dirty="0">
                <a:solidFill>
                  <a:schemeClr val="tx1">
                    <a:lumMod val="65000"/>
                    <a:lumOff val="35000"/>
                  </a:schemeClr>
                </a:solidFill>
              </a:endParaRPr>
            </a:p>
          </p:txBody>
        </p:sp>
        <p:sp>
          <p:nvSpPr>
            <p:cNvPr id="106" name="矩形 105"/>
            <p:cNvSpPr/>
            <p:nvPr/>
          </p:nvSpPr>
          <p:spPr>
            <a:xfrm>
              <a:off x="8588965" y="1476074"/>
              <a:ext cx="231909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集成开发</a:t>
              </a:r>
              <a:endParaRPr lang="zh-CN" altLang="en-US" sz="2800" b="1" dirty="0">
                <a:solidFill>
                  <a:schemeClr val="tx1">
                    <a:lumMod val="65000"/>
                    <a:lumOff val="35000"/>
                  </a:schemeClr>
                </a:solidFill>
              </a:endParaRPr>
            </a:p>
          </p:txBody>
        </p:sp>
      </p:grpSp>
      <p:grpSp>
        <p:nvGrpSpPr>
          <p:cNvPr id="143" name="组合 142"/>
          <p:cNvGrpSpPr/>
          <p:nvPr/>
        </p:nvGrpSpPr>
        <p:grpSpPr>
          <a:xfrm>
            <a:off x="7791146" y="2274512"/>
            <a:ext cx="3569036" cy="773015"/>
            <a:chOff x="7791146" y="2274512"/>
            <a:chExt cx="3569036" cy="773015"/>
          </a:xfrm>
        </p:grpSpPr>
        <p:grpSp>
          <p:nvGrpSpPr>
            <p:cNvPr id="84" name="组合 83"/>
            <p:cNvGrpSpPr/>
            <p:nvPr/>
          </p:nvGrpSpPr>
          <p:grpSpPr>
            <a:xfrm>
              <a:off x="7791146" y="2274512"/>
              <a:ext cx="794787" cy="773015"/>
              <a:chOff x="1805940" y="1198245"/>
              <a:chExt cx="2011680" cy="2011680"/>
            </a:xfrm>
          </p:grpSpPr>
          <p:sp>
            <p:nvSpPr>
              <p:cNvPr id="85"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8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8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01" name="文本框 63"/>
            <p:cNvSpPr txBox="1"/>
            <p:nvPr/>
          </p:nvSpPr>
          <p:spPr>
            <a:xfrm>
              <a:off x="7847415" y="2459254"/>
              <a:ext cx="814063"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2.2.2</a:t>
              </a:r>
              <a:endParaRPr lang="en-US" altLang="zh-CN" sz="2000" b="1" dirty="0">
                <a:solidFill>
                  <a:schemeClr val="tx1">
                    <a:lumMod val="65000"/>
                    <a:lumOff val="35000"/>
                  </a:schemeClr>
                </a:solidFill>
              </a:endParaRPr>
            </a:p>
          </p:txBody>
        </p:sp>
        <p:sp>
          <p:nvSpPr>
            <p:cNvPr id="107" name="矩形 106"/>
            <p:cNvSpPr/>
            <p:nvPr/>
          </p:nvSpPr>
          <p:spPr>
            <a:xfrm>
              <a:off x="8590213" y="2357560"/>
              <a:ext cx="2769969" cy="6093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smtClean="0">
                  <a:solidFill>
                    <a:schemeClr val="tx1">
                      <a:lumMod val="65000"/>
                      <a:lumOff val="35000"/>
                    </a:schemeClr>
                  </a:solidFill>
                </a:rPr>
                <a:t>标题栏</a:t>
              </a:r>
              <a:endParaRPr lang="zh-CN" altLang="en-US" sz="2800" b="1" dirty="0">
                <a:solidFill>
                  <a:schemeClr val="tx1">
                    <a:lumMod val="65000"/>
                    <a:lumOff val="35000"/>
                  </a:schemeClr>
                </a:solidFill>
              </a:endParaRPr>
            </a:p>
          </p:txBody>
        </p:sp>
      </p:grpSp>
      <p:grpSp>
        <p:nvGrpSpPr>
          <p:cNvPr id="144" name="组合 143"/>
          <p:cNvGrpSpPr/>
          <p:nvPr/>
        </p:nvGrpSpPr>
        <p:grpSpPr>
          <a:xfrm>
            <a:off x="7770298" y="3086988"/>
            <a:ext cx="4890258" cy="795990"/>
            <a:chOff x="7770298" y="3086988"/>
            <a:chExt cx="4890258" cy="795990"/>
          </a:xfrm>
        </p:grpSpPr>
        <p:grpSp>
          <p:nvGrpSpPr>
            <p:cNvPr id="88" name="组合 87"/>
            <p:cNvGrpSpPr/>
            <p:nvPr/>
          </p:nvGrpSpPr>
          <p:grpSpPr>
            <a:xfrm>
              <a:off x="7770298" y="3086988"/>
              <a:ext cx="825079" cy="795990"/>
              <a:chOff x="1805940" y="1198245"/>
              <a:chExt cx="2011680" cy="2011680"/>
            </a:xfrm>
          </p:grpSpPr>
          <p:sp>
            <p:nvSpPr>
              <p:cNvPr id="89"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02" name="文本框 29"/>
            <p:cNvSpPr txBox="1"/>
            <p:nvPr/>
          </p:nvSpPr>
          <p:spPr>
            <a:xfrm>
              <a:off x="7805842" y="3301829"/>
              <a:ext cx="880164"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1.2.3</a:t>
              </a:r>
              <a:endParaRPr lang="en-US" altLang="zh-CN" sz="2000" b="1" dirty="0">
                <a:solidFill>
                  <a:schemeClr val="tx1">
                    <a:lumMod val="65000"/>
                    <a:lumOff val="35000"/>
                  </a:schemeClr>
                </a:solidFill>
              </a:endParaRPr>
            </a:p>
          </p:txBody>
        </p:sp>
        <p:sp>
          <p:nvSpPr>
            <p:cNvPr id="108" name="矩形 107"/>
            <p:cNvSpPr/>
            <p:nvPr/>
          </p:nvSpPr>
          <p:spPr>
            <a:xfrm>
              <a:off x="8590206" y="3186515"/>
              <a:ext cx="4070350" cy="6093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smtClean="0">
                  <a:solidFill>
                    <a:schemeClr val="tx1">
                      <a:lumMod val="65000"/>
                      <a:lumOff val="35000"/>
                    </a:schemeClr>
                  </a:solidFill>
                </a:rPr>
                <a:t>工具箱</a:t>
              </a:r>
              <a:endParaRPr lang="zh-CN" altLang="en-US" sz="2800" b="1" dirty="0">
                <a:solidFill>
                  <a:schemeClr val="tx1">
                    <a:lumMod val="65000"/>
                    <a:lumOff val="35000"/>
                  </a:schemeClr>
                </a:solidFill>
              </a:endParaRPr>
            </a:p>
          </p:txBody>
        </p:sp>
      </p:grpSp>
      <p:grpSp>
        <p:nvGrpSpPr>
          <p:cNvPr id="145" name="组合 144"/>
          <p:cNvGrpSpPr/>
          <p:nvPr/>
        </p:nvGrpSpPr>
        <p:grpSpPr>
          <a:xfrm>
            <a:off x="7781315" y="3862021"/>
            <a:ext cx="4877430" cy="793383"/>
            <a:chOff x="7781315" y="3862021"/>
            <a:chExt cx="4877430" cy="793383"/>
          </a:xfrm>
        </p:grpSpPr>
        <p:grpSp>
          <p:nvGrpSpPr>
            <p:cNvPr id="92" name="组合 91"/>
            <p:cNvGrpSpPr/>
            <p:nvPr/>
          </p:nvGrpSpPr>
          <p:grpSpPr>
            <a:xfrm>
              <a:off x="7781315" y="3862021"/>
              <a:ext cx="803046" cy="793383"/>
              <a:chOff x="1805940" y="1198245"/>
              <a:chExt cx="2011680" cy="2011680"/>
            </a:xfrm>
          </p:grpSpPr>
          <p:sp>
            <p:nvSpPr>
              <p:cNvPr id="93"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5"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03" name="文本框 30"/>
            <p:cNvSpPr txBox="1"/>
            <p:nvPr/>
          </p:nvSpPr>
          <p:spPr>
            <a:xfrm>
              <a:off x="7802776" y="4037490"/>
              <a:ext cx="825079"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1.2.4</a:t>
              </a:r>
              <a:endParaRPr lang="en-US" altLang="zh-CN" sz="2000" b="1" dirty="0">
                <a:solidFill>
                  <a:schemeClr val="tx1">
                    <a:lumMod val="65000"/>
                    <a:lumOff val="35000"/>
                  </a:schemeClr>
                </a:solidFill>
              </a:endParaRPr>
            </a:p>
          </p:txBody>
        </p:sp>
        <p:sp>
          <p:nvSpPr>
            <p:cNvPr id="109" name="矩形 108"/>
            <p:cNvSpPr/>
            <p:nvPr/>
          </p:nvSpPr>
          <p:spPr>
            <a:xfrm>
              <a:off x="8588395" y="3934356"/>
              <a:ext cx="4070350" cy="6093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smtClean="0">
                  <a:solidFill>
                    <a:schemeClr val="tx1">
                      <a:lumMod val="65000"/>
                      <a:lumOff val="35000"/>
                    </a:schemeClr>
                  </a:solidFill>
                </a:rPr>
                <a:t>属性窗口</a:t>
              </a:r>
              <a:endParaRPr lang="en-US" altLang="zh-CN" sz="2800" b="1" dirty="0">
                <a:solidFill>
                  <a:schemeClr val="tx1">
                    <a:lumMod val="65000"/>
                    <a:lumOff val="35000"/>
                  </a:schemeClr>
                </a:solidFill>
              </a:endParaRPr>
            </a:p>
          </p:txBody>
        </p:sp>
      </p:grpSp>
      <p:grpSp>
        <p:nvGrpSpPr>
          <p:cNvPr id="147" name="组合 146"/>
          <p:cNvGrpSpPr/>
          <p:nvPr/>
        </p:nvGrpSpPr>
        <p:grpSpPr>
          <a:xfrm>
            <a:off x="7780129" y="5624379"/>
            <a:ext cx="4868172" cy="778008"/>
            <a:chOff x="7780129" y="5624379"/>
            <a:chExt cx="4868172" cy="778008"/>
          </a:xfrm>
        </p:grpSpPr>
        <p:grpSp>
          <p:nvGrpSpPr>
            <p:cNvPr id="110" name="组合 109"/>
            <p:cNvGrpSpPr/>
            <p:nvPr/>
          </p:nvGrpSpPr>
          <p:grpSpPr>
            <a:xfrm>
              <a:off x="7780129" y="5624379"/>
              <a:ext cx="794787" cy="778008"/>
              <a:chOff x="1805940" y="1198245"/>
              <a:chExt cx="2011680" cy="2011680"/>
            </a:xfrm>
          </p:grpSpPr>
          <p:sp>
            <p:nvSpPr>
              <p:cNvPr id="111"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1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1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14" name="文本框 28"/>
            <p:cNvSpPr txBox="1"/>
            <p:nvPr/>
          </p:nvSpPr>
          <p:spPr>
            <a:xfrm>
              <a:off x="7801529" y="5803601"/>
              <a:ext cx="110050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1.2.6</a:t>
              </a:r>
              <a:endParaRPr lang="en-US" altLang="zh-CN" sz="2000" b="1" dirty="0">
                <a:solidFill>
                  <a:schemeClr val="tx1">
                    <a:lumMod val="65000"/>
                    <a:lumOff val="35000"/>
                  </a:schemeClr>
                </a:solidFill>
              </a:endParaRPr>
            </a:p>
          </p:txBody>
        </p:sp>
        <p:sp>
          <p:nvSpPr>
            <p:cNvPr id="115" name="矩形 114"/>
            <p:cNvSpPr/>
            <p:nvPr/>
          </p:nvSpPr>
          <p:spPr>
            <a:xfrm>
              <a:off x="8577951" y="5697592"/>
              <a:ext cx="4070350"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窗体设计器</a:t>
              </a:r>
              <a:endParaRPr lang="zh-CN" altLang="en-US" sz="2800" b="1" dirty="0">
                <a:solidFill>
                  <a:schemeClr val="tx1">
                    <a:lumMod val="65000"/>
                    <a:lumOff val="35000"/>
                  </a:schemeClr>
                </a:solidFill>
              </a:endParaRPr>
            </a:p>
          </p:txBody>
        </p:sp>
      </p:grpSp>
      <p:grpSp>
        <p:nvGrpSpPr>
          <p:cNvPr id="3" name="组合 2"/>
          <p:cNvGrpSpPr/>
          <p:nvPr/>
        </p:nvGrpSpPr>
        <p:grpSpPr>
          <a:xfrm>
            <a:off x="-8947" y="2990278"/>
            <a:ext cx="4565097" cy="1631865"/>
            <a:chOff x="1949" y="4185715"/>
            <a:chExt cx="4565097" cy="1631865"/>
          </a:xfrm>
        </p:grpSpPr>
        <p:grpSp>
          <p:nvGrpSpPr>
            <p:cNvPr id="116" name="组合 25"/>
            <p:cNvGrpSpPr/>
            <p:nvPr/>
          </p:nvGrpSpPr>
          <p:grpSpPr>
            <a:xfrm>
              <a:off x="1949" y="4185715"/>
              <a:ext cx="847793" cy="1631865"/>
              <a:chOff x="1147497" y="2119547"/>
              <a:chExt cx="1914069" cy="3767138"/>
            </a:xfrm>
          </p:grpSpPr>
          <p:sp>
            <p:nvSpPr>
              <p:cNvPr id="117"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18"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19"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20"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2.1.1</a:t>
                </a:r>
                <a:endParaRPr lang="zh-CN" altLang="en-US" sz="2000" b="1" dirty="0">
                  <a:solidFill>
                    <a:schemeClr val="tx2">
                      <a:lumMod val="50000"/>
                    </a:schemeClr>
                  </a:solidFill>
                </a:endParaRPr>
              </a:p>
            </p:txBody>
          </p:sp>
          <p:sp>
            <p:nvSpPr>
              <p:cNvPr id="121" name="矩形 120"/>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122" name="矩形 121"/>
            <p:cNvSpPr/>
            <p:nvPr/>
          </p:nvSpPr>
          <p:spPr>
            <a:xfrm>
              <a:off x="805901" y="4259267"/>
              <a:ext cx="3761145"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计算与计算思维</a:t>
              </a:r>
              <a:endParaRPr lang="zh-CN" altLang="en-US" sz="2800" b="1" dirty="0">
                <a:solidFill>
                  <a:schemeClr val="accent4"/>
                </a:solidFill>
              </a:endParaRPr>
            </a:p>
          </p:txBody>
        </p:sp>
      </p:grpSp>
      <p:grpSp>
        <p:nvGrpSpPr>
          <p:cNvPr id="148" name="组合 147"/>
          <p:cNvGrpSpPr/>
          <p:nvPr/>
        </p:nvGrpSpPr>
        <p:grpSpPr>
          <a:xfrm>
            <a:off x="3415505" y="2977906"/>
            <a:ext cx="3543788" cy="1224301"/>
            <a:chOff x="3433044" y="2951527"/>
            <a:chExt cx="3543788" cy="1224301"/>
          </a:xfrm>
        </p:grpSpPr>
        <p:grpSp>
          <p:nvGrpSpPr>
            <p:cNvPr id="123" name="组合 122"/>
            <p:cNvGrpSpPr/>
            <p:nvPr/>
          </p:nvGrpSpPr>
          <p:grpSpPr>
            <a:xfrm>
              <a:off x="3433044" y="2951527"/>
              <a:ext cx="866019" cy="1224301"/>
              <a:chOff x="3808475" y="2119547"/>
              <a:chExt cx="1914069" cy="2769162"/>
            </a:xfrm>
          </p:grpSpPr>
          <p:sp>
            <p:nvSpPr>
              <p:cNvPr id="124"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25"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6"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7"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2.1.2</a:t>
                </a:r>
                <a:endParaRPr lang="zh-CN" altLang="en-US" sz="2000" b="1" dirty="0">
                  <a:solidFill>
                    <a:schemeClr val="tx2">
                      <a:lumMod val="50000"/>
                    </a:schemeClr>
                  </a:solidFill>
                </a:endParaRPr>
              </a:p>
            </p:txBody>
          </p:sp>
        </p:grpSp>
        <p:sp>
          <p:nvSpPr>
            <p:cNvPr id="128" name="矩形 127"/>
            <p:cNvSpPr/>
            <p:nvPr/>
          </p:nvSpPr>
          <p:spPr>
            <a:xfrm>
              <a:off x="4245324" y="3030160"/>
              <a:ext cx="2731508"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图灵机</a:t>
              </a:r>
              <a:endParaRPr lang="zh-CN" altLang="en-US" sz="2800" b="1" dirty="0">
                <a:solidFill>
                  <a:schemeClr val="accent2"/>
                </a:solidFill>
              </a:endParaRPr>
            </a:p>
          </p:txBody>
        </p:sp>
      </p:grpSp>
      <p:grpSp>
        <p:nvGrpSpPr>
          <p:cNvPr id="5" name="组合 4"/>
          <p:cNvGrpSpPr/>
          <p:nvPr/>
        </p:nvGrpSpPr>
        <p:grpSpPr>
          <a:xfrm>
            <a:off x="41733" y="4587820"/>
            <a:ext cx="3521497" cy="1214622"/>
            <a:chOff x="62324" y="4571287"/>
            <a:chExt cx="3521497" cy="1214622"/>
          </a:xfrm>
        </p:grpSpPr>
        <p:grpSp>
          <p:nvGrpSpPr>
            <p:cNvPr id="129" name="组合 67"/>
            <p:cNvGrpSpPr/>
            <p:nvPr/>
          </p:nvGrpSpPr>
          <p:grpSpPr>
            <a:xfrm>
              <a:off x="62324" y="4571287"/>
              <a:ext cx="880479" cy="1214622"/>
              <a:chOff x="6469453" y="2119547"/>
              <a:chExt cx="1914069" cy="2769162"/>
            </a:xfrm>
          </p:grpSpPr>
          <p:sp>
            <p:nvSpPr>
              <p:cNvPr id="130"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31"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32"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33"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2.2.3</a:t>
                </a:r>
                <a:endParaRPr lang="zh-CN" altLang="en-US" sz="2000" b="1" dirty="0">
                  <a:solidFill>
                    <a:schemeClr val="tx2">
                      <a:lumMod val="50000"/>
                    </a:schemeClr>
                  </a:solidFill>
                </a:endParaRPr>
              </a:p>
            </p:txBody>
          </p:sp>
        </p:grpSp>
        <p:sp>
          <p:nvSpPr>
            <p:cNvPr id="134" name="矩形 133"/>
            <p:cNvSpPr/>
            <p:nvPr/>
          </p:nvSpPr>
          <p:spPr>
            <a:xfrm>
              <a:off x="887146" y="4642846"/>
              <a:ext cx="2696675"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5"/>
                  </a:solidFill>
                </a:rPr>
                <a:t>问题的抽象表示</a:t>
              </a:r>
              <a:endParaRPr lang="zh-CN" altLang="en-US" sz="2800" b="1" dirty="0">
                <a:solidFill>
                  <a:schemeClr val="accent5"/>
                </a:solidFill>
              </a:endParaRPr>
            </a:p>
          </p:txBody>
        </p:sp>
      </p:grpSp>
      <p:grpSp>
        <p:nvGrpSpPr>
          <p:cNvPr id="7" name="组合 6"/>
          <p:cNvGrpSpPr/>
          <p:nvPr/>
        </p:nvGrpSpPr>
        <p:grpSpPr>
          <a:xfrm>
            <a:off x="3415505" y="4486571"/>
            <a:ext cx="4655634" cy="1203989"/>
            <a:chOff x="3099037" y="4534504"/>
            <a:chExt cx="4655634" cy="1203989"/>
          </a:xfrm>
        </p:grpSpPr>
        <p:grpSp>
          <p:nvGrpSpPr>
            <p:cNvPr id="135" name="组合 11"/>
            <p:cNvGrpSpPr/>
            <p:nvPr/>
          </p:nvGrpSpPr>
          <p:grpSpPr>
            <a:xfrm>
              <a:off x="3099037" y="4534504"/>
              <a:ext cx="882502" cy="1203989"/>
              <a:chOff x="9130435" y="2119547"/>
              <a:chExt cx="1914069" cy="2769162"/>
            </a:xfrm>
          </p:grpSpPr>
          <p:sp>
            <p:nvSpPr>
              <p:cNvPr id="136"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37"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8"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9" name="文本框 77"/>
              <p:cNvSpPr txBox="1"/>
              <p:nvPr/>
            </p:nvSpPr>
            <p:spPr>
              <a:xfrm>
                <a:off x="9270085" y="2519379"/>
                <a:ext cx="1634778" cy="920249"/>
              </a:xfrm>
              <a:prstGeom prst="rect">
                <a:avLst/>
              </a:prstGeom>
              <a:noFill/>
            </p:spPr>
            <p:txBody>
              <a:bodyPr wrap="none" rtlCol="0">
                <a:spAutoFit/>
              </a:bodyPr>
              <a:lstStyle/>
              <a:p>
                <a:pPr algn="ctr"/>
                <a:r>
                  <a:rPr lang="en-US" altLang="zh-CN" sz="2000" b="1" dirty="0" smtClean="0">
                    <a:solidFill>
                      <a:schemeClr val="tx2">
                        <a:lumMod val="50000"/>
                      </a:schemeClr>
                    </a:solidFill>
                  </a:rPr>
                  <a:t>2.3.4</a:t>
                </a:r>
                <a:endParaRPr lang="zh-CN" altLang="en-US" sz="2000" b="1" dirty="0">
                  <a:solidFill>
                    <a:schemeClr val="tx2">
                      <a:lumMod val="50000"/>
                    </a:schemeClr>
                  </a:solidFill>
                </a:endParaRPr>
              </a:p>
            </p:txBody>
          </p:sp>
        </p:grpSp>
        <p:sp>
          <p:nvSpPr>
            <p:cNvPr id="140" name="矩形 139"/>
            <p:cNvSpPr/>
            <p:nvPr/>
          </p:nvSpPr>
          <p:spPr>
            <a:xfrm>
              <a:off x="3925882" y="4604617"/>
              <a:ext cx="382878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6"/>
                  </a:solidFill>
                </a:rPr>
                <a:t>算法效率的度量</a:t>
              </a:r>
              <a:endParaRPr lang="zh-CN" altLang="en-US" sz="2800" b="1" dirty="0">
                <a:solidFill>
                  <a:schemeClr val="accent6"/>
                </a:solidFill>
              </a:endParaRPr>
            </a:p>
          </p:txBody>
        </p:sp>
      </p:grpSp>
    </p:spTree>
    <p:extLst>
      <p:ext uri="{BB962C8B-B14F-4D97-AF65-F5344CB8AC3E}">
        <p14:creationId xmlns:p14="http://schemas.microsoft.com/office/powerpoint/2010/main" val="23847633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left)">
                                      <p:cBhvr>
                                        <p:cTn id="1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500459" y="1982668"/>
            <a:ext cx="3147016" cy="1107996"/>
          </a:xfrm>
          <a:prstGeom prst="rect">
            <a:avLst/>
          </a:prstGeom>
          <a:noFill/>
        </p:spPr>
        <p:txBody>
          <a:bodyPr wrap="none" rtlCol="0">
            <a:spAutoFit/>
            <a:scene3d>
              <a:camera prst="orthographicFront"/>
              <a:lightRig rig="threePt" dir="t"/>
            </a:scene3d>
            <a:sp3d contourW="25400"/>
          </a:bodyPr>
          <a:lstStyle/>
          <a:p>
            <a:pPr lvl="0" algn="ctr">
              <a:defRPr/>
            </a:pPr>
            <a:r>
              <a:rPr lang="zh-CN" altLang="en-US" sz="6600" dirty="0" smtClean="0">
                <a:solidFill>
                  <a:srgbClr val="000000">
                    <a:lumMod val="75000"/>
                    <a:lumOff val="25000"/>
                  </a:srgbClr>
                </a:solidFill>
                <a:latin typeface="时尚中黑简体" panose="01010104010101010101" pitchFamily="2" charset="-122"/>
                <a:ea typeface="时尚中黑简体" panose="01010104010101010101" pitchFamily="2" charset="-122"/>
              </a:rPr>
              <a:t>谢   谢</a:t>
            </a:r>
            <a:endParaRPr lang="zh-CN" altLang="en-US" sz="6600" dirty="0">
              <a:solidFill>
                <a:srgbClr val="000000">
                  <a:lumMod val="75000"/>
                  <a:lumOff val="25000"/>
                </a:srgbClr>
              </a:solidFill>
              <a:latin typeface="时尚中黑简体" panose="01010104010101010101" pitchFamily="2" charset="-122"/>
              <a:ea typeface="时尚中黑简体" panose="01010104010101010101" pitchFamily="2" charset="-122"/>
            </a:endParaRPr>
          </a:p>
        </p:txBody>
      </p:sp>
      <p:cxnSp>
        <p:nvCxnSpPr>
          <p:cNvPr id="12" name="直接连接符 11"/>
          <p:cNvCxnSpPr/>
          <p:nvPr/>
        </p:nvCxnSpPr>
        <p:spPr>
          <a:xfrm>
            <a:off x="2584185" y="4582335"/>
            <a:ext cx="7023631"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24280</Words>
  <Application>Microsoft Office PowerPoint</Application>
  <PresentationFormat>宽屏</PresentationFormat>
  <Paragraphs>2799</Paragraphs>
  <Slides>98</Slides>
  <Notes>96</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98</vt:i4>
      </vt:variant>
    </vt:vector>
  </HeadingPairs>
  <TitlesOfParts>
    <vt:vector size="110" baseType="lpstr">
      <vt:lpstr>等线</vt:lpstr>
      <vt:lpstr>黑体</vt:lpstr>
      <vt:lpstr>时尚中黑简体</vt:lpstr>
      <vt:lpstr>宋体</vt:lpstr>
      <vt:lpstr>微软雅黑</vt:lpstr>
      <vt:lpstr>Arial</vt:lpstr>
      <vt:lpstr>Calibri</vt:lpstr>
      <vt:lpstr>Cambria</vt:lpstr>
      <vt:lpstr>Impact</vt:lpstr>
      <vt:lpstr>Times New Roman</vt:lpstr>
      <vt:lpstr>Office 主题​​</vt:lpstr>
      <vt:lpstr>Visio</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5</cp:revision>
  <dcterms:created xsi:type="dcterms:W3CDTF">2017-06-19T08:03:00Z</dcterms:created>
  <dcterms:modified xsi:type="dcterms:W3CDTF">2022-08-22T14:04:53Z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